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DBF"/>
    <a:srgbClr val="BF3C48"/>
    <a:srgbClr val="F54949"/>
    <a:srgbClr val="04324E"/>
    <a:srgbClr val="3E52A0"/>
    <a:srgbClr val="2E2C2D"/>
    <a:srgbClr val="47627F"/>
    <a:srgbClr val="04105A"/>
    <a:srgbClr val="ED613E"/>
    <a:srgbClr val="856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1088" y="1660697"/>
            <a:ext cx="5322548" cy="2387600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54949"/>
                </a:solidFill>
                <a:effectLst>
                  <a:outerShdw dist="38100" dir="2700000" algn="bl" rotWithShape="0">
                    <a:srgbClr val="04324E"/>
                  </a:outerShdw>
                </a:effectLst>
                <a:latin typeface="+mn-lt"/>
              </a:rPr>
              <a:t>Обережно, ГРИП!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54949"/>
              </a:solidFill>
              <a:effectLst>
                <a:outerShdw dist="38100" dir="2700000" algn="bl" rotWithShape="0">
                  <a:srgbClr val="04324E"/>
                </a:outerShdw>
              </a:effectLst>
              <a:latin typeface="+mn-lt"/>
            </a:endParaRPr>
          </a:p>
        </p:txBody>
      </p:sp>
      <p:pic>
        <p:nvPicPr>
          <p:cNvPr id="11266" name="Picture 2" descr="Ð ÐµÐ·ÑÐ»ÑÑÐ°Ñ Ð¿Ð¾ÑÑÐºÑ Ð·Ð¾Ð±ÑÐ°Ð¶ÐµÐ½Ñ Ð·Ð° Ð·Ð°Ð¿Ð¸ÑÐ¾Ð¼ &quot;Ð¾Ð±ÐµÑÐµÐ¶Ð½Ð¾ Ð³ÑÐ¸Ð¿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90" y="3898668"/>
            <a:ext cx="4450182" cy="278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36" y="1162843"/>
            <a:ext cx="7886700" cy="1325563"/>
          </a:xfrm>
        </p:spPr>
        <p:txBody>
          <a:bodyPr>
            <a:normAutofit/>
          </a:bodyPr>
          <a:lstStyle/>
          <a:p>
            <a:r>
              <a:rPr lang="uk-UA" sz="4000" b="1" i="1" dirty="0">
                <a:solidFill>
                  <a:srgbClr val="C00000"/>
                </a:solidFill>
              </a:rPr>
              <a:t>Грип  не лікується  за допомогою: 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- Антибіотиків </a:t>
            </a:r>
            <a:r>
              <a:rPr lang="uk-UA" dirty="0" smtClean="0"/>
              <a:t>– вони не створюють жодної протидії вірусам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- Гомеопатичних препаратів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err="1" smtClean="0"/>
              <a:t>Імуностимуляторів</a:t>
            </a:r>
            <a:r>
              <a:rPr lang="uk-UA" dirty="0"/>
              <a:t>, </a:t>
            </a:r>
            <a:r>
              <a:rPr lang="uk-UA" dirty="0" err="1" smtClean="0"/>
              <a:t>імуномодуляторів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 </a:t>
            </a:r>
            <a:r>
              <a:rPr lang="uk-UA" dirty="0"/>
              <a:t>Народних засобів – лікування виключно народними засобами є неефективним і небезпечним, оскільки трав'яні відвари, чаї та настоянки на вірус грипу не діють. Однак за умов правильного використання та без зловживань народні засоби можуть застосовуватися для пом'якшення симптомів грипу. 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>
                <a:solidFill>
                  <a:srgbClr val="C00000"/>
                </a:solidFill>
              </a:rPr>
              <a:t>Вірус грипу небезпечний, але не всесильний.  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При </a:t>
            </a:r>
            <a:r>
              <a:rPr lang="uk-UA" b="1" dirty="0">
                <a:solidFill>
                  <a:srgbClr val="C00000"/>
                </a:solidFill>
              </a:rPr>
              <a:t>дотриманні кількох простих речей можна легко уникнути зараження грипом навіть під час епідемії. </a:t>
            </a:r>
          </a:p>
          <a:p>
            <a:endParaRPr lang="uk-UA" dirty="0"/>
          </a:p>
        </p:txBody>
      </p:sp>
      <p:pic>
        <p:nvPicPr>
          <p:cNvPr id="81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-66503"/>
            <a:ext cx="1579418" cy="20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3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8075" y="146304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Для підвищення захисних сил організму потрібно вживати вітаміни, щоденно їсти цибулю, часник, рекомендовано пити </a:t>
            </a:r>
            <a:r>
              <a:rPr lang="uk-UA" dirty="0" err="1"/>
              <a:t>настійку</a:t>
            </a:r>
            <a:r>
              <a:rPr lang="uk-UA" dirty="0"/>
              <a:t> ехінацеї, кореня женьшеню. Велике значення має дотримання здорового способу життя, закалювання організму. </a:t>
            </a:r>
            <a:endParaRPr lang="uk-UA" dirty="0" smtClean="0"/>
          </a:p>
          <a:p>
            <a:pPr algn="just"/>
            <a:r>
              <a:rPr lang="uk-UA" i="1" dirty="0" smtClean="0"/>
              <a:t>Ефективним </a:t>
            </a:r>
            <a:r>
              <a:rPr lang="uk-UA" i="1" dirty="0"/>
              <a:t>засобом являється вакцинація, але щеплення потрібно робити не пізніше ніж за 3 – 4 неділі до початку епідемії, щоб у організмі встигли виробитися антитіла до вірусу.</a:t>
            </a:r>
            <a:r>
              <a:rPr lang="uk-UA" dirty="0"/>
              <a:t> Тим, хто не встиг зробити щеплення, потрібно звернутися до лікаря з питань медикаментозної профілактики захворювання.</a:t>
            </a:r>
            <a:endParaRPr lang="uk-UA" dirty="0"/>
          </a:p>
        </p:txBody>
      </p:sp>
      <p:pic>
        <p:nvPicPr>
          <p:cNvPr id="5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11" y="2283280"/>
            <a:ext cx="1355429" cy="13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96" y="4996835"/>
            <a:ext cx="2658805" cy="18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1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02" y="1174027"/>
            <a:ext cx="7886700" cy="65159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Групи </a:t>
            </a:r>
            <a:r>
              <a:rPr lang="uk-UA" b="1" dirty="0" smtClean="0">
                <a:solidFill>
                  <a:srgbClr val="002060"/>
                </a:solidFill>
              </a:rPr>
              <a:t>ризику</a:t>
            </a:r>
            <a:r>
              <a:rPr lang="uk-UA" b="1" dirty="0">
                <a:solidFill>
                  <a:srgbClr val="002060"/>
                </a:solidFill>
              </a:rPr>
              <a:t>:</a:t>
            </a:r>
            <a:r>
              <a:rPr lang="uk-UA" dirty="0">
                <a:solidFill>
                  <a:srgbClr val="002060"/>
                </a:solidFill>
              </a:rPr>
              <a:t/>
            </a: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діти до 5 років (особливо — діти до 2 років);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вагітні жінки;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люди віком від 65 років;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люди з надмірною вагою;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хворі на діабет;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хворі на хронічні серцево-судинні захворювання;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хворі на хронічні захворювання </a:t>
            </a:r>
            <a:r>
              <a:rPr lang="uk-UA" dirty="0" err="1"/>
              <a:t>легенів</a:t>
            </a:r>
            <a:r>
              <a:rPr lang="uk-UA" dirty="0"/>
              <a:t>;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люди з іншими тяжкими хронічними захворюваннями;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люди, що перебувають на </a:t>
            </a:r>
            <a:r>
              <a:rPr lang="uk-UA" dirty="0" err="1"/>
              <a:t>імуно-супресивній</a:t>
            </a:r>
            <a:r>
              <a:rPr lang="uk-UA" dirty="0"/>
              <a:t> терапії.</a:t>
            </a:r>
          </a:p>
          <a:p>
            <a:endParaRPr lang="uk-UA" dirty="0"/>
          </a:p>
        </p:txBody>
      </p:sp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7"/>
          <a:stretch/>
        </p:blipFill>
        <p:spPr bwMode="auto">
          <a:xfrm>
            <a:off x="6438762" y="2335905"/>
            <a:ext cx="2126464" cy="15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6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79031"/>
            <a:ext cx="7886700" cy="1325563"/>
          </a:xfrm>
        </p:spPr>
        <p:txBody>
          <a:bodyPr/>
          <a:lstStyle/>
          <a:p>
            <a:r>
              <a:rPr lang="uk-UA" u="sng" dirty="0"/>
              <a:t>Крім того, існують професійні групи </a:t>
            </a:r>
            <a:r>
              <a:rPr lang="uk-UA" u="sng" dirty="0" smtClean="0"/>
              <a:t>ризику:</a:t>
            </a:r>
            <a:endParaRPr lang="uk-UA" u="sng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3009207"/>
            <a:ext cx="7886700" cy="3167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/>
              <a:t>медичні працівники,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вчителі й вихователі,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продавці,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водії громадського транспорту,</a:t>
            </a:r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- </a:t>
            </a:r>
            <a:r>
              <a:rPr lang="uk-UA" dirty="0"/>
              <a:t>усі, хто працює в багатолюдних місцях.</a:t>
            </a:r>
          </a:p>
          <a:p>
            <a:endParaRPr lang="uk-UA" dirty="0"/>
          </a:p>
        </p:txBody>
      </p:sp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801869"/>
            <a:ext cx="29622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6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 ÐµÐ·ÑÐ»ÑÑÐ°Ñ Ð¿Ð¾ÑÑÐºÑ Ð·Ð¾Ð±ÑÐ°Ð¶ÐµÐ½Ñ Ð·Ð° Ð·Ð°Ð¿Ð¸ÑÐ¾Ð¼ &quot;Ð¿ÑÐ¾ÑÑÐ»Ð°ÐºÑÐ¸ÐºÐ° Ð³ÑÐ¸Ð¿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2" y="67407"/>
            <a:ext cx="8556163" cy="66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949440" y="1404851"/>
            <a:ext cx="1753985" cy="906087"/>
          </a:xfrm>
          <a:prstGeom prst="rect">
            <a:avLst/>
          </a:prstGeom>
          <a:solidFill>
            <a:srgbClr val="029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58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npu.edu.ua/news/galeri/15492235_578228669050076_2204858834023991720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11997"/>
          <a:stretch/>
        </p:blipFill>
        <p:spPr bwMode="auto">
          <a:xfrm>
            <a:off x="1676053" y="133004"/>
            <a:ext cx="5738900" cy="67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/>
              <a:t>Будьте </a:t>
            </a:r>
            <a:r>
              <a:rPr lang="ru-RU" sz="4000" b="1" i="1" dirty="0" err="1"/>
              <a:t>здорові</a:t>
            </a:r>
            <a:r>
              <a:rPr lang="ru-RU" sz="4000" b="1" i="1" dirty="0"/>
              <a:t>! </a:t>
            </a:r>
            <a:endParaRPr lang="ru-RU" sz="4000" b="1" i="1" dirty="0" smtClean="0"/>
          </a:p>
          <a:p>
            <a:pPr marL="0" indent="0" algn="ctr">
              <a:buNone/>
            </a:pPr>
            <a:r>
              <a:rPr lang="ru-RU" sz="4000" b="1" i="1" dirty="0" err="1" smtClean="0"/>
              <a:t>Бережіть</a:t>
            </a:r>
            <a:r>
              <a:rPr lang="ru-RU" sz="4000" b="1" i="1" dirty="0" smtClean="0"/>
              <a:t> </a:t>
            </a:r>
            <a:r>
              <a:rPr lang="ru-RU" sz="4000" b="1" i="1" dirty="0"/>
              <a:t>себе і </a:t>
            </a:r>
            <a:r>
              <a:rPr lang="ru-RU" sz="4000" b="1" i="1" dirty="0" err="1"/>
              <a:t>своє</a:t>
            </a:r>
            <a:r>
              <a:rPr lang="ru-RU" sz="4000" b="1" i="1" dirty="0"/>
              <a:t> </a:t>
            </a:r>
            <a:r>
              <a:rPr lang="ru-RU" sz="4000" b="1" i="1" dirty="0" err="1"/>
              <a:t>життя</a:t>
            </a:r>
            <a:r>
              <a:rPr lang="ru-RU" sz="4000" b="1" i="1" dirty="0"/>
              <a:t>, </a:t>
            </a:r>
            <a:r>
              <a:rPr lang="ru-RU" sz="4000" b="1" i="1" dirty="0" err="1"/>
              <a:t>бо</a:t>
            </a:r>
            <a:r>
              <a:rPr lang="ru-RU" sz="4000" b="1" i="1" dirty="0"/>
              <a:t> </a:t>
            </a:r>
            <a:r>
              <a:rPr lang="ru-RU" sz="4000" b="1" i="1" dirty="0" err="1"/>
              <a:t>це</a:t>
            </a:r>
            <a:r>
              <a:rPr lang="ru-RU" sz="4000" b="1" i="1" dirty="0"/>
              <a:t> </a:t>
            </a:r>
            <a:r>
              <a:rPr lang="ru-RU" sz="4000" b="1" i="1" dirty="0" err="1"/>
              <a:t>єдиний</a:t>
            </a:r>
            <a:r>
              <a:rPr lang="ru-RU" sz="4000" b="1" i="1" dirty="0"/>
              <a:t> і </a:t>
            </a:r>
            <a:r>
              <a:rPr lang="ru-RU" sz="4000" b="1" i="1" dirty="0" err="1"/>
              <a:t>найцінніший</a:t>
            </a:r>
            <a:r>
              <a:rPr lang="ru-RU" sz="4000" b="1" i="1" dirty="0"/>
              <a:t> </a:t>
            </a:r>
            <a:r>
              <a:rPr lang="ru-RU" sz="4000" b="1" i="1" dirty="0" err="1"/>
              <a:t>дарунок</a:t>
            </a:r>
            <a:r>
              <a:rPr lang="ru-RU" sz="4000" b="1" i="1" dirty="0"/>
              <a:t>, </a:t>
            </a:r>
            <a:r>
              <a:rPr lang="ru-RU" sz="4000" b="1" i="1" dirty="0" err="1"/>
              <a:t>що</a:t>
            </a:r>
            <a:r>
              <a:rPr lang="ru-RU" sz="4000" b="1" i="1" dirty="0"/>
              <a:t> у нас є.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4372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0639"/>
            <a:ext cx="7886700" cy="1325563"/>
          </a:xfrm>
        </p:spPr>
        <p:txBody>
          <a:bodyPr/>
          <a:lstStyle/>
          <a:p>
            <a:r>
              <a:rPr lang="ru-RU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Сезонний</a:t>
            </a:r>
            <a:r>
              <a:rPr lang="ru-RU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грип</a:t>
            </a:r>
            <a:r>
              <a:rPr lang="ru-RU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/>
              <a:t>хвороба, яка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завдати</a:t>
            </a:r>
            <a:r>
              <a:rPr lang="ru-RU" i="1" dirty="0"/>
              <a:t> </a:t>
            </a:r>
            <a:r>
              <a:rPr lang="ru-RU" i="1" dirty="0" err="1"/>
              <a:t>серйозних</a:t>
            </a:r>
            <a:r>
              <a:rPr lang="ru-RU" i="1" dirty="0"/>
              <a:t> </a:t>
            </a:r>
            <a:r>
              <a:rPr lang="ru-RU" i="1" dirty="0" err="1"/>
              <a:t>ускладнень</a:t>
            </a:r>
            <a:r>
              <a:rPr lang="ru-RU" i="1" dirty="0"/>
              <a:t> та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коштувати</a:t>
            </a:r>
            <a:r>
              <a:rPr lang="ru-RU" i="1" dirty="0"/>
              <a:t> нам </a:t>
            </a:r>
            <a:r>
              <a:rPr lang="ru-RU" i="1" dirty="0" err="1"/>
              <a:t>життя</a:t>
            </a:r>
            <a:r>
              <a:rPr lang="ru-RU" i="1" dirty="0"/>
              <a:t>. Тому </a:t>
            </a:r>
            <a:r>
              <a:rPr lang="ru-RU" i="1" dirty="0" err="1"/>
              <a:t>вкрай</a:t>
            </a:r>
            <a:r>
              <a:rPr lang="ru-RU" i="1" dirty="0"/>
              <a:t> </a:t>
            </a:r>
            <a:r>
              <a:rPr lang="ru-RU" i="1" dirty="0" err="1"/>
              <a:t>важливо</a:t>
            </a:r>
            <a:r>
              <a:rPr lang="ru-RU" i="1" dirty="0"/>
              <a:t> </a:t>
            </a:r>
            <a:r>
              <a:rPr lang="ru-RU" i="1" dirty="0" err="1"/>
              <a:t>грип</a:t>
            </a:r>
            <a:r>
              <a:rPr lang="ru-RU" i="1" dirty="0"/>
              <a:t> </a:t>
            </a:r>
            <a:r>
              <a:rPr lang="ru-RU" i="1" dirty="0" err="1"/>
              <a:t>попередити</a:t>
            </a:r>
            <a:r>
              <a:rPr lang="ru-RU" i="1" dirty="0"/>
              <a:t> та </a:t>
            </a:r>
            <a:r>
              <a:rPr lang="ru-RU" i="1" dirty="0" err="1"/>
              <a:t>вчасно</a:t>
            </a:r>
            <a:r>
              <a:rPr lang="ru-RU" i="1" dirty="0"/>
              <a:t> </a:t>
            </a:r>
            <a:r>
              <a:rPr lang="ru-RU" i="1" dirty="0" err="1"/>
              <a:t>розпізнати</a:t>
            </a:r>
            <a:endParaRPr lang="uk-UA" i="1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¾Ð±ÐµÑÐµÐ¶Ð½Ð¾ Ð³ÑÐ¸Ð¿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27" y="3151188"/>
            <a:ext cx="26193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1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3566159"/>
            <a:ext cx="7886700" cy="30092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Грип</a:t>
            </a:r>
            <a:r>
              <a:rPr lang="uk-UA" dirty="0"/>
              <a:t> – </a:t>
            </a:r>
            <a:r>
              <a:rPr lang="uk-UA" dirty="0" err="1"/>
              <a:t>високозаразне</a:t>
            </a:r>
            <a:r>
              <a:rPr lang="uk-UA" dirty="0"/>
              <a:t> вірусне захворювання з можливістю тяжких ускладнень та ризиком смерті.  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Симптоми </a:t>
            </a:r>
            <a:r>
              <a:rPr lang="uk-UA" dirty="0"/>
              <a:t>грипу схожі з іншими гострими респіраторними вірусними інфекціями, але є набагато небезпечнішим. Тому перші симптоми ГРВІ вимагають особливої уваги.</a:t>
            </a:r>
            <a:endParaRPr lang="uk-UA" dirty="0"/>
          </a:p>
        </p:txBody>
      </p:sp>
      <p:pic>
        <p:nvPicPr>
          <p:cNvPr id="2050" name="Picture 2" descr="ÐÐ±ÐµÑÐµÐ¶Ð½Ð¾, Ð³ÑÐ¸Ð¿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2" y="146125"/>
            <a:ext cx="4333298" cy="32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6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46166"/>
            <a:ext cx="7886700" cy="50196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сезонного грипу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притаманні: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2668385"/>
            <a:ext cx="7886700" cy="3832168"/>
          </a:xfrm>
        </p:spPr>
        <p:txBody>
          <a:bodyPr>
            <a:normAutofit lnSpcReduction="10000"/>
          </a:bodyPr>
          <a:lstStyle/>
          <a:p>
            <a:r>
              <a:rPr lang="uk-UA" i="1" dirty="0" smtClean="0"/>
              <a:t>раптова </a:t>
            </a:r>
            <a:r>
              <a:rPr lang="uk-UA" i="1" dirty="0"/>
              <a:t>поява гарячки, </a:t>
            </a:r>
            <a:endParaRPr lang="uk-UA" i="1" dirty="0" smtClean="0"/>
          </a:p>
          <a:p>
            <a:r>
              <a:rPr lang="uk-UA" i="1" dirty="0" smtClean="0"/>
              <a:t>кашель </a:t>
            </a:r>
            <a:r>
              <a:rPr lang="uk-UA" i="1" dirty="0"/>
              <a:t>(як правило сухий</a:t>
            </a:r>
            <a:r>
              <a:rPr lang="uk-UA" i="1" dirty="0" smtClean="0"/>
              <a:t>),</a:t>
            </a:r>
          </a:p>
          <a:p>
            <a:r>
              <a:rPr lang="uk-UA" i="1" dirty="0" smtClean="0"/>
              <a:t> </a:t>
            </a:r>
            <a:r>
              <a:rPr lang="uk-UA" i="1" dirty="0"/>
              <a:t>головний біль, </a:t>
            </a:r>
            <a:endParaRPr lang="uk-UA" i="1" dirty="0" smtClean="0"/>
          </a:p>
          <a:p>
            <a:r>
              <a:rPr lang="uk-UA" i="1" dirty="0" smtClean="0"/>
              <a:t>м’язовий біль, </a:t>
            </a:r>
          </a:p>
          <a:p>
            <a:r>
              <a:rPr lang="uk-UA" i="1" dirty="0" smtClean="0"/>
              <a:t>біль </a:t>
            </a:r>
            <a:r>
              <a:rPr lang="uk-UA" i="1" dirty="0"/>
              <a:t>у суглобах, </a:t>
            </a:r>
            <a:endParaRPr lang="uk-UA" i="1" dirty="0" smtClean="0"/>
          </a:p>
          <a:p>
            <a:r>
              <a:rPr lang="uk-UA" i="1" dirty="0" smtClean="0"/>
              <a:t>сильне </a:t>
            </a:r>
            <a:r>
              <a:rPr lang="uk-UA" i="1" dirty="0"/>
              <a:t>нездужання, </a:t>
            </a:r>
            <a:endParaRPr lang="uk-UA" i="1" dirty="0" smtClean="0"/>
          </a:p>
          <a:p>
            <a:r>
              <a:rPr lang="uk-UA" i="1" dirty="0" smtClean="0"/>
              <a:t>біль </a:t>
            </a:r>
            <a:r>
              <a:rPr lang="uk-UA" i="1" dirty="0"/>
              <a:t>в </a:t>
            </a:r>
            <a:r>
              <a:rPr lang="uk-UA" i="1" dirty="0" smtClean="0"/>
              <a:t>горлі,</a:t>
            </a:r>
          </a:p>
          <a:p>
            <a:r>
              <a:rPr lang="uk-UA" i="1" dirty="0" smtClean="0"/>
              <a:t>нежить</a:t>
            </a:r>
            <a:r>
              <a:rPr lang="uk-UA" i="1" dirty="0"/>
              <a:t>. </a:t>
            </a:r>
            <a:endParaRPr lang="uk-UA" i="1" dirty="0" smtClean="0"/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11" y="2307417"/>
            <a:ext cx="30384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1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Більшість людей одужують протягом тижня без будь-якої медичної допомоги.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Час </a:t>
            </a:r>
            <a:r>
              <a:rPr lang="uk-UA" dirty="0"/>
              <a:t>між інфікуванням та захворюванням, відомий як 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інкубаційний період</a:t>
            </a:r>
            <a:r>
              <a:rPr lang="uk-UA" dirty="0"/>
              <a:t>, триває близько 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двох днів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84" y="3790602"/>
            <a:ext cx="3419006" cy="26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04604"/>
            <a:ext cx="7886700" cy="18608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Симптоми, що вимагають термінової госпіталізації</a:t>
            </a:r>
            <a:r>
              <a:rPr lang="uk-UA" b="1" dirty="0" smtClean="0"/>
              <a:t>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3836" y="2307764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– </a:t>
            </a:r>
            <a:r>
              <a:rPr lang="uk-UA" dirty="0"/>
              <a:t>утруднене дихання;</a:t>
            </a:r>
          </a:p>
          <a:p>
            <a:pPr marL="0" indent="0">
              <a:buNone/>
            </a:pPr>
            <a:r>
              <a:rPr lang="uk-UA" dirty="0"/>
              <a:t>– висока температура тіла, що довго не знижується;</a:t>
            </a:r>
          </a:p>
          <a:p>
            <a:pPr marL="0" indent="0">
              <a:buNone/>
            </a:pPr>
            <a:r>
              <a:rPr lang="uk-UA" dirty="0"/>
              <a:t>– багаторазове блювання та випорожнення;</a:t>
            </a:r>
          </a:p>
          <a:p>
            <a:pPr marL="0" indent="0">
              <a:buNone/>
            </a:pPr>
            <a:r>
              <a:rPr lang="uk-UA" dirty="0"/>
              <a:t>– порушення свідомості – надмірна сонливість чи збудженість;</a:t>
            </a:r>
          </a:p>
          <a:p>
            <a:pPr marL="0" indent="0">
              <a:buNone/>
            </a:pPr>
            <a:r>
              <a:rPr lang="uk-UA" dirty="0"/>
              <a:t>– болі у грудній клітці;</a:t>
            </a:r>
          </a:p>
          <a:p>
            <a:pPr marL="0" indent="0">
              <a:buNone/>
            </a:pPr>
            <a:r>
              <a:rPr lang="uk-UA" dirty="0"/>
              <a:t>– домішки крові у мокроті;</a:t>
            </a:r>
          </a:p>
          <a:p>
            <a:pPr marL="0" indent="0">
              <a:buNone/>
            </a:pPr>
            <a:r>
              <a:rPr lang="uk-UA" dirty="0"/>
              <a:t>– падіння артеріального тиску.</a:t>
            </a:r>
          </a:p>
          <a:p>
            <a:pPr marL="0" indent="0" algn="just">
              <a:buNone/>
            </a:pPr>
            <a:r>
              <a:rPr lang="uk-UA" b="1" dirty="0"/>
              <a:t>Продовжувати лікування вдома за наявності цих симптомів – небезпечно. Затримка з госпіталізацією може призвести до смерті хворого.</a:t>
            </a:r>
          </a:p>
          <a:p>
            <a:endParaRPr lang="uk-UA" dirty="0"/>
          </a:p>
        </p:txBody>
      </p:sp>
      <p:pic>
        <p:nvPicPr>
          <p:cNvPr id="6148" name="Picture 4" descr="Ð ÐµÐ·ÑÐ»ÑÑÐ°Ñ Ð¿Ð¾ÑÑÐºÑ Ð·Ð¾Ð±ÑÐ°Ð¶ÐµÐ½Ñ Ð·Ð° Ð·Ð°Ð¿Ð¸ÑÐ¾Ð¼ &quot;Ð²Ð¾ÑÐºÐ»Ð¸ÑÐ°ÑÐµÐ»ÑÐ½ÑÐ¹ Ð·Ð½Ð°Ðº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13" y="103909"/>
            <a:ext cx="2797086" cy="28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1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89278"/>
            <a:ext cx="7886700" cy="1325563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b="1" i="1" dirty="0">
                <a:ln/>
                <a:solidFill>
                  <a:schemeClr val="accent4"/>
                </a:solidFill>
              </a:rPr>
              <a:t>Прості речі рятують життя, або як уникнути зараження грипом</a:t>
            </a:r>
            <a:r>
              <a:rPr lang="uk-UA" b="1" dirty="0">
                <a:ln/>
                <a:solidFill>
                  <a:schemeClr val="accent4"/>
                </a:solidFill>
              </a:rPr>
              <a:t> </a:t>
            </a:r>
            <a:r>
              <a:rPr lang="uk-UA" b="1" i="1" dirty="0">
                <a:ln/>
                <a:solidFill>
                  <a:schemeClr val="accent4"/>
                </a:solidFill>
              </a:rPr>
              <a:t>під час епідемії:</a:t>
            </a:r>
            <a:r>
              <a:rPr lang="uk-UA" b="1" dirty="0">
                <a:ln/>
                <a:solidFill>
                  <a:schemeClr val="accent4"/>
                </a:solidFill>
              </a:rPr>
              <a:t/>
            </a:r>
            <a:br>
              <a:rPr lang="uk-UA" b="1" dirty="0">
                <a:ln/>
                <a:solidFill>
                  <a:schemeClr val="accent4"/>
                </a:solidFill>
              </a:rPr>
            </a:br>
            <a:endParaRPr lang="uk-UA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0461" y="2764963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b="1" i="1" dirty="0"/>
              <a:t> </a:t>
            </a:r>
            <a:r>
              <a:rPr lang="uk-UA" dirty="0" smtClean="0"/>
              <a:t>уникайте </a:t>
            </a:r>
            <a:r>
              <a:rPr lang="uk-UA" dirty="0"/>
              <a:t>скупчень людей – аби зменшити вірогідність контактів із хворими людьми;</a:t>
            </a:r>
          </a:p>
          <a:p>
            <a:pPr algn="just"/>
            <a:r>
              <a:rPr lang="uk-UA" dirty="0" smtClean="0"/>
              <a:t>користуйтеся </a:t>
            </a:r>
            <a:r>
              <a:rPr lang="uk-UA" dirty="0"/>
              <a:t>одноразовими масками, щоб захистити себе чи оточуючих від зараження. Маска ефективна, тільки якщо вона прикриває рот і ніс, її потрібно замінити, як тільки вона стане вологою чи забрудниться. Використані маски ні в якому разі не можна розкладати по кишенях чи сумках – їх потрібно одразу викидати у смітник;</a:t>
            </a:r>
          </a:p>
          <a:p>
            <a:pPr algn="just"/>
            <a:r>
              <a:rPr lang="uk-UA" dirty="0" smtClean="0"/>
              <a:t>регулярно </a:t>
            </a:r>
            <a:r>
              <a:rPr lang="uk-UA" dirty="0"/>
              <a:t>провітрювати приміщення і робити вологе прибирання - як у помешканні, так і в робочих приміщеннях, щоб не залишати навколо себе живі віруси й бактерії, що можуть залишатися активними впродовж годин після перебування у приміщенні хворої людини.</a:t>
            </a:r>
          </a:p>
          <a:p>
            <a:pPr algn="just"/>
            <a:r>
              <a:rPr lang="uk-UA" dirty="0"/>
              <a:t> повноцінно харчуйтесь, </a:t>
            </a:r>
            <a:r>
              <a:rPr lang="uk-UA" dirty="0" err="1"/>
              <a:t>висипайтесь</a:t>
            </a:r>
            <a:r>
              <a:rPr lang="uk-UA" dirty="0"/>
              <a:t>, уникайте перевтоми – для підвищення опірної здатності організму. Це збільшить ваші шанси запобігти як зараженню, так і важким формам хвороби та її ускладненням;</a:t>
            </a:r>
          </a:p>
          <a:p>
            <a:pPr algn="just"/>
            <a:r>
              <a:rPr lang="uk-UA" dirty="0"/>
              <a:t>  </a:t>
            </a:r>
            <a:r>
              <a:rPr lang="uk-UA" i="1" dirty="0"/>
              <a:t>«Чисті руки».</a:t>
            </a:r>
            <a:r>
              <a:rPr lang="uk-UA" dirty="0"/>
              <a:t> Пам'ятайте, ваші руки мають бути чистими, адже інфекція потрапляє в організм через рот, ніс та очі, яких ви час від часу торкаєтесь руками.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899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4892"/>
            <a:ext cx="7886700" cy="1000733"/>
          </a:xfrm>
        </p:spPr>
        <p:txBody>
          <a:bodyPr/>
          <a:lstStyle/>
          <a:p>
            <a:r>
              <a:rPr lang="ru-RU" b="1" i="1" dirty="0">
                <a:ln w="12700" cmpd="sng">
                  <a:solidFill>
                    <a:srgbClr val="BF3C48"/>
                  </a:solidFill>
                  <a:prstDash val="solid"/>
                </a:ln>
                <a:solidFill>
                  <a:srgbClr val="C00000"/>
                </a:solidFill>
              </a:rPr>
              <a:t>Ви </a:t>
            </a:r>
            <a:r>
              <a:rPr lang="ru-RU" b="1" i="1" dirty="0" err="1">
                <a:ln w="12700" cmpd="sng">
                  <a:solidFill>
                    <a:srgbClr val="BF3C48"/>
                  </a:solidFill>
                  <a:prstDash val="solid"/>
                </a:ln>
                <a:solidFill>
                  <a:srgbClr val="C00000"/>
                </a:solidFill>
              </a:rPr>
              <a:t>захворіли</a:t>
            </a:r>
            <a:r>
              <a:rPr lang="ru-RU" b="1" i="1" dirty="0" smtClean="0">
                <a:ln w="12700" cmpd="sng">
                  <a:solidFill>
                    <a:srgbClr val="BF3C48"/>
                  </a:solidFill>
                  <a:prstDash val="solid"/>
                </a:ln>
                <a:solidFill>
                  <a:srgbClr val="C00000"/>
                </a:solidFill>
              </a:rPr>
              <a:t>...</a:t>
            </a:r>
            <a:endParaRPr lang="uk-UA" b="1" dirty="0">
              <a:ln w="12700" cmpd="sng">
                <a:solidFill>
                  <a:srgbClr val="BF3C48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перших </a:t>
            </a:r>
            <a:r>
              <a:rPr lang="ru-RU" dirty="0" err="1"/>
              <a:t>ознаках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лишіться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 - не </a:t>
            </a:r>
            <a:r>
              <a:rPr lang="ru-RU" dirty="0" err="1"/>
              <a:t>йдіть</a:t>
            </a:r>
            <a:r>
              <a:rPr lang="ru-RU" dirty="0"/>
              <a:t> на роботу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захворіла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, не </a:t>
            </a:r>
            <a:r>
              <a:rPr lang="ru-RU" dirty="0" err="1"/>
              <a:t>ведіть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садочка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провокувати</a:t>
            </a:r>
            <a:r>
              <a:rPr lang="ru-RU" dirty="0"/>
              <a:t> </a:t>
            </a:r>
            <a:r>
              <a:rPr lang="ru-RU" dirty="0" err="1"/>
              <a:t>погіршення</a:t>
            </a:r>
            <a:r>
              <a:rPr lang="ru-RU" dirty="0"/>
              <a:t> стану і не </a:t>
            </a:r>
            <a:r>
              <a:rPr lang="ru-RU" dirty="0" err="1" smtClean="0"/>
              <a:t>наражати</a:t>
            </a:r>
            <a:r>
              <a:rPr lang="ru-RU" dirty="0"/>
              <a:t> </a:t>
            </a:r>
            <a:r>
              <a:rPr lang="ru-RU" dirty="0" err="1"/>
              <a:t>оточуючих</a:t>
            </a:r>
            <a:r>
              <a:rPr lang="ru-RU" dirty="0"/>
              <a:t> на </a:t>
            </a:r>
            <a:r>
              <a:rPr lang="ru-RU" dirty="0" err="1"/>
              <a:t>небезпеку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7170" name="Picture 2" descr="http://berizka.vn.ua/upload/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2" y="4030746"/>
            <a:ext cx="3443836" cy="282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5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7572" y="1088967"/>
            <a:ext cx="4918768" cy="5486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Не бігайте до лікаря з найменшого приводу - так ви ризикуєте погіршити свій стан, адже під час грипозного сезону лікарня чи поліклініка стають місцем високої вірогідності заразитися. Краще </a:t>
            </a:r>
            <a:r>
              <a:rPr lang="uk-UA" dirty="0" err="1"/>
              <a:t>викличте</a:t>
            </a:r>
            <a:r>
              <a:rPr lang="uk-UA" dirty="0"/>
              <a:t> лікаря додому.</a:t>
            </a:r>
          </a:p>
          <a:p>
            <a:pPr algn="just"/>
            <a:r>
              <a:rPr lang="uk-UA" dirty="0"/>
              <a:t>Вдома хворого необхідно ізолювати - виділити окрему кімнату і посуд, визначити одну людину, яка доглядатиме за нею, і по можливості триматися на відстані 2 метри.</a:t>
            </a:r>
          </a:p>
          <a:p>
            <a:pPr algn="just"/>
            <a:r>
              <a:rPr lang="uk-UA" dirty="0"/>
              <a:t>Під час кашлю та чхання прикривайте рот і ніс, бажано за допомогою одноразових серветок, які після використання слід одразу викинути у смітник. Якщо ж ви прикрили рот руками, вимийте їх з </a:t>
            </a:r>
            <a:r>
              <a:rPr lang="uk-UA" dirty="0" err="1"/>
              <a:t>милом</a:t>
            </a:r>
            <a:r>
              <a:rPr lang="uk-UA" dirty="0"/>
              <a:t> чи обробіть дезінфікуючим гелем, інакше усі ваші наступні дотики становитимуть небезпеку для інших.</a:t>
            </a:r>
          </a:p>
          <a:p>
            <a:endParaRPr lang="uk-UA" dirty="0"/>
          </a:p>
        </p:txBody>
      </p:sp>
      <p:pic>
        <p:nvPicPr>
          <p:cNvPr id="5122" name="Picture 2" descr="http://dobromil.lvivedu.com/uploads/editor/8224/503007/sitepage_26/images/zavantazhenn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39" y="1690689"/>
            <a:ext cx="3630015" cy="42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3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406</Words>
  <Application>Microsoft Office PowerPoint</Application>
  <PresentationFormat>Екран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Обережно, ГРИП!</vt:lpstr>
      <vt:lpstr>Сезонний грип </vt:lpstr>
      <vt:lpstr>Презентація PowerPoint</vt:lpstr>
      <vt:lpstr>Для сезонного грипу притаманні:</vt:lpstr>
      <vt:lpstr>Презентація PowerPoint</vt:lpstr>
      <vt:lpstr>Симптоми, що вимагають термінової госпіталізації:</vt:lpstr>
      <vt:lpstr>Прості речі рятують життя, або як уникнути зараження грипом під час епідемії: </vt:lpstr>
      <vt:lpstr>Ви захворіли...</vt:lpstr>
      <vt:lpstr>Презентація PowerPoint</vt:lpstr>
      <vt:lpstr>Грип  не лікується  за допомогою: </vt:lpstr>
      <vt:lpstr>Презентація PowerPoint</vt:lpstr>
      <vt:lpstr>Групи ризику: </vt:lpstr>
      <vt:lpstr>Крім того, існують професійні групи ризику: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пк1</cp:lastModifiedBy>
  <cp:revision>50</cp:revision>
  <dcterms:created xsi:type="dcterms:W3CDTF">2018-09-04T12:10:47Z</dcterms:created>
  <dcterms:modified xsi:type="dcterms:W3CDTF">2019-01-30T11:57:18Z</dcterms:modified>
</cp:coreProperties>
</file>