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790F-64A1-4199-98E8-70B290BCF68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8AC-13F1-4FC7-A4EE-2F7A3530D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36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790F-64A1-4199-98E8-70B290BCF68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8AC-13F1-4FC7-A4EE-2F7A3530D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6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790F-64A1-4199-98E8-70B290BCF68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8AC-13F1-4FC7-A4EE-2F7A3530D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72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790F-64A1-4199-98E8-70B290BCF68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8AC-13F1-4FC7-A4EE-2F7A3530D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2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790F-64A1-4199-98E8-70B290BCF68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8AC-13F1-4FC7-A4EE-2F7A3530D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9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790F-64A1-4199-98E8-70B290BCF68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8AC-13F1-4FC7-A4EE-2F7A3530D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4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790F-64A1-4199-98E8-70B290BCF68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8AC-13F1-4FC7-A4EE-2F7A3530D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790F-64A1-4199-98E8-70B290BCF68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8AC-13F1-4FC7-A4EE-2F7A3530D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2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790F-64A1-4199-98E8-70B290BCF68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8AC-13F1-4FC7-A4EE-2F7A3530D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790F-64A1-4199-98E8-70B290BCF68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8AC-13F1-4FC7-A4EE-2F7A3530D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2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790F-64A1-4199-98E8-70B290BCF68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D8AC-13F1-4FC7-A4EE-2F7A3530D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0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9790F-64A1-4199-98E8-70B290BCF68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CD8AC-13F1-4FC7-A4EE-2F7A3530D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64504"/>
            <a:ext cx="9144000" cy="1395663"/>
          </a:xfrm>
        </p:spPr>
        <p:txBody>
          <a:bodyPr/>
          <a:lstStyle/>
          <a:p>
            <a:endParaRPr lang="uk-UA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24 серпня 1991 року на карті світу з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uk-UA" dirty="0" smtClean="0">
                <a:solidFill>
                  <a:srgbClr val="FF0000"/>
                </a:solidFill>
              </a:rPr>
              <a:t>явилася незалежна, самостійна держава з багатовіковою історією – Україна.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kucprppkmr.od.gov.ua/wp-content/uploads/2022/02/9dae409de4b19bfa38e0050d12905525e3e2fb5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3" y="1070809"/>
            <a:ext cx="9119936" cy="383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68253"/>
            <a:ext cx="10515600" cy="150870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За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площею Україна найбільша європейська країна. А на земній кулі вона сорокова. Територія України налічує 24 області та Автономну Республіку Крим. Великі міста є обласними центрами.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6" y="300789"/>
            <a:ext cx="11225463" cy="4406566"/>
          </a:xfrm>
          <a:prstGeom prst="rect">
            <a:avLst/>
          </a:prstGeom>
        </p:spPr>
      </p:pic>
      <p:sp>
        <p:nvSpPr>
          <p:cNvPr id="5" name="AutoShape 4" descr="Адміністративний устрій України Стоковий вектор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830179" y="1528011"/>
            <a:ext cx="10262938" cy="300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1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0086"/>
          </a:xfrm>
        </p:spPr>
        <p:txBody>
          <a:bodyPr>
            <a:normAutofit/>
          </a:bodyPr>
          <a:lstStyle/>
          <a:p>
            <a:r>
              <a:rPr lang="ru-RU" sz="1600" b="1" dirty="0" err="1" smtClean="0">
                <a:solidFill>
                  <a:srgbClr val="00B050"/>
                </a:solidFill>
              </a:rPr>
              <a:t>Київ</a:t>
            </a:r>
            <a:r>
              <a:rPr lang="ru-RU" sz="1600" b="1" dirty="0" smtClean="0">
                <a:solidFill>
                  <a:srgbClr val="00B050"/>
                </a:solidFill>
              </a:rPr>
              <a:t> – </a:t>
            </a:r>
            <a:r>
              <a:rPr lang="ru-RU" sz="1600" b="1" dirty="0" err="1" smtClean="0">
                <a:solidFill>
                  <a:srgbClr val="00B050"/>
                </a:solidFill>
              </a:rPr>
              <a:t>столиця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України</a:t>
            </a:r>
            <a:r>
              <a:rPr lang="ru-RU" sz="1600" b="1" dirty="0" smtClean="0">
                <a:solidFill>
                  <a:srgbClr val="00B050"/>
                </a:solidFill>
              </a:rPr>
              <a:t> та </a:t>
            </a:r>
            <a:r>
              <a:rPr lang="ru-RU" sz="1600" b="1" dirty="0" err="1" smtClean="0">
                <a:solidFill>
                  <a:srgbClr val="00B050"/>
                </a:solidFill>
              </a:rPr>
              <a:t>одне</a:t>
            </a:r>
            <a:r>
              <a:rPr lang="ru-RU" sz="1600" b="1" dirty="0" smtClean="0">
                <a:solidFill>
                  <a:srgbClr val="00B050"/>
                </a:solidFill>
              </a:rPr>
              <a:t> з </a:t>
            </a:r>
            <a:r>
              <a:rPr lang="ru-RU" sz="1600" b="1" dirty="0" err="1" smtClean="0">
                <a:solidFill>
                  <a:srgbClr val="00B050"/>
                </a:solidFill>
              </a:rPr>
              <a:t>найстаріших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міст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Європи</a:t>
            </a:r>
            <a:r>
              <a:rPr lang="ru-RU" sz="1600" b="1" dirty="0" smtClean="0">
                <a:solidFill>
                  <a:srgbClr val="00B050"/>
                </a:solidFill>
              </a:rPr>
              <a:t>, </a:t>
            </a:r>
            <a:r>
              <a:rPr lang="ru-RU" sz="1600" b="1" dirty="0" err="1" smtClean="0">
                <a:solidFill>
                  <a:srgbClr val="00B050"/>
                </a:solidFill>
              </a:rPr>
              <a:t>засноване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щонайменше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1500 </a:t>
            </a:r>
            <a:r>
              <a:rPr lang="ru-RU" sz="1600" b="1" dirty="0" err="1" smtClean="0">
                <a:solidFill>
                  <a:srgbClr val="FF0000"/>
                </a:solidFill>
              </a:rPr>
              <a:t>років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</a:rPr>
              <a:t>тому. </a:t>
            </a:r>
            <a:r>
              <a:rPr lang="ru-RU" sz="1600" b="1" dirty="0" err="1" smtClean="0">
                <a:solidFill>
                  <a:srgbClr val="00B050"/>
                </a:solidFill>
              </a:rPr>
              <a:t>Місто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побудовано</a:t>
            </a:r>
            <a:r>
              <a:rPr lang="ru-RU" sz="1600" b="1" dirty="0">
                <a:solidFill>
                  <a:srgbClr val="00B050"/>
                </a:solidFill>
              </a:rPr>
              <a:t> на </a:t>
            </a:r>
            <a:r>
              <a:rPr lang="ru-RU" sz="1600" b="1" dirty="0" err="1">
                <a:solidFill>
                  <a:srgbClr val="00B050"/>
                </a:solidFill>
              </a:rPr>
              <a:t>схилах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живописної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річки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Дніпро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що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дає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можливість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милуватися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неповторними</a:t>
            </a:r>
            <a:r>
              <a:rPr lang="ru-RU" sz="1600" b="1" dirty="0">
                <a:solidFill>
                  <a:srgbClr val="00B050"/>
                </a:solidFill>
              </a:rPr>
              <a:t> панорамами </a:t>
            </a:r>
            <a:r>
              <a:rPr lang="ru-RU" sz="1600" b="1" dirty="0" err="1">
                <a:solidFill>
                  <a:srgbClr val="00B050"/>
                </a:solidFill>
              </a:rPr>
              <a:t>мегаполісу</a:t>
            </a:r>
            <a:r>
              <a:rPr lang="ru-RU" sz="1600" b="1" dirty="0">
                <a:solidFill>
                  <a:srgbClr val="00B050"/>
                </a:solidFill>
              </a:rPr>
              <a:t>. </a:t>
            </a:r>
            <a:r>
              <a:rPr lang="ru-RU" sz="1600" b="1" dirty="0" err="1">
                <a:solidFill>
                  <a:srgbClr val="00B050"/>
                </a:solidFill>
              </a:rPr>
              <a:t>Поряд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із</a:t>
            </a:r>
            <a:r>
              <a:rPr lang="ru-RU" sz="1600" b="1" dirty="0">
                <a:solidFill>
                  <a:srgbClr val="00B050"/>
                </a:solidFill>
              </a:rPr>
              <a:t> численною </a:t>
            </a:r>
            <a:r>
              <a:rPr lang="ru-RU" sz="1600" b="1" dirty="0" err="1">
                <a:solidFill>
                  <a:srgbClr val="00B050"/>
                </a:solidFill>
              </a:rPr>
              <a:t>кількістю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сучасних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хмарочосів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торгівельно-розважальних</a:t>
            </a:r>
            <a:r>
              <a:rPr lang="ru-RU" sz="1600" b="1" dirty="0">
                <a:solidFill>
                  <a:srgbClr val="00B050"/>
                </a:solidFill>
              </a:rPr>
              <a:t> та </a:t>
            </a:r>
            <a:r>
              <a:rPr lang="ru-RU" sz="1600" b="1" dirty="0" err="1">
                <a:solidFill>
                  <a:srgbClr val="00B050"/>
                </a:solidFill>
              </a:rPr>
              <a:t>бізнес-центрів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розташовані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цікаві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історичні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будівлі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пам'ятки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мистецтва</a:t>
            </a:r>
            <a:r>
              <a:rPr lang="ru-RU" sz="1600" b="1" dirty="0">
                <a:solidFill>
                  <a:srgbClr val="00B050"/>
                </a:solidFill>
              </a:rPr>
              <a:t> й </a:t>
            </a:r>
            <a:r>
              <a:rPr lang="ru-RU" sz="1600" b="1" dirty="0" err="1">
                <a:solidFill>
                  <a:srgbClr val="00B050"/>
                </a:solidFill>
              </a:rPr>
              <a:t>архітектури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тихі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вузькі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вулички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із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своєю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історією</a:t>
            </a:r>
            <a:r>
              <a:rPr lang="ru-RU" sz="1600" b="1" dirty="0">
                <a:solidFill>
                  <a:srgbClr val="00B050"/>
                </a:solidFill>
              </a:rPr>
              <a:t> та </a:t>
            </a:r>
            <a:r>
              <a:rPr lang="ru-RU" sz="1600" b="1" dirty="0" err="1">
                <a:solidFill>
                  <a:srgbClr val="00B050"/>
                </a:solidFill>
              </a:rPr>
              <a:t>неповторним</a:t>
            </a:r>
            <a:r>
              <a:rPr lang="ru-RU" sz="1600" b="1" dirty="0">
                <a:solidFill>
                  <a:srgbClr val="00B050"/>
                </a:solidFill>
              </a:rPr>
              <a:t> шармом. Тут велика </a:t>
            </a:r>
            <a:r>
              <a:rPr lang="ru-RU" sz="1600" b="1" dirty="0" err="1">
                <a:solidFill>
                  <a:srgbClr val="00B050"/>
                </a:solidFill>
              </a:rPr>
              <a:t>кількість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зелених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скверів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парків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фонтанів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музеїв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університетів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храмів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театрів</a:t>
            </a:r>
            <a:r>
              <a:rPr lang="ru-RU" sz="1600" b="1" dirty="0">
                <a:solidFill>
                  <a:srgbClr val="00B050"/>
                </a:solidFill>
              </a:rPr>
              <a:t>, кафе, </a:t>
            </a:r>
            <a:r>
              <a:rPr lang="ru-RU" sz="1600" b="1" dirty="0" err="1">
                <a:solidFill>
                  <a:srgbClr val="00B050"/>
                </a:solidFill>
              </a:rPr>
              <a:t>ресторанів</a:t>
            </a:r>
            <a:r>
              <a:rPr lang="ru-RU" sz="1600" b="1" dirty="0">
                <a:solidFill>
                  <a:srgbClr val="00B050"/>
                </a:solidFill>
              </a:rPr>
              <a:t> та </a:t>
            </a:r>
            <a:r>
              <a:rPr lang="ru-RU" sz="1600" b="1" dirty="0" err="1">
                <a:solidFill>
                  <a:srgbClr val="00B050"/>
                </a:solidFill>
              </a:rPr>
              <a:t>клубів</a:t>
            </a:r>
            <a:r>
              <a:rPr lang="ru-RU" sz="1600" b="1" dirty="0">
                <a:solidFill>
                  <a:srgbClr val="00B050"/>
                </a:solidFill>
              </a:rPr>
              <a:t> на будь-</a:t>
            </a:r>
            <a:r>
              <a:rPr lang="ru-RU" sz="1600" b="1" dirty="0" err="1">
                <a:solidFill>
                  <a:srgbClr val="00B050"/>
                </a:solidFill>
              </a:rPr>
              <a:t>який</a:t>
            </a:r>
            <a:r>
              <a:rPr lang="ru-RU" sz="1600" b="1" dirty="0">
                <a:solidFill>
                  <a:srgbClr val="00B050"/>
                </a:solidFill>
              </a:rPr>
              <a:t> смак.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937" y="2033336"/>
            <a:ext cx="9144000" cy="448777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5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Декілька цікавих фактів про Україну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Автор </a:t>
            </a:r>
            <a:r>
              <a:rPr lang="ru-RU" dirty="0" err="1">
                <a:solidFill>
                  <a:srgbClr val="0070C0"/>
                </a:solidFill>
              </a:rPr>
              <a:t>першої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світі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Конституції</a:t>
            </a:r>
            <a:r>
              <a:rPr lang="ru-RU" dirty="0">
                <a:solidFill>
                  <a:srgbClr val="0070C0"/>
                </a:solidFill>
              </a:rPr>
              <a:t> — </a:t>
            </a:r>
            <a:r>
              <a:rPr lang="ru-RU" dirty="0" err="1">
                <a:solidFill>
                  <a:srgbClr val="0070C0"/>
                </a:solidFill>
              </a:rPr>
              <a:t>українець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Пилип</a:t>
            </a:r>
            <a:r>
              <a:rPr lang="ru-RU" dirty="0">
                <a:solidFill>
                  <a:srgbClr val="0070C0"/>
                </a:solidFill>
              </a:rPr>
              <a:t> Орлик. 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Одна з </a:t>
            </a:r>
            <a:r>
              <a:rPr lang="ru-RU" dirty="0" err="1">
                <a:solidFill>
                  <a:srgbClr val="0070C0"/>
                </a:solidFill>
              </a:rPr>
              <a:t>найвідоміших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світі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різдвяних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пісень</a:t>
            </a:r>
            <a:r>
              <a:rPr lang="ru-RU" dirty="0">
                <a:solidFill>
                  <a:srgbClr val="0070C0"/>
                </a:solidFill>
              </a:rPr>
              <a:t> —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«</a:t>
            </a:r>
            <a:r>
              <a:rPr lang="ru-RU" dirty="0" err="1">
                <a:solidFill>
                  <a:srgbClr val="0070C0"/>
                </a:solidFill>
              </a:rPr>
              <a:t>Щедрик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</a:p>
          <a:p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 err="1">
                <a:solidFill>
                  <a:srgbClr val="0070C0"/>
                </a:solidFill>
              </a:rPr>
              <a:t>Найдовший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музичний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інструмент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світі</a:t>
            </a:r>
            <a:r>
              <a:rPr lang="ru-RU" dirty="0">
                <a:solidFill>
                  <a:srgbClr val="0070C0"/>
                </a:solidFill>
              </a:rPr>
              <a:t> —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українська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трембіта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dirty="0" err="1">
                <a:solidFill>
                  <a:schemeClr val="accent4"/>
                </a:solidFill>
              </a:rPr>
              <a:t>Пам’ятники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відомому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українському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поетові</a:t>
            </a:r>
            <a:r>
              <a:rPr lang="ru-RU" dirty="0">
                <a:solidFill>
                  <a:schemeClr val="accent4"/>
                </a:solidFill>
              </a:rPr>
              <a:t> Тарасу </a:t>
            </a:r>
            <a:r>
              <a:rPr lang="ru-RU" dirty="0" err="1">
                <a:solidFill>
                  <a:schemeClr val="accent4"/>
                </a:solidFill>
              </a:rPr>
              <a:t>Шевченку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встановлені</a:t>
            </a:r>
            <a:r>
              <a:rPr lang="ru-RU" dirty="0">
                <a:solidFill>
                  <a:schemeClr val="accent4"/>
                </a:solidFill>
              </a:rPr>
              <a:t> в 1500 </a:t>
            </a:r>
            <a:r>
              <a:rPr lang="ru-RU" dirty="0" err="1">
                <a:solidFill>
                  <a:schemeClr val="accent4"/>
                </a:solidFill>
              </a:rPr>
              <a:t>місцях</a:t>
            </a:r>
            <a:r>
              <a:rPr lang="ru-RU" dirty="0">
                <a:solidFill>
                  <a:schemeClr val="accent4"/>
                </a:solidFill>
              </a:rPr>
              <a:t> по </a:t>
            </a:r>
            <a:r>
              <a:rPr lang="ru-RU" dirty="0" err="1">
                <a:solidFill>
                  <a:schemeClr val="accent4"/>
                </a:solidFill>
              </a:rPr>
              <a:t>всьому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світу</a:t>
            </a:r>
            <a:r>
              <a:rPr lang="ru-RU" dirty="0" smtClean="0">
                <a:solidFill>
                  <a:schemeClr val="accent4"/>
                </a:solidFill>
              </a:rPr>
              <a:t>.</a:t>
            </a:r>
          </a:p>
          <a:p>
            <a:r>
              <a:rPr lang="ru-RU" dirty="0">
                <a:solidFill>
                  <a:schemeClr val="accent4"/>
                </a:solidFill>
              </a:rPr>
              <a:t>У </a:t>
            </a:r>
            <a:r>
              <a:rPr lang="ru-RU" dirty="0" err="1">
                <a:solidFill>
                  <a:schemeClr val="accent4"/>
                </a:solidFill>
              </a:rPr>
              <a:t>селі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Межиріч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Черкаської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області</a:t>
            </a:r>
            <a:r>
              <a:rPr lang="ru-RU" dirty="0">
                <a:solidFill>
                  <a:schemeClr val="accent4"/>
                </a:solidFill>
              </a:rPr>
              <a:t>, </a:t>
            </a:r>
            <a:r>
              <a:rPr lang="ru-RU" dirty="0" err="1">
                <a:solidFill>
                  <a:schemeClr val="accent4"/>
                </a:solidFill>
              </a:rPr>
              <a:t>знайдено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найстаріше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err="1">
                <a:solidFill>
                  <a:schemeClr val="accent4"/>
                </a:solidFill>
              </a:rPr>
              <a:t>поселення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Homo Sapiens</a:t>
            </a:r>
            <a:r>
              <a:rPr lang="en-US" dirty="0" smtClean="0">
                <a:solidFill>
                  <a:schemeClr val="accent4"/>
                </a:solidFill>
              </a:rPr>
              <a:t>.</a:t>
            </a:r>
            <a:endParaRPr lang="uk-UA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Українська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вишивка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пройшла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крізь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століття</a:t>
            </a:r>
            <a:r>
              <a:rPr lang="ru-RU" dirty="0" smtClean="0">
                <a:solidFill>
                  <a:srgbClr val="C00000"/>
                </a:solidFill>
              </a:rPr>
              <a:t>, а </a:t>
            </a:r>
            <a:r>
              <a:rPr lang="ru-RU" dirty="0" err="1" smtClean="0">
                <a:solidFill>
                  <a:srgbClr val="C00000"/>
                </a:solidFill>
              </a:rPr>
              <a:t>орнаменти</a:t>
            </a:r>
            <a:r>
              <a:rPr lang="ru-RU" dirty="0" smtClean="0">
                <a:solidFill>
                  <a:srgbClr val="C00000"/>
                </a:solidFill>
              </a:rPr>
              <a:t> на </a:t>
            </a:r>
            <a:r>
              <a:rPr lang="ru-RU" dirty="0" err="1" smtClean="0">
                <a:solidFill>
                  <a:srgbClr val="C00000"/>
                </a:solidFill>
              </a:rPr>
              <a:t>ній</a:t>
            </a:r>
            <a:r>
              <a:rPr lang="ru-RU" dirty="0" smtClean="0">
                <a:solidFill>
                  <a:srgbClr val="C00000"/>
                </a:solidFill>
              </a:rPr>
              <a:t> – </a:t>
            </a:r>
            <a:r>
              <a:rPr lang="ru-RU" dirty="0" err="1" smtClean="0">
                <a:solidFill>
                  <a:srgbClr val="C00000"/>
                </a:solidFill>
              </a:rPr>
              <a:t>унікальні</a:t>
            </a:r>
            <a:r>
              <a:rPr lang="ru-RU" dirty="0" smtClean="0">
                <a:solidFill>
                  <a:srgbClr val="C00000"/>
                </a:solidFill>
              </a:rPr>
              <a:t> та </a:t>
            </a:r>
            <a:r>
              <a:rPr lang="ru-RU" dirty="0" err="1" smtClean="0">
                <a:solidFill>
                  <a:srgbClr val="C00000"/>
                </a:solidFill>
              </a:rPr>
              <a:t>непоторні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556" y="2054225"/>
            <a:ext cx="2897119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052" y="1876927"/>
            <a:ext cx="2695073" cy="4487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959" y="2009274"/>
            <a:ext cx="3019926" cy="437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Гопак — </a:t>
            </a:r>
            <a:r>
              <a:rPr lang="ru-RU" sz="2800" dirty="0" err="1">
                <a:solidFill>
                  <a:srgbClr val="0070C0"/>
                </a:solidFill>
              </a:rPr>
              <a:t>це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старовинний</a:t>
            </a:r>
            <a:r>
              <a:rPr lang="ru-RU" sz="2800" dirty="0">
                <a:solidFill>
                  <a:srgbClr val="0070C0"/>
                </a:solidFill>
              </a:rPr>
              <a:t> </a:t>
            </a:r>
            <a:r>
              <a:rPr lang="ru-RU" sz="2800" dirty="0" err="1">
                <a:solidFill>
                  <a:srgbClr val="0070C0"/>
                </a:solidFill>
              </a:rPr>
              <a:t>український</a:t>
            </a:r>
            <a:r>
              <a:rPr lang="ru-RU" sz="2800" dirty="0">
                <a:solidFill>
                  <a:srgbClr val="0070C0"/>
                </a:solidFill>
              </a:rPr>
              <a:t> </a:t>
            </a:r>
            <a:r>
              <a:rPr lang="ru-RU" sz="2800" dirty="0" err="1">
                <a:solidFill>
                  <a:srgbClr val="0070C0"/>
                </a:solidFill>
              </a:rPr>
              <a:t>танець</a:t>
            </a:r>
            <a:r>
              <a:rPr lang="ru-RU" sz="2800" dirty="0">
                <a:solidFill>
                  <a:srgbClr val="0070C0"/>
                </a:solidFill>
              </a:rPr>
              <a:t>, </a:t>
            </a:r>
            <a:r>
              <a:rPr lang="ru-RU" sz="2800" dirty="0" err="1">
                <a:solidFill>
                  <a:srgbClr val="0070C0"/>
                </a:solidFill>
              </a:rPr>
              <a:t>що</a:t>
            </a:r>
            <a:r>
              <a:rPr lang="ru-RU" sz="2800" dirty="0">
                <a:solidFill>
                  <a:srgbClr val="0070C0"/>
                </a:solidFill>
              </a:rPr>
              <a:t> давно </a:t>
            </a:r>
            <a:r>
              <a:rPr lang="ru-RU" sz="2800" dirty="0" err="1">
                <a:solidFill>
                  <a:srgbClr val="0070C0"/>
                </a:solidFill>
              </a:rPr>
              <a:t>вже</a:t>
            </a:r>
            <a:r>
              <a:rPr lang="ru-RU" sz="2800" dirty="0">
                <a:solidFill>
                  <a:srgbClr val="0070C0"/>
                </a:solidFill>
              </a:rPr>
              <a:t> став </a:t>
            </a:r>
            <a:r>
              <a:rPr lang="ru-RU" sz="2800" dirty="0" err="1">
                <a:solidFill>
                  <a:srgbClr val="0070C0"/>
                </a:solidFill>
              </a:rPr>
              <a:t>національним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Танець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відображає</a:t>
            </a:r>
            <a:r>
              <a:rPr lang="ru-RU" sz="2800" dirty="0">
                <a:solidFill>
                  <a:srgbClr val="0070C0"/>
                </a:solidFill>
              </a:rPr>
              <a:t> у </a:t>
            </a:r>
            <a:r>
              <a:rPr lang="ru-RU" sz="2800" dirty="0" err="1">
                <a:solidFill>
                  <a:srgbClr val="0070C0"/>
                </a:solidFill>
              </a:rPr>
              <a:t>собі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усю</a:t>
            </a:r>
            <a:r>
              <a:rPr lang="ru-RU" sz="2800" dirty="0">
                <a:solidFill>
                  <a:srgbClr val="0070C0"/>
                </a:solidFill>
              </a:rPr>
              <a:t> широту </a:t>
            </a:r>
            <a:r>
              <a:rPr lang="ru-RU" sz="2800" dirty="0" err="1">
                <a:solidFill>
                  <a:srgbClr val="0070C0"/>
                </a:solidFill>
              </a:rPr>
              <a:t>української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душі</a:t>
            </a:r>
            <a:r>
              <a:rPr lang="ru-RU" sz="2800" dirty="0">
                <a:solidFill>
                  <a:srgbClr val="0070C0"/>
                </a:solidFill>
              </a:rPr>
              <a:t>, та давно </a:t>
            </a:r>
            <a:r>
              <a:rPr lang="ru-RU" sz="2800" dirty="0" err="1">
                <a:solidFill>
                  <a:srgbClr val="0070C0"/>
                </a:solidFill>
              </a:rPr>
              <a:t>вже</a:t>
            </a:r>
            <a:r>
              <a:rPr lang="ru-RU" sz="2800" dirty="0">
                <a:solidFill>
                  <a:srgbClr val="0070C0"/>
                </a:solidFill>
              </a:rPr>
              <a:t> став </a:t>
            </a:r>
            <a:r>
              <a:rPr lang="ru-RU" sz="2800" dirty="0" err="1">
                <a:solidFill>
                  <a:srgbClr val="0070C0"/>
                </a:solidFill>
              </a:rPr>
              <a:t>візитівкою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української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культури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959" y="2947737"/>
            <a:ext cx="4151788" cy="3489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001" y="2045369"/>
            <a:ext cx="3605715" cy="2298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900" y="4689307"/>
            <a:ext cx="3707732" cy="19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171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  </vt:lpstr>
      <vt:lpstr>Київ – столиця України та одне з найстаріших міст Європи, засноване щонайменше 1500 років тому. Місто побудовано на схилах живописної річки Дніпро, що дає можливість милуватися неповторними панорамами мегаполісу. Поряд із численною кількістю сучасних хмарочосів, торгівельно-розважальних та бізнес-центрів розташовані цікаві історичні будівлі, пам'ятки мистецтва й архітектури, тихі вузькі вулички із своєю історією та неповторним шармом. Тут велика кількість зелених скверів, парків, фонтанів, музеїв, університетів, храмів, театрів, кафе, ресторанів та клубів на будь-який смак.</vt:lpstr>
      <vt:lpstr>Декілька цікавих фактів про Україну</vt:lpstr>
      <vt:lpstr>Українська вишивка пройшла крізь століття, а орнаменти на ній – унікальні та непоторні. </vt:lpstr>
      <vt:lpstr>Гопак — це старовинний український танець, що давно вже став національним. Танець відображає у собі усю широту української душі, та давно вже став візитівкою української культури.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2023-03-14T18:51:58Z</dcterms:created>
  <dcterms:modified xsi:type="dcterms:W3CDTF">2023-03-14T19:54:24Z</dcterms:modified>
</cp:coreProperties>
</file>