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Другорядні члени речення.</a:t>
            </a:r>
            <a:br>
              <a:rPr lang="uk-UA" sz="3200" dirty="0" smtClean="0"/>
            </a:br>
            <a:r>
              <a:rPr lang="uk-UA" sz="3200" dirty="0" smtClean="0"/>
              <a:t>Додаток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8" name="Picture 4" descr="C:\Users\Користувач\Desktop\ДЛЯ ПРЕЗЕНТАЦІЙ\фон сонц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720380" y="116632"/>
            <a:ext cx="3528392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2400" dirty="0" smtClean="0"/>
              <a:t>Підсумуймо!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Сьогодні на уроці я дізнався…</a:t>
            </a:r>
            <a:endParaRPr lang="ru-RU" sz="2400" dirty="0"/>
          </a:p>
          <a:p>
            <a:r>
              <a:rPr lang="uk-UA" sz="2400" dirty="0"/>
              <a:t>Я зрозумів…..</a:t>
            </a:r>
            <a:endParaRPr lang="ru-RU" sz="2400" dirty="0"/>
          </a:p>
          <a:p>
            <a:r>
              <a:rPr lang="uk-UA" sz="2400" dirty="0"/>
              <a:t>Я вивчив……</a:t>
            </a:r>
            <a:endParaRPr lang="ru-RU" sz="2400" dirty="0"/>
          </a:p>
          <a:p>
            <a:r>
              <a:rPr lang="uk-UA" sz="2400" dirty="0"/>
              <a:t>Мене здивувало…</a:t>
            </a:r>
            <a:endParaRPr lang="ru-RU" sz="2400" dirty="0"/>
          </a:p>
          <a:p>
            <a:r>
              <a:rPr lang="uk-UA" sz="2400" dirty="0"/>
              <a:t>Я збагатився інформацією про…..</a:t>
            </a:r>
            <a:endParaRPr lang="ru-RU" sz="2400" dirty="0"/>
          </a:p>
          <a:p>
            <a:r>
              <a:rPr lang="uk-UA" sz="2400" dirty="0"/>
              <a:t>Тепер я знаю…….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44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555776" y="116632"/>
            <a:ext cx="4320480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2400" dirty="0" smtClean="0"/>
              <a:t>Домашнє завдання</a:t>
            </a:r>
            <a:endParaRPr lang="uk-U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91438" y="1559992"/>
            <a:ext cx="5869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Вичити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</a:p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ідкресліть у реченнях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члени та додатки.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7644" y="2420888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1. Ти </a:t>
            </a:r>
            <a:r>
              <a:rPr lang="uk-UA" sz="2000" dirty="0"/>
              <a:t>нас не вчила молитви. (Д.Білоус)</a:t>
            </a:r>
            <a:endParaRPr lang="ru-RU" sz="2000" dirty="0"/>
          </a:p>
          <a:p>
            <a:r>
              <a:rPr lang="uk-UA" sz="2000" dirty="0" smtClean="0"/>
              <a:t>2. Пестить </a:t>
            </a:r>
            <a:r>
              <a:rPr lang="uk-UA" sz="2000" dirty="0"/>
              <a:t>синів і дочок слово твоє </a:t>
            </a:r>
            <a:r>
              <a:rPr lang="uk-UA" sz="2000" dirty="0" err="1" smtClean="0"/>
              <a:t>рум</a:t>
            </a:r>
            <a:r>
              <a:rPr lang="en-US" sz="2000" smtClean="0"/>
              <a:t>’</a:t>
            </a:r>
            <a:r>
              <a:rPr lang="uk-UA" sz="2000" smtClean="0"/>
              <a:t>яне</a:t>
            </a:r>
            <a:r>
              <a:rPr lang="uk-UA" sz="2000" dirty="0"/>
              <a:t>. ( Д.Білоус)</a:t>
            </a:r>
            <a:endParaRPr lang="ru-RU" sz="2000" dirty="0"/>
          </a:p>
          <a:p>
            <a:r>
              <a:rPr lang="uk-UA" sz="2000" dirty="0" smtClean="0"/>
              <a:t>3. </a:t>
            </a:r>
            <a:r>
              <a:rPr lang="uk-UA" sz="2000" dirty="0"/>
              <a:t>Ти даєш поету дужі крила. (В.Симоненко</a:t>
            </a:r>
            <a:r>
              <a:rPr lang="uk-UA" sz="2000" dirty="0" smtClean="0"/>
              <a:t>)</a:t>
            </a:r>
            <a:endParaRPr lang="ru-RU" sz="2000" dirty="0"/>
          </a:p>
          <a:p>
            <a:r>
              <a:rPr lang="uk-UA" sz="2000" dirty="0" smtClean="0"/>
              <a:t>4. </a:t>
            </a:r>
            <a:r>
              <a:rPr lang="uk-UA" sz="2000" dirty="0"/>
              <a:t>Ти зрікся мови рідної ( Д.Павличко)</a:t>
            </a:r>
            <a:endParaRPr lang="ru-RU" sz="2000" dirty="0"/>
          </a:p>
          <a:p>
            <a:r>
              <a:rPr lang="uk-UA" sz="2000" dirty="0" smtClean="0"/>
              <a:t>5. </a:t>
            </a:r>
            <a:r>
              <a:rPr lang="uk-UA" sz="2000" dirty="0"/>
              <a:t>Мові гаряче віддав я серце недарма. (В.Сосюра</a:t>
            </a:r>
            <a:r>
              <a:rPr lang="uk-UA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48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Молодці!</a:t>
            </a:r>
            <a:endParaRPr lang="uk-UA" sz="3200" dirty="0"/>
          </a:p>
        </p:txBody>
      </p:sp>
      <p:pic>
        <p:nvPicPr>
          <p:cNvPr id="3" name="Picture 2" descr="C:\Users\Користувач\Desktop\ДЛЯ ПРЕЗЕНТАЦІЙ\фон сонц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6" y="0"/>
            <a:ext cx="916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699792" y="271259"/>
            <a:ext cx="3528392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Пригадуємо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Чим </a:t>
            </a:r>
            <a:r>
              <a:rPr lang="ru-RU" sz="2800" dirty="0" err="1"/>
              <a:t>відрізняється</a:t>
            </a:r>
            <a:r>
              <a:rPr lang="ru-RU" sz="2800" dirty="0"/>
              <a:t> </a:t>
            </a:r>
            <a:r>
              <a:rPr lang="ru-RU" sz="2800" dirty="0" err="1"/>
              <a:t>речення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словосполучення</a:t>
            </a:r>
            <a:r>
              <a:rPr lang="ru-RU" sz="2800" dirty="0"/>
              <a:t>?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200" y="2440052"/>
            <a:ext cx="79633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Які бувають речення за метою висловлювання?</a:t>
            </a:r>
          </a:p>
          <a:p>
            <a:r>
              <a:rPr lang="uk-UA" sz="2800" dirty="0" smtClean="0"/>
              <a:t>Які бувають речення за емоційним забарвленням?</a:t>
            </a:r>
          </a:p>
          <a:p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834986"/>
            <a:ext cx="6127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Що називаємо граматичною основою?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437112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Чому</a:t>
            </a:r>
            <a:r>
              <a:rPr lang="ru-RU" sz="2800" dirty="0"/>
              <a:t> члени </a:t>
            </a:r>
            <a:r>
              <a:rPr lang="ru-RU" sz="2800" dirty="0" err="1"/>
              <a:t>речення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dirty="0" err="1"/>
              <a:t>головні</a:t>
            </a:r>
            <a:r>
              <a:rPr lang="ru-RU" sz="2800" dirty="0"/>
              <a:t> й </a:t>
            </a:r>
            <a:r>
              <a:rPr lang="ru-RU" sz="2800" dirty="0" err="1"/>
              <a:t>другорядні</a:t>
            </a:r>
            <a:r>
              <a:rPr lang="ru-RU" sz="2800" dirty="0"/>
              <a:t>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571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2699792" y="188640"/>
            <a:ext cx="3528392" cy="1522779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 Шукаємо відповіді на запитання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6906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Навіщо</a:t>
            </a:r>
            <a:r>
              <a:rPr lang="ru-RU" sz="2800" dirty="0"/>
              <a:t> </a:t>
            </a:r>
            <a:r>
              <a:rPr lang="ru-RU" sz="2800" dirty="0" err="1"/>
              <a:t>потрібні</a:t>
            </a:r>
            <a:r>
              <a:rPr lang="ru-RU" sz="2800" dirty="0"/>
              <a:t> </a:t>
            </a:r>
            <a:r>
              <a:rPr lang="ru-RU" sz="2800" dirty="0" err="1"/>
              <a:t>другорядні</a:t>
            </a:r>
            <a:r>
              <a:rPr lang="ru-RU" sz="2800" dirty="0"/>
              <a:t> члени </a:t>
            </a:r>
            <a:r>
              <a:rPr lang="ru-RU" sz="2800" dirty="0" err="1"/>
              <a:t>речення</a:t>
            </a:r>
            <a:r>
              <a:rPr lang="ru-RU" sz="2800" dirty="0"/>
              <a:t>?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687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r>
              <a:rPr lang="ru-RU" sz="2800" dirty="0" err="1"/>
              <a:t>конкретизують</a:t>
            </a:r>
            <a:r>
              <a:rPr lang="ru-RU" sz="2800" dirty="0"/>
              <a:t> </a:t>
            </a:r>
            <a:r>
              <a:rPr lang="ru-RU" sz="2800" dirty="0" err="1"/>
              <a:t>означення</a:t>
            </a:r>
            <a:r>
              <a:rPr lang="ru-RU" sz="2800" dirty="0"/>
              <a:t>, </a:t>
            </a:r>
            <a:r>
              <a:rPr lang="ru-RU" sz="2800" dirty="0" err="1"/>
              <a:t>додаток</a:t>
            </a:r>
            <a:r>
              <a:rPr lang="ru-RU" sz="2800" dirty="0"/>
              <a:t> </a:t>
            </a:r>
            <a:r>
              <a:rPr lang="ru-RU" sz="2800" dirty="0" smtClean="0"/>
              <a:t>і </a:t>
            </a:r>
            <a:r>
              <a:rPr lang="uk-UA" sz="2800" dirty="0" smtClean="0"/>
              <a:t>обставини</a:t>
            </a:r>
            <a:r>
              <a:rPr lang="uk-UA" sz="2800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05835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Як правильно </a:t>
            </a:r>
            <a:r>
              <a:rPr lang="ru-RU" sz="2800" dirty="0" err="1"/>
              <a:t>визначити</a:t>
            </a:r>
            <a:r>
              <a:rPr lang="ru-RU" sz="2800" dirty="0"/>
              <a:t> </a:t>
            </a:r>
            <a:r>
              <a:rPr lang="ru-RU" sz="2800" dirty="0" err="1"/>
              <a:t>другорядні</a:t>
            </a:r>
            <a:r>
              <a:rPr lang="ru-RU" sz="2800" dirty="0"/>
              <a:t> члени </a:t>
            </a:r>
            <a:r>
              <a:rPr lang="ru-RU" sz="2800" dirty="0" err="1"/>
              <a:t>речення</a:t>
            </a:r>
            <a:r>
              <a:rPr lang="ru-RU" sz="2800" dirty="0"/>
              <a:t>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844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059832" y="30634"/>
            <a:ext cx="3168352" cy="1166118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2400" dirty="0" smtClean="0"/>
              <a:t>Працюємо з таблицею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2" y="1196752"/>
            <a:ext cx="7105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2" y="3235102"/>
            <a:ext cx="7105649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2" y="4544194"/>
            <a:ext cx="71056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0675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720380" y="116632"/>
            <a:ext cx="3528392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Міркуймо!</a:t>
            </a:r>
            <a:endParaRPr lang="uk-UA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5567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Додаток</a:t>
            </a:r>
            <a:r>
              <a:rPr lang="ru-RU" b="1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другорядний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член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 і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непрямих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реченні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виражається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займенником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Підкреслюється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пунктирною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лінією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_ _ _ _ _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14096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кличе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кличе (кого?)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0462" y="393305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 _ _ _ _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720380" y="116632"/>
            <a:ext cx="3528392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2400" dirty="0" smtClean="0"/>
              <a:t>Практикуймо!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1484"/>
            <a:ext cx="32773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Доповніть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додатком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59400"/>
            <a:ext cx="26168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?)…. 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804" y="2492896"/>
            <a:ext cx="42200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Хлопчина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(кому?)…. 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955" y="2927604"/>
            <a:ext cx="36771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купив (кому?)…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?)… 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955" y="3356992"/>
            <a:ext cx="36701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(кого?)…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057" y="3695701"/>
            <a:ext cx="42583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прикрашали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?)…. 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Користувач\Downloads\Violin-PNG-Free-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0848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ристувач\Downloads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32" y="1484784"/>
            <a:ext cx="943414" cy="14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ристувач\Downloads\01-8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80" y="2354216"/>
            <a:ext cx="1072617" cy="15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ористувач\Downloads\candy-emoji-clipart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94353"/>
            <a:ext cx="841082" cy="8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ористувач\Downloads\kisspng-grandparent-grandfather-grandpa-grandpa-clip-art-grandpa-5abe0ee513a441.96050043152240509308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74759"/>
            <a:ext cx="1129456" cy="1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Користувач\Downloads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80098"/>
            <a:ext cx="1879454" cy="16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720380" y="116632"/>
            <a:ext cx="3528392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2400" dirty="0" smtClean="0"/>
              <a:t>Практикуймо!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25650"/>
            <a:ext cx="77768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випишіть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574238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Людина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поважала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землю.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святим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Учитель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показував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гімнастичні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Кохаю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край наш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хочу 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своїй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чудовим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ристувач\Desktop\ДЛЯ ПРЕЗЕНТАЦІЙ\фон муль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919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720380" y="116632"/>
            <a:ext cx="3528392" cy="144016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2400" dirty="0" smtClean="0"/>
              <a:t>Практикуймо!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0080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З'ясуйте, яким членом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 є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1. </a:t>
            </a:r>
            <a:r>
              <a:rPr lang="uk-UA" sz="2400" dirty="0" smtClean="0">
                <a:solidFill>
                  <a:srgbClr val="0033CC"/>
                </a:solidFill>
              </a:rPr>
              <a:t>Відстань </a:t>
            </a:r>
            <a:r>
              <a:rPr lang="uk-UA" sz="2400" dirty="0"/>
              <a:t>долає кінь, </a:t>
            </a:r>
            <a:r>
              <a:rPr lang="uk-UA" sz="2400" dirty="0">
                <a:solidFill>
                  <a:srgbClr val="0033CC"/>
                </a:solidFill>
              </a:rPr>
              <a:t>перешкоду</a:t>
            </a:r>
            <a:r>
              <a:rPr lang="uk-UA" sz="2400" dirty="0"/>
              <a:t> поборює воля.</a:t>
            </a:r>
            <a:endParaRPr lang="ru-RU" sz="2400" dirty="0"/>
          </a:p>
          <a:p>
            <a:r>
              <a:rPr lang="uk-UA" sz="2400" dirty="0" smtClean="0"/>
              <a:t>2. Мала </a:t>
            </a:r>
            <a:r>
              <a:rPr lang="uk-UA" sz="2400" dirty="0">
                <a:solidFill>
                  <a:srgbClr val="0033CC"/>
                </a:solidFill>
              </a:rPr>
              <a:t>лінь</a:t>
            </a:r>
            <a:r>
              <a:rPr lang="uk-UA" sz="2400" dirty="0"/>
              <a:t> велике </a:t>
            </a:r>
            <a:r>
              <a:rPr lang="uk-UA" sz="2400" dirty="0">
                <a:solidFill>
                  <a:srgbClr val="0033CC"/>
                </a:solidFill>
              </a:rPr>
              <a:t>горе</a:t>
            </a:r>
            <a:r>
              <a:rPr lang="uk-UA" sz="2400" dirty="0"/>
              <a:t> приносить. </a:t>
            </a:r>
            <a:endParaRPr lang="ru-RU" sz="2400" dirty="0"/>
          </a:p>
          <a:p>
            <a:r>
              <a:rPr lang="uk-UA" sz="2400" dirty="0" smtClean="0"/>
              <a:t>3. Один </a:t>
            </a:r>
            <a:r>
              <a:rPr lang="uk-UA" sz="2400" dirty="0"/>
              <a:t>язик </a:t>
            </a:r>
            <a:r>
              <a:rPr lang="uk-UA" sz="2400" dirty="0">
                <a:solidFill>
                  <a:srgbClr val="0033CC"/>
                </a:solidFill>
              </a:rPr>
              <a:t>мед</a:t>
            </a:r>
            <a:r>
              <a:rPr lang="uk-UA" sz="2400" dirty="0"/>
              <a:t> принесе, другий </a:t>
            </a:r>
            <a:r>
              <a:rPr lang="uk-UA" sz="2400" dirty="0">
                <a:solidFill>
                  <a:srgbClr val="0033CC"/>
                </a:solidFill>
              </a:rPr>
              <a:t>біду</a:t>
            </a:r>
            <a:r>
              <a:rPr lang="uk-UA" sz="2400" dirty="0"/>
              <a:t> </a:t>
            </a:r>
            <a:r>
              <a:rPr lang="uk-UA" sz="2400" dirty="0" smtClean="0"/>
              <a:t>накличе.</a:t>
            </a:r>
            <a:endParaRPr lang="ru-RU" sz="2400" dirty="0"/>
          </a:p>
          <a:p>
            <a:r>
              <a:rPr lang="uk-UA" sz="2400" dirty="0" smtClean="0"/>
              <a:t>4. </a:t>
            </a:r>
            <a:r>
              <a:rPr lang="uk-UA" sz="2400" dirty="0">
                <a:solidFill>
                  <a:srgbClr val="0033CC"/>
                </a:solidFill>
              </a:rPr>
              <a:t>Слухняного</a:t>
            </a:r>
            <a:r>
              <a:rPr lang="uk-UA" sz="2400" dirty="0"/>
              <a:t> можна </a:t>
            </a:r>
            <a:r>
              <a:rPr lang="uk-UA" sz="2400" dirty="0">
                <a:solidFill>
                  <a:srgbClr val="0033CC"/>
                </a:solidFill>
              </a:rPr>
              <a:t>словом</a:t>
            </a:r>
            <a:r>
              <a:rPr lang="uk-UA" sz="2400" dirty="0"/>
              <a:t> навчити, а </a:t>
            </a:r>
            <a:r>
              <a:rPr lang="uk-UA" sz="2400" dirty="0">
                <a:solidFill>
                  <a:srgbClr val="0033CC"/>
                </a:solidFill>
              </a:rPr>
              <a:t>неслуха</a:t>
            </a:r>
            <a:r>
              <a:rPr lang="uk-UA" sz="2400" dirty="0"/>
              <a:t> й </a:t>
            </a:r>
            <a:r>
              <a:rPr lang="uk-UA" sz="2400" dirty="0">
                <a:solidFill>
                  <a:srgbClr val="0033CC"/>
                </a:solidFill>
              </a:rPr>
              <a:t>віжками</a:t>
            </a:r>
            <a:r>
              <a:rPr lang="uk-UA" sz="2400" dirty="0"/>
              <a:t> не навчить.</a:t>
            </a:r>
            <a:endParaRPr lang="ru-RU" sz="2400" dirty="0"/>
          </a:p>
          <a:p>
            <a:r>
              <a:rPr lang="uk-UA" sz="2400" dirty="0"/>
              <a:t> </a:t>
            </a:r>
            <a:r>
              <a:rPr lang="uk-UA" sz="2400" dirty="0" smtClean="0"/>
              <a:t>5. Розум </a:t>
            </a:r>
            <a:r>
              <a:rPr lang="uk-UA" sz="2400" dirty="0">
                <a:solidFill>
                  <a:srgbClr val="0033CC"/>
                </a:solidFill>
              </a:rPr>
              <a:t>будинки</a:t>
            </a:r>
            <a:r>
              <a:rPr lang="uk-UA" sz="2400" dirty="0"/>
              <a:t> зводить.</a:t>
            </a:r>
            <a:endParaRPr lang="ru-RU" sz="2400" dirty="0"/>
          </a:p>
          <a:p>
            <a:r>
              <a:rPr lang="uk-UA" sz="2400" dirty="0"/>
              <a:t> </a:t>
            </a:r>
            <a:r>
              <a:rPr lang="uk-UA" sz="2400" dirty="0" smtClean="0"/>
              <a:t>6. За </a:t>
            </a:r>
            <a:r>
              <a:rPr lang="uk-UA" sz="2400" dirty="0"/>
              <a:t>одного </a:t>
            </a:r>
            <a:r>
              <a:rPr lang="uk-UA" sz="2400" dirty="0">
                <a:solidFill>
                  <a:srgbClr val="0033CC"/>
                </a:solidFill>
              </a:rPr>
              <a:t>вченого</a:t>
            </a:r>
            <a:r>
              <a:rPr lang="uk-UA" sz="2400" dirty="0"/>
              <a:t> двох</a:t>
            </a:r>
            <a:r>
              <a:rPr lang="uk-UA" sz="2400" i="1" dirty="0"/>
              <a:t> </a:t>
            </a:r>
            <a:r>
              <a:rPr lang="uk-UA" sz="2400" dirty="0">
                <a:solidFill>
                  <a:srgbClr val="0033CC"/>
                </a:solidFill>
              </a:rPr>
              <a:t>невчених</a:t>
            </a:r>
            <a:r>
              <a:rPr lang="uk-UA" sz="2400" dirty="0"/>
              <a:t> дають.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3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428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Другорядні члени речення. Додаток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Другорядні члени речення. Додаток</dc:title>
  <dc:creator>Карпатська Джерельна</dc:creator>
  <cp:lastModifiedBy>Карпатська Джерельна</cp:lastModifiedBy>
  <cp:revision>19</cp:revision>
  <dcterms:created xsi:type="dcterms:W3CDTF">2023-03-06T09:27:52Z</dcterms:created>
  <dcterms:modified xsi:type="dcterms:W3CDTF">2023-03-16T07:57:58Z</dcterms:modified>
</cp:coreProperties>
</file>