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74" r:id="rId5"/>
    <p:sldId id="259" r:id="rId6"/>
    <p:sldId id="261" r:id="rId7"/>
    <p:sldId id="262" r:id="rId8"/>
    <p:sldId id="269" r:id="rId9"/>
    <p:sldId id="270" r:id="rId10"/>
    <p:sldId id="271" r:id="rId11"/>
    <p:sldId id="272" r:id="rId12"/>
    <p:sldId id="273" r:id="rId13"/>
    <p:sldId id="263" r:id="rId14"/>
    <p:sldId id="266" r:id="rId15"/>
    <p:sldId id="267" r:id="rId16"/>
    <p:sldId id="264" r:id="rId17"/>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3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D221A04-5EC8-4255-B965-E156F1636F52}" type="datetimeFigureOut">
              <a:rPr lang="ru-RU"/>
              <a:pPr>
                <a:defRPr/>
              </a:pPr>
              <a:t>04.03.2014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D25D63-926C-4262-9DF2-4499F5AD4E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AB6EB2-359B-4A1B-87C2-88627E51E3C3}" type="datetimeFigureOut">
              <a:rPr lang="ru-RU"/>
              <a:pPr>
                <a:defRPr/>
              </a:pPr>
              <a:t>04.03.2014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B2A31B-65FA-4785-B357-910839B732F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D90582-95C6-4012-9AAE-488D876507EE}" type="datetimeFigureOut">
              <a:rPr lang="ru-RU"/>
              <a:pPr>
                <a:defRPr/>
              </a:pPr>
              <a:t>04.03.2014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ED37C8-0D79-491D-A267-EF3977F40E4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2AD380-8280-4A64-A0EB-727E72C61182}" type="datetimeFigureOut">
              <a:rPr lang="ru-RU"/>
              <a:pPr>
                <a:defRPr/>
              </a:pPr>
              <a:t>04.03.2014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916204-A287-4A4E-9851-D69A5E9D2DC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B2AC711-1CAC-4B23-AEAE-5807B3F09367}" type="datetimeFigureOut">
              <a:rPr lang="ru-RU"/>
              <a:pPr>
                <a:defRPr/>
              </a:pPr>
              <a:t>04.03.2014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B3F20C-28AF-48A1-8BD6-95684BD3DFC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5977284-D86E-453D-A7E2-0350D92214F0}" type="datetimeFigureOut">
              <a:rPr lang="ru-RU"/>
              <a:pPr>
                <a:defRPr/>
              </a:pPr>
              <a:t>04.03.2014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7B5A4C-3330-4ECE-8CA6-2D48EDA7D39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C364702-6BF3-45CB-BB50-A28298492FF3}" type="datetimeFigureOut">
              <a:rPr lang="ru-RU"/>
              <a:pPr>
                <a:defRPr/>
              </a:pPr>
              <a:t>04.03.2014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E4F364D-7EA3-4668-8B17-F21462B3C8E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F2D5FFC-124E-44E8-AE29-053D1D479381}" type="datetimeFigureOut">
              <a:rPr lang="ru-RU"/>
              <a:pPr>
                <a:defRPr/>
              </a:pPr>
              <a:t>04.03.2014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0F972B6-AB7A-4B9E-9997-170E8759996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8D243E9-D560-423D-B988-99536D929BE3}" type="datetimeFigureOut">
              <a:rPr lang="ru-RU"/>
              <a:pPr>
                <a:defRPr/>
              </a:pPr>
              <a:t>04.03.2014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2FA06AC-868A-45FF-9C27-0373ECEFA1C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40D45E-CA15-43F5-AA39-793D2059A024}" type="datetimeFigureOut">
              <a:rPr lang="ru-RU"/>
              <a:pPr>
                <a:defRPr/>
              </a:pPr>
              <a:t>04.03.2014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9AE9C3-F987-4597-8F2D-15FF72D02C6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43A02A-8B45-438C-AF72-41394F246059}" type="datetimeFigureOut">
              <a:rPr lang="ru-RU"/>
              <a:pPr>
                <a:defRPr/>
              </a:pPr>
              <a:t>04.03.2014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3AA149-2EBA-4D55-9EC8-BE56FC32452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66FF66"/>
            </a:gs>
            <a:gs pos="100000">
              <a:srgbClr val="00B050"/>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91E8D9A-9FF7-4439-85FF-D2A0BE88B18D}" type="datetimeFigureOut">
              <a:rPr lang="ru-RU"/>
              <a:pPr>
                <a:defRPr/>
              </a:pPr>
              <a:t>04.03.2014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06911B9-685F-4F87-86AD-C5C34A0E115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ХОЛОДОВИ\Desktop\saintpaulia.jpg"/>
          <p:cNvPicPr>
            <a:picLocks noChangeAspect="1" noChangeArrowheads="1"/>
          </p:cNvPicPr>
          <p:nvPr/>
        </p:nvPicPr>
        <p:blipFill>
          <a:blip r:embed="rId2"/>
          <a:srcRect/>
          <a:stretch>
            <a:fillRect/>
          </a:stretch>
        </p:blipFill>
        <p:spPr bwMode="auto">
          <a:xfrm>
            <a:off x="6572250" y="4714875"/>
            <a:ext cx="2200275" cy="1825625"/>
          </a:xfrm>
          <a:prstGeom prst="rect">
            <a:avLst/>
          </a:prstGeom>
          <a:noFill/>
          <a:ln w="9525">
            <a:noFill/>
            <a:miter lim="800000"/>
            <a:headEnd/>
            <a:tailEnd/>
          </a:ln>
        </p:spPr>
      </p:pic>
      <p:pic>
        <p:nvPicPr>
          <p:cNvPr id="14338" name="Рисунок 5" descr="3312-253x300.jpg"/>
          <p:cNvPicPr>
            <a:picLocks noChangeAspect="1"/>
          </p:cNvPicPr>
          <p:nvPr/>
        </p:nvPicPr>
        <p:blipFill>
          <a:blip r:embed="rId3"/>
          <a:srcRect/>
          <a:stretch>
            <a:fillRect/>
          </a:stretch>
        </p:blipFill>
        <p:spPr bwMode="auto">
          <a:xfrm>
            <a:off x="285750" y="4214813"/>
            <a:ext cx="1928813" cy="2287587"/>
          </a:xfrm>
          <a:prstGeom prst="rect">
            <a:avLst/>
          </a:prstGeom>
          <a:noFill/>
          <a:ln w="9525">
            <a:noFill/>
            <a:miter lim="800000"/>
            <a:headEnd/>
            <a:tailEnd/>
          </a:ln>
        </p:spPr>
      </p:pic>
      <p:sp>
        <p:nvSpPr>
          <p:cNvPr id="14339" name="Содержимое 2"/>
          <p:cNvSpPr txBox="1">
            <a:spLocks/>
          </p:cNvSpPr>
          <p:nvPr/>
        </p:nvSpPr>
        <p:spPr bwMode="auto">
          <a:xfrm>
            <a:off x="357188" y="1214438"/>
            <a:ext cx="8358187" cy="1643062"/>
          </a:xfrm>
          <a:prstGeom prst="rect">
            <a:avLst/>
          </a:prstGeom>
          <a:noFill/>
          <a:ln w="9525">
            <a:noFill/>
            <a:miter lim="800000"/>
            <a:headEnd/>
            <a:tailEnd/>
          </a:ln>
        </p:spPr>
        <p:txBody>
          <a:bodyPr/>
          <a:lstStyle/>
          <a:p>
            <a:pPr marL="342900" indent="-342900">
              <a:spcBef>
                <a:spcPct val="20000"/>
              </a:spcBef>
              <a:buFont typeface="Arial" charset="0"/>
              <a:buNone/>
            </a:pPr>
            <a:endParaRPr lang="uk-UA" sz="3200">
              <a:latin typeface="Calibri" pitchFamily="34" charset="0"/>
            </a:endParaRPr>
          </a:p>
        </p:txBody>
      </p:sp>
      <p:sp>
        <p:nvSpPr>
          <p:cNvPr id="8" name="Заголовок 1"/>
          <p:cNvSpPr txBox="1">
            <a:spLocks/>
          </p:cNvSpPr>
          <p:nvPr/>
        </p:nvSpPr>
        <p:spPr>
          <a:xfrm>
            <a:off x="457200" y="274638"/>
            <a:ext cx="8229600" cy="939800"/>
          </a:xfrm>
          <a:prstGeom prst="rect">
            <a:avLst/>
          </a:prstGeom>
        </p:spPr>
        <p:txBody>
          <a:bodyPr/>
          <a:lstStyle/>
          <a:p>
            <a:r>
              <a:rPr lang="uk-UA" sz="4400" b="1"/>
              <a:t>          Кімнатні рослини</a:t>
            </a:r>
          </a:p>
        </p:txBody>
      </p:sp>
      <p:pic>
        <p:nvPicPr>
          <p:cNvPr id="14341" name="Picture 2" descr="http://im6-tub-ua.yandex.net/i?id=649468761-23-72&amp;n=21"/>
          <p:cNvPicPr>
            <a:picLocks noChangeAspect="1" noChangeArrowheads="1"/>
          </p:cNvPicPr>
          <p:nvPr/>
        </p:nvPicPr>
        <p:blipFill>
          <a:blip r:embed="rId4"/>
          <a:srcRect/>
          <a:stretch>
            <a:fillRect/>
          </a:stretch>
        </p:blipFill>
        <p:spPr bwMode="auto">
          <a:xfrm>
            <a:off x="6215063" y="2357438"/>
            <a:ext cx="2286000" cy="1714500"/>
          </a:xfrm>
          <a:prstGeom prst="rect">
            <a:avLst/>
          </a:prstGeom>
          <a:noFill/>
          <a:ln w="9525">
            <a:noFill/>
            <a:miter lim="800000"/>
            <a:headEnd/>
            <a:tailEnd/>
          </a:ln>
        </p:spPr>
      </p:pic>
      <p:pic>
        <p:nvPicPr>
          <p:cNvPr id="14342" name="Рисунок 10" descr="98372664.jpg"/>
          <p:cNvPicPr>
            <a:picLocks noChangeAspect="1"/>
          </p:cNvPicPr>
          <p:nvPr/>
        </p:nvPicPr>
        <p:blipFill>
          <a:blip r:embed="rId5"/>
          <a:srcRect/>
          <a:stretch>
            <a:fillRect/>
          </a:stretch>
        </p:blipFill>
        <p:spPr bwMode="auto">
          <a:xfrm>
            <a:off x="4143375" y="4071938"/>
            <a:ext cx="2000250" cy="2120900"/>
          </a:xfrm>
          <a:prstGeom prst="rect">
            <a:avLst/>
          </a:prstGeom>
          <a:noFill/>
          <a:ln w="9525">
            <a:noFill/>
            <a:miter lim="800000"/>
            <a:headEnd/>
            <a:tailEnd/>
          </a:ln>
        </p:spPr>
      </p:pic>
      <p:pic>
        <p:nvPicPr>
          <p:cNvPr id="14343" name="Рисунок 11" descr="84991804_850.jpg"/>
          <p:cNvPicPr>
            <a:picLocks noChangeAspect="1"/>
          </p:cNvPicPr>
          <p:nvPr/>
        </p:nvPicPr>
        <p:blipFill>
          <a:blip r:embed="rId6"/>
          <a:srcRect/>
          <a:stretch>
            <a:fillRect/>
          </a:stretch>
        </p:blipFill>
        <p:spPr bwMode="auto">
          <a:xfrm>
            <a:off x="1928813" y="2857500"/>
            <a:ext cx="2079625" cy="1643063"/>
          </a:xfrm>
          <a:prstGeom prst="rect">
            <a:avLst/>
          </a:prstGeom>
          <a:noFill/>
          <a:ln w="9525">
            <a:noFill/>
            <a:miter lim="800000"/>
            <a:headEnd/>
            <a:tailEnd/>
          </a:ln>
        </p:spPr>
      </p:pic>
      <p:sp>
        <p:nvSpPr>
          <p:cNvPr id="14344" name="Rectangle 8"/>
          <p:cNvSpPr>
            <a:spLocks noChangeArrowheads="1"/>
          </p:cNvSpPr>
          <p:nvPr/>
        </p:nvSpPr>
        <p:spPr bwMode="auto">
          <a:xfrm>
            <a:off x="179388" y="1165225"/>
            <a:ext cx="8713787" cy="1190625"/>
          </a:xfrm>
          <a:prstGeom prst="rect">
            <a:avLst/>
          </a:prstGeom>
          <a:noFill/>
          <a:ln w="9525">
            <a:noFill/>
            <a:miter lim="800000"/>
            <a:headEnd/>
            <a:tailEnd/>
          </a:ln>
          <a:effectLst/>
        </p:spPr>
        <p:txBody>
          <a:bodyPr anchor="ctr">
            <a:spAutoFit/>
          </a:bodyPr>
          <a:lstStyle/>
          <a:p>
            <a:r>
              <a:rPr lang="ru-RU" sz="1800"/>
              <a:t>Багато хто з нас з захопленням займається вирощуванням кімнатних квітів. А  чи замислювалися ви коли-небудь про те, що домашні рослини можуть безпосередньо впливати на життя людини?</a:t>
            </a:r>
            <a:br>
              <a:rPr lang="ru-RU" sz="1800"/>
            </a:br>
            <a:r>
              <a:rPr lang="ru-RU" sz="1800"/>
              <a:t> </a:t>
            </a:r>
          </a:p>
        </p:txBody>
      </p:sp>
    </p:spTree>
  </p:cSld>
  <p:clrMapOvr>
    <a:masterClrMapping/>
  </p:clrMapOvr>
  <p:transition spd="med">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115888"/>
            <a:ext cx="8229600" cy="792162"/>
          </a:xfrm>
        </p:spPr>
        <p:txBody>
          <a:bodyPr/>
          <a:lstStyle/>
          <a:p>
            <a:r>
              <a:rPr lang="ru-RU" b="1" smtClean="0"/>
              <a:t>Види Сансев'єри</a:t>
            </a:r>
          </a:p>
        </p:txBody>
      </p:sp>
      <p:sp>
        <p:nvSpPr>
          <p:cNvPr id="31747" name="Rectangle 3"/>
          <p:cNvSpPr>
            <a:spLocks noGrp="1"/>
          </p:cNvSpPr>
          <p:nvPr>
            <p:ph type="body" idx="1"/>
          </p:nvPr>
        </p:nvSpPr>
        <p:spPr>
          <a:xfrm>
            <a:off x="179388" y="908050"/>
            <a:ext cx="5256212" cy="5761038"/>
          </a:xfrm>
        </p:spPr>
        <p:txBody>
          <a:bodyPr/>
          <a:lstStyle/>
          <a:p>
            <a:r>
              <a:rPr lang="uk-UA" sz="2400" b="1" smtClean="0"/>
              <a:t>Сансев'єра</a:t>
            </a:r>
            <a:r>
              <a:rPr lang="ru-RU" sz="2400" b="1" smtClean="0"/>
              <a:t> гіацинтова</a:t>
            </a:r>
            <a:r>
              <a:rPr lang="ru-RU" sz="2400" smtClean="0"/>
              <a:t> (</a:t>
            </a:r>
            <a:r>
              <a:rPr lang="ru-RU" sz="2400" b="1" smtClean="0"/>
              <a:t>Sansevieria hyacinthoides (L.) Druce</a:t>
            </a:r>
            <a:r>
              <a:rPr lang="ru-RU" sz="2400" smtClean="0"/>
              <a:t>). Рослини до 0-5 м висотою. Кореневище міцне. Листя в пучках по 2-4, ланцетні, 14-45 см завдовжки і 2.5-7.5 см шириною, від середини поступово звужуються до основи, темно-зелені, зі світло-зеленими поперечними w-подібними штрихами, по краях коричневі, іноді білуваті. Батьківщина - тропічна і Південна Африка. Цвіте взимку. Квітконіс до 75 см, квітки дрібні запашні.</a:t>
            </a:r>
            <a:r>
              <a:rPr lang="ru-RU" smtClean="0"/>
              <a:t> </a:t>
            </a:r>
          </a:p>
        </p:txBody>
      </p:sp>
      <p:pic>
        <p:nvPicPr>
          <p:cNvPr id="31749" name="Picture 5" descr="Сансевиерия гиацинтовая (Sansevieria hyacinthoides)"/>
          <p:cNvPicPr>
            <a:picLocks noChangeAspect="1" noChangeArrowheads="1"/>
          </p:cNvPicPr>
          <p:nvPr/>
        </p:nvPicPr>
        <p:blipFill>
          <a:blip r:embed="rId2"/>
          <a:srcRect/>
          <a:stretch>
            <a:fillRect/>
          </a:stretch>
        </p:blipFill>
        <p:spPr bwMode="auto">
          <a:xfrm>
            <a:off x="5508625" y="1484313"/>
            <a:ext cx="3527425" cy="43211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115888"/>
            <a:ext cx="8229600" cy="865187"/>
          </a:xfrm>
        </p:spPr>
        <p:txBody>
          <a:bodyPr/>
          <a:lstStyle/>
          <a:p>
            <a:r>
              <a:rPr lang="ru-RU" b="1" smtClean="0"/>
              <a:t>Види Сансев'єри</a:t>
            </a:r>
          </a:p>
        </p:txBody>
      </p:sp>
      <p:sp>
        <p:nvSpPr>
          <p:cNvPr id="32771" name="Rectangle 3"/>
          <p:cNvSpPr>
            <a:spLocks noGrp="1"/>
          </p:cNvSpPr>
          <p:nvPr>
            <p:ph type="body" idx="1"/>
          </p:nvPr>
        </p:nvSpPr>
        <p:spPr>
          <a:xfrm>
            <a:off x="250825" y="981075"/>
            <a:ext cx="5616575" cy="5616575"/>
          </a:xfrm>
        </p:spPr>
        <p:txBody>
          <a:bodyPr/>
          <a:lstStyle/>
          <a:p>
            <a:pPr>
              <a:lnSpc>
                <a:spcPct val="90000"/>
              </a:lnSpc>
            </a:pPr>
            <a:r>
              <a:rPr lang="uk-UA" sz="2400" b="1" smtClean="0"/>
              <a:t>Сансев'єра</a:t>
            </a:r>
            <a:r>
              <a:rPr lang="ru-RU" sz="2400" smtClean="0"/>
              <a:t> </a:t>
            </a:r>
            <a:r>
              <a:rPr lang="ru-RU" sz="2400" b="1" smtClean="0"/>
              <a:t>трьохсмугова</a:t>
            </a:r>
            <a:r>
              <a:rPr lang="ru-RU" sz="2400" smtClean="0"/>
              <a:t> (</a:t>
            </a:r>
            <a:r>
              <a:rPr lang="ru-RU" sz="2400" b="1" smtClean="0"/>
              <a:t>Sansevieria trifasciata Prain.</a:t>
            </a:r>
            <a:r>
              <a:rPr lang="ru-RU" sz="2400" smtClean="0"/>
              <a:t>). Батьківщина - Південна Африка. Поширена і вельми стійка в кімнатній культурі рослина. Трав'яниста багаторічна рослина з товстим, повзучим кореневищем, від якого відростають мечоподібні, прямостоячі, жорсткі, з темно-зеленими горизонтальними смугами на світлому фоні листя. Квітки дрібні, білувато-зелені, зібрані в довгу кисть, з приємним запахом. Зрізані листя дуже декоративні, довго зберігаються у воді і утворюють корені. Зеленувато-білі квітки зібрані в мітелку довжиною 4 см. Цвіте навесні і восени.</a:t>
            </a:r>
            <a:r>
              <a:rPr lang="ru-RU" smtClean="0"/>
              <a:t> </a:t>
            </a:r>
          </a:p>
        </p:txBody>
      </p:sp>
      <p:pic>
        <p:nvPicPr>
          <p:cNvPr id="32773" name="Picture 5" descr="Сансевиерия трехполосая, или Гвинейская (Sansevieria trifasciata)"/>
          <p:cNvPicPr>
            <a:picLocks noChangeAspect="1" noChangeArrowheads="1"/>
          </p:cNvPicPr>
          <p:nvPr/>
        </p:nvPicPr>
        <p:blipFill>
          <a:blip r:embed="rId2"/>
          <a:srcRect/>
          <a:stretch>
            <a:fillRect/>
          </a:stretch>
        </p:blipFill>
        <p:spPr bwMode="auto">
          <a:xfrm>
            <a:off x="5795963" y="1484313"/>
            <a:ext cx="3097212" cy="43926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395288" y="0"/>
            <a:ext cx="8229600" cy="1009650"/>
          </a:xfrm>
        </p:spPr>
        <p:txBody>
          <a:bodyPr/>
          <a:lstStyle/>
          <a:p>
            <a:r>
              <a:rPr lang="ru-RU" b="1" smtClean="0"/>
              <a:t>Види Сансев'єри</a:t>
            </a:r>
          </a:p>
        </p:txBody>
      </p:sp>
      <p:sp>
        <p:nvSpPr>
          <p:cNvPr id="33795" name="Rectangle 3"/>
          <p:cNvSpPr>
            <a:spLocks noGrp="1"/>
          </p:cNvSpPr>
          <p:nvPr>
            <p:ph type="body" idx="1"/>
          </p:nvPr>
        </p:nvSpPr>
        <p:spPr>
          <a:xfrm>
            <a:off x="250825" y="1052513"/>
            <a:ext cx="8642350" cy="5545137"/>
          </a:xfrm>
        </p:spPr>
        <p:txBody>
          <a:bodyPr/>
          <a:lstStyle/>
          <a:p>
            <a:pPr>
              <a:buFont typeface="Arial" charset="0"/>
              <a:buNone/>
            </a:pPr>
            <a:r>
              <a:rPr lang="ru-RU" sz="1800" b="1" i="1" u="sng" smtClean="0"/>
              <a:t>Сансев</a:t>
            </a:r>
            <a:r>
              <a:rPr lang="en-US" sz="1800" b="1" i="1" u="sng" smtClean="0"/>
              <a:t>’</a:t>
            </a:r>
            <a:r>
              <a:rPr lang="uk-UA" sz="1800" b="1" i="1" u="sng" smtClean="0"/>
              <a:t>єрія</a:t>
            </a:r>
            <a:r>
              <a:rPr lang="ru-RU" sz="1800" b="1" i="1" u="sng" smtClean="0"/>
              <a:t> трьохполоса різновид Крейга</a:t>
            </a:r>
          </a:p>
          <a:p>
            <a:pPr>
              <a:buFont typeface="Arial" charset="0"/>
              <a:buNone/>
            </a:pPr>
            <a:r>
              <a:rPr lang="ru-RU" sz="1800" b="1" i="1" u="sng" smtClean="0"/>
              <a:t> (Sansevieria trifasciata var. craigii).</a:t>
            </a:r>
            <a:r>
              <a:rPr lang="ru-RU" sz="1800" smtClean="0"/>
              <a:t>Листки </a:t>
            </a:r>
          </a:p>
          <a:p>
            <a:pPr>
              <a:buFont typeface="Arial" charset="0"/>
              <a:buNone/>
            </a:pPr>
            <a:r>
              <a:rPr lang="ru-RU" sz="1800" smtClean="0"/>
              <a:t>мають світло-жовтий, майже білий з </a:t>
            </a:r>
          </a:p>
          <a:p>
            <a:pPr>
              <a:buFont typeface="Arial" charset="0"/>
              <a:buNone/>
            </a:pPr>
            <a:r>
              <a:rPr lang="ru-RU" sz="1800" smtClean="0"/>
              <a:t>зеленими полосами колір. </a:t>
            </a:r>
          </a:p>
        </p:txBody>
      </p:sp>
      <p:pic>
        <p:nvPicPr>
          <p:cNvPr id="33797" name="Picture 5" descr="Сансевиерия трехполосая разновидности Крейга (Sansevieria trifasciata var. craigii)"/>
          <p:cNvPicPr>
            <a:picLocks noChangeAspect="1" noChangeArrowheads="1"/>
          </p:cNvPicPr>
          <p:nvPr/>
        </p:nvPicPr>
        <p:blipFill>
          <a:blip r:embed="rId2"/>
          <a:srcRect/>
          <a:stretch>
            <a:fillRect/>
          </a:stretch>
        </p:blipFill>
        <p:spPr bwMode="auto">
          <a:xfrm>
            <a:off x="250825" y="2420938"/>
            <a:ext cx="4176713" cy="3744912"/>
          </a:xfrm>
          <a:prstGeom prst="rect">
            <a:avLst/>
          </a:prstGeom>
          <a:noFill/>
        </p:spPr>
      </p:pic>
      <p:sp>
        <p:nvSpPr>
          <p:cNvPr id="33798" name="Rectangle 6"/>
          <p:cNvSpPr>
            <a:spLocks noChangeArrowheads="1"/>
          </p:cNvSpPr>
          <p:nvPr/>
        </p:nvSpPr>
        <p:spPr bwMode="auto">
          <a:xfrm rot="10771268" flipV="1">
            <a:off x="4633913" y="1022350"/>
            <a:ext cx="4394200" cy="336550"/>
          </a:xfrm>
          <a:prstGeom prst="rect">
            <a:avLst/>
          </a:prstGeom>
          <a:noFill/>
          <a:ln w="9525">
            <a:noFill/>
            <a:miter lim="800000"/>
            <a:headEnd/>
            <a:tailEnd/>
          </a:ln>
          <a:effectLst/>
        </p:spPr>
        <p:txBody>
          <a:bodyPr anchor="ctr">
            <a:spAutoFit/>
          </a:bodyPr>
          <a:lstStyle/>
          <a:p>
            <a:r>
              <a:rPr lang="ru-RU" b="1" i="1" u="sng"/>
              <a:t>Сансев</a:t>
            </a:r>
            <a:r>
              <a:rPr lang="en-US" b="1" i="1" u="sng"/>
              <a:t>’</a:t>
            </a:r>
            <a:r>
              <a:rPr lang="uk-UA" b="1" i="1" u="sng"/>
              <a:t>єрія</a:t>
            </a:r>
            <a:r>
              <a:rPr lang="ru-RU" b="1" i="1" u="sng"/>
              <a:t> циліндрична</a:t>
            </a:r>
            <a:r>
              <a:rPr lang="ru-RU"/>
              <a:t>  </a:t>
            </a:r>
          </a:p>
        </p:txBody>
      </p:sp>
      <p:pic>
        <p:nvPicPr>
          <p:cNvPr id="33800" name="Picture 8" descr="Сансевиерия цилиндрическая (Sansevieria cylindrica)"/>
          <p:cNvPicPr>
            <a:picLocks noChangeAspect="1" noChangeArrowheads="1"/>
          </p:cNvPicPr>
          <p:nvPr/>
        </p:nvPicPr>
        <p:blipFill>
          <a:blip r:embed="rId3"/>
          <a:srcRect/>
          <a:stretch>
            <a:fillRect/>
          </a:stretch>
        </p:blipFill>
        <p:spPr bwMode="auto">
          <a:xfrm>
            <a:off x="4787900" y="2349500"/>
            <a:ext cx="4105275" cy="37433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457200" y="274638"/>
            <a:ext cx="8229600" cy="939800"/>
          </a:xfrm>
        </p:spPr>
        <p:txBody>
          <a:bodyPr/>
          <a:lstStyle/>
          <a:p>
            <a:pPr algn="l"/>
            <a:r>
              <a:rPr lang="uk-UA" b="1" smtClean="0"/>
              <a:t>	Дифенбахія</a:t>
            </a:r>
            <a:endParaRPr lang="uk-UA" smtClean="0"/>
          </a:p>
        </p:txBody>
      </p:sp>
      <p:sp>
        <p:nvSpPr>
          <p:cNvPr id="3" name="Содержимое 2"/>
          <p:cNvSpPr>
            <a:spLocks noGrp="1"/>
          </p:cNvSpPr>
          <p:nvPr>
            <p:ph idx="1"/>
          </p:nvPr>
        </p:nvSpPr>
        <p:spPr>
          <a:xfrm>
            <a:off x="428625" y="1428750"/>
            <a:ext cx="4929188" cy="5160963"/>
          </a:xfrm>
        </p:spPr>
        <p:txBody>
          <a:bodyPr rtlCol="0">
            <a:normAutofit fontScale="85000" lnSpcReduction="20000"/>
          </a:bodyPr>
          <a:lstStyle/>
          <a:p>
            <a:pPr fontAlgn="auto">
              <a:spcAft>
                <a:spcPts val="0"/>
              </a:spcAft>
              <a:buFont typeface="Arial" pitchFamily="34" charset="0"/>
              <a:buNone/>
              <a:defRPr/>
            </a:pPr>
            <a:r>
              <a:rPr lang="uk-UA" dirty="0" smtClean="0"/>
              <a:t>Рід </a:t>
            </a:r>
            <a:r>
              <a:rPr lang="uk-UA" b="1" dirty="0" err="1" smtClean="0"/>
              <a:t>Діфенбахія</a:t>
            </a:r>
            <a:r>
              <a:rPr lang="uk-UA" b="1" dirty="0" smtClean="0"/>
              <a:t> </a:t>
            </a:r>
            <a:r>
              <a:rPr lang="uk-UA" dirty="0" smtClean="0"/>
              <a:t>об'єднує близько 40 видів багаторічних трав'янистих рослин родини ароїдних. Батьківщина - тропічні ліси Південної і Центральної Америки. </a:t>
            </a:r>
          </a:p>
          <a:p>
            <a:pPr fontAlgn="auto">
              <a:spcAft>
                <a:spcPts val="0"/>
              </a:spcAft>
              <a:buFont typeface="Arial" pitchFamily="34" charset="0"/>
              <a:buNone/>
              <a:defRPr/>
            </a:pPr>
            <a:r>
              <a:rPr lang="uk-UA" dirty="0" smtClean="0"/>
              <a:t>Це гарна, півчагарникова рослина з м'ясистим прямостоячим стеблом і поважними широкоовальними, загостреними </a:t>
            </a:r>
            <a:r>
              <a:rPr lang="uk-UA" dirty="0" err="1" smtClean="0"/>
              <a:t>темно-</a:t>
            </a:r>
            <a:r>
              <a:rPr lang="uk-UA" dirty="0" smtClean="0"/>
              <a:t> і яскраво-зеленими листками. </a:t>
            </a:r>
          </a:p>
        </p:txBody>
      </p:sp>
      <p:pic>
        <p:nvPicPr>
          <p:cNvPr id="21507" name="Picture 2" descr="C:\Users\ХОЛОДОВИ\Desktop\dieffenbachia.jpg"/>
          <p:cNvPicPr>
            <a:picLocks noChangeAspect="1" noChangeArrowheads="1"/>
          </p:cNvPicPr>
          <p:nvPr/>
        </p:nvPicPr>
        <p:blipFill>
          <a:blip r:embed="rId2"/>
          <a:srcRect/>
          <a:stretch>
            <a:fillRect/>
          </a:stretch>
        </p:blipFill>
        <p:spPr bwMode="auto">
          <a:xfrm>
            <a:off x="6572250" y="3429000"/>
            <a:ext cx="1892300" cy="2792413"/>
          </a:xfrm>
          <a:prstGeom prst="rect">
            <a:avLst/>
          </a:prstGeom>
          <a:noFill/>
          <a:ln w="9525">
            <a:noFill/>
            <a:miter lim="800000"/>
            <a:headEnd/>
            <a:tailEnd/>
          </a:ln>
        </p:spPr>
      </p:pic>
      <p:pic>
        <p:nvPicPr>
          <p:cNvPr id="21508" name="Рисунок 4" descr="dif.jpg"/>
          <p:cNvPicPr>
            <a:picLocks noChangeAspect="1"/>
          </p:cNvPicPr>
          <p:nvPr/>
        </p:nvPicPr>
        <p:blipFill>
          <a:blip r:embed="rId3"/>
          <a:srcRect/>
          <a:stretch>
            <a:fillRect/>
          </a:stretch>
        </p:blipFill>
        <p:spPr bwMode="auto">
          <a:xfrm>
            <a:off x="5214938" y="785813"/>
            <a:ext cx="2108200" cy="25400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457200" y="274638"/>
            <a:ext cx="8229600" cy="939800"/>
          </a:xfrm>
        </p:spPr>
        <p:txBody>
          <a:bodyPr/>
          <a:lstStyle/>
          <a:p>
            <a:pPr algn="l"/>
            <a:r>
              <a:rPr lang="uk-UA" b="1" smtClean="0"/>
              <a:t>	Дифенбахія</a:t>
            </a:r>
            <a:endParaRPr lang="uk-UA" smtClean="0"/>
          </a:p>
        </p:txBody>
      </p:sp>
      <p:sp>
        <p:nvSpPr>
          <p:cNvPr id="3" name="Содержимое 2"/>
          <p:cNvSpPr>
            <a:spLocks noGrp="1"/>
          </p:cNvSpPr>
          <p:nvPr>
            <p:ph idx="1"/>
          </p:nvPr>
        </p:nvSpPr>
        <p:spPr>
          <a:xfrm>
            <a:off x="285750" y="1357313"/>
            <a:ext cx="5294313" cy="5214937"/>
          </a:xfrm>
        </p:spPr>
        <p:txBody>
          <a:bodyPr rtlCol="0">
            <a:normAutofit fontScale="85000" lnSpcReduction="10000"/>
          </a:bodyPr>
          <a:lstStyle/>
          <a:p>
            <a:pPr fontAlgn="auto">
              <a:spcAft>
                <a:spcPts val="0"/>
              </a:spcAft>
              <a:buFont typeface="Arial" pitchFamily="34" charset="0"/>
              <a:buNone/>
              <a:defRPr/>
            </a:pPr>
            <a:r>
              <a:rPr lang="uk-UA" dirty="0" smtClean="0"/>
              <a:t>Листя прикрашають різної форми і величини білі плями і штрихи, які розкидані по їхній поверхні. Листки сидять на черешках довжиною до 15 см. </a:t>
            </a:r>
          </a:p>
          <a:p>
            <a:pPr fontAlgn="auto">
              <a:spcAft>
                <a:spcPts val="0"/>
              </a:spcAft>
              <a:buFont typeface="Arial" pitchFamily="34" charset="0"/>
              <a:buNone/>
              <a:defRPr/>
            </a:pPr>
            <a:r>
              <a:rPr lang="uk-UA" dirty="0" smtClean="0"/>
              <a:t>Доросла </a:t>
            </a:r>
            <a:r>
              <a:rPr lang="uk-UA" dirty="0" err="1" smtClean="0"/>
              <a:t>Діфенбахія</a:t>
            </a:r>
            <a:r>
              <a:rPr lang="uk-UA" dirty="0" smtClean="0"/>
              <a:t> може </a:t>
            </a:r>
            <a:r>
              <a:rPr lang="uk-UA" dirty="0" err="1" smtClean="0"/>
              <a:t>досягтися</a:t>
            </a:r>
            <a:r>
              <a:rPr lang="uk-UA" dirty="0" smtClean="0"/>
              <a:t> у висоту до 1,8 м і до 80 см завширшки, карликові сорти рослини до 40 см. Згодом нижні листки обпадають (природній вигляд цієї рослини) і </a:t>
            </a:r>
            <a:r>
              <a:rPr lang="uk-UA" dirty="0" err="1" smtClean="0"/>
              <a:t>Діфенбахія</a:t>
            </a:r>
            <a:r>
              <a:rPr lang="uk-UA" dirty="0" smtClean="0"/>
              <a:t> стає схожою на помилкову пальму.</a:t>
            </a:r>
          </a:p>
        </p:txBody>
      </p:sp>
      <p:pic>
        <p:nvPicPr>
          <p:cNvPr id="22531" name="Рисунок 4" descr="d (14).jpg"/>
          <p:cNvPicPr>
            <a:picLocks noChangeAspect="1"/>
          </p:cNvPicPr>
          <p:nvPr/>
        </p:nvPicPr>
        <p:blipFill>
          <a:blip r:embed="rId2"/>
          <a:srcRect/>
          <a:stretch>
            <a:fillRect/>
          </a:stretch>
        </p:blipFill>
        <p:spPr bwMode="auto">
          <a:xfrm>
            <a:off x="6072188" y="785813"/>
            <a:ext cx="2339975" cy="3119437"/>
          </a:xfrm>
          <a:prstGeom prst="rect">
            <a:avLst/>
          </a:prstGeom>
          <a:noFill/>
          <a:ln w="9525">
            <a:noFill/>
            <a:miter lim="800000"/>
            <a:headEnd/>
            <a:tailEnd/>
          </a:ln>
        </p:spPr>
      </p:pic>
      <p:pic>
        <p:nvPicPr>
          <p:cNvPr id="22532" name="Рисунок 5" descr="big-image.jpg"/>
          <p:cNvPicPr>
            <a:picLocks noChangeAspect="1"/>
          </p:cNvPicPr>
          <p:nvPr/>
        </p:nvPicPr>
        <p:blipFill>
          <a:blip r:embed="rId3"/>
          <a:srcRect/>
          <a:stretch>
            <a:fillRect/>
          </a:stretch>
        </p:blipFill>
        <p:spPr bwMode="auto">
          <a:xfrm>
            <a:off x="5643563" y="4000500"/>
            <a:ext cx="3095625" cy="232251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57200" y="274638"/>
            <a:ext cx="8229600" cy="939800"/>
          </a:xfrm>
        </p:spPr>
        <p:txBody>
          <a:bodyPr/>
          <a:lstStyle/>
          <a:p>
            <a:pPr algn="l"/>
            <a:r>
              <a:rPr lang="uk-UA" b="1" smtClean="0"/>
              <a:t>	Фіалка</a:t>
            </a:r>
          </a:p>
        </p:txBody>
      </p:sp>
      <p:sp>
        <p:nvSpPr>
          <p:cNvPr id="3" name="Содержимое 2"/>
          <p:cNvSpPr>
            <a:spLocks noGrp="1"/>
          </p:cNvSpPr>
          <p:nvPr>
            <p:ph idx="1"/>
          </p:nvPr>
        </p:nvSpPr>
        <p:spPr>
          <a:xfrm>
            <a:off x="357188" y="1285875"/>
            <a:ext cx="5075237" cy="5214938"/>
          </a:xfrm>
        </p:spPr>
        <p:txBody>
          <a:bodyPr rtlCol="0">
            <a:normAutofit fontScale="85000" lnSpcReduction="10000"/>
          </a:bodyPr>
          <a:lstStyle/>
          <a:p>
            <a:pPr fontAlgn="auto">
              <a:spcAft>
                <a:spcPts val="0"/>
              </a:spcAft>
              <a:buFont typeface="Arial" pitchFamily="34" charset="0"/>
              <a:buNone/>
              <a:defRPr/>
            </a:pPr>
            <a:r>
              <a:rPr lang="uk-UA" b="1" dirty="0" err="1" smtClean="0"/>
              <a:t>Сенполія</a:t>
            </a:r>
            <a:r>
              <a:rPr lang="uk-UA" dirty="0" smtClean="0"/>
              <a:t> (</a:t>
            </a:r>
            <a:r>
              <a:rPr lang="uk-UA" b="1" dirty="0" smtClean="0"/>
              <a:t>Фіалка</a:t>
            </a:r>
            <a:r>
              <a:rPr lang="uk-UA" dirty="0" smtClean="0"/>
              <a:t>) – одна з найпопулярніших  квітучих кімнатних рослин. </a:t>
            </a:r>
          </a:p>
          <a:p>
            <a:pPr fontAlgn="auto">
              <a:spcAft>
                <a:spcPts val="0"/>
              </a:spcAft>
              <a:buFont typeface="Arial" pitchFamily="34" charset="0"/>
              <a:buNone/>
              <a:defRPr/>
            </a:pPr>
            <a:r>
              <a:rPr lang="uk-UA" dirty="0" smtClean="0"/>
              <a:t>Рід нараховує близько 20 диких видів, розповсюджених у Центральній і Південній Африці, по схилам </a:t>
            </a:r>
            <a:r>
              <a:rPr lang="uk-UA" dirty="0" err="1" smtClean="0"/>
              <a:t>Узамбарських</a:t>
            </a:r>
            <a:r>
              <a:rPr lang="uk-UA" dirty="0" smtClean="0"/>
              <a:t> гір. </a:t>
            </a:r>
          </a:p>
          <a:p>
            <a:pPr fontAlgn="auto">
              <a:spcAft>
                <a:spcPts val="0"/>
              </a:spcAft>
              <a:buFont typeface="Arial" pitchFamily="34" charset="0"/>
              <a:buNone/>
              <a:defRPr/>
            </a:pPr>
            <a:r>
              <a:rPr lang="uk-UA" dirty="0" smtClean="0"/>
              <a:t>2000 гібридів і сортів, виведених селекціонерами. Вони мають різноманітну форму квіток і ступінь махровості. </a:t>
            </a:r>
          </a:p>
        </p:txBody>
      </p:sp>
      <p:pic>
        <p:nvPicPr>
          <p:cNvPr id="23555" name="Рисунок 4" descr="07365616.jpg"/>
          <p:cNvPicPr>
            <a:picLocks noChangeAspect="1"/>
          </p:cNvPicPr>
          <p:nvPr/>
        </p:nvPicPr>
        <p:blipFill>
          <a:blip r:embed="rId2"/>
          <a:srcRect/>
          <a:stretch>
            <a:fillRect/>
          </a:stretch>
        </p:blipFill>
        <p:spPr bwMode="auto">
          <a:xfrm>
            <a:off x="5643563" y="3786188"/>
            <a:ext cx="3119437" cy="2266950"/>
          </a:xfrm>
          <a:prstGeom prst="rect">
            <a:avLst/>
          </a:prstGeom>
          <a:noFill/>
          <a:ln w="9525">
            <a:noFill/>
            <a:miter lim="800000"/>
            <a:headEnd/>
            <a:tailEnd/>
          </a:ln>
        </p:spPr>
      </p:pic>
      <p:pic>
        <p:nvPicPr>
          <p:cNvPr id="23556" name="Рисунок 5" descr="77361998_fialka.jpg"/>
          <p:cNvPicPr>
            <a:picLocks noChangeAspect="1"/>
          </p:cNvPicPr>
          <p:nvPr/>
        </p:nvPicPr>
        <p:blipFill>
          <a:blip r:embed="rId3"/>
          <a:srcRect/>
          <a:stretch>
            <a:fillRect/>
          </a:stretch>
        </p:blipFill>
        <p:spPr bwMode="auto">
          <a:xfrm>
            <a:off x="5500688" y="928688"/>
            <a:ext cx="3081337" cy="2619375"/>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 y="274638"/>
            <a:ext cx="8229600" cy="939800"/>
          </a:xfrm>
        </p:spPr>
        <p:txBody>
          <a:bodyPr/>
          <a:lstStyle/>
          <a:p>
            <a:pPr algn="l"/>
            <a:r>
              <a:rPr lang="uk-UA" b="1" smtClean="0"/>
              <a:t>	Фіалка</a:t>
            </a:r>
          </a:p>
        </p:txBody>
      </p:sp>
      <p:sp>
        <p:nvSpPr>
          <p:cNvPr id="3" name="Содержимое 2"/>
          <p:cNvSpPr>
            <a:spLocks noGrp="1"/>
          </p:cNvSpPr>
          <p:nvPr>
            <p:ph idx="1"/>
          </p:nvPr>
        </p:nvSpPr>
        <p:spPr>
          <a:xfrm>
            <a:off x="357188" y="1357313"/>
            <a:ext cx="4719637" cy="5232400"/>
          </a:xfrm>
        </p:spPr>
        <p:txBody>
          <a:bodyPr rtlCol="0">
            <a:normAutofit fontScale="85000" lnSpcReduction="10000"/>
          </a:bodyPr>
          <a:lstStyle/>
          <a:p>
            <a:pPr fontAlgn="auto">
              <a:spcAft>
                <a:spcPts val="0"/>
              </a:spcAft>
              <a:buFont typeface="Arial" pitchFamily="34" charset="0"/>
              <a:buNone/>
              <a:defRPr/>
            </a:pPr>
            <a:r>
              <a:rPr lang="uk-UA" b="1" dirty="0" err="1" smtClean="0"/>
              <a:t>Сенполія</a:t>
            </a:r>
            <a:r>
              <a:rPr lang="uk-UA" b="1" dirty="0" smtClean="0"/>
              <a:t> фіалкова </a:t>
            </a:r>
            <a:r>
              <a:rPr lang="uk-UA" dirty="0" smtClean="0"/>
              <a:t>– це мініатюрне ніжне створіння природи скоряє рясним тривалим цвітінням, майже протягом всього року. </a:t>
            </a:r>
          </a:p>
          <a:p>
            <a:pPr fontAlgn="auto">
              <a:spcAft>
                <a:spcPts val="0"/>
              </a:spcAft>
              <a:buFont typeface="Arial" pitchFamily="34" charset="0"/>
              <a:buNone/>
              <a:defRPr/>
            </a:pPr>
            <a:r>
              <a:rPr lang="uk-UA" dirty="0" smtClean="0"/>
              <a:t>Дуже широка колірна гама: від білого до червоного і від блакитного до фіолетового відтінку (крім жовтого). </a:t>
            </a:r>
          </a:p>
          <a:p>
            <a:pPr fontAlgn="auto">
              <a:spcAft>
                <a:spcPts val="0"/>
              </a:spcAft>
              <a:buFont typeface="Arial" pitchFamily="34" charset="0"/>
              <a:buNone/>
              <a:defRPr/>
            </a:pPr>
            <a:r>
              <a:rPr lang="uk-UA" dirty="0" smtClean="0"/>
              <a:t>Листя також мають різні форми і забарвлення (від світлого до темно-зеленого кольору).</a:t>
            </a:r>
            <a:endParaRPr lang="uk-UA" dirty="0"/>
          </a:p>
        </p:txBody>
      </p:sp>
      <p:pic>
        <p:nvPicPr>
          <p:cNvPr id="24579" name="Рисунок 4" descr="992ed.jpg"/>
          <p:cNvPicPr>
            <a:picLocks noChangeAspect="1"/>
          </p:cNvPicPr>
          <p:nvPr/>
        </p:nvPicPr>
        <p:blipFill>
          <a:blip r:embed="rId2"/>
          <a:srcRect/>
          <a:stretch>
            <a:fillRect/>
          </a:stretch>
        </p:blipFill>
        <p:spPr bwMode="auto">
          <a:xfrm>
            <a:off x="5548313" y="1143000"/>
            <a:ext cx="3238500" cy="2428875"/>
          </a:xfrm>
          <a:prstGeom prst="rect">
            <a:avLst/>
          </a:prstGeom>
          <a:noFill/>
          <a:ln w="9525">
            <a:noFill/>
            <a:miter lim="800000"/>
            <a:headEnd/>
            <a:tailEnd/>
          </a:ln>
        </p:spPr>
      </p:pic>
      <p:pic>
        <p:nvPicPr>
          <p:cNvPr id="24580" name="Рисунок 5" descr="671432d74223.jpg"/>
          <p:cNvPicPr>
            <a:picLocks noChangeAspect="1"/>
          </p:cNvPicPr>
          <p:nvPr/>
        </p:nvPicPr>
        <p:blipFill>
          <a:blip r:embed="rId3"/>
          <a:srcRect/>
          <a:stretch>
            <a:fillRect/>
          </a:stretch>
        </p:blipFill>
        <p:spPr bwMode="auto">
          <a:xfrm>
            <a:off x="5572125" y="3714750"/>
            <a:ext cx="3195638" cy="2428875"/>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57200" y="274638"/>
            <a:ext cx="8229600" cy="1011237"/>
          </a:xfrm>
        </p:spPr>
        <p:txBody>
          <a:bodyPr/>
          <a:lstStyle/>
          <a:p>
            <a:pPr algn="l"/>
            <a:r>
              <a:rPr lang="ru-RU" b="1" smtClean="0">
                <a:solidFill>
                  <a:srgbClr val="008000"/>
                </a:solidFill>
              </a:rPr>
              <a:t>	</a:t>
            </a:r>
            <a:r>
              <a:rPr lang="ru-RU" b="1" smtClean="0"/>
              <a:t>Алое</a:t>
            </a:r>
            <a:endParaRPr lang="uk-UA" b="1" smtClean="0"/>
          </a:p>
        </p:txBody>
      </p:sp>
      <p:sp>
        <p:nvSpPr>
          <p:cNvPr id="3" name="Содержимое 2"/>
          <p:cNvSpPr>
            <a:spLocks noGrp="1"/>
          </p:cNvSpPr>
          <p:nvPr>
            <p:ph idx="1"/>
          </p:nvPr>
        </p:nvSpPr>
        <p:spPr>
          <a:xfrm>
            <a:off x="285750" y="1357313"/>
            <a:ext cx="5435600" cy="5233987"/>
          </a:xfrm>
        </p:spPr>
        <p:txBody>
          <a:bodyPr>
            <a:normAutofit/>
          </a:bodyPr>
          <a:lstStyle/>
          <a:p>
            <a:pPr>
              <a:lnSpc>
                <a:spcPct val="90000"/>
              </a:lnSpc>
              <a:buFont typeface="Arial" charset="0"/>
              <a:buNone/>
            </a:pPr>
            <a:r>
              <a:rPr lang="uk-UA" b="1" smtClean="0"/>
              <a:t>Алое</a:t>
            </a:r>
            <a:r>
              <a:rPr lang="uk-UA" smtClean="0"/>
              <a:t> </a:t>
            </a:r>
            <a:r>
              <a:rPr lang="en-US" smtClean="0"/>
              <a:t>- </a:t>
            </a:r>
            <a:r>
              <a:rPr lang="ru-RU" sz="2800" smtClean="0"/>
              <a:t>Сімейство:</a:t>
            </a:r>
            <a:r>
              <a:rPr lang="ru-RU" smtClean="0"/>
              <a:t> </a:t>
            </a:r>
            <a:r>
              <a:rPr lang="ru-RU" sz="2800" smtClean="0"/>
              <a:t>асфоделових (Asphodelaceae) Батьківщина: Південна Африка, Мадагаскар Цвітіння: в кімнатній культурі вкрай рідко</a:t>
            </a:r>
            <a:r>
              <a:rPr lang="ru-RU" smtClean="0"/>
              <a:t> </a:t>
            </a:r>
            <a:br>
              <a:rPr lang="ru-RU" smtClean="0"/>
            </a:br>
            <a:r>
              <a:rPr lang="ru-RU" sz="2800" smtClean="0"/>
              <a:t>Рід алое дуже численний, до нього входять понад 300 видів. </a:t>
            </a:r>
            <a:br>
              <a:rPr lang="ru-RU" sz="2800" smtClean="0"/>
            </a:br>
            <a:r>
              <a:rPr lang="ru-RU" sz="2800" smtClean="0"/>
              <a:t>За зовнішнім виглядом алое дуже різноманітні: в основному це багато ¬ літні трави, але є деревоподібні, чагарникові форми і навіть ліани.  </a:t>
            </a:r>
            <a:endParaRPr lang="uk-UA" sz="2800" smtClean="0"/>
          </a:p>
        </p:txBody>
      </p:sp>
      <p:pic>
        <p:nvPicPr>
          <p:cNvPr id="15363" name="Picture 3" descr="C:\Users\ХОЛОДОВИ\Desktop\свойства-алоэ-вера.jpg"/>
          <p:cNvPicPr>
            <a:picLocks noChangeAspect="1" noChangeArrowheads="1"/>
          </p:cNvPicPr>
          <p:nvPr/>
        </p:nvPicPr>
        <p:blipFill>
          <a:blip r:embed="rId2"/>
          <a:srcRect/>
          <a:stretch>
            <a:fillRect/>
          </a:stretch>
        </p:blipFill>
        <p:spPr bwMode="auto">
          <a:xfrm>
            <a:off x="6072188" y="3857625"/>
            <a:ext cx="2446337" cy="2446338"/>
          </a:xfrm>
          <a:prstGeom prst="rect">
            <a:avLst/>
          </a:prstGeom>
          <a:noFill/>
          <a:ln w="9525">
            <a:noFill/>
            <a:miter lim="800000"/>
            <a:headEnd/>
            <a:tailEnd/>
          </a:ln>
        </p:spPr>
      </p:pic>
      <p:pic>
        <p:nvPicPr>
          <p:cNvPr id="15364" name="Рисунок 4" descr="42(2).jpg"/>
          <p:cNvPicPr>
            <a:picLocks noChangeAspect="1"/>
          </p:cNvPicPr>
          <p:nvPr/>
        </p:nvPicPr>
        <p:blipFill>
          <a:blip r:embed="rId3"/>
          <a:srcRect/>
          <a:stretch>
            <a:fillRect/>
          </a:stretch>
        </p:blipFill>
        <p:spPr bwMode="auto">
          <a:xfrm>
            <a:off x="6215063" y="714375"/>
            <a:ext cx="2119312" cy="3030538"/>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457200" y="274638"/>
            <a:ext cx="8229600" cy="868362"/>
          </a:xfrm>
        </p:spPr>
        <p:txBody>
          <a:bodyPr/>
          <a:lstStyle/>
          <a:p>
            <a:pPr algn="l"/>
            <a:r>
              <a:rPr lang="uk-UA" b="1" smtClean="0"/>
              <a:t>	Види алое</a:t>
            </a:r>
          </a:p>
        </p:txBody>
      </p:sp>
      <p:sp>
        <p:nvSpPr>
          <p:cNvPr id="3" name="Содержимое 2"/>
          <p:cNvSpPr>
            <a:spLocks noGrp="1"/>
          </p:cNvSpPr>
          <p:nvPr>
            <p:ph idx="1"/>
          </p:nvPr>
        </p:nvSpPr>
        <p:spPr>
          <a:xfrm>
            <a:off x="250825" y="1268413"/>
            <a:ext cx="5321300" cy="5400675"/>
          </a:xfrm>
        </p:spPr>
        <p:txBody>
          <a:bodyPr>
            <a:normAutofit/>
          </a:bodyPr>
          <a:lstStyle/>
          <a:p>
            <a:pPr>
              <a:lnSpc>
                <a:spcPct val="80000"/>
              </a:lnSpc>
              <a:buFont typeface="Arial" charset="0"/>
              <a:buNone/>
            </a:pPr>
            <a:r>
              <a:rPr lang="uk-UA" sz="3000" smtClean="0"/>
              <a:t>Відомо понад 300 видів алое, найвідоміші серед яких </a:t>
            </a:r>
            <a:r>
              <a:rPr lang="en-US" sz="3000" smtClean="0"/>
              <a:t>-</a:t>
            </a:r>
            <a:r>
              <a:rPr lang="uk-UA" sz="3000" smtClean="0"/>
              <a:t>Алое деревоподібне,</a:t>
            </a:r>
            <a:r>
              <a:rPr lang="ru-RU" sz="2400" b="1" smtClean="0"/>
              <a:t>Алоэ древовидное (Aloe arborescens)</a:t>
            </a:r>
            <a:r>
              <a:rPr lang="ru-RU" smtClean="0"/>
              <a:t> </a:t>
            </a:r>
            <a:r>
              <a:rPr lang="en-US" sz="3000" smtClean="0"/>
              <a:t>, </a:t>
            </a:r>
            <a:r>
              <a:rPr lang="uk-UA" sz="3000" smtClean="0"/>
              <a:t>Алое остисте, </a:t>
            </a:r>
            <a:r>
              <a:rPr lang="ru-RU" sz="2400" b="1" smtClean="0"/>
              <a:t>Алоэ остистое (Aloe aristata),                                </a:t>
            </a:r>
            <a:r>
              <a:rPr lang="ru-RU" smtClean="0"/>
              <a:t> </a:t>
            </a:r>
            <a:r>
              <a:rPr lang="uk-UA" sz="3000" smtClean="0"/>
              <a:t>Алое коротколисте,</a:t>
            </a:r>
          </a:p>
          <a:p>
            <a:pPr>
              <a:lnSpc>
                <a:spcPct val="80000"/>
              </a:lnSpc>
              <a:buFont typeface="Arial" charset="0"/>
              <a:buNone/>
            </a:pPr>
            <a:r>
              <a:rPr lang="uk-UA" sz="3000" smtClean="0"/>
              <a:t>    Алое багатолисте,</a:t>
            </a:r>
          </a:p>
          <a:p>
            <a:pPr>
              <a:lnSpc>
                <a:spcPct val="80000"/>
              </a:lnSpc>
              <a:buFont typeface="Arial" charset="0"/>
              <a:buNone/>
            </a:pPr>
            <a:r>
              <a:rPr lang="uk-UA" sz="3000" smtClean="0"/>
              <a:t>    Алое строкате, </a:t>
            </a:r>
            <a:r>
              <a:rPr lang="ru-RU" sz="2400" b="1" smtClean="0"/>
              <a:t>Алоэ пестрое (Aloe variegata)</a:t>
            </a:r>
            <a:r>
              <a:rPr lang="ru-RU" sz="2400" smtClean="0"/>
              <a:t> </a:t>
            </a:r>
          </a:p>
          <a:p>
            <a:pPr>
              <a:lnSpc>
                <a:spcPct val="80000"/>
              </a:lnSpc>
              <a:buFont typeface="Arial" charset="0"/>
              <a:buNone/>
            </a:pPr>
            <a:r>
              <a:rPr lang="uk-UA" sz="2400" smtClean="0"/>
              <a:t>    </a:t>
            </a:r>
            <a:r>
              <a:rPr lang="uk-UA" sz="2800" smtClean="0"/>
              <a:t>Алое вера, </a:t>
            </a:r>
            <a:r>
              <a:rPr lang="ru-RU" sz="2400" b="1" smtClean="0"/>
              <a:t>Алоэ настоящее (Aloe vera)</a:t>
            </a:r>
            <a:r>
              <a:rPr lang="ru-RU" sz="2400" smtClean="0"/>
              <a:t> </a:t>
            </a:r>
            <a:endParaRPr lang="uk-UA" sz="2400" smtClean="0"/>
          </a:p>
        </p:txBody>
      </p:sp>
      <p:pic>
        <p:nvPicPr>
          <p:cNvPr id="16390" name="Picture 6" descr="Алоэ Древовидное / Столетник / (Aloe Arborescens)"/>
          <p:cNvPicPr>
            <a:picLocks noChangeAspect="1" noChangeArrowheads="1"/>
          </p:cNvPicPr>
          <p:nvPr/>
        </p:nvPicPr>
        <p:blipFill>
          <a:blip r:embed="rId2"/>
          <a:srcRect/>
          <a:stretch>
            <a:fillRect/>
          </a:stretch>
        </p:blipFill>
        <p:spPr bwMode="auto">
          <a:xfrm>
            <a:off x="5292725" y="115888"/>
            <a:ext cx="1655763" cy="1727200"/>
          </a:xfrm>
          <a:prstGeom prst="rect">
            <a:avLst/>
          </a:prstGeom>
          <a:noFill/>
        </p:spPr>
      </p:pic>
      <p:pic>
        <p:nvPicPr>
          <p:cNvPr id="16392" name="Picture 8" descr="Алоэ Остистое (Aloe Aristata)"/>
          <p:cNvPicPr>
            <a:picLocks noChangeAspect="1" noChangeArrowheads="1"/>
          </p:cNvPicPr>
          <p:nvPr/>
        </p:nvPicPr>
        <p:blipFill>
          <a:blip r:embed="rId3"/>
          <a:srcRect/>
          <a:stretch>
            <a:fillRect/>
          </a:stretch>
        </p:blipFill>
        <p:spPr bwMode="auto">
          <a:xfrm>
            <a:off x="7092950" y="115888"/>
            <a:ext cx="1871663" cy="1728787"/>
          </a:xfrm>
          <a:prstGeom prst="rect">
            <a:avLst/>
          </a:prstGeom>
          <a:noFill/>
        </p:spPr>
      </p:pic>
      <p:pic>
        <p:nvPicPr>
          <p:cNvPr id="16394" name="Picture 10" descr="Алоэ Коротколистное (Aloe Brevifolia)"/>
          <p:cNvPicPr>
            <a:picLocks noChangeAspect="1" noChangeArrowheads="1"/>
          </p:cNvPicPr>
          <p:nvPr/>
        </p:nvPicPr>
        <p:blipFill>
          <a:blip r:embed="rId4"/>
          <a:srcRect/>
          <a:stretch>
            <a:fillRect/>
          </a:stretch>
        </p:blipFill>
        <p:spPr bwMode="auto">
          <a:xfrm>
            <a:off x="5292725" y="1916113"/>
            <a:ext cx="1655763" cy="1889125"/>
          </a:xfrm>
          <a:prstGeom prst="rect">
            <a:avLst/>
          </a:prstGeom>
          <a:noFill/>
        </p:spPr>
      </p:pic>
      <p:pic>
        <p:nvPicPr>
          <p:cNvPr id="16396" name="Picture 12" descr="Алоэ Многолистное (Aloe Polyphylla)"/>
          <p:cNvPicPr>
            <a:picLocks noChangeAspect="1" noChangeArrowheads="1"/>
          </p:cNvPicPr>
          <p:nvPr/>
        </p:nvPicPr>
        <p:blipFill>
          <a:blip r:embed="rId5"/>
          <a:srcRect/>
          <a:stretch>
            <a:fillRect/>
          </a:stretch>
        </p:blipFill>
        <p:spPr bwMode="auto">
          <a:xfrm>
            <a:off x="7092950" y="1916113"/>
            <a:ext cx="1854200" cy="1873250"/>
          </a:xfrm>
          <a:prstGeom prst="rect">
            <a:avLst/>
          </a:prstGeom>
          <a:noFill/>
        </p:spPr>
      </p:pic>
      <p:pic>
        <p:nvPicPr>
          <p:cNvPr id="16398" name="Picture 14" descr="Алоэ Пестрое (Aloe Variegata)"/>
          <p:cNvPicPr>
            <a:picLocks noChangeAspect="1" noChangeArrowheads="1"/>
          </p:cNvPicPr>
          <p:nvPr/>
        </p:nvPicPr>
        <p:blipFill>
          <a:blip r:embed="rId6"/>
          <a:srcRect/>
          <a:stretch>
            <a:fillRect/>
          </a:stretch>
        </p:blipFill>
        <p:spPr bwMode="auto">
          <a:xfrm>
            <a:off x="5292725" y="3860800"/>
            <a:ext cx="1651000" cy="2736850"/>
          </a:xfrm>
          <a:prstGeom prst="rect">
            <a:avLst/>
          </a:prstGeom>
          <a:noFill/>
        </p:spPr>
      </p:pic>
      <p:pic>
        <p:nvPicPr>
          <p:cNvPr id="16405" name="Picture 21" descr="aloe_vera.jpg"/>
          <p:cNvPicPr>
            <a:picLocks noChangeAspect="1" noChangeArrowheads="1"/>
          </p:cNvPicPr>
          <p:nvPr/>
        </p:nvPicPr>
        <p:blipFill>
          <a:blip r:embed="rId7"/>
          <a:srcRect/>
          <a:stretch>
            <a:fillRect/>
          </a:stretch>
        </p:blipFill>
        <p:spPr bwMode="auto">
          <a:xfrm>
            <a:off x="7092950" y="3860800"/>
            <a:ext cx="1906588" cy="2736850"/>
          </a:xfrm>
          <a:prstGeom prst="rect">
            <a:avLst/>
          </a:prstGeom>
          <a:noFill/>
        </p:spPr>
      </p:pic>
    </p:spTree>
  </p:cSld>
  <p:clrMapOvr>
    <a:masterClrMapping/>
  </p:clrMapOvr>
  <p:transition spd="med">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57200" y="115888"/>
            <a:ext cx="8229600" cy="792162"/>
          </a:xfrm>
        </p:spPr>
        <p:txBody>
          <a:bodyPr/>
          <a:lstStyle/>
          <a:p>
            <a:r>
              <a:rPr lang="uk-UA" smtClean="0"/>
              <a:t>Догляд</a:t>
            </a:r>
            <a:endParaRPr lang="ru-RU" smtClean="0"/>
          </a:p>
        </p:txBody>
      </p:sp>
      <p:sp>
        <p:nvSpPr>
          <p:cNvPr id="34819" name="Rectangle 3"/>
          <p:cNvSpPr>
            <a:spLocks noGrp="1"/>
          </p:cNvSpPr>
          <p:nvPr>
            <p:ph type="body" idx="1"/>
          </p:nvPr>
        </p:nvSpPr>
        <p:spPr>
          <a:xfrm>
            <a:off x="250825" y="981075"/>
            <a:ext cx="8713788" cy="5688013"/>
          </a:xfrm>
        </p:spPr>
        <p:txBody>
          <a:bodyPr/>
          <a:lstStyle/>
          <a:p>
            <a:pPr>
              <a:lnSpc>
                <a:spcPct val="80000"/>
              </a:lnSpc>
            </a:pPr>
            <a:r>
              <a:rPr lang="ru-RU" sz="1800" smtClean="0"/>
              <a:t>Всі представники цього дивного сімейства віддають перевагу яскравому прямому світлу, бажано без притінення, саме тому ваш «домашній лікар» буде найбільш комфортно себе почувати біля вікон, які виходять на південну або східну сторону. Щоб не травмувати рослину недоліком світла в зимовий період, необхідно створити штучне освітлення, лампами денного світла або люмінесцентними лампами. А з приходом весни, слід поступово привчати алое до прямих сонячних променів, інакше на листі можуть з’явитися опіки.</a:t>
            </a:r>
          </a:p>
          <a:p>
            <a:pPr>
              <a:lnSpc>
                <a:spcPct val="80000"/>
              </a:lnSpc>
            </a:pPr>
            <a:r>
              <a:rPr lang="ru-RU" sz="1800" smtClean="0"/>
              <a:t>У вегетаційний період це чудодійний рослину поливають рясно, верхній шар землі між поливами повинен злегка підсохнути.</a:t>
            </a:r>
          </a:p>
          <a:p>
            <a:pPr>
              <a:lnSpc>
                <a:spcPct val="80000"/>
              </a:lnSpc>
            </a:pPr>
            <a:r>
              <a:rPr lang="ru-RU" sz="1800" smtClean="0"/>
              <a:t>У холодну пору року, полив слід значно обмежити, і між поливами, субстрат повинен постояти сухим протягом кількох днів. При поливі цих чудових рослин необхідно дотримуватися наступне правило: вода не повинна потрапляти в розетку рослини – це призведе до загнивання стебла і кореневої шийки.</a:t>
            </a:r>
          </a:p>
          <a:p>
            <a:pPr>
              <a:lnSpc>
                <a:spcPct val="80000"/>
              </a:lnSpc>
            </a:pPr>
            <a:r>
              <a:rPr lang="ru-RU" sz="1800" smtClean="0"/>
              <a:t>Вологість повітря не грає особливої ролі для змісту алое, оскільки всі представники цього сімейства досить спокійно переносять як вологе повітря, так і сухе.</a:t>
            </a:r>
          </a:p>
          <a:p>
            <a:pPr>
              <a:lnSpc>
                <a:spcPct val="80000"/>
              </a:lnSpc>
            </a:pPr>
            <a:r>
              <a:rPr lang="ru-RU" sz="1800" smtClean="0"/>
              <a:t>У літній період алое непогано себе почуває при кімнатній температурі, а взимку оптимальна температура 12-14 ° C, інакше рослина не вступить в період спокою. Також ці рослини дуже люблять свіже повітря, тому в теплу пору року їх можна виносити на балкон, або часто провітрювати приміщення.</a:t>
            </a:r>
          </a:p>
          <a:p>
            <a:pPr>
              <a:lnSpc>
                <a:spcPct val="80000"/>
              </a:lnSpc>
              <a:buFont typeface="Arial" charset="0"/>
              <a:buNone/>
            </a:pPr>
            <a:r>
              <a:rPr lang="ru-RU" sz="1400" smtClean="0"/>
              <a:t/>
            </a:r>
            <a:br>
              <a:rPr lang="ru-RU" sz="1400" smtClean="0"/>
            </a:br>
            <a:endParaRPr lang="ru-RU" sz="1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357188"/>
            <a:ext cx="8229600" cy="1157287"/>
          </a:xfrm>
        </p:spPr>
        <p:txBody>
          <a:bodyPr rtlCol="0">
            <a:normAutofit fontScale="90000"/>
          </a:bodyPr>
          <a:lstStyle/>
          <a:p>
            <a:pPr algn="l" fontAlgn="auto">
              <a:spcAft>
                <a:spcPts val="0"/>
              </a:spcAft>
              <a:defRPr/>
            </a:pPr>
            <a:r>
              <a:rPr lang="ru-RU" sz="4000" b="1" dirty="0" smtClean="0"/>
              <a:t>	</a:t>
            </a:r>
            <a:r>
              <a:rPr lang="ru-RU" sz="4000" b="1" dirty="0" err="1" smtClean="0"/>
              <a:t>Товстянка</a:t>
            </a:r>
            <a:r>
              <a:rPr lang="ru-RU" sz="4000" b="1" dirty="0" smtClean="0"/>
              <a:t>, дерево </a:t>
            </a:r>
            <a:r>
              <a:rPr lang="ru-RU" sz="4000" b="1" dirty="0" err="1" smtClean="0"/>
              <a:t>життя</a:t>
            </a:r>
            <a:r>
              <a:rPr lang="ru-RU" sz="4000" b="1" dirty="0" smtClean="0"/>
              <a:t>,     </a:t>
            </a:r>
            <a:r>
              <a:rPr lang="ru-RU" sz="4000" b="1" dirty="0" err="1" smtClean="0"/>
              <a:t>грошове</a:t>
            </a:r>
            <a:r>
              <a:rPr lang="ru-RU" sz="4000" b="1" dirty="0" smtClean="0"/>
              <a:t> 	</a:t>
            </a:r>
            <a:r>
              <a:rPr lang="ru-RU" sz="4000" b="1" dirty="0" err="1" smtClean="0"/>
              <a:t>дерево</a:t>
            </a:r>
            <a:r>
              <a:rPr lang="ru-RU" sz="4000" b="1" dirty="0" smtClean="0"/>
              <a:t>, </a:t>
            </a:r>
            <a:r>
              <a:rPr lang="ru-RU" sz="4000" b="1" dirty="0" err="1" smtClean="0"/>
              <a:t>красуля</a:t>
            </a:r>
            <a:endParaRPr lang="uk-UA" dirty="0"/>
          </a:p>
        </p:txBody>
      </p:sp>
      <p:sp>
        <p:nvSpPr>
          <p:cNvPr id="3" name="Содержимое 2"/>
          <p:cNvSpPr>
            <a:spLocks noGrp="1"/>
          </p:cNvSpPr>
          <p:nvPr>
            <p:ph idx="1"/>
          </p:nvPr>
        </p:nvSpPr>
        <p:spPr>
          <a:xfrm>
            <a:off x="214313" y="1643063"/>
            <a:ext cx="5572125" cy="4972050"/>
          </a:xfrm>
        </p:spPr>
        <p:txBody>
          <a:bodyPr rtlCol="0">
            <a:normAutofit fontScale="85000" lnSpcReduction="20000"/>
          </a:bodyPr>
          <a:lstStyle/>
          <a:p>
            <a:pPr fontAlgn="auto">
              <a:spcAft>
                <a:spcPts val="0"/>
              </a:spcAft>
              <a:buFont typeface="Arial" pitchFamily="34" charset="0"/>
              <a:buNone/>
              <a:defRPr/>
            </a:pPr>
            <a:r>
              <a:rPr lang="uk-UA" b="1" dirty="0" smtClean="0"/>
              <a:t>Товстянка деревоподібна</a:t>
            </a:r>
            <a:r>
              <a:rPr lang="en-US" dirty="0" smtClean="0"/>
              <a:t> - </a:t>
            </a:r>
            <a:r>
              <a:rPr lang="uk-UA" dirty="0" smtClean="0"/>
              <a:t>деревоподібна рослина, що виростає до 1,5 м у висоту. В неї оригінальні листочки сірого кольору із червоною облямівкою по краю, довжиною до 8 см і шириною близько 5 см. </a:t>
            </a:r>
          </a:p>
          <a:p>
            <a:pPr fontAlgn="auto">
              <a:spcAft>
                <a:spcPts val="0"/>
              </a:spcAft>
              <a:buFont typeface="Arial" pitchFamily="34" charset="0"/>
              <a:buNone/>
              <a:defRPr/>
            </a:pPr>
            <a:r>
              <a:rPr lang="uk-UA" dirty="0" smtClean="0"/>
              <a:t>Цвіте в дозрілому віці навесні невеликими білими квітками, які поступово рожевіють, однак у кімнатах цвіте вкрай рідко. Іноді утворює повітряні корінці. Добре росте на західних і східних вікнах або біля них.</a:t>
            </a:r>
            <a:endParaRPr lang="uk-UA" dirty="0"/>
          </a:p>
        </p:txBody>
      </p:sp>
      <p:pic>
        <p:nvPicPr>
          <p:cNvPr id="17411" name="Picture 2" descr="C:\Users\ХОЛОДОВИ\Desktop\01_179.jpg"/>
          <p:cNvPicPr>
            <a:picLocks noChangeAspect="1" noChangeArrowheads="1"/>
          </p:cNvPicPr>
          <p:nvPr/>
        </p:nvPicPr>
        <p:blipFill>
          <a:blip r:embed="rId2"/>
          <a:srcRect/>
          <a:stretch>
            <a:fillRect/>
          </a:stretch>
        </p:blipFill>
        <p:spPr bwMode="auto">
          <a:xfrm>
            <a:off x="6429375" y="3938588"/>
            <a:ext cx="2305050" cy="2605087"/>
          </a:xfrm>
          <a:prstGeom prst="rect">
            <a:avLst/>
          </a:prstGeom>
          <a:noFill/>
          <a:ln w="9525">
            <a:noFill/>
            <a:miter lim="800000"/>
            <a:headEnd/>
            <a:tailEnd/>
          </a:ln>
        </p:spPr>
      </p:pic>
      <p:pic>
        <p:nvPicPr>
          <p:cNvPr id="17412" name="Picture 2" descr="C:\Users\ХОЛОДОВИ\Desktop\Толстянка_цветение.jpg"/>
          <p:cNvPicPr>
            <a:picLocks noChangeAspect="1" noChangeArrowheads="1"/>
          </p:cNvPicPr>
          <p:nvPr/>
        </p:nvPicPr>
        <p:blipFill>
          <a:blip r:embed="rId3"/>
          <a:srcRect/>
          <a:stretch>
            <a:fillRect/>
          </a:stretch>
        </p:blipFill>
        <p:spPr bwMode="auto">
          <a:xfrm>
            <a:off x="6715125" y="1285875"/>
            <a:ext cx="1858963" cy="24765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395288" y="260350"/>
            <a:ext cx="8229600" cy="939800"/>
          </a:xfrm>
        </p:spPr>
        <p:txBody>
          <a:bodyPr/>
          <a:lstStyle/>
          <a:p>
            <a:pPr algn="l"/>
            <a:r>
              <a:rPr lang="ru-RU" sz="4000" b="1" smtClean="0"/>
              <a:t>Сансев'єра</a:t>
            </a:r>
            <a:br>
              <a:rPr lang="ru-RU" sz="4000" b="1" smtClean="0"/>
            </a:br>
            <a:endParaRPr lang="uk-UA" sz="4000" b="1" smtClean="0"/>
          </a:p>
        </p:txBody>
      </p:sp>
      <p:sp>
        <p:nvSpPr>
          <p:cNvPr id="3" name="Содержимое 2"/>
          <p:cNvSpPr>
            <a:spLocks noGrp="1"/>
          </p:cNvSpPr>
          <p:nvPr>
            <p:ph idx="1"/>
          </p:nvPr>
        </p:nvSpPr>
        <p:spPr>
          <a:xfrm>
            <a:off x="179388" y="836613"/>
            <a:ext cx="5324475" cy="5832475"/>
          </a:xfrm>
        </p:spPr>
        <p:txBody>
          <a:bodyPr>
            <a:normAutofit/>
          </a:bodyPr>
          <a:lstStyle/>
          <a:p>
            <a:pPr>
              <a:lnSpc>
                <a:spcPct val="90000"/>
              </a:lnSpc>
              <a:buFont typeface="Arial" charset="0"/>
              <a:buNone/>
            </a:pPr>
            <a:r>
              <a:rPr lang="ru-RU" sz="2000" i="1" smtClean="0"/>
              <a:t>Клас :</a:t>
            </a:r>
            <a:r>
              <a:rPr lang="ru-RU" sz="2000" b="1" i="1" smtClean="0"/>
              <a:t>Однодольні</a:t>
            </a:r>
            <a:r>
              <a:rPr lang="ru-RU" sz="2000" smtClean="0"/>
              <a:t> (</a:t>
            </a:r>
            <a:r>
              <a:rPr lang="ru-RU" sz="2000" b="1" smtClean="0"/>
              <a:t>Monodicots </a:t>
            </a:r>
            <a:r>
              <a:rPr lang="ru-RU" sz="2000" smtClean="0"/>
              <a:t>/</a:t>
            </a:r>
            <a:r>
              <a:rPr lang="ru-RU" sz="2000" b="1" smtClean="0"/>
              <a:t> Liliopsida</a:t>
            </a:r>
            <a:r>
              <a:rPr lang="ru-RU" smtClean="0"/>
              <a:t>)</a:t>
            </a:r>
            <a:endParaRPr lang="uk-UA" smtClean="0"/>
          </a:p>
        </p:txBody>
      </p:sp>
      <p:pic>
        <p:nvPicPr>
          <p:cNvPr id="18438" name="Picture 6" descr="Sansevieria Сансев'єра Тещин язик"/>
          <p:cNvPicPr>
            <a:picLocks noChangeAspect="1" noChangeArrowheads="1"/>
          </p:cNvPicPr>
          <p:nvPr/>
        </p:nvPicPr>
        <p:blipFill>
          <a:blip r:embed="rId2"/>
          <a:srcRect/>
          <a:stretch>
            <a:fillRect/>
          </a:stretch>
        </p:blipFill>
        <p:spPr bwMode="auto">
          <a:xfrm>
            <a:off x="5148263" y="1268413"/>
            <a:ext cx="3889375" cy="5473700"/>
          </a:xfrm>
          <a:prstGeom prst="rect">
            <a:avLst/>
          </a:prstGeom>
          <a:noFill/>
        </p:spPr>
      </p:pic>
      <p:sp>
        <p:nvSpPr>
          <p:cNvPr id="18439" name="Rectangle 7"/>
          <p:cNvSpPr>
            <a:spLocks noChangeArrowheads="1"/>
          </p:cNvSpPr>
          <p:nvPr/>
        </p:nvSpPr>
        <p:spPr bwMode="auto">
          <a:xfrm>
            <a:off x="0" y="3322638"/>
            <a:ext cx="9144000" cy="0"/>
          </a:xfrm>
          <a:prstGeom prst="rect">
            <a:avLst/>
          </a:prstGeom>
          <a:solidFill>
            <a:srgbClr val="FEF4D6"/>
          </a:solidFill>
          <a:ln w="9525">
            <a:noFill/>
            <a:miter lim="800000"/>
            <a:headEnd/>
            <a:tailEnd/>
          </a:ln>
          <a:effectLst/>
        </p:spPr>
        <p:txBody>
          <a:bodyPr wrap="none">
            <a:spAutoFit/>
          </a:bodyPr>
          <a:lstStyle/>
          <a:p>
            <a:endParaRPr lang="ru-RU"/>
          </a:p>
        </p:txBody>
      </p:sp>
      <p:graphicFrame>
        <p:nvGraphicFramePr>
          <p:cNvPr id="18454" name="Group 22"/>
          <p:cNvGraphicFramePr>
            <a:graphicFrameLocks noGrp="1"/>
          </p:cNvGraphicFramePr>
          <p:nvPr/>
        </p:nvGraphicFramePr>
        <p:xfrm>
          <a:off x="0" y="1412875"/>
          <a:ext cx="5076825" cy="5329238"/>
        </p:xfrm>
        <a:graphic>
          <a:graphicData uri="http://schemas.openxmlformats.org/drawingml/2006/table">
            <a:tbl>
              <a:tblPr/>
              <a:tblGrid>
                <a:gridCol w="1116013"/>
                <a:gridCol w="3960812"/>
              </a:tblGrid>
              <a:tr h="53292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rgbClr val="333333"/>
                          </a:solidFill>
                          <a:effectLst/>
                          <a:latin typeface="Tahoma" pitchFamily="34" charset="0"/>
                          <a:cs typeface="Tahoma" pitchFamily="34" charset="0"/>
                        </a:rPr>
                        <a:t>Родина        </a:t>
                      </a:r>
                      <a:r>
                        <a:rPr kumimoji="0" lang="ru-RU" sz="1800" b="0" i="1" u="none" strike="noStrike" cap="none" normalizeH="0" baseline="0" smtClean="0">
                          <a:ln>
                            <a:noFill/>
                          </a:ln>
                          <a:solidFill>
                            <a:schemeClr val="tx1"/>
                          </a:solidFill>
                          <a:effectLst/>
                          <a:latin typeface="Arial" charset="0"/>
                        </a:rPr>
                        <a:t>Рід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Arial" charset="0"/>
                        </a:rPr>
                        <a:t>Види </a:t>
                      </a:r>
                      <a:endParaRPr kumimoji="0" lang="ru-RU" sz="1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solidFill>
                      <a:srgbClr val="FEF4D6"/>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8000"/>
                          </a:solidFill>
                          <a:effectLst/>
                          <a:latin typeface="Tahoma" pitchFamily="34" charset="0"/>
                          <a:cs typeface="Tahoma" pitchFamily="34" charset="0"/>
                        </a:rPr>
                        <a:t>Спаржеві</a:t>
                      </a:r>
                      <a:r>
                        <a:rPr kumimoji="0" lang="ru-RU" sz="1800" b="0" i="0" u="none" strike="noStrike" cap="none" normalizeH="0" baseline="0" smtClean="0">
                          <a:ln>
                            <a:noFill/>
                          </a:ln>
                          <a:solidFill>
                            <a:srgbClr val="333333"/>
                          </a:solidFill>
                          <a:effectLst/>
                          <a:latin typeface="Calibri"/>
                          <a:cs typeface="Tahoma" pitchFamily="34" charset="0"/>
                        </a:rPr>
                        <a:t> </a:t>
                      </a:r>
                      <a:r>
                        <a:rPr kumimoji="0" lang="ru-RU" sz="1800" b="0" i="0" u="none" strike="noStrike" cap="none" normalizeH="0" baseline="0" smtClean="0">
                          <a:ln>
                            <a:noFill/>
                          </a:ln>
                          <a:solidFill>
                            <a:srgbClr val="333333"/>
                          </a:solidFill>
                          <a:effectLst/>
                          <a:latin typeface="Tahoma" pitchFamily="34" charset="0"/>
                          <a:cs typeface="Tahoma" pitchFamily="34" charset="0"/>
                        </a:rPr>
                        <a:t>(</a:t>
                      </a:r>
                      <a:r>
                        <a:rPr kumimoji="0" lang="ru-RU" sz="1800" b="1" i="0" u="none" strike="noStrike" cap="none" normalizeH="0" baseline="0" smtClean="0">
                          <a:ln>
                            <a:noFill/>
                          </a:ln>
                          <a:solidFill>
                            <a:srgbClr val="FF6600"/>
                          </a:solidFill>
                          <a:effectLst/>
                          <a:latin typeface="Tahoma" pitchFamily="34" charset="0"/>
                          <a:cs typeface="Tahoma" pitchFamily="34" charset="0"/>
                        </a:rPr>
                        <a:t>Asparagaceae) </a:t>
                      </a:r>
                      <a:r>
                        <a:rPr kumimoji="0" lang="ru-RU" sz="1800" b="1" i="1" u="none" strike="noStrike" cap="none" normalizeH="0" baseline="0" smtClean="0">
                          <a:ln>
                            <a:noFill/>
                          </a:ln>
                          <a:solidFill>
                            <a:schemeClr val="tx1"/>
                          </a:solidFill>
                          <a:effectLst/>
                          <a:latin typeface="Arial" charset="0"/>
                        </a:rPr>
                        <a:t>Сансев'єра</a:t>
                      </a:r>
                      <a:r>
                        <a:rPr kumimoji="0" lang="ru-RU" sz="1800" b="0"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Sansevieria</a:t>
                      </a:r>
                      <a:r>
                        <a:rPr kumimoji="0" lang="ru-RU" sz="1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Arial" charset="0"/>
                        </a:rPr>
                        <a:t>С. трьохсмугова</a:t>
                      </a:r>
                      <a:r>
                        <a:rPr kumimoji="0" lang="ru-RU" sz="1800" b="0"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S. trifasciata</a:t>
                      </a:r>
                      <a:r>
                        <a:rPr kumimoji="0" lang="ru-RU" sz="1800" b="0" i="0" u="none" strike="noStrike" cap="none" normalizeH="0" baseline="0" smtClean="0">
                          <a:ln>
                            <a:noFill/>
                          </a:ln>
                          <a:solidFill>
                            <a:schemeClr val="tx1"/>
                          </a:solidFill>
                          <a:effectLst/>
                          <a:latin typeface="Arial" charset="0"/>
                        </a:rPr>
                        <a:t>)</a:t>
                      </a:r>
                      <a:br>
                        <a:rPr kumimoji="0" lang="ru-RU" sz="1800" b="0" i="0" u="none" strike="noStrike" cap="none" normalizeH="0" baseline="0" smtClean="0">
                          <a:ln>
                            <a:noFill/>
                          </a:ln>
                          <a:solidFill>
                            <a:schemeClr val="tx1"/>
                          </a:solidFill>
                          <a:effectLst/>
                          <a:latin typeface="Arial" charset="0"/>
                        </a:rPr>
                      </a:br>
                      <a:r>
                        <a:rPr kumimoji="0" lang="ru-RU" sz="1800" b="1" i="1" u="none" strike="noStrike" cap="none" normalizeH="0" baseline="0" smtClean="0">
                          <a:ln>
                            <a:noFill/>
                          </a:ln>
                          <a:solidFill>
                            <a:schemeClr val="tx1"/>
                          </a:solidFill>
                          <a:effectLst/>
                          <a:latin typeface="Arial" charset="0"/>
                        </a:rPr>
                        <a:t>С. велика </a:t>
                      </a:r>
                      <a:r>
                        <a:rPr kumimoji="0" lang="ru-RU" sz="1800" b="0" i="0" u="none" strike="noStrike" cap="none" normalizeH="0" baseline="0" smtClean="0">
                          <a:ln>
                            <a:noFill/>
                          </a:ln>
                          <a:solidFill>
                            <a:schemeClr val="tx1"/>
                          </a:solidFill>
                          <a:effectLst/>
                          <a:latin typeface="Arial" charset="0"/>
                        </a:rPr>
                        <a:t>(</a:t>
                      </a:r>
                      <a:r>
                        <a:rPr kumimoji="0" lang="ru-RU" sz="1800" b="1" i="0" u="none" strike="noStrike" cap="none" normalizeH="0" baseline="0" smtClean="0">
                          <a:ln>
                            <a:noFill/>
                          </a:ln>
                          <a:solidFill>
                            <a:schemeClr val="tx1"/>
                          </a:solidFill>
                          <a:effectLst/>
                          <a:latin typeface="Arial" charset="0"/>
                        </a:rPr>
                        <a:t>S. grandis Hook. f.</a:t>
                      </a:r>
                      <a:r>
                        <a:rPr kumimoji="0" lang="ru-RU" sz="1800" b="0" i="0" u="none" strike="noStrike" cap="none" normalizeH="0" baseline="0" smtClean="0">
                          <a:ln>
                            <a:noFill/>
                          </a:ln>
                          <a:solidFill>
                            <a:schemeClr val="tx1"/>
                          </a:solidFill>
                          <a:effectLst/>
                          <a:latin typeface="Arial" charset="0"/>
                        </a:rPr>
                        <a:t>)</a:t>
                      </a:r>
                      <a:br>
                        <a:rPr kumimoji="0" lang="ru-RU" sz="1800" b="0" i="0" u="none" strike="noStrike" cap="none" normalizeH="0" baseline="0" smtClean="0">
                          <a:ln>
                            <a:noFill/>
                          </a:ln>
                          <a:solidFill>
                            <a:schemeClr val="tx1"/>
                          </a:solidFill>
                          <a:effectLst/>
                          <a:latin typeface="Arial" charset="0"/>
                        </a:rPr>
                      </a:br>
                      <a:r>
                        <a:rPr kumimoji="0" lang="ru-RU" sz="1800" b="1" i="1" u="none" strike="noStrike" cap="none" normalizeH="0" baseline="0" smtClean="0">
                          <a:ln>
                            <a:noFill/>
                          </a:ln>
                          <a:solidFill>
                            <a:schemeClr val="tx1"/>
                          </a:solidFill>
                          <a:effectLst/>
                          <a:latin typeface="Arial" charset="0"/>
                        </a:rPr>
                        <a:t>С. гіацинтова </a:t>
                      </a:r>
                      <a:r>
                        <a:rPr kumimoji="0" lang="ru-RU" sz="1800" b="0" i="0" u="none" strike="noStrike" cap="none" normalizeH="0" baseline="0" smtClean="0">
                          <a:ln>
                            <a:noFill/>
                          </a:ln>
                          <a:solidFill>
                            <a:schemeClr val="tx1"/>
                          </a:solidFill>
                          <a:effectLst/>
                          <a:latin typeface="Arial" charset="0"/>
                        </a:rPr>
                        <a:t>(</a:t>
                      </a:r>
                      <a:r>
                        <a:rPr kumimoji="0" lang="uk-UA" sz="1800" b="1" i="0" u="none" strike="noStrike" cap="none" normalizeH="0" baseline="0" smtClean="0">
                          <a:ln>
                            <a:noFill/>
                          </a:ln>
                          <a:solidFill>
                            <a:schemeClr val="tx1"/>
                          </a:solidFill>
                          <a:effectLst/>
                          <a:latin typeface="Arial" charset="0"/>
                        </a:rPr>
                        <a:t>S. hyacinthoides</a:t>
                      </a:r>
                      <a:r>
                        <a:rPr kumimoji="0" lang="ru-RU" sz="1800" b="0"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Морфологія: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Листя сансев’єри щільне, шкірясте, зростає вертикально від кореневища, часто має білу або жовтувату смужку. На батьківщині цієї рослини з листя виробляють грубі тканини та шнури. Листя сансев’єри трьохсмугової прикрашене темними і світлими смужками. Квітки жовто-зелені, розміщені в гроновидних суцвіттях; декоративної цінності не мають.</a:t>
                      </a:r>
                    </a:p>
                  </a:txBody>
                  <a:tcPr horzOverflow="overflow">
                    <a:lnL>
                      <a:noFill/>
                    </a:lnL>
                    <a:lnR cap="flat">
                      <a:noFill/>
                    </a:lnR>
                    <a:lnT cap="flat">
                      <a:noFill/>
                    </a:lnT>
                    <a:lnB cap="flat">
                      <a:noFill/>
                    </a:lnB>
                    <a:lnTlToBr>
                      <a:noFill/>
                    </a:lnTlToBr>
                    <a:lnBlToTr>
                      <a:noFill/>
                    </a:lnBlToTr>
                    <a:solidFill>
                      <a:srgbClr val="FEF4D6"/>
                    </a:solidFill>
                  </a:tcPr>
                </a:tc>
              </a:tr>
            </a:tbl>
          </a:graphicData>
        </a:graphic>
      </p:graphicFrame>
    </p:spTree>
  </p:cSld>
  <p:clrMapOvr>
    <a:masterClrMapping/>
  </p:clrMapOvr>
  <p:transition spd="med">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468313" y="260350"/>
            <a:ext cx="8229600" cy="576263"/>
          </a:xfrm>
        </p:spPr>
        <p:txBody>
          <a:bodyPr/>
          <a:lstStyle/>
          <a:p>
            <a:pPr algn="l"/>
            <a:r>
              <a:rPr lang="uk-UA" sz="4000" smtClean="0"/>
              <a:t>	                   </a:t>
            </a:r>
            <a:r>
              <a:rPr lang="uk-UA" sz="4000" b="1" smtClean="0"/>
              <a:t>Догляд</a:t>
            </a:r>
          </a:p>
        </p:txBody>
      </p:sp>
      <p:sp>
        <p:nvSpPr>
          <p:cNvPr id="3" name="Содержимое 2"/>
          <p:cNvSpPr>
            <a:spLocks noGrp="1"/>
          </p:cNvSpPr>
          <p:nvPr>
            <p:ph idx="1"/>
          </p:nvPr>
        </p:nvSpPr>
        <p:spPr>
          <a:xfrm>
            <a:off x="214313" y="908050"/>
            <a:ext cx="8929687" cy="5710238"/>
          </a:xfrm>
        </p:spPr>
        <p:txBody>
          <a:bodyPr>
            <a:normAutofit/>
          </a:bodyPr>
          <a:lstStyle/>
          <a:p>
            <a:pPr>
              <a:buFont typeface="Arial" charset="0"/>
              <a:buNone/>
            </a:pPr>
            <a:r>
              <a:rPr lang="ru-RU" smtClean="0"/>
              <a:t> </a:t>
            </a:r>
            <a:r>
              <a:rPr lang="ru-RU" sz="2400" smtClean="0"/>
              <a:t>Температура в приміщенні, де вирощується сансев’єр, повинна бути не вище 18°С літом і біля 12-14°С зимою.</a:t>
            </a:r>
          </a:p>
          <a:p>
            <a:pPr>
              <a:buFont typeface="Arial" charset="0"/>
              <a:buNone/>
            </a:pPr>
            <a:r>
              <a:rPr lang="ru-RU" sz="2400" smtClean="0"/>
              <a:t>Сансев’єра віддає перевагу помірному освітленню або пів­тіні.</a:t>
            </a:r>
          </a:p>
          <a:p>
            <a:pPr>
              <a:buFont typeface="Arial" charset="0"/>
              <a:buNone/>
            </a:pPr>
            <a:r>
              <a:rPr lang="ru-RU" sz="2400" smtClean="0"/>
              <a:t>У літні місяці рослину слід поливати 1 раз на тиждень. У останній час полив рекомендується дещо скоротити. При появі на листочках плям необхідно зменшити полив</a:t>
            </a:r>
            <a:r>
              <a:rPr lang="ru-RU" smtClean="0"/>
              <a:t>. </a:t>
            </a:r>
            <a:r>
              <a:rPr lang="ru-RU" sz="2400" smtClean="0"/>
              <a:t> </a:t>
            </a:r>
          </a:p>
          <a:p>
            <a:pPr>
              <a:buFont typeface="Arial" charset="0"/>
              <a:buNone/>
            </a:pPr>
            <a:r>
              <a:rPr lang="ru-RU" sz="2400" smtClean="0"/>
              <a:t>Рекомендується проти­рати листочки рослини вологою губкою. Обп­рискування сансев’єра потрібно лише в жарку погоду. </a:t>
            </a:r>
          </a:p>
          <a:p>
            <a:pPr>
              <a:buFont typeface="Arial" charset="0"/>
              <a:buNone/>
            </a:pPr>
            <a:r>
              <a:rPr lang="ru-RU" sz="2400" smtClean="0"/>
              <a:t>Підживлювати тещин язик слід спеціальними доб­ривами для кактусів 1 раз на місяць в період з квітня по вересень. Взимку підживлювати рослину не потрібно.</a:t>
            </a:r>
            <a:r>
              <a:rPr lang="ru-RU" smtClean="0"/>
              <a:t> </a:t>
            </a:r>
          </a:p>
          <a:p>
            <a:pPr>
              <a:buFont typeface="Arial" charset="0"/>
              <a:buNone/>
            </a:pPr>
            <a:r>
              <a:rPr lang="ru-RU" sz="2400" smtClean="0"/>
              <a:t>Пересаджувати рослинку реко­мендується щорік. Молоді рослини слід розміщувати в невеликих плоских горщиках, на дні яких потрібно викладати дренаж з дрібних камінчиків. </a:t>
            </a:r>
          </a:p>
        </p:txBody>
      </p:sp>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274638"/>
            <a:ext cx="8229600" cy="561975"/>
          </a:xfrm>
        </p:spPr>
        <p:txBody>
          <a:bodyPr/>
          <a:lstStyle/>
          <a:p>
            <a:r>
              <a:rPr lang="uk-UA" sz="4000" b="1" smtClean="0"/>
              <a:t>Догляд</a:t>
            </a:r>
            <a:endParaRPr lang="ru-RU" sz="4000" b="1" smtClean="0"/>
          </a:p>
        </p:txBody>
      </p:sp>
      <p:sp>
        <p:nvSpPr>
          <p:cNvPr id="28675" name="Rectangle 3"/>
          <p:cNvSpPr>
            <a:spLocks noGrp="1"/>
          </p:cNvSpPr>
          <p:nvPr>
            <p:ph type="body" idx="1"/>
          </p:nvPr>
        </p:nvSpPr>
        <p:spPr>
          <a:xfrm>
            <a:off x="179388" y="981075"/>
            <a:ext cx="8785225" cy="5761038"/>
          </a:xfrm>
        </p:spPr>
        <p:txBody>
          <a:bodyPr/>
          <a:lstStyle/>
          <a:p>
            <a:r>
              <a:rPr lang="ru-RU" sz="2400" smtClean="0"/>
              <a:t>Якщо в сансев’єри стали всихати або жовтіти лис­тя, то це може бути ознакою ураження рослини павутинним кліщем. Для того, щоб позбавитись від цього шкідника, потрібно частіше обприскувати рослину чистою водою, а якщо це не допоможе, обробити сансеверу інсектицидами.</a:t>
            </a:r>
            <a:r>
              <a:rPr lang="ru-RU" smtClean="0"/>
              <a:t> </a:t>
            </a:r>
          </a:p>
          <a:p>
            <a:r>
              <a:rPr lang="ru-RU" sz="2400" smtClean="0"/>
              <a:t>Розмножується сансев’єра листям і діленням кореневища. Довжина листочків має бути не ме­нше 5 см. </a:t>
            </a:r>
          </a:p>
          <a:p>
            <a:r>
              <a:rPr lang="ru-RU" sz="2400" smtClean="0"/>
              <a:t>Сансев'єра невимоглива до складу ґрунту, але краще росте в суміші з дернової і листової землі з домішкою піску (4:2:1), в яку можна додати перегнійну землю або торф. Вдале поєднання: суміш з дернової і листової землі, перегною і піску в пропорції 2:1:1:1. Можна використовувати готовий субстрат для гераней і 30% крупного піску, щоб поліпшити дренаж. </a:t>
            </a:r>
          </a:p>
          <a:p>
            <a:endParaRPr lang="ru-RU"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57200" y="115888"/>
            <a:ext cx="8229600" cy="792162"/>
          </a:xfrm>
        </p:spPr>
        <p:txBody>
          <a:bodyPr/>
          <a:lstStyle/>
          <a:p>
            <a:r>
              <a:rPr lang="ru-RU" b="1" smtClean="0"/>
              <a:t>Види Сансев'єри</a:t>
            </a:r>
          </a:p>
        </p:txBody>
      </p:sp>
      <p:sp>
        <p:nvSpPr>
          <p:cNvPr id="30723" name="Rectangle 3"/>
          <p:cNvSpPr>
            <a:spLocks noGrp="1"/>
          </p:cNvSpPr>
          <p:nvPr>
            <p:ph type="body" idx="1"/>
          </p:nvPr>
        </p:nvSpPr>
        <p:spPr>
          <a:xfrm>
            <a:off x="250825" y="836613"/>
            <a:ext cx="5976938" cy="5832475"/>
          </a:xfrm>
        </p:spPr>
        <p:txBody>
          <a:bodyPr/>
          <a:lstStyle/>
          <a:p>
            <a:r>
              <a:rPr lang="ru-RU" sz="2400" b="1" smtClean="0"/>
              <a:t>Сансев'єрія (сансев'єра) велика (Sansevieria grandis Hook. F.)</a:t>
            </a:r>
            <a:r>
              <a:rPr lang="ru-RU" sz="2400" smtClean="0"/>
              <a:t>. Батьківщина - тропіки Африки. Це трав'яниста безстебельна багаторічна рослина з розеткою з 2-4 досить м'ясистих широкояйцеподібні листочків 30-60 см довж., до 15 см шириною, ясно-зелених, з темними поперечними смугами і червонуватою облямівкою по краю. Квітки в густому гроновиднісуцвіття до 80 см заввишки, білі або зеленуваті, до 5 см в діаметрі. Оцвітина циліндричний, роздутий в основі. Частки його вузькі, відігнуті вниз. Епіфітна рослина. </a:t>
            </a:r>
            <a:r>
              <a:rPr lang="ru-RU" smtClean="0"/>
              <a:t> </a:t>
            </a:r>
          </a:p>
        </p:txBody>
      </p:sp>
      <p:pic>
        <p:nvPicPr>
          <p:cNvPr id="30727" name="Picture 7" descr="Сансевиерия большая (Sansevieria grandis)"/>
          <p:cNvPicPr>
            <a:picLocks noChangeAspect="1" noChangeArrowheads="1"/>
          </p:cNvPicPr>
          <p:nvPr/>
        </p:nvPicPr>
        <p:blipFill>
          <a:blip r:embed="rId2"/>
          <a:srcRect/>
          <a:stretch>
            <a:fillRect/>
          </a:stretch>
        </p:blipFill>
        <p:spPr bwMode="auto">
          <a:xfrm>
            <a:off x="6084888" y="1341438"/>
            <a:ext cx="2951162" cy="424815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1060</Words>
  <Application>Microsoft Office PowerPoint</Application>
  <PresentationFormat>Экран (4:3)</PresentationFormat>
  <Paragraphs>63</Paragraphs>
  <Slides>16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16</vt:i4>
      </vt:variant>
    </vt:vector>
  </HeadingPairs>
  <TitlesOfParts>
    <vt:vector size="20" baseType="lpstr">
      <vt:lpstr>Calibri</vt:lpstr>
      <vt:lpstr>Arial</vt:lpstr>
      <vt:lpstr>Tahoma</vt:lpstr>
      <vt:lpstr>Тема Office</vt:lpstr>
      <vt:lpstr>Слайд 1</vt:lpstr>
      <vt:lpstr> Алое</vt:lpstr>
      <vt:lpstr> Види алое</vt:lpstr>
      <vt:lpstr>Догляд</vt:lpstr>
      <vt:lpstr> Товстянка, дерево життя,     грошове  дерево, красуля</vt:lpstr>
      <vt:lpstr>Сансев'єра </vt:lpstr>
      <vt:lpstr>                    Догляд</vt:lpstr>
      <vt:lpstr>Догляд</vt:lpstr>
      <vt:lpstr>Види Сансев'єри</vt:lpstr>
      <vt:lpstr>Види Сансев'єри</vt:lpstr>
      <vt:lpstr>Види Сансев'єри</vt:lpstr>
      <vt:lpstr>Види Сансев'єри</vt:lpstr>
      <vt:lpstr> Дифенбахія</vt:lpstr>
      <vt:lpstr> Дифенбахія</vt:lpstr>
      <vt:lpstr> Фіалка</vt:lpstr>
      <vt:lpstr> Фіалка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ХОЛОДОВИ</dc:creator>
  <cp:lastModifiedBy>PUTNIK OS</cp:lastModifiedBy>
  <cp:revision>53</cp:revision>
  <dcterms:created xsi:type="dcterms:W3CDTF">2013-04-10T17:19:25Z</dcterms:created>
  <dcterms:modified xsi:type="dcterms:W3CDTF">2014-03-04T11:38:30Z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