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4" r:id="rId3"/>
    <p:sldId id="282" r:id="rId4"/>
    <p:sldId id="280" r:id="rId5"/>
    <p:sldId id="256" r:id="rId6"/>
    <p:sldId id="283" r:id="rId7"/>
    <p:sldId id="257" r:id="rId8"/>
    <p:sldId id="259" r:id="rId9"/>
    <p:sldId id="261" r:id="rId10"/>
    <p:sldId id="285" r:id="rId11"/>
    <p:sldId id="277" r:id="rId12"/>
    <p:sldId id="278" r:id="rId13"/>
    <p:sldId id="286" r:id="rId14"/>
    <p:sldId id="264" r:id="rId15"/>
    <p:sldId id="271" r:id="rId16"/>
    <p:sldId id="272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DB26752-7520-4467-AD2D-DB7E31FF116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E64BAE0-1A65-4F35-9A9D-1AD6E4DDE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B26752-7520-4467-AD2D-DB7E31FF116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4BAE0-1A65-4F35-9A9D-1AD6E4DDE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DB26752-7520-4467-AD2D-DB7E31FF116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E64BAE0-1A65-4F35-9A9D-1AD6E4DDE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B26752-7520-4467-AD2D-DB7E31FF116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4BAE0-1A65-4F35-9A9D-1AD6E4DDE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B26752-7520-4467-AD2D-DB7E31FF116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E64BAE0-1A65-4F35-9A9D-1AD6E4DDE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B26752-7520-4467-AD2D-DB7E31FF116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4BAE0-1A65-4F35-9A9D-1AD6E4DDE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B26752-7520-4467-AD2D-DB7E31FF116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4BAE0-1A65-4F35-9A9D-1AD6E4DDE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B26752-7520-4467-AD2D-DB7E31FF116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4BAE0-1A65-4F35-9A9D-1AD6E4DDE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B26752-7520-4467-AD2D-DB7E31FF116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4BAE0-1A65-4F35-9A9D-1AD6E4DDE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B26752-7520-4467-AD2D-DB7E31FF116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4BAE0-1A65-4F35-9A9D-1AD6E4DDE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B26752-7520-4467-AD2D-DB7E31FF116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4BAE0-1A65-4F35-9A9D-1AD6E4DDE9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DB26752-7520-4467-AD2D-DB7E31FF116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E64BAE0-1A65-4F35-9A9D-1AD6E4DDE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7344816" cy="5632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</a:rPr>
              <a:t>З </a:t>
            </a:r>
            <a:r>
              <a:rPr lang="ru-RU" sz="3600" b="1" i="1" dirty="0" err="1">
                <a:solidFill>
                  <a:srgbClr val="002060"/>
                </a:solidFill>
              </a:rPr>
              <a:t>усіх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чуттів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людини</a:t>
            </a:r>
            <a:r>
              <a:rPr lang="ru-RU" sz="3600" b="1" i="1" dirty="0">
                <a:solidFill>
                  <a:srgbClr val="002060"/>
                </a:solidFill>
              </a:rPr>
              <a:t> око – </a:t>
            </a:r>
            <a:r>
              <a:rPr lang="ru-RU" sz="3600" b="1" i="1" dirty="0" err="1">
                <a:solidFill>
                  <a:srgbClr val="002060"/>
                </a:solidFill>
              </a:rPr>
              <a:t>найвищий</a:t>
            </a:r>
            <a:r>
              <a:rPr lang="ru-RU" sz="3600" b="1" i="1" dirty="0">
                <a:solidFill>
                  <a:srgbClr val="002060"/>
                </a:solidFill>
              </a:rPr>
              <a:t> дар і </a:t>
            </a:r>
            <a:r>
              <a:rPr lang="ru-RU" sz="3600" b="1" i="1" dirty="0" err="1">
                <a:solidFill>
                  <a:srgbClr val="002060"/>
                </a:solidFill>
              </a:rPr>
              <a:t>чудовий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витвір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природи</a:t>
            </a:r>
            <a:r>
              <a:rPr lang="ru-RU" sz="3600" b="1" i="1" dirty="0">
                <a:solidFill>
                  <a:srgbClr val="002060"/>
                </a:solidFill>
              </a:rPr>
              <a:t>. </a:t>
            </a:r>
            <a:r>
              <a:rPr lang="ru-RU" sz="3600" b="1" i="1" dirty="0" err="1">
                <a:solidFill>
                  <a:srgbClr val="002060"/>
                </a:solidFill>
              </a:rPr>
              <a:t>Поети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оспівували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його,філософи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прославляли,а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фізики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намагалися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наслідувати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його</a:t>
            </a:r>
            <a:r>
              <a:rPr lang="ru-RU" sz="3600" b="1" i="1" dirty="0">
                <a:solidFill>
                  <a:srgbClr val="002060"/>
                </a:solidFill>
              </a:rPr>
              <a:t> як </a:t>
            </a:r>
            <a:r>
              <a:rPr lang="ru-RU" sz="3600" b="1" i="1" dirty="0" err="1">
                <a:solidFill>
                  <a:srgbClr val="002060"/>
                </a:solidFill>
              </a:rPr>
              <a:t>неперевершений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зразок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оптичних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приладів</a:t>
            </a:r>
            <a:r>
              <a:rPr lang="ru-RU" sz="3600" b="1" i="1" dirty="0">
                <a:solidFill>
                  <a:srgbClr val="002060"/>
                </a:solidFill>
              </a:rPr>
              <a:t>.  </a:t>
            </a:r>
          </a:p>
          <a:p>
            <a:r>
              <a:rPr lang="ru-RU" sz="3600" b="1" i="1" dirty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</a:t>
            </a:r>
            <a:r>
              <a:rPr lang="en-US" sz="3600" b="1" i="1" dirty="0" smtClean="0">
                <a:solidFill>
                  <a:srgbClr val="002060"/>
                </a:solidFill>
              </a:rPr>
              <a:t>      </a:t>
            </a:r>
            <a:r>
              <a:rPr lang="ru-RU" sz="3600" b="1" i="1" dirty="0" smtClean="0">
                <a:solidFill>
                  <a:srgbClr val="002060"/>
                </a:solidFill>
              </a:rPr>
              <a:t>Т</a:t>
            </a:r>
            <a:r>
              <a:rPr lang="ru-RU" sz="3600" b="1" i="1" dirty="0">
                <a:solidFill>
                  <a:srgbClr val="002060"/>
                </a:solidFill>
              </a:rPr>
              <a:t>. ГЕЛЬМГОЛЬЦ. </a:t>
            </a:r>
          </a:p>
        </p:txBody>
      </p:sp>
    </p:spTree>
    <p:extLst>
      <p:ext uri="{BB962C8B-B14F-4D97-AF65-F5344CB8AC3E}">
        <p14:creationId xmlns:p14="http://schemas.microsoft.com/office/powerpoint/2010/main" val="134374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36" y="0"/>
            <a:ext cx="9206535" cy="6858000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sp3d extrusionH="133350" contourW="44450">
            <a:extrusionClr>
              <a:schemeClr val="accent6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231804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8136904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5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763284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136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 ÐµÐ·ÑÐ»ÑÑÐ°Ñ Ð¿Ð¾ÑÑÐºÑ Ð·Ð¾Ð±ÑÐ°Ð¶ÐµÐ½Ñ Ð·Ð° Ð·Ð°Ð¿Ð¸ÑÐ¾Ð¼ &quot;ÑÑÐ»Ð°ÑÐ¾Ð² Ð²Ð¾Ð»Ð¾Ð´Ð¸Ð¼Ð¸Ñ  ÑÐ¾ÑÐ¾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848872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79712" y="6237312"/>
            <a:ext cx="5436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 «Кожен повинен бачити сонце»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3739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11639" r="11639"/>
          <a:stretch>
            <a:fillRect/>
          </a:stretch>
        </p:blipFill>
        <p:spPr bwMode="auto">
          <a:xfrm>
            <a:off x="251520" y="620688"/>
            <a:ext cx="856895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1632" y="764704"/>
            <a:ext cx="3312368" cy="1571620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rgbClr val="FFFF00"/>
                </a:solidFill>
              </a:rPr>
              <a:t>Собака - поводир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7929618" cy="638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/>
          <a:srcRect l="16787" r="16787"/>
          <a:stretch>
            <a:fillRect/>
          </a:stretch>
        </p:blipFill>
        <p:spPr bwMode="auto">
          <a:xfrm>
            <a:off x="214282" y="214290"/>
            <a:ext cx="781410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i="1" dirty="0" smtClean="0">
                <a:solidFill>
                  <a:srgbClr val="00B050"/>
                </a:solidFill>
                <a:latin typeface="Times New Roman"/>
                <a:ea typeface="Calibri"/>
              </a:rPr>
              <a:t>  Чому </a:t>
            </a:r>
            <a:r>
              <a:rPr lang="uk-UA" sz="6000" b="1" i="1" dirty="0">
                <a:solidFill>
                  <a:srgbClr val="00B050"/>
                </a:solidFill>
                <a:latin typeface="Times New Roman"/>
                <a:ea typeface="Calibri"/>
              </a:rPr>
              <a:t>розглядаючи </a:t>
            </a:r>
            <a:r>
              <a:rPr lang="uk-UA" sz="6000" b="1" i="1" dirty="0" smtClean="0">
                <a:solidFill>
                  <a:srgbClr val="00B050"/>
                </a:solidFill>
                <a:latin typeface="Times New Roman"/>
                <a:ea typeface="Calibri"/>
              </a:rPr>
              <a:t> </a:t>
            </a:r>
          </a:p>
          <a:p>
            <a:r>
              <a:rPr lang="uk-UA" sz="6000" b="1" i="1" dirty="0">
                <a:solidFill>
                  <a:srgbClr val="00B050"/>
                </a:solidFill>
                <a:latin typeface="Times New Roman"/>
                <a:ea typeface="Calibri"/>
              </a:rPr>
              <a:t> </a:t>
            </a:r>
            <a:r>
              <a:rPr lang="uk-UA" sz="6000" b="1" i="1" dirty="0" smtClean="0">
                <a:solidFill>
                  <a:srgbClr val="00B050"/>
                </a:solidFill>
                <a:latin typeface="Times New Roman"/>
                <a:ea typeface="Calibri"/>
              </a:rPr>
              <a:t>     предмети</a:t>
            </a:r>
            <a:r>
              <a:rPr lang="uk-UA" sz="6000" b="1" i="1" dirty="0">
                <a:solidFill>
                  <a:srgbClr val="00B050"/>
                </a:solidFill>
                <a:latin typeface="Times New Roman"/>
                <a:ea typeface="Calibri"/>
              </a:rPr>
              <a:t>, що знаходяться близько та дуже далеко очі швидко </a:t>
            </a:r>
            <a:r>
              <a:rPr lang="uk-UA" sz="6000" b="1" i="1" dirty="0" smtClean="0">
                <a:solidFill>
                  <a:srgbClr val="00B050"/>
                </a:solidFill>
                <a:latin typeface="Times New Roman"/>
                <a:ea typeface="Calibri"/>
              </a:rPr>
              <a:t> </a:t>
            </a:r>
          </a:p>
          <a:p>
            <a:r>
              <a:rPr lang="uk-UA" sz="6000" b="1" i="1" dirty="0">
                <a:solidFill>
                  <a:srgbClr val="00B050"/>
                </a:solidFill>
                <a:latin typeface="Times New Roman"/>
                <a:ea typeface="Calibri"/>
              </a:rPr>
              <a:t> </a:t>
            </a:r>
            <a:r>
              <a:rPr lang="uk-UA" sz="6000" b="1" i="1" dirty="0" smtClean="0">
                <a:solidFill>
                  <a:srgbClr val="00B050"/>
                </a:solidFill>
                <a:latin typeface="Times New Roman"/>
                <a:ea typeface="Calibri"/>
              </a:rPr>
              <a:t>            втомлюються</a:t>
            </a:r>
            <a:r>
              <a:rPr lang="uk-UA" sz="6000" b="1" i="1" dirty="0">
                <a:solidFill>
                  <a:srgbClr val="00B050"/>
                </a:solidFill>
                <a:latin typeface="Times New Roman"/>
                <a:ea typeface="Calibri"/>
              </a:rPr>
              <a:t>?</a:t>
            </a:r>
            <a:endParaRPr lang="ru-RU" sz="6000" dirty="0"/>
          </a:p>
        </p:txBody>
      </p:sp>
      <p:pic>
        <p:nvPicPr>
          <p:cNvPr id="3074" name="Picture 2" descr="C:\Users\Andrey\Desktop\shara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4308361"/>
            <a:ext cx="2797787" cy="251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90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" y="188640"/>
            <a:ext cx="887864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74" y="539010"/>
            <a:ext cx="784887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854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42048" cy="6133296"/>
          </a:xfrm>
          <a:solidFill>
            <a:schemeClr val="accent2">
              <a:lumMod val="75000"/>
            </a:schemeClr>
          </a:solidFill>
          <a:ln w="76200">
            <a:solidFill>
              <a:schemeClr val="accent1">
                <a:lumMod val="50000"/>
              </a:schemeClr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en-US" sz="8800" dirty="0" smtClean="0"/>
              <a:t> </a:t>
            </a:r>
            <a:r>
              <a:rPr lang="en-US" sz="8800" dirty="0" smtClean="0">
                <a:latin typeface="Baskerville Old Face" panose="02020602080505020303" pitchFamily="18" charset="0"/>
              </a:rPr>
              <a:t> </a:t>
            </a:r>
            <a:r>
              <a:rPr lang="uk-UA" sz="8800" dirty="0" smtClean="0">
                <a:latin typeface="Baskerville Old Face" panose="02020602080505020303" pitchFamily="18" charset="0"/>
              </a:rPr>
              <a:t> </a:t>
            </a:r>
            <a:r>
              <a:rPr lang="ru-RU" sz="8800" dirty="0" err="1" smtClean="0"/>
              <a:t>Що</a:t>
            </a:r>
            <a:r>
              <a:rPr lang="ru-RU" sz="8800" dirty="0" smtClean="0"/>
              <a:t> </a:t>
            </a:r>
            <a:r>
              <a:rPr lang="ru-RU" sz="8800" dirty="0" err="1" smtClean="0"/>
              <a:t>може</a:t>
            </a:r>
            <a:r>
              <a:rPr lang="ru-RU" sz="8800" dirty="0" smtClean="0"/>
              <a:t> </a:t>
            </a:r>
            <a:r>
              <a:rPr lang="en-US" sz="8800" dirty="0" smtClean="0">
                <a:latin typeface="Baskerville Old Face" panose="02020602080505020303" pitchFamily="18" charset="0"/>
              </a:rPr>
              <a:t>   </a:t>
            </a:r>
            <a:r>
              <a:rPr lang="uk-UA" sz="8800" dirty="0" smtClean="0">
                <a:latin typeface="Baskerville Old Face" panose="02020602080505020303" pitchFamily="18" charset="0"/>
              </a:rPr>
              <a:t> </a:t>
            </a:r>
            <a:br>
              <a:rPr lang="uk-UA" sz="8800" dirty="0" smtClean="0">
                <a:latin typeface="Baskerville Old Face" panose="02020602080505020303" pitchFamily="18" charset="0"/>
              </a:rPr>
            </a:br>
            <a:r>
              <a:rPr lang="uk-UA" sz="8800" dirty="0">
                <a:latin typeface="Baskerville Old Face" panose="02020602080505020303" pitchFamily="18" charset="0"/>
              </a:rPr>
              <a:t> </a:t>
            </a:r>
            <a:r>
              <a:rPr lang="ru-RU" sz="8800" dirty="0" err="1" smtClean="0"/>
              <a:t>призвести</a:t>
            </a:r>
            <a:r>
              <a:rPr lang="ru-RU" sz="8800" dirty="0" smtClean="0"/>
              <a:t>   </a:t>
            </a:r>
            <a:br>
              <a:rPr lang="ru-RU" sz="8800" dirty="0" smtClean="0"/>
            </a:br>
            <a:r>
              <a:rPr lang="ru-RU" sz="8800" dirty="0"/>
              <a:t> </a:t>
            </a:r>
            <a:r>
              <a:rPr lang="ru-RU" sz="8800" dirty="0" smtClean="0"/>
              <a:t>       до</a:t>
            </a:r>
            <a:r>
              <a:rPr lang="en-US" sz="8800" dirty="0" smtClean="0">
                <a:latin typeface="Baskerville Old Face" panose="02020602080505020303" pitchFamily="18" charset="0"/>
              </a:rPr>
              <a:t/>
            </a:r>
            <a:br>
              <a:rPr lang="en-US" sz="8800" dirty="0" smtClean="0">
                <a:latin typeface="Baskerville Old Face" panose="02020602080505020303" pitchFamily="18" charset="0"/>
              </a:rPr>
            </a:br>
            <a:r>
              <a:rPr lang="uk-UA" sz="8800" dirty="0" smtClean="0">
                <a:latin typeface="Baskerville Old Face" panose="02020602080505020303" pitchFamily="18" charset="0"/>
              </a:rPr>
              <a:t>   </a:t>
            </a:r>
            <a:r>
              <a:rPr lang="ru-RU" sz="8800" dirty="0" err="1" smtClean="0"/>
              <a:t>сліпоти</a:t>
            </a:r>
            <a:r>
              <a:rPr lang="ru-RU" sz="8800" dirty="0" smtClean="0"/>
              <a:t>?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275576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357298"/>
            <a:ext cx="7772400" cy="3929090"/>
          </a:xfr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7200" b="1" dirty="0" smtClean="0">
                <a:solidFill>
                  <a:schemeClr val="bg1">
                    <a:lumMod val="95000"/>
                  </a:schemeClr>
                </a:solidFill>
              </a:rPr>
              <a:t>ПОРУШЕННЯ ЗОРУ ТА ЇХ ПРОФІЛАКТИКА</a:t>
            </a:r>
            <a:endParaRPr lang="ru-RU" sz="7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i="1" dirty="0" smtClean="0">
                <a:solidFill>
                  <a:srgbClr val="00B050"/>
                </a:solidFill>
                <a:latin typeface="Times New Roman"/>
                <a:ea typeface="Calibri"/>
              </a:rPr>
              <a:t>  Чому </a:t>
            </a:r>
            <a:r>
              <a:rPr lang="uk-UA" sz="6000" b="1" i="1" dirty="0">
                <a:solidFill>
                  <a:srgbClr val="00B050"/>
                </a:solidFill>
                <a:latin typeface="Times New Roman"/>
                <a:ea typeface="Calibri"/>
              </a:rPr>
              <a:t>розглядаючи </a:t>
            </a:r>
            <a:r>
              <a:rPr lang="uk-UA" sz="6000" b="1" i="1" dirty="0" smtClean="0">
                <a:solidFill>
                  <a:srgbClr val="00B050"/>
                </a:solidFill>
                <a:latin typeface="Times New Roman"/>
                <a:ea typeface="Calibri"/>
              </a:rPr>
              <a:t> </a:t>
            </a:r>
          </a:p>
          <a:p>
            <a:r>
              <a:rPr lang="uk-UA" sz="6000" b="1" i="1" dirty="0">
                <a:solidFill>
                  <a:srgbClr val="00B050"/>
                </a:solidFill>
                <a:latin typeface="Times New Roman"/>
                <a:ea typeface="Calibri"/>
              </a:rPr>
              <a:t> </a:t>
            </a:r>
            <a:r>
              <a:rPr lang="uk-UA" sz="6000" b="1" i="1" dirty="0" smtClean="0">
                <a:solidFill>
                  <a:srgbClr val="00B050"/>
                </a:solidFill>
                <a:latin typeface="Times New Roman"/>
                <a:ea typeface="Calibri"/>
              </a:rPr>
              <a:t>     предмети</a:t>
            </a:r>
            <a:r>
              <a:rPr lang="uk-UA" sz="6000" b="1" i="1" dirty="0">
                <a:solidFill>
                  <a:srgbClr val="00B050"/>
                </a:solidFill>
                <a:latin typeface="Times New Roman"/>
                <a:ea typeface="Calibri"/>
              </a:rPr>
              <a:t>, що знаходяться близько та дуже далеко очі швидко </a:t>
            </a:r>
            <a:r>
              <a:rPr lang="uk-UA" sz="6000" b="1" i="1" dirty="0" smtClean="0">
                <a:solidFill>
                  <a:srgbClr val="00B050"/>
                </a:solidFill>
                <a:latin typeface="Times New Roman"/>
                <a:ea typeface="Calibri"/>
              </a:rPr>
              <a:t> </a:t>
            </a:r>
          </a:p>
          <a:p>
            <a:r>
              <a:rPr lang="uk-UA" sz="6000" b="1" i="1" dirty="0">
                <a:solidFill>
                  <a:srgbClr val="00B050"/>
                </a:solidFill>
                <a:latin typeface="Times New Roman"/>
                <a:ea typeface="Calibri"/>
              </a:rPr>
              <a:t> </a:t>
            </a:r>
            <a:r>
              <a:rPr lang="uk-UA" sz="6000" b="1" i="1" dirty="0" smtClean="0">
                <a:solidFill>
                  <a:srgbClr val="00B050"/>
                </a:solidFill>
                <a:latin typeface="Times New Roman"/>
                <a:ea typeface="Calibri"/>
              </a:rPr>
              <a:t>            втомлюються</a:t>
            </a:r>
            <a:r>
              <a:rPr lang="uk-UA" sz="6000" b="1" i="1" dirty="0">
                <a:solidFill>
                  <a:srgbClr val="00B050"/>
                </a:solidFill>
                <a:latin typeface="Times New Roman"/>
                <a:ea typeface="Calibri"/>
              </a:rPr>
              <a:t>?</a:t>
            </a:r>
            <a:endParaRPr lang="ru-RU" sz="6000" dirty="0"/>
          </a:p>
        </p:txBody>
      </p:sp>
      <p:pic>
        <p:nvPicPr>
          <p:cNvPr id="3074" name="Picture 2" descr="C:\Users\Andrey\Desktop\shara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4308361"/>
            <a:ext cx="2797787" cy="251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972616" y="642918"/>
            <a:ext cx="9735616" cy="1129898"/>
          </a:xfrm>
        </p:spPr>
        <p:txBody>
          <a:bodyPr/>
          <a:lstStyle/>
          <a:p>
            <a:r>
              <a:rPr lang="uk-UA" sz="5400" dirty="0" smtClean="0">
                <a:solidFill>
                  <a:srgbClr val="C00000"/>
                </a:solidFill>
              </a:rPr>
              <a:t>БЕРЕЖИ,ЯК ЗІНИЦЮ ОКА</a:t>
            </a:r>
            <a:r>
              <a:rPr lang="uk-UA" sz="5400" dirty="0" smtClean="0"/>
              <a:t>.</a:t>
            </a:r>
            <a:endParaRPr lang="ru-RU" sz="54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2420888"/>
            <a:ext cx="8305800" cy="4151384"/>
          </a:xfrm>
        </p:spPr>
        <p:txBody>
          <a:bodyPr>
            <a:normAutofit/>
          </a:bodyPr>
          <a:lstStyle/>
          <a:p>
            <a:r>
              <a:rPr lang="uk-UA" sz="8000" dirty="0" smtClean="0">
                <a:solidFill>
                  <a:schemeClr val="accent4">
                    <a:lumMod val="75000"/>
                  </a:schemeClr>
                </a:solidFill>
              </a:rPr>
              <a:t>Краще один раз побачити,ніж один раз почути.</a:t>
            </a:r>
            <a:endParaRPr lang="ru-RU" sz="8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6912768" cy="42034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>
                <a:solidFill>
                  <a:srgbClr val="FF0000"/>
                </a:solidFill>
              </a:rPr>
              <a:t>       </a:t>
            </a:r>
            <a:r>
              <a:rPr lang="uk-UA" sz="7300" dirty="0" smtClean="0">
                <a:solidFill>
                  <a:srgbClr val="FF0000"/>
                </a:solidFill>
              </a:rPr>
              <a:t>ПРАВИЛА ГІГІЄНИ зору.</a:t>
            </a:r>
            <a:r>
              <a:rPr lang="uk-UA" sz="5300" dirty="0" smtClean="0">
                <a:solidFill>
                  <a:srgbClr val="FF0000"/>
                </a:solidFill>
              </a:rPr>
              <a:t/>
            </a:r>
            <a:br>
              <a:rPr lang="uk-UA" sz="5300" dirty="0" smtClean="0">
                <a:solidFill>
                  <a:srgbClr val="FF0000"/>
                </a:solidFill>
              </a:rPr>
            </a:br>
            <a:r>
              <a:rPr lang="uk-UA" sz="6000" dirty="0" smtClean="0">
                <a:solidFill>
                  <a:srgbClr val="FF0000"/>
                </a:solidFill>
              </a:rPr>
              <a:t/>
            </a:r>
            <a:br>
              <a:rPr lang="uk-UA" sz="6000" dirty="0" smtClean="0">
                <a:solidFill>
                  <a:srgbClr val="FF0000"/>
                </a:solidFill>
              </a:rPr>
            </a:br>
            <a:r>
              <a:rPr lang="uk-UA" sz="3100" dirty="0" smtClean="0">
                <a:solidFill>
                  <a:srgbClr val="002060"/>
                </a:solidFill>
              </a:rPr>
              <a:t/>
            </a:r>
            <a:br>
              <a:rPr lang="uk-UA" sz="3100" dirty="0" smtClean="0">
                <a:solidFill>
                  <a:srgbClr val="002060"/>
                </a:solidFill>
              </a:rPr>
            </a:br>
            <a:r>
              <a:rPr lang="uk-UA" sz="4400" dirty="0" smtClean="0">
                <a:solidFill>
                  <a:srgbClr val="002060"/>
                </a:solidFill>
              </a:rPr>
              <a:t/>
            </a:r>
            <a:br>
              <a:rPr lang="uk-UA" sz="44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379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ПРАВИЛА ПЕРЕГЛЯДУ</a:t>
            </a:r>
            <a:br>
              <a:rPr lang="uk-UA" dirty="0" smtClean="0"/>
            </a:br>
            <a:r>
              <a:rPr lang="uk-UA" dirty="0" smtClean="0"/>
              <a:t>             ТЕЛЕПЕРЕДАЧ.</a:t>
            </a:r>
            <a:br>
              <a:rPr lang="uk-UA" dirty="0" smtClean="0"/>
            </a:br>
            <a:r>
              <a:rPr lang="uk-UA" sz="3100" dirty="0" smtClean="0">
                <a:solidFill>
                  <a:schemeClr val="accent4">
                    <a:lumMod val="50000"/>
                  </a:schemeClr>
                </a:solidFill>
              </a:rPr>
              <a:t>1.Не дивіться телевізор більше двох годин на день.</a:t>
            </a:r>
            <a:br>
              <a:rPr lang="uk-UA" sz="31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3100" dirty="0" smtClean="0">
                <a:solidFill>
                  <a:schemeClr val="accent4">
                    <a:lumMod val="50000"/>
                  </a:schemeClr>
                </a:solidFill>
              </a:rPr>
              <a:t>2.Відстань до телевізора має бути достатньою.</a:t>
            </a:r>
            <a:br>
              <a:rPr lang="uk-UA" sz="31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3100" dirty="0" smtClean="0">
                <a:solidFill>
                  <a:schemeClr val="accent4">
                    <a:lumMod val="50000"/>
                  </a:schemeClr>
                </a:solidFill>
              </a:rPr>
              <a:t>3.вибирати потрібно телепередачі,які цікаві для вашого віку.</a:t>
            </a:r>
            <a:br>
              <a:rPr lang="uk-UA" sz="31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3100" dirty="0" smtClean="0">
                <a:solidFill>
                  <a:schemeClr val="accent4">
                    <a:lumMod val="50000"/>
                  </a:schemeClr>
                </a:solidFill>
              </a:rPr>
              <a:t>4.зображення на телеекрані має бути чітке й конкретне,а не яскраве.</a:t>
            </a:r>
            <a:br>
              <a:rPr lang="uk-UA" sz="31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3100" dirty="0" smtClean="0">
                <a:solidFill>
                  <a:schemeClr val="accent4">
                    <a:lumMod val="50000"/>
                  </a:schemeClr>
                </a:solidFill>
              </a:rPr>
              <a:t>5.між переглядами телепередач потрібно робити перерву.</a:t>
            </a:r>
            <a:endParaRPr lang="ru-RU" sz="31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358</TotalTime>
  <Words>99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Презентация PowerPoint</vt:lpstr>
      <vt:lpstr>Презентация PowerPoint</vt:lpstr>
      <vt:lpstr>Презентация PowerPoint</vt:lpstr>
      <vt:lpstr>   Що може       призвести            до    сліпоти?</vt:lpstr>
      <vt:lpstr>ПОРУШЕННЯ ЗОРУ ТА ЇХ ПРОФІЛАКТИКА</vt:lpstr>
      <vt:lpstr>Презентация PowerPoint</vt:lpstr>
      <vt:lpstr>БЕРЕЖИ,ЯК ЗІНИЦЮ ОКА.</vt:lpstr>
      <vt:lpstr>             ПРАВИЛА ГІГІЄНИ зору.    </vt:lpstr>
      <vt:lpstr>         ПРАВИЛА ПЕРЕГЛЯДУ              ТЕЛЕПЕРЕДАЧ. 1.Не дивіться телевізор більше двох годин на день. 2.Відстань до телевізора має бути достатньою. 3.вибирати потрібно телепередачі,які цікаві для вашого віку. 4.зображення на телеекрані має бути чітке й конкретне,а не яскраве. 5.між переглядами телепередач потрібно робити перерву.</vt:lpstr>
      <vt:lpstr>Презентация PowerPoint</vt:lpstr>
      <vt:lpstr>Презентация PowerPoint</vt:lpstr>
      <vt:lpstr>Презентация PowerPoint</vt:lpstr>
      <vt:lpstr>Презентация PowerPoint</vt:lpstr>
      <vt:lpstr>Собака - поводир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ПОРУШЕННЯ ЗОРУ ТА ЇХ ПРОФІЛАКТИКА</dc:title>
  <dc:creator>Vova</dc:creator>
  <cp:lastModifiedBy>ПК</cp:lastModifiedBy>
  <cp:revision>30</cp:revision>
  <dcterms:created xsi:type="dcterms:W3CDTF">2011-12-29T16:34:04Z</dcterms:created>
  <dcterms:modified xsi:type="dcterms:W3CDTF">2023-03-17T18:36:19Z</dcterms:modified>
</cp:coreProperties>
</file>