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83" r:id="rId4"/>
    <p:sldId id="259" r:id="rId5"/>
    <p:sldId id="290" r:id="rId6"/>
    <p:sldId id="284" r:id="rId7"/>
    <p:sldId id="260" r:id="rId8"/>
    <p:sldId id="285" r:id="rId9"/>
    <p:sldId id="261" r:id="rId10"/>
    <p:sldId id="286" r:id="rId11"/>
    <p:sldId id="263" r:id="rId12"/>
    <p:sldId id="287" r:id="rId13"/>
    <p:sldId id="265" r:id="rId14"/>
    <p:sldId id="264" r:id="rId15"/>
    <p:sldId id="288" r:id="rId16"/>
    <p:sldId id="268" r:id="rId17"/>
    <p:sldId id="289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3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05887-E768-48B2-87FD-8A61209E89B1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CD2FB-E4B6-4F9C-B3E6-7405440F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1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952FE-10B3-449B-A989-5EE86203753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7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2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3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070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75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75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3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5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7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8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2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3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4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2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0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3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772400" cy="368175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400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Амінокислоти:</a:t>
            </a:r>
            <a:r>
              <a:rPr lang="uk-UA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 і будова молекул, загальні і структурні формули, характеристичні (</a:t>
            </a:r>
            <a:r>
              <a:rPr lang="uk-UA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uk-UA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групи, систематична номенклатура. Пептидна група. Хімічні властивості </a:t>
            </a:r>
            <a:r>
              <a:rPr lang="uk-UA" sz="3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аміноетанової</a:t>
            </a:r>
            <a:r>
              <a:rPr lang="uk-UA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кислоти. Пептиди</a:t>
            </a:r>
            <a:r>
              <a:rPr lang="uk-UA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3214" y="568151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 txBox="1">
            <a:spLocks/>
          </p:cNvSpPr>
          <p:nvPr/>
        </p:nvSpPr>
        <p:spPr>
          <a:xfrm>
            <a:off x="755576" y="1556792"/>
            <a:ext cx="8280920" cy="39417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altLang="uk-UA" dirty="0"/>
              <a:t>Утворення внутрішньої солі (біполярного </a:t>
            </a:r>
            <a:r>
              <a:rPr lang="uk-UA" altLang="uk-UA" dirty="0" err="1"/>
              <a:t>йона</a:t>
            </a:r>
            <a:r>
              <a:rPr lang="uk-UA" altLang="uk-UA" dirty="0"/>
              <a:t>):</a:t>
            </a:r>
          </a:p>
          <a:p>
            <a:pPr>
              <a:buFont typeface="Wingdings 3"/>
              <a:buNone/>
            </a:pPr>
            <a:endParaRPr lang="uk-UA" dirty="0" smtClean="0"/>
          </a:p>
          <a:p>
            <a:pPr>
              <a:buFont typeface="Wingdings 3"/>
              <a:buNone/>
            </a:pPr>
            <a:endParaRPr lang="uk-UA" dirty="0" smtClean="0"/>
          </a:p>
          <a:p>
            <a:pPr>
              <a:buFont typeface="Wingdings 3"/>
              <a:buNone/>
            </a:pPr>
            <a:endParaRPr lang="uk-UA" dirty="0" smtClean="0"/>
          </a:p>
          <a:p>
            <a:pPr>
              <a:buFont typeface="Wingdings 3"/>
              <a:buNone/>
            </a:pPr>
            <a:endParaRPr lang="uk-UA" dirty="0" smtClean="0"/>
          </a:p>
          <a:p>
            <a:pPr>
              <a:buFont typeface="Wingdings 3"/>
              <a:buNone/>
            </a:pPr>
            <a:endParaRPr lang="uk-UA" dirty="0" smtClean="0"/>
          </a:p>
          <a:p>
            <a:pPr>
              <a:buFont typeface="Wingdings 3"/>
              <a:buNone/>
            </a:pPr>
            <a:endParaRPr lang="uk-UA" dirty="0" smtClean="0"/>
          </a:p>
          <a:p>
            <a:pPr>
              <a:buFont typeface="Wingdings 3"/>
              <a:buNone/>
            </a:pPr>
            <a:endParaRPr lang="uk-UA" dirty="0" smtClean="0"/>
          </a:p>
          <a:p>
            <a:pPr>
              <a:buFont typeface="Wingdings 3"/>
              <a:buNone/>
            </a:pPr>
            <a:r>
              <a:rPr lang="uk-UA" sz="2000" dirty="0" smtClean="0"/>
              <a:t>Нейтральне середовище</a:t>
            </a:r>
            <a:endParaRPr lang="ru-RU" sz="2000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187624" y="270969"/>
            <a:ext cx="2016224" cy="860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79512" y="2924944"/>
            <a:ext cx="8643998" cy="986426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4" descr="C:\Documents and Settings\k10\Рабочий стол\amino-acid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563" t="8292" r="18117" b="10488"/>
          <a:stretch>
            <a:fillRect/>
          </a:stretch>
        </p:blipFill>
        <p:spPr bwMode="auto">
          <a:xfrm rot="16200000">
            <a:off x="5620660" y="3892508"/>
            <a:ext cx="2714612" cy="3083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5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70969"/>
            <a:ext cx="5050904" cy="86073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</a:t>
            </a:r>
            <a:r>
              <a:rPr lang="uk-UA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endParaRPr lang="ru-RU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236195"/>
            <a:ext cx="2273424" cy="22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67544" y="2509619"/>
            <a:ext cx="8175335" cy="3508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12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Тверді кристалічні речовини.</a:t>
            </a:r>
          </a:p>
          <a:p>
            <a:pPr marL="274320" indent="-274320" fontAlgn="auto">
              <a:spcAft>
                <a:spcPts val="12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Мають високі температури плавлення.</a:t>
            </a:r>
          </a:p>
          <a:p>
            <a:pPr marL="274320" indent="-274320" fontAlgn="auto">
              <a:spcAft>
                <a:spcPts val="12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Добре розчиняються у воді.</a:t>
            </a:r>
          </a:p>
          <a:p>
            <a:pPr marL="274320" indent="-274320" fontAlgn="auto">
              <a:spcAft>
                <a:spcPts val="12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Мають різний смак: солодкий, гіркий або зовсім без смаку; все залежить від радикала – </a:t>
            </a:r>
            <a:r>
              <a:rPr lang="en-US" sz="3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uk-UA" sz="3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 молекулі амінокислоти.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1547664" y="117533"/>
            <a:ext cx="5050904" cy="7165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</a:t>
            </a:r>
            <a:endParaRPr lang="ru-RU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880283"/>
            <a:ext cx="2520280" cy="76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NН</a:t>
            </a:r>
            <a:r>
              <a:rPr lang="uk-UA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</a:t>
            </a:r>
            <a:r>
              <a:rPr lang="uk-UA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СООН</a:t>
            </a:r>
            <a:r>
              <a:rPr lang="ru-RU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аміноетанова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кислота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267744" y="1688445"/>
            <a:ext cx="1296144" cy="6031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379621" y="1610461"/>
            <a:ext cx="8384" cy="8289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59722" y="1642286"/>
            <a:ext cx="1152128" cy="6350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70237" y="2478847"/>
            <a:ext cx="16561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основи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6473" y="2586185"/>
            <a:ext cx="16561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кислоти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2517089"/>
            <a:ext cx="16561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собою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 descr="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508" y="3783381"/>
            <a:ext cx="7340600" cy="1150938"/>
          </a:xfrm>
          <a:prstGeom prst="rect">
            <a:avLst/>
          </a:prstGeom>
          <a:solidFill>
            <a:srgbClr val="00B050"/>
          </a:solidFill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1" name="Picture 2" descr="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0034" y="5331498"/>
            <a:ext cx="7657548" cy="10946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68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1547664" y="117533"/>
            <a:ext cx="5050904" cy="7165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</a:t>
            </a:r>
            <a:endParaRPr lang="ru-RU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267841"/>
            <a:ext cx="73448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собою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r>
              <a:rPr lang="uk-UA" sz="1600" dirty="0" smtClean="0"/>
              <a:t>                                            пептидний</a:t>
            </a:r>
            <a:endParaRPr lang="uk-UA" sz="1600" dirty="0"/>
          </a:p>
          <a:p>
            <a:r>
              <a:rPr lang="uk-UA" sz="1600" dirty="0"/>
              <a:t>       </a:t>
            </a:r>
            <a:r>
              <a:rPr lang="uk-UA" sz="1600" dirty="0" smtClean="0"/>
              <a:t>                                          зв’язок</a:t>
            </a:r>
            <a:endParaRPr lang="uk-UA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509120"/>
            <a:ext cx="78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утворення пептидів з амінокислот відносяться до реакцій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поліконденсації</a:t>
            </a:r>
            <a:endParaRPr lang="uk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060848"/>
            <a:ext cx="698477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Н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→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+Н</a:t>
            </a:r>
            <a:r>
              <a:rPr lang="uk-UA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71800" y="2420888"/>
            <a:ext cx="0" cy="15650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1763688" y="8934"/>
            <a:ext cx="5050904" cy="7165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</a:t>
            </a:r>
            <a:endParaRPr lang="ru-RU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547" t="35380" r="34795" b="40361"/>
          <a:stretch/>
        </p:blipFill>
        <p:spPr>
          <a:xfrm>
            <a:off x="408288" y="790880"/>
            <a:ext cx="7761704" cy="42377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</p:pic>
      <p:pic>
        <p:nvPicPr>
          <p:cNvPr id="10" name="Picture 1" descr="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prstClr val="black"/>
              <a:srgbClr val="AC66B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43608" y="5093976"/>
            <a:ext cx="6840760" cy="938056"/>
          </a:xfrm>
          <a:prstGeom prst="rect">
            <a:avLst/>
          </a:prstGeom>
          <a:noFill/>
          <a:ln w="28575">
            <a:solidFill>
              <a:srgbClr val="CF6DA4">
                <a:lumMod val="50000"/>
              </a:srgbClr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6097387"/>
            <a:ext cx="8176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 напишіть рівняння реакцій </a:t>
            </a:r>
            <a:r>
              <a:rPr lang="uk-UA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аміноетанової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кислоти з металами,</a:t>
            </a:r>
          </a:p>
          <a:p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основними й амфотерними оксидами, основами, солями!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196636"/>
            <a:ext cx="4608512" cy="77312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A50021"/>
                </a:solidFill>
              </a:rPr>
              <a:t>Способи добування</a:t>
            </a:r>
            <a:endParaRPr lang="uk-UA" b="1" dirty="0">
              <a:solidFill>
                <a:srgbClr val="A5002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48" y="1857364"/>
            <a:ext cx="252095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u="sng" dirty="0">
                <a:solidFill>
                  <a:srgbClr val="C00000"/>
                </a:solidFill>
              </a:rPr>
              <a:t>Лабораторний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2132" y="1857364"/>
            <a:ext cx="2303463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u="sng" dirty="0">
                <a:solidFill>
                  <a:srgbClr val="C00000"/>
                </a:solidFill>
              </a:rPr>
              <a:t>Промисловий</a:t>
            </a:r>
          </a:p>
        </p:txBody>
      </p:sp>
      <p:cxnSp>
        <p:nvCxnSpPr>
          <p:cNvPr id="6" name="Пряма зі стрілкою 5"/>
          <p:cNvCxnSpPr/>
          <p:nvPr/>
        </p:nvCxnSpPr>
        <p:spPr>
          <a:xfrm flipH="1">
            <a:off x="2195511" y="1069774"/>
            <a:ext cx="468313" cy="63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>
            <a:off x="5572132" y="1066955"/>
            <a:ext cx="503238" cy="63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7" y="2357430"/>
            <a:ext cx="4968677" cy="294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Оцтова кислота → хлороцтова кислота → </a:t>
            </a:r>
            <a:r>
              <a:rPr lang="uk-UA" dirty="0" err="1"/>
              <a:t>амінооцтова</a:t>
            </a:r>
            <a:r>
              <a:rPr lang="uk-UA" dirty="0"/>
              <a:t> кислота</a:t>
            </a:r>
          </a:p>
          <a:p>
            <a:endParaRPr lang="uk-UA" dirty="0"/>
          </a:p>
          <a:p>
            <a:pPr>
              <a:lnSpc>
                <a:spcPct val="90000"/>
              </a:lnSpc>
            </a:pPr>
            <a:r>
              <a:rPr lang="ru-RU" dirty="0">
                <a:cs typeface="Arial" charset="0"/>
              </a:rPr>
              <a:t>СН</a:t>
            </a:r>
            <a:r>
              <a:rPr lang="ru-RU" baseline="-25000" dirty="0">
                <a:cs typeface="Arial" charset="0"/>
              </a:rPr>
              <a:t>3</a:t>
            </a:r>
            <a:r>
              <a:rPr lang="ru-RU" dirty="0">
                <a:cs typeface="Arial" charset="0"/>
              </a:rPr>
              <a:t>-СООН + С</a:t>
            </a:r>
            <a:r>
              <a:rPr lang="en-US" dirty="0">
                <a:cs typeface="Arial" charset="0"/>
              </a:rPr>
              <a:t>l</a:t>
            </a:r>
            <a:r>
              <a:rPr lang="ru-RU" baseline="-25000" dirty="0">
                <a:cs typeface="Arial" charset="0"/>
              </a:rPr>
              <a:t>2</a:t>
            </a:r>
            <a:r>
              <a:rPr lang="ru-RU" baseline="30000" dirty="0">
                <a:cs typeface="Arial" charset="0"/>
              </a:rPr>
              <a:t> </a:t>
            </a:r>
            <a:r>
              <a:rPr lang="ru-RU" dirty="0">
                <a:cs typeface="Arial" charset="0"/>
              </a:rPr>
              <a:t>→ СН</a:t>
            </a:r>
            <a:r>
              <a:rPr lang="ru-RU" baseline="-25000" dirty="0">
                <a:cs typeface="Arial" charset="0"/>
              </a:rPr>
              <a:t>2</a:t>
            </a:r>
            <a:r>
              <a:rPr lang="ru-RU" dirty="0">
                <a:cs typeface="Arial" charset="0"/>
              </a:rPr>
              <a:t>-СООН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cs typeface="Arial" charset="0"/>
              </a:rPr>
              <a:t>                             </a:t>
            </a:r>
            <a:r>
              <a:rPr lang="en-US" dirty="0" smtClean="0">
                <a:cs typeface="Arial" charset="0"/>
              </a:rPr>
              <a:t>|</a:t>
            </a:r>
            <a:r>
              <a:rPr lang="ru-RU" dirty="0" smtClean="0">
                <a:cs typeface="Arial" charset="0"/>
              </a:rPr>
              <a:t>             </a:t>
            </a:r>
            <a:endParaRPr lang="ru-RU" dirty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cs typeface="Arial" charset="0"/>
              </a:rPr>
              <a:t>                            </a:t>
            </a:r>
            <a:r>
              <a:rPr lang="en-US" dirty="0" smtClean="0">
                <a:cs typeface="Arial" charset="0"/>
              </a:rPr>
              <a:t>Cl</a:t>
            </a:r>
            <a:endParaRPr lang="ru-RU" dirty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cs typeface="Arial" charset="0"/>
              </a:rPr>
              <a:t>СН</a:t>
            </a:r>
            <a:r>
              <a:rPr lang="ru-RU" baseline="-25000" dirty="0" smtClean="0">
                <a:cs typeface="Arial" charset="0"/>
              </a:rPr>
              <a:t>2</a:t>
            </a:r>
            <a:r>
              <a:rPr lang="ru-RU" dirty="0" smtClean="0">
                <a:cs typeface="Arial" charset="0"/>
              </a:rPr>
              <a:t>-СООН + </a:t>
            </a:r>
            <a:r>
              <a:rPr lang="ru-RU" dirty="0" smtClean="0"/>
              <a:t> </a:t>
            </a:r>
            <a:r>
              <a:rPr lang="en-US" dirty="0" smtClean="0"/>
              <a:t>NH</a:t>
            </a:r>
            <a:r>
              <a:rPr lang="ru-RU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cs typeface="Arial" charset="0"/>
              </a:rPr>
              <a:t>→</a:t>
            </a:r>
            <a:r>
              <a:rPr lang="ru-RU" dirty="0" smtClean="0">
                <a:cs typeface="Arial" charset="0"/>
              </a:rPr>
              <a:t> СН</a:t>
            </a:r>
            <a:r>
              <a:rPr lang="ru-RU" baseline="-25000" dirty="0" smtClean="0">
                <a:cs typeface="Arial" charset="0"/>
              </a:rPr>
              <a:t>2</a:t>
            </a:r>
            <a:r>
              <a:rPr lang="ru-RU" dirty="0" smtClean="0">
                <a:cs typeface="Arial" charset="0"/>
              </a:rPr>
              <a:t>-СООН + Н</a:t>
            </a:r>
            <a:r>
              <a:rPr lang="en-US" dirty="0">
                <a:cs typeface="Arial" charset="0"/>
              </a:rPr>
              <a:t>Cl</a:t>
            </a:r>
            <a:endParaRPr lang="ru-RU" dirty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|</a:t>
            </a:r>
            <a:r>
              <a:rPr lang="ru-RU" dirty="0" smtClean="0">
                <a:cs typeface="Arial" charset="0"/>
              </a:rPr>
              <a:t>                              </a:t>
            </a:r>
            <a:r>
              <a:rPr lang="en-US" dirty="0" smtClean="0">
                <a:cs typeface="Arial" charset="0"/>
              </a:rPr>
              <a:t>|</a:t>
            </a:r>
            <a:r>
              <a:rPr lang="ru-RU" dirty="0" smtClean="0">
                <a:cs typeface="Arial" charset="0"/>
              </a:rPr>
              <a:t> </a:t>
            </a:r>
            <a:endParaRPr lang="ru-RU" dirty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С</a:t>
            </a:r>
            <a:r>
              <a:rPr lang="en-US" dirty="0">
                <a:cs typeface="Arial" charset="0"/>
              </a:rPr>
              <a:t>l</a:t>
            </a:r>
            <a:r>
              <a:rPr lang="ru-RU" dirty="0">
                <a:cs typeface="Arial" charset="0"/>
              </a:rPr>
              <a:t>                             </a:t>
            </a:r>
            <a:r>
              <a:rPr lang="en-US" dirty="0" smtClean="0"/>
              <a:t>NH</a:t>
            </a:r>
            <a:r>
              <a:rPr lang="en-US" baseline="-25000" dirty="0" smtClean="0"/>
              <a:t>2</a:t>
            </a:r>
            <a:r>
              <a:rPr lang="ru-RU" dirty="0" smtClean="0">
                <a:cs typeface="Arial" charset="0"/>
              </a:rPr>
              <a:t> </a:t>
            </a:r>
            <a:endParaRPr lang="ru-RU" dirty="0">
              <a:cs typeface="Arial" charset="0"/>
            </a:endParaRPr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579269" y="3312345"/>
            <a:ext cx="25923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гідроліз білка</a:t>
            </a:r>
          </a:p>
        </p:txBody>
      </p:sp>
      <p:cxnSp>
        <p:nvCxnSpPr>
          <p:cNvPr id="13" name="Пряма зі стрілкою 12"/>
          <p:cNvCxnSpPr/>
          <p:nvPr/>
        </p:nvCxnSpPr>
        <p:spPr>
          <a:xfrm>
            <a:off x="6732588" y="2428875"/>
            <a:ext cx="142875" cy="855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9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4294967295"/>
          </p:nvPr>
        </p:nvSpPr>
        <p:spPr>
          <a:xfrm>
            <a:off x="540022" y="1628800"/>
            <a:ext cx="4320009" cy="46805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8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медицині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8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8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 у </a:t>
            </a:r>
            <a:r>
              <a:rPr lang="ru-RU" sz="8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твариництві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8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8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8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штучних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</a:t>
            </a:r>
          </a:p>
          <a:p>
            <a:endParaRPr lang="ru-RU" sz="3400" dirty="0" smtClean="0"/>
          </a:p>
          <a:p>
            <a:pPr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капронового волокна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штучне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хутро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парашути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канати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рибальські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сітки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особливо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міцного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капрону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кордову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тканину для авто- та 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авіапокришок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08112" y="220887"/>
            <a:ext cx="5292080" cy="5889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2778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20888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7947" y="1758181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04864"/>
            <a:ext cx="7272808" cy="206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етен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етанол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етанова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кислота → хлороцтова кислота →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амінооцтова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кислота → метиловий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естер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амінооцтової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кислоти →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аміноетанова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кислота →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діпептид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Глі-Ала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4185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Здійсніть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008112" y="220887"/>
            <a:ext cx="5292080" cy="588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нового матеріалу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251" y="4149080"/>
            <a:ext cx="6447501" cy="990600"/>
          </a:xfrm>
        </p:spPr>
        <p:txBody>
          <a:bodyPr/>
          <a:lstStyle/>
          <a:p>
            <a:r>
              <a:rPr lang="uk-UA" sz="5400" b="1" dirty="0">
                <a:solidFill>
                  <a:srgbClr val="A50021"/>
                </a:solidFill>
              </a:rPr>
              <a:t>Дякую за увагу!</a:t>
            </a:r>
            <a:endParaRPr lang="ru-RU" sz="5400" b="1" dirty="0">
              <a:solidFill>
                <a:srgbClr val="A50021"/>
              </a:solidFill>
            </a:endParaRPr>
          </a:p>
        </p:txBody>
      </p:sp>
      <p:pic>
        <p:nvPicPr>
          <p:cNvPr id="4" name="Рисунок 3" descr="36_2_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576" y="1205039"/>
            <a:ext cx="1944216" cy="1574815"/>
          </a:xfrm>
          <a:prstGeom prst="rect">
            <a:avLst/>
          </a:prstGeom>
        </p:spPr>
      </p:pic>
      <p:pic>
        <p:nvPicPr>
          <p:cNvPr id="5" name="Рисунок 4" descr="36_4_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0044" y="1992446"/>
            <a:ext cx="2274708" cy="1870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8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«Тихе опитування»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598" y="1556792"/>
            <a:ext cx="6914730" cy="388077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чому особливість будови атома Нітрогену?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нітрогеновмісні сполуки вам відомі?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 них характеристичні групи?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нітрогеновмісні сполуки ви розглядали на уроках біології? У зв'язку з чим?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хімічні властивості надає молекулам органічних речовин аміногрупа?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характеристична група входить до складу карбонових кислот?</a:t>
            </a:r>
          </a:p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хімічні властивості надає молекулам органічних речовин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карбоксильна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група?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524" y="332656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Вважають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що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життя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на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землі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зародилось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тоді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 коли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виникли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білки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На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сьогодні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відомо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2·10</a:t>
            </a:r>
            <a:r>
              <a:rPr lang="ru-RU" sz="4000" b="1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18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білків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лише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в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людському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організмі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їх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є 5 млн. 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	</a:t>
            </a:r>
            <a:r>
              <a:rPr lang="ru-RU" sz="4000" b="1" dirty="0" err="1" smtClean="0">
                <a:solidFill>
                  <a:schemeClr val="accent4"/>
                </a:solidFill>
                <a:latin typeface="Times New Roman" panose="02020603050405020304" pitchFamily="18" charset="0"/>
              </a:rPr>
              <a:t>Проте</a:t>
            </a:r>
            <a:r>
              <a:rPr lang="ru-RU" sz="4000" b="1" dirty="0" smtClean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всі</a:t>
            </a:r>
            <a:r>
              <a:rPr lang="ru-RU" sz="40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ці</a:t>
            </a:r>
            <a:r>
              <a:rPr lang="ru-RU" sz="40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білки</a:t>
            </a:r>
            <a:r>
              <a:rPr lang="ru-RU" sz="40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побудовані</a:t>
            </a:r>
            <a:r>
              <a:rPr lang="ru-RU" sz="40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лише</a:t>
            </a:r>
            <a:r>
              <a:rPr lang="ru-RU" sz="40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з 20 </a:t>
            </a:r>
            <a:r>
              <a:rPr lang="ru-RU" sz="40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амінокислот</a:t>
            </a:r>
            <a:r>
              <a:rPr lang="ru-RU" sz="40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. </a:t>
            </a:r>
            <a:endParaRPr lang="ru-RU" sz="4000" b="1" dirty="0" smtClean="0">
              <a:solidFill>
                <a:schemeClr val="accent4"/>
              </a:solidFill>
              <a:latin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	Як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таке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можливо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? 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Сьогодні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ми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і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з’ясуємо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34950"/>
            <a:ext cx="8578850" cy="233045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похідні вуглеводнів, у молекулах яких одночасно містяться </a:t>
            </a:r>
            <a:r>
              <a:rPr lang="uk-UA" sz="36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аміно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70C0"/>
                </a:solidFill>
              </a:rPr>
              <a:t>(-</a:t>
            </a:r>
            <a:r>
              <a:rPr lang="ru-RU" sz="3600" dirty="0">
                <a:solidFill>
                  <a:srgbClr val="0070C0"/>
                </a:solidFill>
              </a:rPr>
              <a:t> NH</a:t>
            </a:r>
            <a:r>
              <a:rPr lang="ru-RU" sz="3600" baseline="-25000" dirty="0">
                <a:solidFill>
                  <a:srgbClr val="0070C0"/>
                </a:solidFill>
              </a:rPr>
              <a:t>2</a:t>
            </a:r>
            <a:r>
              <a:rPr lang="ru-RU" sz="3600" dirty="0">
                <a:solidFill>
                  <a:srgbClr val="0070C0"/>
                </a:solidFill>
              </a:rPr>
              <a:t>)</a:t>
            </a:r>
            <a:r>
              <a:rPr lang="uk-UA" sz="36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6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карбоксильна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</a:rPr>
              <a:t>(-СООН) 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групи.</a:t>
            </a:r>
            <a:br>
              <a:rPr lang="uk-UA" sz="3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uk-UA" sz="310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100" i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біфункціональні</a:t>
            </a:r>
            <a:r>
              <a:rPr lang="uk-UA" sz="310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органічні речовини</a:t>
            </a:r>
            <a:endParaRPr lang="uk-UA" sz="3100" i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5738"/>
            <a:ext cx="403383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193" y="2852936"/>
            <a:ext cx="4823179" cy="22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444208" y="4086272"/>
            <a:ext cx="360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538" t="22680" r="16841" b="5081"/>
          <a:stretch/>
        </p:blipFill>
        <p:spPr>
          <a:xfrm>
            <a:off x="0" y="908720"/>
            <a:ext cx="9150921" cy="55814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116632"/>
            <a:ext cx="306308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endParaRPr lang="ru-RU" sz="36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60648"/>
            <a:ext cx="604867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амінокислот</a:t>
            </a:r>
            <a:endParaRPr lang="ru-RU" sz="36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484784"/>
            <a:ext cx="8496944" cy="475252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Систематична номенклатура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назва утворюється від назви відповідного алкану (нумерація ланцюжка від атома Карбону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карбоксильної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групи) додаванням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префікса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аміно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суфікса 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uk-U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ова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 слова 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кислота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Традиційна номенклатура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назви відповідної карбонової кислоти додають префікс </a:t>
            </a:r>
            <a:r>
              <a:rPr kumimoji="0" lang="uk-U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аміно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 місце аміногрупи позначають літерами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ά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тощо.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Для амінокислот, що входять до складу білків, використовують </a:t>
            </a:r>
            <a:r>
              <a:rPr kumimoji="0" lang="uk-UA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тривіальні назви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причому скорочені, в тому числі у латинському написанні.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7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87624" y="260648"/>
            <a:ext cx="5616624" cy="77787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амінокислот</a:t>
            </a:r>
            <a:endParaRPr lang="ru-RU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867" t="51240" r="55114" b="20201"/>
          <a:stretch/>
        </p:blipFill>
        <p:spPr>
          <a:xfrm>
            <a:off x="179512" y="1340768"/>
            <a:ext cx="8784976" cy="4148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332261"/>
            <a:ext cx="4572000" cy="9818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</a:t>
            </a:r>
            <a:r>
              <a:rPr lang="uk-UA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СН – СН</a:t>
            </a:r>
            <a:r>
              <a:rPr lang="uk-UA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СООН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NН</a:t>
            </a:r>
            <a:r>
              <a:rPr lang="uk-UA" sz="20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39752" y="1735069"/>
            <a:ext cx="0" cy="2160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63888" y="3379843"/>
            <a:ext cx="0" cy="2160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547" t="47879" r="51805" b="42041"/>
          <a:stretch/>
        </p:blipFill>
        <p:spPr>
          <a:xfrm>
            <a:off x="1331640" y="3212976"/>
            <a:ext cx="4824536" cy="1867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1291" y="208176"/>
            <a:ext cx="426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назви амінокислотам: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4896544" cy="72008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Ізомерія амінокислот</a:t>
            </a:r>
            <a:endParaRPr lang="ru-RU" b="1" dirty="0">
              <a:solidFill>
                <a:srgbClr val="A50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344597"/>
            <a:ext cx="6912768" cy="3308539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Карбонового ланцюга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функціональних груп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Оптична (дзеркальна) ізомерія</a:t>
            </a: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4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092" y="2564904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5373216"/>
            <a:ext cx="8532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4" indent="0">
              <a:buNone/>
            </a:pP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всіх білків входять лише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α-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видів амінокислот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8917213SlideId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89172059SlideId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89172059SlideId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8917213SlideId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1DF7E0B-84DC-4CCD-ADFE-592DF9CF31AF}"/>
  <p:tag name="GENSWF_ADVANCE_TIME" val="6.079"/>
  <p:tag name="TIMING" val="|4.588"/>
  <p:tag name="ISPRING_CUSTOM_TIMING_USED" val="1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</TotalTime>
  <Words>445</Words>
  <Application>Microsoft Office PowerPoint</Application>
  <PresentationFormat>Экран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  Амінокислоти:  склад і будова молекул, загальні і структурні формули, характеристичні (функціональні) групи, систематична номенклатура. Пептидна група. Хімічні властивості аміноетанової кислоти. Пептиди. </vt:lpstr>
      <vt:lpstr>«Тихе опитування»</vt:lpstr>
      <vt:lpstr>Презентация PowerPoint</vt:lpstr>
      <vt:lpstr> Амінокислоти — похідні вуглеводнів, у молекулах яких одночасно містяться аміно –  (- NH2) і карбоксильна (-СООН) групи.   Амінокислоти – біфункціональні  органічні речовини</vt:lpstr>
      <vt:lpstr>Презентация PowerPoint</vt:lpstr>
      <vt:lpstr>Презентация PowerPoint</vt:lpstr>
      <vt:lpstr>Номенклатура амінокислот</vt:lpstr>
      <vt:lpstr>Презентация PowerPoint</vt:lpstr>
      <vt:lpstr>Ізомерія амінокислот</vt:lpstr>
      <vt:lpstr>Презентация PowerPoint</vt:lpstr>
      <vt:lpstr>Фізичні властивості</vt:lpstr>
      <vt:lpstr>Презентация PowerPoint</vt:lpstr>
      <vt:lpstr>Презентация PowerPoint</vt:lpstr>
      <vt:lpstr>Презентация PowerPoint</vt:lpstr>
      <vt:lpstr>Способи добування</vt:lpstr>
      <vt:lpstr>Застосування амінокислот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Амінокислоти. Білки.</dc:title>
  <dc:creator>Администратор</dc:creator>
  <cp:lastModifiedBy>ПК</cp:lastModifiedBy>
  <cp:revision>47</cp:revision>
  <dcterms:created xsi:type="dcterms:W3CDTF">2019-04-15T14:03:42Z</dcterms:created>
  <dcterms:modified xsi:type="dcterms:W3CDTF">2023-03-18T17:00:25Z</dcterms:modified>
</cp:coreProperties>
</file>