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2" r:id="rId9"/>
    <p:sldId id="263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8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B6E90-D44C-43B9-B01B-97906EEFAEF5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10D8E25-1E1C-4CF3-A21D-85CD88B828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4215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B6E90-D44C-43B9-B01B-97906EEFAEF5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10D8E25-1E1C-4CF3-A21D-85CD88B828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1102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B6E90-D44C-43B9-B01B-97906EEFAEF5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10D8E25-1E1C-4CF3-A21D-85CD88B828DF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030137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B6E90-D44C-43B9-B01B-97906EEFAEF5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10D8E25-1E1C-4CF3-A21D-85CD88B828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67473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B6E90-D44C-43B9-B01B-97906EEFAEF5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10D8E25-1E1C-4CF3-A21D-85CD88B828DF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698700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B6E90-D44C-43B9-B01B-97906EEFAEF5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10D8E25-1E1C-4CF3-A21D-85CD88B828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14776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B6E90-D44C-43B9-B01B-97906EEFAEF5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D8E25-1E1C-4CF3-A21D-85CD88B828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92324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B6E90-D44C-43B9-B01B-97906EEFAEF5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D8E25-1E1C-4CF3-A21D-85CD88B828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9142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B6E90-D44C-43B9-B01B-97906EEFAEF5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D8E25-1E1C-4CF3-A21D-85CD88B828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5615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B6E90-D44C-43B9-B01B-97906EEFAEF5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10D8E25-1E1C-4CF3-A21D-85CD88B828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8195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B6E90-D44C-43B9-B01B-97906EEFAEF5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10D8E25-1E1C-4CF3-A21D-85CD88B828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7583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B6E90-D44C-43B9-B01B-97906EEFAEF5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10D8E25-1E1C-4CF3-A21D-85CD88B828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9631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B6E90-D44C-43B9-B01B-97906EEFAEF5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D8E25-1E1C-4CF3-A21D-85CD88B828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74306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B6E90-D44C-43B9-B01B-97906EEFAEF5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D8E25-1E1C-4CF3-A21D-85CD88B828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0503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B6E90-D44C-43B9-B01B-97906EEFAEF5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D8E25-1E1C-4CF3-A21D-85CD88B828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6101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B6E90-D44C-43B9-B01B-97906EEFAEF5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10D8E25-1E1C-4CF3-A21D-85CD88B828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6163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8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3B6E90-D44C-43B9-B01B-97906EEFAEF5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10D8E25-1E1C-4CF3-A21D-85CD88B828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271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592925" y="1799770"/>
            <a:ext cx="8911687" cy="2894149"/>
          </a:xfrm>
        </p:spPr>
        <p:txBody>
          <a:bodyPr>
            <a:normAutofit/>
          </a:bodyPr>
          <a:lstStyle/>
          <a:p>
            <a:r>
              <a:rPr lang="ru-RU" sz="5400" dirty="0" err="1" smtClean="0">
                <a:solidFill>
                  <a:schemeClr val="tx1"/>
                </a:solidFill>
                <a:latin typeface="Arial Black" panose="020B0A04020102020204" pitchFamily="34" charset="0"/>
              </a:rPr>
              <a:t>Загальні</a:t>
            </a:r>
            <a:r>
              <a:rPr lang="ru-RU" sz="54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ru-RU" sz="5400" dirty="0" err="1" smtClean="0">
                <a:solidFill>
                  <a:schemeClr val="tx1"/>
                </a:solidFill>
                <a:latin typeface="Arial Black" panose="020B0A04020102020204" pitchFamily="34" charset="0"/>
              </a:rPr>
              <a:t>способи</a:t>
            </a:r>
            <a:r>
              <a:rPr lang="ru-RU" sz="54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br>
              <a:rPr lang="ru-RU" sz="5400" dirty="0" smtClean="0">
                <a:solidFill>
                  <a:schemeClr val="tx1"/>
                </a:solidFill>
                <a:latin typeface="Arial Black" panose="020B0A04020102020204" pitchFamily="34" charset="0"/>
              </a:rPr>
            </a:br>
            <a:r>
              <a:rPr lang="ru-RU" sz="5400" dirty="0" err="1" smtClean="0">
                <a:solidFill>
                  <a:schemeClr val="tx1"/>
                </a:solidFill>
                <a:latin typeface="Arial Black" panose="020B0A04020102020204" pitchFamily="34" charset="0"/>
              </a:rPr>
              <a:t>добування</a:t>
            </a:r>
            <a:r>
              <a:rPr lang="ru-RU" sz="54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солей</a:t>
            </a:r>
            <a:endParaRPr lang="ru-RU" sz="5400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9372600" y="5181600"/>
            <a:ext cx="2132012" cy="7296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8 </a:t>
            </a:r>
            <a:r>
              <a:rPr lang="ru-RU" sz="2400" dirty="0" err="1" smtClean="0">
                <a:solidFill>
                  <a:schemeClr val="tx1"/>
                </a:solidFill>
                <a:latin typeface="Arial Black" panose="020B0A04020102020204" pitchFamily="34" charset="0"/>
              </a:rPr>
              <a:t>клас</a:t>
            </a:r>
            <a:endParaRPr lang="ru-RU" sz="2400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25740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4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Актуалізація знань</a:t>
            </a:r>
            <a:endParaRPr lang="ru-RU" sz="4400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 сполуки називають солями?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Яку будову мають солі?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 спільного за складом у солей та основ і чим вони різняться?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Дайте назву солям: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NaCl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Ba(NO</a:t>
            </a:r>
            <a:r>
              <a:rPr lang="en-US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Cu</a:t>
            </a:r>
            <a:r>
              <a:rPr lang="en-US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54502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2592924" y="475344"/>
            <a:ext cx="8911687" cy="787399"/>
          </a:xfrm>
        </p:spPr>
        <p:txBody>
          <a:bodyPr>
            <a:noAutofit/>
          </a:bodyPr>
          <a:lstStyle/>
          <a:p>
            <a:pPr algn="ctr"/>
            <a:r>
              <a:rPr lang="uk-UA" sz="40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Способи добування солей</a:t>
            </a:r>
            <a:endParaRPr lang="ru-RU" sz="4000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Стрелка вниз 6"/>
          <p:cNvSpPr/>
          <p:nvPr/>
        </p:nvSpPr>
        <p:spPr>
          <a:xfrm rot="2710486">
            <a:off x="3604577" y="1021770"/>
            <a:ext cx="111071" cy="717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>
            <a:off x="6170267" y="1166946"/>
            <a:ext cx="159657" cy="522514"/>
          </a:xfrm>
          <a:prstGeom prst="downArrow">
            <a:avLst>
              <a:gd name="adj1" fmla="val 50000"/>
              <a:gd name="adj2" fmla="val 7096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 rot="19481050">
            <a:off x="9074074" y="1081863"/>
            <a:ext cx="178001" cy="7402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1799772" y="1718345"/>
            <a:ext cx="2153786" cy="5139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Реакції металів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4310744" y="1718345"/>
            <a:ext cx="3962400" cy="89422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Реакції між сполуками основного та кислотного характеру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9163074" y="1729956"/>
            <a:ext cx="2012926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Реакції обміну солей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0334171" y="3111569"/>
            <a:ext cx="1460726" cy="42991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 лугами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9884229" y="4008699"/>
            <a:ext cx="1910668" cy="49348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  кислотами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9327707" y="4983912"/>
            <a:ext cx="2467189" cy="46445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 іншими солями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Стрелка вниз 22"/>
          <p:cNvSpPr/>
          <p:nvPr/>
        </p:nvSpPr>
        <p:spPr>
          <a:xfrm>
            <a:off x="10482522" y="2598422"/>
            <a:ext cx="157558" cy="51314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трелка вниз 23"/>
          <p:cNvSpPr/>
          <p:nvPr/>
        </p:nvSpPr>
        <p:spPr>
          <a:xfrm>
            <a:off x="10060404" y="2651393"/>
            <a:ext cx="218265" cy="135730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трелка вниз 24"/>
          <p:cNvSpPr/>
          <p:nvPr/>
        </p:nvSpPr>
        <p:spPr>
          <a:xfrm>
            <a:off x="9564914" y="2529802"/>
            <a:ext cx="193149" cy="245410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508000" y="2414883"/>
            <a:ext cx="1611086" cy="5024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 солями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914400" y="3475298"/>
            <a:ext cx="1678524" cy="53340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 кислотами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856343" y="4453705"/>
            <a:ext cx="2032000" cy="6694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  неметалами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Стрелка вниз 28"/>
          <p:cNvSpPr/>
          <p:nvPr/>
        </p:nvSpPr>
        <p:spPr>
          <a:xfrm>
            <a:off x="1799772" y="1975321"/>
            <a:ext cx="145142" cy="461985"/>
          </a:xfrm>
          <a:prstGeom prst="downArrow">
            <a:avLst>
              <a:gd name="adj1" fmla="val 50000"/>
              <a:gd name="adj2" fmla="val 625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Стрелка вниз 29"/>
          <p:cNvSpPr/>
          <p:nvPr/>
        </p:nvSpPr>
        <p:spPr>
          <a:xfrm>
            <a:off x="2719091" y="2278742"/>
            <a:ext cx="183766" cy="217496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Стрелка вниз 30"/>
          <p:cNvSpPr/>
          <p:nvPr/>
        </p:nvSpPr>
        <p:spPr>
          <a:xfrm>
            <a:off x="2267437" y="2232297"/>
            <a:ext cx="153990" cy="124300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3454400" y="3068173"/>
            <a:ext cx="2199762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між основними та кислотними оксидами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7242628" y="3068173"/>
            <a:ext cx="1936725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між основами та кислотами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3870337" y="4980565"/>
            <a:ext cx="2249714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між кислотою та основним оксидом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6729825" y="5003937"/>
            <a:ext cx="214667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між основами та кислотними оксидами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Стрелка вниз 36"/>
          <p:cNvSpPr/>
          <p:nvPr/>
        </p:nvSpPr>
        <p:spPr>
          <a:xfrm>
            <a:off x="4522246" y="2358057"/>
            <a:ext cx="151354" cy="71011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Стрелка вниз 37"/>
          <p:cNvSpPr/>
          <p:nvPr/>
        </p:nvSpPr>
        <p:spPr>
          <a:xfrm>
            <a:off x="5780328" y="2622365"/>
            <a:ext cx="160413" cy="2358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Стрелка вниз 38"/>
          <p:cNvSpPr/>
          <p:nvPr/>
        </p:nvSpPr>
        <p:spPr>
          <a:xfrm>
            <a:off x="6793375" y="2622365"/>
            <a:ext cx="204193" cy="236255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Стрелка вниз 39"/>
          <p:cNvSpPr/>
          <p:nvPr/>
        </p:nvSpPr>
        <p:spPr>
          <a:xfrm>
            <a:off x="7850202" y="2414883"/>
            <a:ext cx="158055" cy="6532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Стрелка вниз 40"/>
          <p:cNvSpPr/>
          <p:nvPr/>
        </p:nvSpPr>
        <p:spPr>
          <a:xfrm>
            <a:off x="3067918" y="2232297"/>
            <a:ext cx="298749" cy="338001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1524000" y="5612313"/>
            <a:ext cx="2109491" cy="57134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 лугами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18155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188686"/>
            <a:ext cx="8911687" cy="1001485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Добування солей </a:t>
            </a:r>
            <a:br>
              <a:rPr lang="uk-UA" dirty="0" smtClean="0">
                <a:solidFill>
                  <a:schemeClr val="tx1"/>
                </a:solidFill>
                <a:latin typeface="Arial Black" panose="020B0A04020102020204" pitchFamily="34" charset="0"/>
              </a:rPr>
            </a:br>
            <a:r>
              <a:rPr lang="uk-UA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в реакціях за участю металів</a:t>
            </a:r>
            <a:endParaRPr lang="ru-RU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91657" y="1320799"/>
            <a:ext cx="9312955" cy="5239657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Спосіб 1: метал + неметал = сіль безоксигенова</a:t>
            </a:r>
          </a:p>
          <a:p>
            <a:pPr marL="0" indent="0">
              <a:buNone/>
            </a:pP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  +  S  =  Li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Спосіб 2:  метал + кислота (розчин) =  сіль +  водень</a:t>
            </a:r>
          </a:p>
          <a:p>
            <a:pPr marL="0" indent="0">
              <a:buNone/>
            </a:pP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Mg + 2HCl = MgCl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+ H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↑</a:t>
            </a:r>
          </a:p>
          <a:p>
            <a:pPr marL="0" lvl="0" indent="0">
              <a:buClr>
                <a:srgbClr val="A53010"/>
              </a:buClr>
              <a:buNone/>
            </a:pP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Zn  +   H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= Zn</a:t>
            </a: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↑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Спосіб 3: метал + луг = сіль + водень</a:t>
            </a:r>
          </a:p>
          <a:p>
            <a:pPr marL="0" indent="0">
              <a:buNone/>
            </a:pP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uk-UA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(Метал повинен походити від елемента, що утворює амфотерні сполуки)</a:t>
            </a:r>
            <a:endParaRPr lang="ru-RU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Clr>
                <a:srgbClr val="A53010"/>
              </a:buClr>
              <a:buNone/>
            </a:pP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 + 2NaOH = Na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BeO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↑   (</a:t>
            </a:r>
            <a:r>
              <a:rPr lang="uk-UA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нагріванні</a:t>
            </a: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uk-UA" sz="24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Clr>
                <a:srgbClr val="A53010"/>
              </a:buClr>
              <a:buNone/>
            </a:pPr>
            <a:r>
              <a:rPr lang="uk-UA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</a:t>
            </a: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uk-UA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+ </a:t>
            </a: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KOH + 2H</a:t>
            </a:r>
            <a:r>
              <a:rPr lang="en-US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= K</a:t>
            </a:r>
            <a:r>
              <a:rPr lang="en-US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[Be(OH</a:t>
            </a:r>
            <a:r>
              <a:rPr lang="en-US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)4</a:t>
            </a: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  + </a:t>
            </a:r>
            <a:r>
              <a:rPr lang="en-US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↑ </a:t>
            </a:r>
            <a:endParaRPr lang="en-US" sz="24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Clr>
                <a:srgbClr val="A53010"/>
              </a:buClr>
              <a:buFont typeface="Wingdings" panose="05000000000000000000" pitchFamily="2" charset="2"/>
              <a:buChar char="Ø"/>
            </a:pPr>
            <a:r>
              <a:rPr lang="en-US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uk-UA" sz="24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посіб</a:t>
            </a:r>
            <a:r>
              <a:rPr lang="uk-UA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4: метал1 + сіль1 (розчин) = метал2 + сіль2</a:t>
            </a:r>
          </a:p>
          <a:p>
            <a:pPr marL="0" lvl="0" indent="0">
              <a:buClr>
                <a:srgbClr val="A53010"/>
              </a:buClr>
              <a:buNone/>
            </a:pPr>
            <a:r>
              <a:rPr lang="uk-UA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</a:t>
            </a: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 + Cu(NO</a:t>
            </a:r>
            <a:r>
              <a:rPr lang="en-US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Cu + Fe</a:t>
            </a:r>
            <a:r>
              <a:rPr lang="en-US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(NO</a:t>
            </a:r>
            <a:r>
              <a:rPr lang="en-US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56638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6915" y="174171"/>
            <a:ext cx="10493828" cy="1161143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Добування солей </a:t>
            </a:r>
            <a:br>
              <a:rPr lang="uk-UA" dirty="0" smtClean="0">
                <a:solidFill>
                  <a:schemeClr val="tx1"/>
                </a:solidFill>
                <a:latin typeface="Arial Black" panose="020B0A04020102020204" pitchFamily="34" charset="0"/>
              </a:rPr>
            </a:br>
            <a:r>
              <a:rPr lang="uk-UA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реакцією між сполуками різного характеру</a:t>
            </a:r>
            <a:endParaRPr lang="ru-RU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75657" y="1582057"/>
            <a:ext cx="10755086" cy="505097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Спосіб 5: основа(</a:t>
            </a:r>
            <a:r>
              <a:rPr lang="uk-UA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амф</a:t>
            </a: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гідроксид) + кислота</a:t>
            </a:r>
            <a:r>
              <a:rPr lang="uk-UA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sz="24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амф</a:t>
            </a:r>
            <a:r>
              <a:rPr lang="uk-UA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гідроксид) </a:t>
            </a:r>
            <a:r>
              <a:rPr lang="uk-UA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сіль + вода</a:t>
            </a: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2Cr(OH)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+ 3</a:t>
            </a: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 </a:t>
            </a: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Cr</a:t>
            </a:r>
            <a:r>
              <a:rPr lang="en-US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(SO</a:t>
            </a:r>
            <a:r>
              <a:rPr lang="en-US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+ 6H</a:t>
            </a:r>
            <a:r>
              <a:rPr lang="en-US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</a:p>
          <a:p>
            <a:pPr marL="0" lvl="0" indent="0">
              <a:buClr>
                <a:srgbClr val="A53010"/>
              </a:buClr>
              <a:buNone/>
            </a:pPr>
            <a:r>
              <a:rPr lang="en-US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Cu(OH)</a:t>
            </a:r>
            <a:r>
              <a:rPr lang="en-US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+ 2HCl = CuCl</a:t>
            </a:r>
            <a:r>
              <a:rPr lang="en-US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+ 2H</a:t>
            </a:r>
            <a:r>
              <a:rPr lang="en-US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</a:p>
          <a:p>
            <a:pPr lvl="0">
              <a:buClr>
                <a:srgbClr val="A53010"/>
              </a:buClr>
              <a:buFont typeface="Wingdings" panose="05000000000000000000" pitchFamily="2" charset="2"/>
              <a:buChar char="Ø"/>
            </a:pPr>
            <a:r>
              <a:rPr lang="uk-UA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Спосіб 6: основний (</a:t>
            </a:r>
            <a:r>
              <a:rPr lang="uk-UA" sz="24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амф</a:t>
            </a:r>
            <a:r>
              <a:rPr lang="uk-UA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 оксид + кислотний (</a:t>
            </a:r>
            <a:r>
              <a:rPr lang="uk-UA" sz="24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амф</a:t>
            </a:r>
            <a:r>
              <a:rPr lang="uk-UA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 оксид = сіль</a:t>
            </a:r>
          </a:p>
          <a:p>
            <a:pPr marL="0" lvl="0" indent="0">
              <a:buClr>
                <a:srgbClr val="A53010"/>
              </a:buClr>
              <a:buNone/>
            </a:pPr>
            <a:r>
              <a:rPr lang="uk-UA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3FeO + P</a:t>
            </a:r>
            <a:r>
              <a:rPr lang="en-US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Fe</a:t>
            </a:r>
            <a:r>
              <a:rPr lang="en-US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(PO</a:t>
            </a:r>
            <a:r>
              <a:rPr lang="en-US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en-US" sz="24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Clr>
                <a:srgbClr val="A53010"/>
              </a:buClr>
              <a:buFont typeface="Wingdings" panose="05000000000000000000" pitchFamily="2" charset="2"/>
              <a:buChar char="Ø"/>
            </a:pPr>
            <a:r>
              <a:rPr lang="uk-UA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Спосіб 7:  основа + кислотний(</a:t>
            </a:r>
            <a:r>
              <a:rPr lang="uk-UA" sz="24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амф</a:t>
            </a:r>
            <a:r>
              <a:rPr lang="uk-UA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 оксид = сіль + вода</a:t>
            </a:r>
          </a:p>
          <a:p>
            <a:pPr marL="0" lvl="0" indent="0">
              <a:buClr>
                <a:srgbClr val="A53010"/>
              </a:buClr>
              <a:buNone/>
            </a:pPr>
            <a:r>
              <a:rPr lang="uk-UA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OH</a:t>
            </a: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SO</a:t>
            </a:r>
            <a:r>
              <a:rPr lang="en-US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 </a:t>
            </a: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BaSO</a:t>
            </a:r>
            <a:r>
              <a:rPr lang="en-US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H</a:t>
            </a:r>
            <a:r>
              <a:rPr lang="en-US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</a:p>
          <a:p>
            <a:pPr lvl="0">
              <a:buClr>
                <a:srgbClr val="A53010"/>
              </a:buClr>
              <a:buFont typeface="Wingdings" panose="05000000000000000000" pitchFamily="2" charset="2"/>
              <a:buChar char="Ø"/>
            </a:pPr>
            <a:r>
              <a:rPr lang="uk-UA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Спосіб 8: кислота + основний (</a:t>
            </a:r>
            <a:r>
              <a:rPr lang="uk-UA" sz="24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амф</a:t>
            </a:r>
            <a:r>
              <a:rPr lang="uk-UA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 оксид = сіль + вода</a:t>
            </a:r>
          </a:p>
          <a:p>
            <a:pPr marL="0" lvl="0" indent="0">
              <a:buClr>
                <a:srgbClr val="A53010"/>
              </a:buClr>
              <a:buNone/>
            </a:pPr>
            <a:r>
              <a:rPr lang="uk-UA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2HI  +  Li</a:t>
            </a:r>
            <a:r>
              <a:rPr lang="en-US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 =  2LiI  + H</a:t>
            </a:r>
            <a:r>
              <a:rPr lang="en-US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endParaRPr lang="en-US" sz="2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Clr>
                <a:srgbClr val="A53010"/>
              </a:buClr>
              <a:buNone/>
            </a:pPr>
            <a:endParaRPr lang="en-US" sz="2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Clr>
                <a:srgbClr val="A53010"/>
              </a:buClr>
              <a:buNone/>
            </a:pPr>
            <a:endParaRPr lang="en-US" sz="2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43181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46515" y="624110"/>
            <a:ext cx="9458098" cy="1280890"/>
          </a:xfrm>
        </p:spPr>
        <p:txBody>
          <a:bodyPr/>
          <a:lstStyle/>
          <a:p>
            <a:pPr algn="ctr"/>
            <a:r>
              <a:rPr lang="uk-UA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Добування солей </a:t>
            </a:r>
            <a:br>
              <a:rPr lang="uk-UA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</a:br>
            <a:r>
              <a:rPr lang="uk-UA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реакцією обміну за участю солей</a:t>
            </a:r>
            <a:endParaRPr lang="ru-RU" b="1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82057" y="1904999"/>
            <a:ext cx="9922555" cy="475705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Спосіб 9: сіль1 + кислота1 = сіль2 + кислота2</a:t>
            </a:r>
          </a:p>
          <a:p>
            <a:pPr marL="0" lvl="0" indent="0">
              <a:buClr>
                <a:srgbClr val="A53010"/>
              </a:buClr>
              <a:buNone/>
            </a:pP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CaCO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+ 2HCl  = CaCl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CO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↑ + </a:t>
            </a: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</a:p>
          <a:p>
            <a:pPr lvl="0">
              <a:buClr>
                <a:srgbClr val="A53010"/>
              </a:buClr>
              <a:buFont typeface="Wingdings" panose="05000000000000000000" pitchFamily="2" charset="2"/>
              <a:buChar char="Ø"/>
            </a:pPr>
            <a:r>
              <a:rPr lang="uk-UA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Спосіб 10: сіль1 + луг = сіль2 +  основа</a:t>
            </a:r>
          </a:p>
          <a:p>
            <a:pPr marL="0" lvl="0" indent="0">
              <a:buClr>
                <a:srgbClr val="A53010"/>
              </a:buClr>
              <a:buNone/>
            </a:pPr>
            <a:r>
              <a:rPr lang="uk-UA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MnSO</a:t>
            </a:r>
            <a:r>
              <a:rPr lang="en-US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+ 2KOH = K</a:t>
            </a:r>
            <a:r>
              <a:rPr lang="en-US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 </a:t>
            </a:r>
            <a:r>
              <a:rPr lang="en-US" sz="24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Mn</a:t>
            </a: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(OH)</a:t>
            </a:r>
            <a:r>
              <a:rPr lang="en-US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↓</a:t>
            </a:r>
          </a:p>
          <a:p>
            <a:pPr lvl="0">
              <a:buClr>
                <a:srgbClr val="A53010"/>
              </a:buClr>
              <a:buFont typeface="Wingdings" panose="05000000000000000000" pitchFamily="2" charset="2"/>
              <a:buChar char="Ø"/>
            </a:pPr>
            <a:r>
              <a:rPr lang="uk-UA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Спосіб 11:  сіль1 + сіль2 = сіль3 + сіль4</a:t>
            </a:r>
          </a:p>
          <a:p>
            <a:pPr marL="0" lvl="0" indent="0">
              <a:buClr>
                <a:srgbClr val="A53010"/>
              </a:buClr>
              <a:buNone/>
            </a:pPr>
            <a:r>
              <a:rPr lang="uk-UA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(Солі-реагенти   - у розчинах, одна з солей-продуктів  - осад.) </a:t>
            </a:r>
          </a:p>
          <a:p>
            <a:pPr marL="0" lvl="0" indent="0">
              <a:buClr>
                <a:srgbClr val="A53010"/>
              </a:buClr>
              <a:buNone/>
            </a:pPr>
            <a:r>
              <a:rPr lang="uk-UA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</a:t>
            </a:r>
            <a:r>
              <a:rPr lang="uk-UA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+ CuCl</a:t>
            </a:r>
            <a:r>
              <a:rPr lang="en-US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24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CuS</a:t>
            </a: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↓  +  2NaCl</a:t>
            </a:r>
            <a:endParaRPr lang="en-US" sz="20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94836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400" dirty="0" smtClean="0">
                <a:latin typeface="Arial Black" panose="020B0A04020102020204" pitchFamily="34" charset="0"/>
              </a:rPr>
              <a:t>Закріплення вивченого</a:t>
            </a:r>
            <a:endParaRPr lang="ru-RU" sz="4400" dirty="0">
              <a:latin typeface="Arial Black" panose="020B0A040201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Проаналізуйте розглянуті способи добування солей   та  запропонуйте всі можливі способи добування солі  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BaSO</a:t>
            </a:r>
            <a:r>
              <a:rPr lang="en-US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ZnCl</a:t>
            </a:r>
            <a:r>
              <a:rPr lang="en-US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Здійсніть перетворення за схемою</a:t>
            </a:r>
            <a:r>
              <a:rPr lang="uk-UA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uk-UA" sz="2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ZnO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→  Zn(NO</a:t>
            </a:r>
            <a:r>
              <a:rPr lang="en-US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→ Zn(OH)</a:t>
            </a:r>
            <a:r>
              <a:rPr lang="en-US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 K</a:t>
            </a:r>
            <a:r>
              <a:rPr lang="en-US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ZnO</a:t>
            </a:r>
            <a:r>
              <a:rPr lang="en-US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 ZnSO</a:t>
            </a:r>
            <a:r>
              <a:rPr lang="en-US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sz="2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9994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400" dirty="0" smtClean="0">
                <a:latin typeface="Arial Black" panose="020B0A04020102020204" pitchFamily="34" charset="0"/>
              </a:rPr>
              <a:t>Домашнє завдання</a:t>
            </a:r>
            <a:endParaRPr lang="ru-RU" sz="4400" dirty="0">
              <a:latin typeface="Arial Black" panose="020B0A040201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Вивчити параграф 36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Виконати  І група - №287а, №288, №289а</a:t>
            </a:r>
          </a:p>
          <a:p>
            <a:pPr marL="0" indent="0">
              <a:buNone/>
            </a:pPr>
            <a:r>
              <a:rPr lang="uk-UA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ІІ група - №289б, №293</a:t>
            </a:r>
          </a:p>
          <a:p>
            <a:pPr marL="0" indent="0">
              <a:buNone/>
            </a:pPr>
            <a:endParaRPr lang="uk-UA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sz="2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Підручник: </a:t>
            </a:r>
            <a:r>
              <a:rPr lang="uk-UA" sz="28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П.П.Попель</a:t>
            </a:r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28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Л.С.Крикля</a:t>
            </a:r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«Хімія-8», Київ, «Академія», 2016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85523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400" dirty="0" smtClean="0">
                <a:latin typeface="Arial Black" panose="020B0A04020102020204" pitchFamily="34" charset="0"/>
              </a:rPr>
              <a:t>Підведення підсумків</a:t>
            </a:r>
            <a:endParaRPr lang="ru-RU" sz="4400" dirty="0">
              <a:latin typeface="Arial Black" panose="020B0A040201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Завершіть речення:</a:t>
            </a:r>
          </a:p>
          <a:p>
            <a:pPr marL="0" indent="0">
              <a:buNone/>
            </a:pPr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Сьогодні на </a:t>
            </a:r>
            <a:r>
              <a:rPr lang="uk-UA" sz="28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уроці</a:t>
            </a:r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pPr marL="0" indent="0">
              <a:buNone/>
            </a:pPr>
            <a:r>
              <a:rPr lang="uk-UA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Новим для мене на </a:t>
            </a:r>
            <a:r>
              <a:rPr lang="uk-UA" sz="28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уроці</a:t>
            </a:r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було …</a:t>
            </a:r>
          </a:p>
          <a:p>
            <a:pPr marL="0" indent="0">
              <a:buNone/>
            </a:pPr>
            <a:r>
              <a:rPr lang="uk-UA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Незрозумілим для мене  є …</a:t>
            </a:r>
          </a:p>
          <a:p>
            <a:pPr marL="0" indent="0">
              <a:buNone/>
            </a:pPr>
            <a:r>
              <a:rPr lang="uk-UA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uk-UA" sz="28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Бажаю всім …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8584194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120</TotalTime>
  <Words>489</Words>
  <Application>Microsoft Office PowerPoint</Application>
  <PresentationFormat>Широкоэкранный</PresentationFormat>
  <Paragraphs>71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6" baseType="lpstr">
      <vt:lpstr>Arial</vt:lpstr>
      <vt:lpstr>Arial Black</vt:lpstr>
      <vt:lpstr>Century Gothic</vt:lpstr>
      <vt:lpstr>Times New Roman</vt:lpstr>
      <vt:lpstr>Wingdings</vt:lpstr>
      <vt:lpstr>Wingdings 3</vt:lpstr>
      <vt:lpstr>Легкий дым</vt:lpstr>
      <vt:lpstr>Загальні способи  добування солей</vt:lpstr>
      <vt:lpstr>Актуалізація знань</vt:lpstr>
      <vt:lpstr>Способи добування солей</vt:lpstr>
      <vt:lpstr>Добування солей  в реакціях за участю металів</vt:lpstr>
      <vt:lpstr>Добування солей  реакцією між сполуками різного характеру</vt:lpstr>
      <vt:lpstr>Добування солей  реакцією обміну за участю солей</vt:lpstr>
      <vt:lpstr>Закріплення вивченого</vt:lpstr>
      <vt:lpstr>Домашнє завдання</vt:lpstr>
      <vt:lpstr>Підведення підсумків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Загальні способи  добування солей</dc:title>
  <dc:creator>admin</dc:creator>
  <cp:lastModifiedBy>admin</cp:lastModifiedBy>
  <cp:revision>14</cp:revision>
  <dcterms:created xsi:type="dcterms:W3CDTF">2020-04-29T19:13:11Z</dcterms:created>
  <dcterms:modified xsi:type="dcterms:W3CDTF">2020-04-29T21:13:32Z</dcterms:modified>
</cp:coreProperties>
</file>