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32" r:id="rId3"/>
    <p:sldMasterId id="2147483780" r:id="rId4"/>
    <p:sldMasterId id="2147483798" r:id="rId5"/>
  </p:sldMasterIdLst>
  <p:notesMasterIdLst>
    <p:notesMasterId r:id="rId23"/>
  </p:notesMasterIdLst>
  <p:sldIdLst>
    <p:sldId id="261" r:id="rId6"/>
    <p:sldId id="352" r:id="rId7"/>
    <p:sldId id="353" r:id="rId8"/>
    <p:sldId id="356" r:id="rId9"/>
    <p:sldId id="365" r:id="rId10"/>
    <p:sldId id="357" r:id="rId11"/>
    <p:sldId id="366" r:id="rId12"/>
    <p:sldId id="367" r:id="rId13"/>
    <p:sldId id="368" r:id="rId14"/>
    <p:sldId id="369" r:id="rId15"/>
    <p:sldId id="358" r:id="rId16"/>
    <p:sldId id="359" r:id="rId17"/>
    <p:sldId id="355" r:id="rId18"/>
    <p:sldId id="360" r:id="rId19"/>
    <p:sldId id="361" r:id="rId20"/>
    <p:sldId id="362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274"/>
    <a:srgbClr val="0000FF"/>
    <a:srgbClr val="FFCC00"/>
    <a:srgbClr val="4F81BD"/>
    <a:srgbClr val="0B0711"/>
    <a:srgbClr val="00CC99"/>
    <a:srgbClr val="005426"/>
    <a:srgbClr val="007434"/>
    <a:srgbClr val="FFFF00"/>
    <a:srgbClr val="FF9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9" autoAdjust="0"/>
    <p:restoredTop sz="95798" autoAdjust="0"/>
  </p:normalViewPr>
  <p:slideViewPr>
    <p:cSldViewPr snapToGrid="0">
      <p:cViewPr varScale="1">
        <p:scale>
          <a:sx n="76" d="100"/>
          <a:sy n="76" d="100"/>
        </p:scale>
        <p:origin x="960" y="8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E3482-C6EB-4FCF-9C19-CC6E2B0501B5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34BD3-636A-4124-A80B-52050C4934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46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920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2958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3160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0640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3945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87202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3130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972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0391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2537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8055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42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06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505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5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69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45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86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41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867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35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630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54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98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81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14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406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2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741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86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38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03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20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825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06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58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98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1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135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25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7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62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97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66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09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3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7060" y="6043625"/>
            <a:ext cx="2214578" cy="523220"/>
          </a:xfrm>
          <a:prstGeom prst="rect">
            <a:avLst/>
          </a:prstGeom>
          <a:solidFill>
            <a:srgbClr val="0B0711">
              <a:alpha val="5411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Хімія 9 клас</a:t>
            </a:r>
            <a:endParaRPr lang="uk-UA" sz="2800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06400" y="495300"/>
            <a:ext cx="8509000" cy="4559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noFill/>
                  <a:round/>
                  <a:headEnd/>
                  <a:tailEnd/>
                </a:ln>
                <a:latin typeface="Georgia" panose="02040502050405020303" pitchFamily="18" charset="0"/>
              </a:rPr>
              <a:t>Вуглеводи.</a:t>
            </a:r>
          </a:p>
          <a:p>
            <a:pPr algn="ctr"/>
            <a:r>
              <a:rPr lang="uk-UA" sz="3600" b="1" kern="10" dirty="0" smtClean="0">
                <a:ln w="12700">
                  <a:noFill/>
                  <a:round/>
                  <a:headEnd/>
                  <a:tailEnd/>
                </a:ln>
                <a:latin typeface="Georgia" panose="02040502050405020303" pitchFamily="18" charset="0"/>
              </a:rPr>
              <a:t>Крохмаль, целюлоза.</a:t>
            </a:r>
          </a:p>
          <a:p>
            <a:pPr algn="ctr"/>
            <a:r>
              <a:rPr lang="uk-UA" sz="3600" b="1" kern="10" dirty="0" smtClean="0">
                <a:ln w="12700">
                  <a:noFill/>
                  <a:round/>
                  <a:headEnd/>
                  <a:tailEnd/>
                </a:ln>
                <a:latin typeface="Georgia" panose="02040502050405020303" pitchFamily="18" charset="0"/>
              </a:rPr>
              <a:t>Молекулярні формули, </a:t>
            </a:r>
          </a:p>
          <a:p>
            <a:pPr algn="ctr"/>
            <a:r>
              <a:rPr lang="uk-UA" sz="3600" b="1" kern="10" dirty="0" smtClean="0">
                <a:ln w="12700">
                  <a:noFill/>
                  <a:round/>
                  <a:headEnd/>
                  <a:tailEnd/>
                </a:ln>
                <a:latin typeface="Georgia" panose="02040502050405020303" pitchFamily="18" charset="0"/>
              </a:rPr>
              <a:t>властивості, поширення в природі </a:t>
            </a:r>
          </a:p>
          <a:p>
            <a:pPr algn="ctr"/>
            <a:r>
              <a:rPr lang="uk-UA" sz="3600" b="1" kern="10" dirty="0" smtClean="0">
                <a:ln w="12700">
                  <a:noFill/>
                  <a:round/>
                  <a:headEnd/>
                  <a:tailEnd/>
                </a:ln>
                <a:latin typeface="Georgia" panose="02040502050405020303" pitchFamily="18" charset="0"/>
              </a:rPr>
              <a:t>та застосування.</a:t>
            </a:r>
            <a:endParaRPr lang="uk-UA" sz="3600" b="1" kern="10" dirty="0">
              <a:ln w="12700">
                <a:noFill/>
                <a:round/>
                <a:headEnd/>
                <a:tailEnd/>
              </a:ln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2. Горіння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Целюлоза добре горить з виділенням великої кількості енергії: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+6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nO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→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nCO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+5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3. Термічний розклад: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Під час нагрівання без доступу кисню целюлоза розкладається на деревне вугілля (С) та леткі органічні речовини (метанол, ацетон, оцтову кислоту та інші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оксигеновмісні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органічні сполуки).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021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3950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Застосування крохмалю дуже різноманітне. </a:t>
            </a:r>
          </a:p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Він є основним вуглеводом їжі людини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хліба, круп, картоплі.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0"/>
            <a:ext cx="8751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Застосування крохмалю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Олександр\Pictures\110SSCAM\DSC04965.JPG"/>
          <p:cNvPicPr>
            <a:picLocks noChangeAspect="1" noChangeArrowheads="1"/>
          </p:cNvPicPr>
          <p:nvPr/>
        </p:nvPicPr>
        <p:blipFill>
          <a:blip r:embed="rId2" cstate="print"/>
          <a:srcRect l="38799" t="28224" r="12702" b="13316"/>
          <a:stretch>
            <a:fillRect/>
          </a:stretch>
        </p:blipFill>
        <p:spPr bwMode="auto">
          <a:xfrm>
            <a:off x="114300" y="2895600"/>
            <a:ext cx="3645234" cy="3295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57650" y="3028950"/>
            <a:ext cx="4933950" cy="2677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У значних  кількостях його переробляють на глюкозу й інші продукти, що використовуються в  кондитерському виробництві.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250"/>
            <a:ext cx="6000750" cy="31085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З крохмалю одержують етиловий спирт.  </a:t>
            </a:r>
          </a:p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Крохмаль використовують як клей. </a:t>
            </a:r>
          </a:p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У медицині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для виготовлення лікувальних препаратів.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24300"/>
            <a:ext cx="5962650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rgbClr val="FF0000"/>
                </a:solidFill>
              </a:rPr>
              <a:t>      Глікоген </a:t>
            </a:r>
            <a:r>
              <a:rPr lang="uk-UA" sz="2800" b="1" dirty="0" smtClean="0">
                <a:solidFill>
                  <a:schemeClr val="tx1"/>
                </a:solidFill>
              </a:rPr>
              <a:t>(тваринний крохмаль) утворюється в печінці з глюкози і є резервною речовиною в організмі людини.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7450" y="3638550"/>
            <a:ext cx="2609850" cy="2114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Добавити малюнок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933450"/>
            <a:ext cx="2609850" cy="2114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Добавити малюнок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1100" y="0"/>
            <a:ext cx="3171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Целюлоза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009650"/>
            <a:ext cx="5753100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Целюлоза (клітковина) є головною складовою частиною рослин. </a:t>
            </a:r>
          </a:p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Близько 50% деревини становить клітковина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ександр\Pictures\енн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503238"/>
            <a:ext cx="2747962" cy="25641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" y="3886200"/>
            <a:ext cx="57531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Бавовняне волокно (вата) на 90% складається з клітковини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" y="5549205"/>
            <a:ext cx="581025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У промисловості целюлозу виділяють з деревини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67450" y="3371850"/>
            <a:ext cx="2609850" cy="2114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Добавити малюнок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рагмент молекулы целлюлозы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b="20256"/>
          <a:stretch>
            <a:fillRect/>
          </a:stretch>
        </p:blipFill>
        <p:spPr bwMode="auto">
          <a:xfrm>
            <a:off x="411162" y="2141538"/>
            <a:ext cx="816133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   </a:t>
            </a:r>
            <a:r>
              <a:rPr lang="uk-UA" sz="2800" b="1" dirty="0" smtClean="0">
                <a:solidFill>
                  <a:srgbClr val="FF0000"/>
                </a:solidFill>
              </a:rPr>
              <a:t>Склад целюлози</a:t>
            </a:r>
            <a:r>
              <a:rPr lang="uk-UA" sz="2800" b="1" dirty="0" smtClean="0">
                <a:solidFill>
                  <a:schemeClr val="tx1"/>
                </a:solidFill>
              </a:rPr>
              <a:t>, так само як і крохмалю, виражається формулою </a:t>
            </a:r>
            <a:r>
              <a:rPr lang="uk-UA" sz="3600" b="1" dirty="0" smtClean="0">
                <a:solidFill>
                  <a:srgbClr val="0000FF"/>
                </a:solidFill>
              </a:rPr>
              <a:t>(</a:t>
            </a:r>
            <a:r>
              <a:rPr lang="ru-RU" sz="3600" b="1" kern="0" dirty="0" smtClean="0">
                <a:solidFill>
                  <a:srgbClr val="0000FF"/>
                </a:solidFill>
              </a:rPr>
              <a:t>С</a:t>
            </a:r>
            <a:r>
              <a:rPr lang="ru-RU" sz="3600" b="1" kern="0" baseline="-25000" dirty="0" smtClean="0">
                <a:solidFill>
                  <a:srgbClr val="0000FF"/>
                </a:solidFill>
              </a:rPr>
              <a:t>6</a:t>
            </a:r>
            <a:r>
              <a:rPr lang="ru-RU" sz="3600" b="1" kern="0" dirty="0" smtClean="0">
                <a:solidFill>
                  <a:srgbClr val="0000FF"/>
                </a:solidFill>
              </a:rPr>
              <a:t>Н</a:t>
            </a:r>
            <a:r>
              <a:rPr lang="ru-RU" sz="3600" b="1" kern="0" baseline="-25000" dirty="0" smtClean="0">
                <a:solidFill>
                  <a:srgbClr val="0000FF"/>
                </a:solidFill>
              </a:rPr>
              <a:t>10</a:t>
            </a:r>
            <a:r>
              <a:rPr lang="ru-RU" sz="3600" b="1" kern="0" dirty="0" smtClean="0">
                <a:solidFill>
                  <a:srgbClr val="0000FF"/>
                </a:solidFill>
              </a:rPr>
              <a:t>О</a:t>
            </a:r>
            <a:r>
              <a:rPr lang="ru-RU" sz="3600" b="1" kern="0" baseline="-25000" dirty="0" smtClean="0">
                <a:solidFill>
                  <a:srgbClr val="0000FF"/>
                </a:solidFill>
              </a:rPr>
              <a:t>5</a:t>
            </a:r>
            <a:r>
              <a:rPr lang="ru-RU" sz="3600" b="1" kern="0" dirty="0" smtClean="0">
                <a:solidFill>
                  <a:srgbClr val="0000FF"/>
                </a:solidFill>
              </a:rPr>
              <a:t>)</a:t>
            </a:r>
            <a:r>
              <a:rPr lang="en-US" sz="2800" b="1" kern="0" dirty="0" smtClean="0">
                <a:solidFill>
                  <a:srgbClr val="0000FF"/>
                </a:solidFill>
              </a:rPr>
              <a:t>n</a:t>
            </a:r>
            <a:r>
              <a:rPr lang="uk-UA" sz="2800" b="1" kern="0" dirty="0" smtClean="0">
                <a:solidFill>
                  <a:srgbClr val="0000FF"/>
                </a:solidFill>
              </a:rPr>
              <a:t>.  </a:t>
            </a:r>
          </a:p>
          <a:p>
            <a:pPr marL="95250" indent="76200"/>
            <a:r>
              <a:rPr lang="uk-UA" sz="2800" b="1" kern="0" dirty="0" smtClean="0">
                <a:solidFill>
                  <a:sysClr val="windowText" lastClr="000000"/>
                </a:solidFill>
              </a:rPr>
              <a:t>       Молекули целюлози мають лінійну будову, через це целюлоза  легко утворює волокна.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19650"/>
            <a:ext cx="9144000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    Волокна ,  утворені водневим зв'язком , мають  високу механічну міцність. </a:t>
            </a:r>
          </a:p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   Через це  целюлозу використовують у виробництві тканин.</a:t>
            </a:r>
            <a:endParaRPr lang="uk-UA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250"/>
            <a:ext cx="9144000" cy="2677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 Целюлоза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волокниста речовина, не розчиняється  воді  й в органічних розчинниках, але добре розчиняється в аміачному розчині </a:t>
            </a:r>
            <a:r>
              <a:rPr lang="uk-UA" sz="2800" b="1" dirty="0" err="1" smtClean="0">
                <a:solidFill>
                  <a:schemeClr val="tx1"/>
                </a:solidFill>
                <a:latin typeface="Arial"/>
                <a:cs typeface="Arial"/>
              </a:rPr>
              <a:t>купрум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(ІІ) гідроксиду. З цього розчину  кислоти осаджують целюлозу у вигляді волокон (</a:t>
            </a:r>
            <a:r>
              <a:rPr lang="uk-UA" sz="2800" b="1" i="1" dirty="0" smtClean="0">
                <a:solidFill>
                  <a:schemeClr val="tx1"/>
                </a:solidFill>
                <a:latin typeface="Arial"/>
                <a:cs typeface="Arial"/>
              </a:rPr>
              <a:t>гідратцелюлоза)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01807"/>
            <a:ext cx="9144000" cy="31085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В будові макромолекул крохмалю і  целюлози є відмінності:</a:t>
            </a:r>
          </a:p>
          <a:p>
            <a:pPr marL="95250" indent="76200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</a:rPr>
              <a:t>Макромолекули складаються з  різних ізомерів глюкози;</a:t>
            </a:r>
          </a:p>
          <a:p>
            <a:pPr marL="95250" indent="76200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</a:rPr>
              <a:t>Молекули глюкози мають лінійну  структуру;</a:t>
            </a:r>
          </a:p>
          <a:p>
            <a:pPr marL="95250" indent="76200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</a:rPr>
              <a:t>Молекули крохмалю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uk-UA" sz="2800" b="1" dirty="0" smtClean="0">
                <a:solidFill>
                  <a:schemeClr val="tx1"/>
                </a:solidFill>
              </a:rPr>
              <a:t>як лінійну так і розгалужену структуру;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   Відмінності  в будові  молекул визначають відмінності у властивостях полімерів: </a:t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крохмаль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продукт харчування, целюлоза для цієї мети не придатна.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19450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Целюлоза як і крохмаль </a:t>
            </a:r>
            <a:r>
              <a:rPr lang="uk-UA" sz="2800" b="1" dirty="0" smtClean="0">
                <a:solidFill>
                  <a:srgbClr val="FF0000"/>
                </a:solidFill>
              </a:rPr>
              <a:t>не має альдегідної групи</a:t>
            </a:r>
            <a:r>
              <a:rPr lang="uk-UA" sz="2800" b="1" dirty="0" smtClean="0">
                <a:solidFill>
                  <a:schemeClr val="tx1"/>
                </a:solidFill>
              </a:rPr>
              <a:t> тому не дає реакції  </a:t>
            </a:r>
            <a:r>
              <a:rPr lang="uk-UA" sz="2800" b="1" dirty="0" err="1" smtClean="0">
                <a:solidFill>
                  <a:schemeClr val="tx1"/>
                </a:solidFill>
                <a:latin typeface="Arial"/>
                <a:cs typeface="Arial"/>
              </a:rPr>
              <a:t>“</a:t>
            </a:r>
            <a:r>
              <a:rPr lang="uk-UA" sz="2800" b="1" dirty="0" err="1" smtClean="0">
                <a:solidFill>
                  <a:schemeClr val="tx1"/>
                </a:solidFill>
              </a:rPr>
              <a:t>срібного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дзеркала</a:t>
            </a:r>
            <a:r>
              <a:rPr lang="uk-UA" sz="2800" b="1" dirty="0" err="1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9150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Целюлозу використовують для виробництва хімічних волокон (штучного шовку), різних видів тканин і сортів паперу, пластмас, лаків тощо.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0"/>
            <a:ext cx="8703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Використання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целюлози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ії\для презентацій\фон з рамочками\Рисунок1лоплр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0042"/>
            <a:ext cx="5357850" cy="2928958"/>
          </a:xfrm>
          <a:prstGeom prst="rect">
            <a:avLst/>
          </a:prstGeom>
          <a:noFill/>
        </p:spPr>
      </p:pic>
      <p:pic>
        <p:nvPicPr>
          <p:cNvPr id="70660" name="Picture 8" descr="woman_leading_meeting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" y="0"/>
            <a:ext cx="3809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143372" y="928670"/>
            <a:ext cx="4252938" cy="7048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Домашнє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завдання</a:t>
            </a:r>
          </a:p>
        </p:txBody>
      </p:sp>
      <p:pic>
        <p:nvPicPr>
          <p:cNvPr id="9" name="Picture 8" descr="BOOK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10" y="5058278"/>
            <a:ext cx="2271740" cy="151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9542" y="2033579"/>
            <a:ext cx="17859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uk-UA" sz="4800" b="1" smtClean="0">
                <a:solidFill>
                  <a:srgbClr val="FF0000"/>
                </a:solidFill>
              </a:rPr>
              <a:t>§38</a:t>
            </a:r>
            <a:endParaRPr lang="uk-UA" sz="4800" dirty="0"/>
          </a:p>
        </p:txBody>
      </p:sp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7136" y="5719756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31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725" y="0"/>
            <a:ext cx="74485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Крохмаль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целюлоза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2638"/>
            <a:ext cx="9144000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Глюкоза,  що утворюється в результаті фотосинтезу,  накопичується  в  плодах,  листі  та стеблах рослин  у  формі  різних  полімерів: </a:t>
            </a:r>
            <a:r>
              <a:rPr lang="uk-UA" sz="2800" b="1" dirty="0" smtClean="0">
                <a:solidFill>
                  <a:srgbClr val="FF0000"/>
                </a:solidFill>
              </a:rPr>
              <a:t>крохмалю  і  целюлози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uk-UA" sz="2800" b="1" dirty="0" smtClean="0">
                <a:solidFill>
                  <a:schemeClr val="tx1"/>
                </a:solidFill>
              </a:rPr>
              <a:t>клітковина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29280"/>
            <a:ext cx="9144000" cy="113877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Крохмаль  і  целюлоза 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 природні 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полімери,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загальна формула яких</a:t>
            </a:r>
            <a:r>
              <a:rPr lang="uk-UA" sz="2800" b="1" dirty="0" smtClean="0">
                <a:solidFill>
                  <a:schemeClr val="tx1"/>
                </a:solidFill>
              </a:rPr>
              <a:t>  </a:t>
            </a:r>
            <a:r>
              <a:rPr lang="uk-UA" sz="4000" b="1" dirty="0" smtClean="0">
                <a:solidFill>
                  <a:schemeClr val="tx1"/>
                </a:solidFill>
              </a:rPr>
              <a:t>(</a:t>
            </a:r>
            <a:r>
              <a:rPr lang="ru-RU" sz="4000" b="1" kern="0" dirty="0" smtClean="0">
                <a:solidFill>
                  <a:sysClr val="windowText" lastClr="000000"/>
                </a:solidFill>
              </a:rPr>
              <a:t>С</a:t>
            </a:r>
            <a:r>
              <a:rPr lang="ru-RU" sz="4000" b="1" kern="0" baseline="-25000" dirty="0" smtClean="0">
                <a:solidFill>
                  <a:sysClr val="windowText" lastClr="000000"/>
                </a:solidFill>
              </a:rPr>
              <a:t>6</a:t>
            </a:r>
            <a:r>
              <a:rPr lang="ru-RU" sz="4000" b="1" kern="0" dirty="0" smtClean="0">
                <a:solidFill>
                  <a:sysClr val="windowText" lastClr="000000"/>
                </a:solidFill>
              </a:rPr>
              <a:t>Н</a:t>
            </a:r>
            <a:r>
              <a:rPr lang="ru-RU" sz="4000" b="1" kern="0" baseline="-25000" dirty="0" smtClean="0">
                <a:solidFill>
                  <a:sysClr val="windowText" lastClr="000000"/>
                </a:solidFill>
              </a:rPr>
              <a:t>10</a:t>
            </a:r>
            <a:r>
              <a:rPr lang="ru-RU" sz="4000" b="1" kern="0" dirty="0" smtClean="0">
                <a:solidFill>
                  <a:sysClr val="windowText" lastClr="000000"/>
                </a:solidFill>
              </a:rPr>
              <a:t>О</a:t>
            </a:r>
            <a:r>
              <a:rPr lang="ru-RU" sz="4000" b="1" kern="0" baseline="-25000" dirty="0" smtClean="0">
                <a:solidFill>
                  <a:sysClr val="windowText" lastClr="000000"/>
                </a:solidFill>
              </a:rPr>
              <a:t>5</a:t>
            </a:r>
            <a:r>
              <a:rPr lang="ru-RU" sz="4000" b="1" kern="0" dirty="0" smtClean="0">
                <a:solidFill>
                  <a:sysClr val="windowText" lastClr="000000"/>
                </a:solidFill>
              </a:rPr>
              <a:t>)</a:t>
            </a:r>
            <a:r>
              <a:rPr lang="en-US" sz="4000" b="1" kern="0" baseline="-25000" dirty="0" smtClean="0">
                <a:solidFill>
                  <a:sysClr val="windowText" lastClr="000000"/>
                </a:solidFill>
              </a:rPr>
              <a:t>n</a:t>
            </a:r>
            <a:r>
              <a:rPr lang="uk-UA" sz="4000" b="1" kern="0" baseline="-25000" dirty="0" smtClean="0">
                <a:solidFill>
                  <a:sysClr val="windowText" lastClr="000000"/>
                </a:solidFill>
              </a:rPr>
              <a:t> </a:t>
            </a:r>
            <a:r>
              <a:rPr lang="uk-UA" sz="40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40189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Рівняння утворення крохмалю або целюлози:</a:t>
            </a:r>
          </a:p>
          <a:p>
            <a:pPr marL="95250" indent="76200"/>
            <a:r>
              <a:rPr lang="uk-UA" sz="2800" b="1" kern="0" dirty="0" smtClean="0">
                <a:solidFill>
                  <a:sysClr val="windowText" lastClr="000000"/>
                </a:solidFill>
              </a:rPr>
              <a:t>     </a:t>
            </a:r>
            <a:r>
              <a:rPr lang="en-US" sz="3600" b="1" kern="0" dirty="0" smtClean="0">
                <a:solidFill>
                  <a:sysClr val="windowText" lastClr="000000"/>
                </a:solidFill>
              </a:rPr>
              <a:t>n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С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6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Н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12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О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6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sz="3600" b="1" kern="0" dirty="0" smtClean="0">
                <a:solidFill>
                  <a:sysClr val="windowText" lastClr="000000"/>
                </a:solidFill>
                <a:sym typeface="Symbol"/>
              </a:rPr>
              <a:t></a:t>
            </a:r>
            <a:r>
              <a:rPr lang="uk-UA" sz="3600" b="1" dirty="0" smtClean="0">
                <a:solidFill>
                  <a:schemeClr val="tx1"/>
                </a:solidFill>
              </a:rPr>
              <a:t> (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С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6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Н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10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О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5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)</a:t>
            </a:r>
            <a:r>
              <a:rPr lang="en-US" sz="3600" b="1" kern="0" baseline="-25000" dirty="0" smtClean="0">
                <a:solidFill>
                  <a:sysClr val="windowText" lastClr="000000"/>
                </a:solidFill>
              </a:rPr>
              <a:t>n</a:t>
            </a:r>
            <a:r>
              <a:rPr lang="uk-UA" sz="3600" b="1" kern="0" baseline="-25000" dirty="0" smtClean="0">
                <a:solidFill>
                  <a:sysClr val="windowText" lastClr="000000"/>
                </a:solidFill>
              </a:rPr>
              <a:t>  </a:t>
            </a:r>
            <a:r>
              <a:rPr lang="uk-UA" sz="3600" b="1" kern="0" dirty="0" smtClean="0">
                <a:solidFill>
                  <a:sysClr val="windowText" lastClr="000000"/>
                </a:solidFill>
              </a:rPr>
              <a:t>+ </a:t>
            </a:r>
            <a:r>
              <a:rPr lang="en-US" sz="3600" b="1" kern="0" dirty="0" smtClean="0">
                <a:solidFill>
                  <a:sysClr val="windowText" lastClr="000000"/>
                </a:solidFill>
              </a:rPr>
              <a:t>n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Н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О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54639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Ця реакція називається  </a:t>
            </a:r>
            <a:r>
              <a:rPr lang="uk-UA" sz="2800" b="1" dirty="0" err="1" smtClean="0">
                <a:solidFill>
                  <a:schemeClr val="tx1"/>
                </a:solidFill>
              </a:rPr>
              <a:t>реакц</a:t>
            </a:r>
            <a:r>
              <a:rPr lang="uk-UA" sz="2800" b="1" dirty="0" smtClean="0">
                <a:solidFill>
                  <a:schemeClr val="tx1"/>
                </a:solidFill>
              </a:rPr>
              <a:t>.  </a:t>
            </a:r>
            <a:r>
              <a:rPr lang="uk-UA" sz="2800" b="1" dirty="0" smtClean="0">
                <a:solidFill>
                  <a:srgbClr val="FF0000"/>
                </a:solidFill>
              </a:rPr>
              <a:t>поліконденсації. </a:t>
            </a:r>
            <a:r>
              <a:rPr lang="uk-UA" sz="2800" b="1" dirty="0" smtClean="0">
                <a:solidFill>
                  <a:srgbClr val="0000FF"/>
                </a:solidFill>
              </a:rPr>
              <a:t>Мономер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глюкоза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b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uk-UA" sz="2800" b="1" dirty="0" smtClean="0">
                <a:solidFill>
                  <a:srgbClr val="0000FF"/>
                </a:solidFill>
                <a:latin typeface="Arial"/>
                <a:cs typeface="Arial"/>
              </a:rPr>
              <a:t>Полімер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целюлоза 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або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крохмаль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12" y="0"/>
            <a:ext cx="30003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Крохмаль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7130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Крохмаль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білий порошок, несмачний, нерозчинний у воді. У гарячій воді набухає, утворюючи клейстер (колоїдний розчин).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76481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Крохмаль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продукт фотосинтезу. Він є запасною поживною речовиною рослин.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94492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Найбільшу кількість крохмалю містять зерна рису (до 80%), пшениці (до 75%), кукурудзи (до 72%), бульби картоплі (до 24%)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Крохмаль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– суміш двох полісахаридів: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амілази 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і 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cs typeface="Arial"/>
              </a:rPr>
              <a:t>амілопектину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cs typeface="Arial"/>
              </a:rPr>
              <a:t> , які складаються із залишків  глюкози. Молекули амілази мають лінійну будову. </a:t>
            </a:r>
            <a:r>
              <a:rPr lang="uk-UA" sz="2800" b="1" dirty="0" smtClean="0">
                <a:solidFill>
                  <a:srgbClr val="000000"/>
                </a:solidFill>
                <a:cs typeface="Arial"/>
              </a:rPr>
              <a:t>Молекули амілопектину утворюють розгалужені ланцюги.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Крахмал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662" t="56206" r="9180"/>
          <a:stretch>
            <a:fillRect/>
          </a:stretch>
        </p:blipFill>
        <p:spPr bwMode="auto">
          <a:xfrm>
            <a:off x="952500" y="2476500"/>
            <a:ext cx="56769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800600"/>
            <a:ext cx="9144000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Крохмаль утворюється  в  рослинній зеленій клітині з вуглекислого газу та води під дією променів сонця.  Цей процес називають </a:t>
            </a:r>
            <a:r>
              <a:rPr lang="uk-UA" sz="2800" b="1" dirty="0" smtClean="0">
                <a:solidFill>
                  <a:srgbClr val="FF0000"/>
                </a:solidFill>
              </a:rPr>
              <a:t>фотосинтезом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Утворення в природі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Спочатку з вуглекислого газу і води внаслідок низки біохімічних реакцій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(фотосинтез)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утворюється α-глюкоза (у присутності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хлорофілла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на світлі):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6СО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+ 6Н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 → С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+ 6О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А далі з α-глюкози синтезується крохмаль: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→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або сумарно: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uk-UA" sz="32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+ 6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 →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93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При гідролізі крохмалю утворюється </a:t>
            </a:r>
            <a:r>
              <a:rPr lang="uk-UA" sz="2800" b="1" dirty="0" smtClean="0">
                <a:solidFill>
                  <a:srgbClr val="FF0000"/>
                </a:solidFill>
              </a:rPr>
              <a:t>глюкоза.</a:t>
            </a:r>
          </a:p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Гідроліз проходить в присутності  каталізаторів (кислоти, ферментів).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6695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0000"/>
                </a:solidFill>
              </a:rPr>
              <a:t>(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С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6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Н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10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О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5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)</a:t>
            </a:r>
            <a:r>
              <a:rPr lang="en-US" sz="3600" b="1" kern="0" baseline="-25000" dirty="0" smtClean="0">
                <a:solidFill>
                  <a:sysClr val="windowText" lastClr="000000"/>
                </a:solidFill>
              </a:rPr>
              <a:t>n</a:t>
            </a:r>
            <a:r>
              <a:rPr lang="uk-UA" sz="3600" b="1" kern="0" baseline="-25000" dirty="0" smtClean="0">
                <a:solidFill>
                  <a:sysClr val="windowText" lastClr="000000"/>
                </a:solidFill>
              </a:rPr>
              <a:t>    </a:t>
            </a:r>
            <a:r>
              <a:rPr lang="uk-UA" sz="3600" b="1" kern="0" dirty="0" smtClean="0">
                <a:solidFill>
                  <a:sysClr val="windowText" lastClr="000000"/>
                </a:solidFill>
                <a:sym typeface="Symbol"/>
              </a:rPr>
              <a:t>    </a:t>
            </a:r>
            <a:r>
              <a:rPr lang="uk-UA" sz="3600" kern="0" dirty="0" smtClean="0">
                <a:solidFill>
                  <a:sysClr val="windowText" lastClr="000000"/>
                </a:solidFill>
                <a:sym typeface="Symbol"/>
              </a:rPr>
              <a:t>декстрин   </a:t>
            </a:r>
            <a:r>
              <a:rPr lang="uk-UA" sz="3600" b="1" dirty="0" smtClean="0">
                <a:solidFill>
                  <a:srgbClr val="000000"/>
                </a:solidFill>
              </a:rPr>
              <a:t>    </a:t>
            </a:r>
            <a:r>
              <a:rPr lang="en-US" sz="3600" b="1" kern="0" dirty="0" smtClean="0">
                <a:solidFill>
                  <a:sysClr val="windowText" lastClr="000000"/>
                </a:solidFill>
              </a:rPr>
              <a:t>n</a:t>
            </a:r>
            <a:r>
              <a:rPr lang="en-US" sz="3600" b="1" kern="0" baseline="-25000" dirty="0" smtClean="0">
                <a:solidFill>
                  <a:sysClr val="windowText" lastClr="000000"/>
                </a:solidFill>
              </a:rPr>
              <a:t> 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С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6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Н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10</a:t>
            </a:r>
            <a:r>
              <a:rPr lang="ru-RU" sz="3600" b="1" kern="0" dirty="0" smtClean="0">
                <a:solidFill>
                  <a:sysClr val="windowText" lastClr="000000"/>
                </a:solidFill>
              </a:rPr>
              <a:t>О</a:t>
            </a:r>
            <a:r>
              <a:rPr lang="ru-RU" sz="3600" b="1" kern="0" baseline="-25000" dirty="0" smtClean="0">
                <a:solidFill>
                  <a:sysClr val="windowText" lastClr="000000"/>
                </a:solidFill>
              </a:rPr>
              <a:t>6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66950" y="1524000"/>
            <a:ext cx="11239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kern="0" dirty="0" smtClean="0">
                <a:solidFill>
                  <a:srgbClr val="0000FF"/>
                </a:solidFill>
              </a:rPr>
              <a:t>Н</a:t>
            </a:r>
            <a:r>
              <a:rPr lang="ru-RU" sz="3600" b="1" kern="0" baseline="-25000" dirty="0" smtClean="0">
                <a:solidFill>
                  <a:srgbClr val="0000FF"/>
                </a:solidFill>
              </a:rPr>
              <a:t>2</a:t>
            </a:r>
            <a:r>
              <a:rPr lang="ru-RU" sz="3600" b="1" kern="0" dirty="0" smtClean="0">
                <a:solidFill>
                  <a:srgbClr val="0000FF"/>
                </a:solidFill>
              </a:rPr>
              <a:t>О</a:t>
            </a:r>
            <a:endParaRPr lang="uk-UA" sz="1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500" y="1504950"/>
            <a:ext cx="11239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kern="0" dirty="0" smtClean="0">
                <a:solidFill>
                  <a:srgbClr val="0000FF"/>
                </a:solidFill>
              </a:rPr>
              <a:t>Н</a:t>
            </a:r>
            <a:r>
              <a:rPr lang="ru-RU" sz="3600" b="1" kern="0" baseline="-25000" dirty="0" smtClean="0">
                <a:solidFill>
                  <a:srgbClr val="0000FF"/>
                </a:solidFill>
              </a:rPr>
              <a:t>2</a:t>
            </a:r>
            <a:r>
              <a:rPr lang="ru-RU" sz="3600" b="1" kern="0" dirty="0" smtClean="0">
                <a:solidFill>
                  <a:srgbClr val="0000FF"/>
                </a:solidFill>
              </a:rPr>
              <a:t>О</a:t>
            </a:r>
            <a:endParaRPr lang="uk-UA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09900"/>
            <a:ext cx="2324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kern="0" dirty="0" smtClean="0">
                <a:solidFill>
                  <a:srgbClr val="0000FF"/>
                </a:solidFill>
              </a:rPr>
              <a:t> </a:t>
            </a:r>
            <a:r>
              <a:rPr lang="ru-RU" sz="3200" b="1" kern="0" dirty="0" err="1" smtClean="0">
                <a:solidFill>
                  <a:srgbClr val="0000FF"/>
                </a:solidFill>
              </a:rPr>
              <a:t>крохмаль</a:t>
            </a:r>
            <a:endParaRPr lang="uk-UA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009900"/>
            <a:ext cx="2324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kern="0" dirty="0" smtClean="0">
                <a:solidFill>
                  <a:srgbClr val="0000FF"/>
                </a:solidFill>
              </a:rPr>
              <a:t> глюкоза</a:t>
            </a:r>
            <a:endParaRPr lang="uk-UA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5285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З рослин витягують крохмаль, руйнуючи клітини і відмиваючи його водою.  </a:t>
            </a:r>
          </a:p>
          <a:p>
            <a:pPr marL="95250" indent="76200"/>
            <a:r>
              <a:rPr lang="uk-UA" sz="2400" b="1" dirty="0" smtClean="0">
                <a:solidFill>
                  <a:schemeClr val="tx1"/>
                </a:solidFill>
              </a:rPr>
              <a:t>(Як в домашніх умовах добути крохмаль з картоплі?)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82505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76200"/>
            <a:r>
              <a:rPr lang="uk-UA" sz="2800" b="1" dirty="0" smtClean="0">
                <a:solidFill>
                  <a:schemeClr val="tx1"/>
                </a:solidFill>
              </a:rPr>
              <a:t>    Розчин йоду забарвлює крохмаль у синій колір і використовується для виявлення крохмалю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7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Хімічні властивості крохмалю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.Гідроліз: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При тривалому кип’ятінні крохмалю в присутності кислоти (найчастіше сульфатної) молекули піддаються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гідролізу.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Причому кінцевим продуктом гідролізу є тільки α-глюкоза.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→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u="sng" dirty="0" smtClean="0">
                <a:solidFill>
                  <a:srgbClr val="FFFF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ідроліз відбувається </a:t>
            </a:r>
            <a:r>
              <a:rPr kumimoji="0" lang="uk-UA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ступінчасто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→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="1" baseline="-30000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→ С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→ С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крохмаль       декстрини      мальтоза     глюкоза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Декстріни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утворюються під час термічної обробки продуктів, які містять крохмаль.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Крохмаль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гідролізується такою ж дією </a:t>
            </a:r>
            <a:r>
              <a:rPr kumimoji="0" lang="uk-UA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фермантів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145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2. Повне окиснення (відбувається в живих організмах) з виділенням енергії: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+6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nO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→</a:t>
            </a:r>
            <a:r>
              <a:rPr kumimoji="0" lang="uk-UA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nCO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+5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O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3. Взаємодія з йодом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йодокрохмальна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реакція)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41274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–ЯКІСНА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741274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РЕАКЦІЯ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утворюється сполука темно-синього кольору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245344" cy="221457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57200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Ниткоподібні молекули амілози скручуються у спіралі, усередину яких, як у пастку, можуть потрапляти молекули інших речовин – утворюється сполука за типом «гість-господар»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83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Хімічні властивості целюлози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uk-UA" sz="28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Гідроліз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Гідроліз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целюлози проходить у більш жорстких умовах, і кінцевим продуктом гідролізу є β-глюкоза. Проміжні продукти гідролізу целюлози не становлять особливого інтересу, тому їх можна не зазначати й рівняння реакції складати в сумарному вигляді: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ru-RU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uk-UA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→ 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80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Частково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гідролізовану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целюлозу застосовують у харчовій промисловості для освітлення соків.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Целюлоза також гідролізується у шлунку жуйних тварин за допомогою бактерій-симбіонтів.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400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1_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950</Words>
  <Application>Microsoft Office PowerPoint</Application>
  <PresentationFormat>Экран (4:3)</PresentationFormat>
  <Paragraphs>95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Georgia</vt:lpstr>
      <vt:lpstr>Segoe Script</vt:lpstr>
      <vt:lpstr>Symbol</vt:lpstr>
      <vt:lpstr>Times New Roman</vt:lpstr>
      <vt:lpstr>Trebuchet MS</vt:lpstr>
      <vt:lpstr>Tw Cen MT</vt:lpstr>
      <vt:lpstr>Тема Office</vt:lpstr>
      <vt:lpstr>1_Тема Office</vt:lpstr>
      <vt:lpstr>2_Оформление по умолчанию</vt:lpstr>
      <vt:lpstr>Контур</vt:lpstr>
      <vt:lpstr>1_Контур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Олександр</dc:creator>
  <cp:lastModifiedBy>Наталия Мирошниченко</cp:lastModifiedBy>
  <cp:revision>354</cp:revision>
  <dcterms:created xsi:type="dcterms:W3CDTF">2018-01-04T07:20:10Z</dcterms:created>
  <dcterms:modified xsi:type="dcterms:W3CDTF">2020-04-01T17:12:13Z</dcterms:modified>
</cp:coreProperties>
</file>