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 id="273" r:id="rId16"/>
    <p:sldId id="270"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4" d="100"/>
          <a:sy n="54" d="100"/>
        </p:scale>
        <p:origin x="-103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EBD08A-BA52-4B33-B635-42A9D6AEBA3B}"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ru-RU"/>
        </a:p>
      </dgm:t>
    </dgm:pt>
    <dgm:pt modelId="{2AAC8541-82A3-4F61-8507-E3CA6AC4F727}">
      <dgm:prSet phldrT="[Текст]" custT="1"/>
      <dgm:spPr/>
      <dgm:t>
        <a:bodyPr/>
        <a:lstStyle/>
        <a:p>
          <a:r>
            <a:rPr lang="ru-RU" sz="2400" b="0" i="0" dirty="0" err="1" smtClean="0"/>
            <a:t>Частину</a:t>
          </a:r>
          <a:r>
            <a:rPr lang="ru-RU" sz="2400" b="0" i="0" dirty="0" smtClean="0"/>
            <a:t> слова без </a:t>
          </a:r>
          <a:r>
            <a:rPr lang="ru-RU" sz="2400" b="0" i="0" dirty="0" err="1" smtClean="0"/>
            <a:t>закінчення</a:t>
          </a:r>
          <a:r>
            <a:rPr lang="ru-RU" sz="2400" b="0" i="0" dirty="0" smtClean="0"/>
            <a:t> </a:t>
          </a:r>
          <a:r>
            <a:rPr lang="ru-RU" sz="2400" b="0" i="0" dirty="0" err="1" smtClean="0"/>
            <a:t>називають</a:t>
          </a:r>
          <a:r>
            <a:rPr lang="ru-RU" sz="2400" b="0" i="0" dirty="0" smtClean="0"/>
            <a:t> </a:t>
          </a:r>
          <a:r>
            <a:rPr lang="ru-RU" sz="2400" b="1" i="0" u="sng" dirty="0" smtClean="0">
              <a:solidFill>
                <a:schemeClr val="accent6">
                  <a:lumMod val="75000"/>
                </a:schemeClr>
              </a:solidFill>
            </a:rPr>
            <a:t>основою</a:t>
          </a:r>
          <a:r>
            <a:rPr lang="ru-RU" sz="2400" b="0" i="0" dirty="0" smtClean="0"/>
            <a:t>.</a:t>
          </a:r>
        </a:p>
        <a:p>
          <a:r>
            <a:rPr lang="ru-RU" sz="2400" b="0" i="0" dirty="0" smtClean="0"/>
            <a:t>Основа слова </a:t>
          </a:r>
          <a:r>
            <a:rPr lang="ru-RU" sz="2400" b="0" i="0" dirty="0" err="1" smtClean="0"/>
            <a:t>може</a:t>
          </a:r>
          <a:r>
            <a:rPr lang="ru-RU" sz="2400" b="0" i="0" dirty="0" smtClean="0"/>
            <a:t> </a:t>
          </a:r>
          <a:r>
            <a:rPr lang="ru-RU" sz="2400" b="0" i="0" dirty="0" err="1" smtClean="0"/>
            <a:t>складатися</a:t>
          </a:r>
          <a:r>
            <a:rPr lang="ru-RU" sz="2400" b="0" i="0" dirty="0" smtClean="0"/>
            <a:t> </a:t>
          </a:r>
          <a:r>
            <a:rPr lang="ru-RU" sz="2400" b="0" i="0" dirty="0" err="1" smtClean="0"/>
            <a:t>лише</a:t>
          </a:r>
          <a:r>
            <a:rPr lang="ru-RU" sz="2400" b="0" i="0" dirty="0" smtClean="0"/>
            <a:t> з одного </a:t>
          </a:r>
          <a:r>
            <a:rPr lang="ru-RU" sz="2400" b="0" i="0" dirty="0" err="1" smtClean="0"/>
            <a:t>кореня</a:t>
          </a:r>
          <a:endParaRPr lang="ru-RU" sz="2400" dirty="0"/>
        </a:p>
      </dgm:t>
    </dgm:pt>
    <dgm:pt modelId="{073A98A5-770F-4067-9C93-BF553693AF10}" type="parTrans" cxnId="{B2B01AB5-EFAB-4BB0-9650-204C294ED37E}">
      <dgm:prSet/>
      <dgm:spPr/>
      <dgm:t>
        <a:bodyPr/>
        <a:lstStyle/>
        <a:p>
          <a:endParaRPr lang="ru-RU"/>
        </a:p>
      </dgm:t>
    </dgm:pt>
    <dgm:pt modelId="{34C52081-9418-4C87-9957-0784EB36CE01}" type="sibTrans" cxnId="{B2B01AB5-EFAB-4BB0-9650-204C294ED37E}">
      <dgm:prSet/>
      <dgm:spPr/>
      <dgm:t>
        <a:bodyPr/>
        <a:lstStyle/>
        <a:p>
          <a:endParaRPr lang="ru-RU"/>
        </a:p>
      </dgm:t>
    </dgm:pt>
    <dgm:pt modelId="{DCCCD9EB-39EC-41E5-A2B9-E604315D30E5}">
      <dgm:prSet phldrT="[Текст]" custT="1"/>
      <dgm:spPr/>
      <dgm:t>
        <a:bodyPr/>
        <a:lstStyle/>
        <a:p>
          <a:r>
            <a:rPr lang="ru-RU" sz="2400" b="1" i="1" dirty="0" err="1" smtClean="0">
              <a:solidFill>
                <a:schemeClr val="accent6">
                  <a:lumMod val="75000"/>
                </a:schemeClr>
              </a:solidFill>
            </a:rPr>
            <a:t>Непохідні</a:t>
          </a:r>
          <a:r>
            <a:rPr lang="ru-RU" sz="2400" b="1" i="1" dirty="0" smtClean="0"/>
            <a:t> </a:t>
          </a:r>
          <a:r>
            <a:rPr lang="ru-RU" sz="2400" b="1" i="1" dirty="0" err="1" smtClean="0">
              <a:solidFill>
                <a:schemeClr val="accent6">
                  <a:lumMod val="75000"/>
                </a:schemeClr>
              </a:solidFill>
            </a:rPr>
            <a:t>основи</a:t>
          </a:r>
          <a:endParaRPr lang="ru-RU" sz="2400" b="1" i="1" dirty="0" smtClean="0">
            <a:solidFill>
              <a:schemeClr val="accent6">
                <a:lumMod val="75000"/>
              </a:schemeClr>
            </a:solidFill>
          </a:endParaRPr>
        </a:p>
        <a:p>
          <a:r>
            <a:rPr lang="ru-RU" sz="2400" b="0" i="0" dirty="0" smtClean="0"/>
            <a:t> </a:t>
          </a:r>
          <a:r>
            <a:rPr lang="ru-RU" sz="2400" b="0" i="0" dirty="0" err="1" smtClean="0"/>
            <a:t>мають</a:t>
          </a:r>
          <a:r>
            <a:rPr lang="ru-RU" sz="2400" b="0" i="0" dirty="0" smtClean="0"/>
            <a:t> у </a:t>
          </a:r>
          <a:r>
            <a:rPr lang="ru-RU" sz="2400" b="0" i="0" dirty="0" err="1" smtClean="0"/>
            <a:t>своєму</a:t>
          </a:r>
          <a:r>
            <a:rPr lang="ru-RU" sz="2400" b="0" i="0" dirty="0" smtClean="0"/>
            <a:t> </a:t>
          </a:r>
          <a:r>
            <a:rPr lang="ru-RU" sz="2400" b="0" i="0" dirty="0" err="1" smtClean="0"/>
            <a:t>складі</a:t>
          </a:r>
          <a:r>
            <a:rPr lang="ru-RU" sz="2400" b="0" i="0" dirty="0" smtClean="0"/>
            <a:t> </a:t>
          </a:r>
          <a:r>
            <a:rPr lang="ru-RU" sz="2400" b="0" i="0" dirty="0" err="1" smtClean="0"/>
            <a:t>лише</a:t>
          </a:r>
          <a:r>
            <a:rPr lang="ru-RU" sz="2400" b="0" i="0" dirty="0" smtClean="0"/>
            <a:t> </a:t>
          </a:r>
          <a:r>
            <a:rPr lang="ru-RU" sz="2400" b="0" i="0" dirty="0" err="1" smtClean="0"/>
            <a:t>корінь</a:t>
          </a:r>
          <a:r>
            <a:rPr lang="ru-RU" sz="2400" b="0" i="0" dirty="0" smtClean="0"/>
            <a:t>, тому </a:t>
          </a:r>
          <a:r>
            <a:rPr lang="ru-RU" sz="2400" b="0" i="0" dirty="0" err="1" smtClean="0"/>
            <a:t>збігаються</a:t>
          </a:r>
          <a:r>
            <a:rPr lang="ru-RU" sz="2400" b="0" i="0" dirty="0" smtClean="0"/>
            <a:t> з ними і не </a:t>
          </a:r>
          <a:r>
            <a:rPr lang="ru-RU" sz="2400" b="0" i="0" dirty="0" err="1" smtClean="0"/>
            <a:t>розчленовуються</a:t>
          </a:r>
          <a:r>
            <a:rPr lang="ru-RU" sz="2400" b="0" i="0" dirty="0" smtClean="0"/>
            <a:t> на </a:t>
          </a:r>
          <a:r>
            <a:rPr lang="ru-RU" sz="2400" b="0" i="0" dirty="0" err="1" smtClean="0"/>
            <a:t>частини</a:t>
          </a:r>
          <a:r>
            <a:rPr lang="ru-RU" sz="2400" b="0" i="0" dirty="0" smtClean="0"/>
            <a:t> </a:t>
          </a:r>
        </a:p>
        <a:p>
          <a:r>
            <a:rPr lang="ru-RU" sz="2400" b="0" i="0" dirty="0" smtClean="0"/>
            <a:t>(</a:t>
          </a:r>
          <a:r>
            <a:rPr lang="ru-RU" sz="2400" b="1" i="1" dirty="0" err="1" smtClean="0"/>
            <a:t>чорн</a:t>
          </a:r>
          <a:r>
            <a:rPr lang="ru-RU" sz="2400" b="0" i="1" dirty="0" smtClean="0"/>
            <a:t>(</a:t>
          </a:r>
          <a:r>
            <a:rPr lang="ru-RU" sz="2400" b="0" i="1" dirty="0" err="1" smtClean="0"/>
            <a:t>ий</a:t>
          </a:r>
          <a:r>
            <a:rPr lang="ru-RU" sz="2400" b="0" i="0" dirty="0" smtClean="0"/>
            <a:t>).</a:t>
          </a:r>
          <a:endParaRPr lang="ru-RU" sz="2400" dirty="0"/>
        </a:p>
      </dgm:t>
    </dgm:pt>
    <dgm:pt modelId="{959BE385-301E-4AA1-AFEA-C94537E39526}" type="parTrans" cxnId="{141B383E-2D17-4561-9A79-82EDC88CFDA3}">
      <dgm:prSet/>
      <dgm:spPr/>
      <dgm:t>
        <a:bodyPr/>
        <a:lstStyle/>
        <a:p>
          <a:endParaRPr lang="ru-RU"/>
        </a:p>
      </dgm:t>
    </dgm:pt>
    <dgm:pt modelId="{4D2B0E1D-4991-46DC-8623-066C9E99CDB8}" type="sibTrans" cxnId="{141B383E-2D17-4561-9A79-82EDC88CFDA3}">
      <dgm:prSet/>
      <dgm:spPr/>
      <dgm:t>
        <a:bodyPr/>
        <a:lstStyle/>
        <a:p>
          <a:endParaRPr lang="ru-RU"/>
        </a:p>
      </dgm:t>
    </dgm:pt>
    <dgm:pt modelId="{346F65D3-52F6-4944-BB0F-1390A56B7B74}">
      <dgm:prSet phldrT="[Текст]" custT="1"/>
      <dgm:spPr/>
      <dgm:t>
        <a:bodyPr/>
        <a:lstStyle/>
        <a:p>
          <a:r>
            <a:rPr lang="ru-RU" sz="2400" b="1" i="1" dirty="0" err="1" smtClean="0">
              <a:solidFill>
                <a:schemeClr val="accent6">
                  <a:lumMod val="75000"/>
                </a:schemeClr>
              </a:solidFill>
            </a:rPr>
            <a:t>Похідні</a:t>
          </a:r>
          <a:r>
            <a:rPr lang="ru-RU" sz="2400" b="1" i="1" dirty="0" smtClean="0">
              <a:solidFill>
                <a:schemeClr val="accent6">
                  <a:lumMod val="75000"/>
                </a:schemeClr>
              </a:solidFill>
            </a:rPr>
            <a:t> </a:t>
          </a:r>
          <a:r>
            <a:rPr lang="ru-RU" sz="2400" b="1" i="1" dirty="0" err="1" smtClean="0">
              <a:solidFill>
                <a:schemeClr val="accent6">
                  <a:lumMod val="75000"/>
                </a:schemeClr>
              </a:solidFill>
            </a:rPr>
            <a:t>основи</a:t>
          </a:r>
          <a:endParaRPr lang="ru-RU" sz="2400" b="1" i="1" dirty="0" smtClean="0">
            <a:solidFill>
              <a:schemeClr val="accent6">
                <a:lumMod val="75000"/>
              </a:schemeClr>
            </a:solidFill>
          </a:endParaRPr>
        </a:p>
        <a:p>
          <a:r>
            <a:rPr lang="ru-RU" sz="2400" b="0" i="0" dirty="0" smtClean="0"/>
            <a:t> </a:t>
          </a:r>
          <a:r>
            <a:rPr lang="ru-RU" sz="2400" b="0" i="0" dirty="0" err="1" smtClean="0"/>
            <a:t>мають</a:t>
          </a:r>
          <a:r>
            <a:rPr lang="ru-RU" sz="2400" b="0" i="0" dirty="0" smtClean="0"/>
            <a:t> у </a:t>
          </a:r>
          <a:r>
            <a:rPr lang="ru-RU" sz="2400" b="0" i="0" dirty="0" err="1" smtClean="0"/>
            <a:t>своєму</a:t>
          </a:r>
          <a:r>
            <a:rPr lang="ru-RU" sz="2400" b="0" i="0" dirty="0" smtClean="0"/>
            <a:t> </a:t>
          </a:r>
          <a:r>
            <a:rPr lang="ru-RU" sz="2400" b="0" i="0" dirty="0" err="1" smtClean="0"/>
            <a:t>складі</a:t>
          </a:r>
          <a:r>
            <a:rPr lang="ru-RU" sz="2400" b="0" i="0" dirty="0" smtClean="0"/>
            <a:t>, </a:t>
          </a:r>
          <a:r>
            <a:rPr lang="ru-RU" sz="2400" b="0" i="0" dirty="0" err="1" smtClean="0"/>
            <a:t>крім</a:t>
          </a:r>
          <a:r>
            <a:rPr lang="ru-RU" sz="2400" b="0" i="0" dirty="0" smtClean="0"/>
            <a:t> </a:t>
          </a:r>
          <a:r>
            <a:rPr lang="ru-RU" sz="2400" b="0" i="0" dirty="0" err="1" smtClean="0"/>
            <a:t>кореня</a:t>
          </a:r>
          <a:r>
            <a:rPr lang="ru-RU" sz="2400" b="0" i="0" dirty="0" smtClean="0"/>
            <a:t>, </a:t>
          </a:r>
          <a:r>
            <a:rPr lang="ru-RU" sz="2400" b="0" i="0" dirty="0" err="1" smtClean="0"/>
            <a:t>ще</a:t>
          </a:r>
          <a:r>
            <a:rPr lang="ru-RU" sz="2400" b="0" i="0" dirty="0" smtClean="0"/>
            <a:t> одну </a:t>
          </a:r>
          <a:r>
            <a:rPr lang="ru-RU" sz="2400" b="0" i="0" dirty="0" err="1" smtClean="0"/>
            <a:t>чи</a:t>
          </a:r>
          <a:r>
            <a:rPr lang="ru-RU" sz="2400" b="0" i="0" dirty="0" smtClean="0"/>
            <a:t> </a:t>
          </a:r>
          <a:r>
            <a:rPr lang="ru-RU" sz="2400" b="0" i="0" dirty="0" err="1" smtClean="0"/>
            <a:t>більше</a:t>
          </a:r>
          <a:r>
            <a:rPr lang="ru-RU" sz="2400" b="0" i="0" dirty="0" smtClean="0"/>
            <a:t> </a:t>
          </a:r>
          <a:r>
            <a:rPr lang="ru-RU" sz="2400" b="0" i="0" dirty="0" err="1" smtClean="0"/>
            <a:t>словотворчих</a:t>
          </a:r>
          <a:r>
            <a:rPr lang="ru-RU" sz="2400" b="0" i="0" dirty="0" smtClean="0"/>
            <a:t> </a:t>
          </a:r>
          <a:r>
            <a:rPr lang="ru-RU" sz="2400" b="0" i="0" dirty="0" err="1" smtClean="0"/>
            <a:t>частин</a:t>
          </a:r>
          <a:r>
            <a:rPr lang="ru-RU" sz="2400" b="0" i="0" dirty="0" smtClean="0"/>
            <a:t> (</a:t>
          </a:r>
          <a:r>
            <a:rPr lang="ru-RU" sz="2400" b="0" i="0" dirty="0" err="1" smtClean="0"/>
            <a:t>суфікс</a:t>
          </a:r>
          <a:r>
            <a:rPr lang="ru-RU" sz="2400" b="0" i="0" dirty="0" smtClean="0"/>
            <a:t>, </a:t>
          </a:r>
          <a:r>
            <a:rPr lang="ru-RU" sz="2400" b="0" i="0" dirty="0" err="1" smtClean="0"/>
            <a:t>префікс</a:t>
          </a:r>
          <a:r>
            <a:rPr lang="ru-RU" sz="2400" b="0" i="0" dirty="0" smtClean="0"/>
            <a:t>, </a:t>
          </a:r>
          <a:r>
            <a:rPr lang="ru-RU" sz="2400" b="0" i="0" dirty="0" err="1" smtClean="0"/>
            <a:t>постфікс</a:t>
          </a:r>
          <a:r>
            <a:rPr lang="ru-RU" sz="2400" b="0" i="0" dirty="0" smtClean="0"/>
            <a:t>), </a:t>
          </a:r>
          <a:r>
            <a:rPr lang="ru-RU" sz="2400" b="0" i="0" dirty="0" err="1" smtClean="0"/>
            <a:t>розчленовується</a:t>
          </a:r>
          <a:r>
            <a:rPr lang="ru-RU" sz="2400" b="0" i="0" dirty="0" smtClean="0"/>
            <a:t> на </a:t>
          </a:r>
          <a:r>
            <a:rPr lang="ru-RU" sz="2400" b="0" i="0" dirty="0" err="1" smtClean="0"/>
            <a:t>частини</a:t>
          </a:r>
          <a:r>
            <a:rPr lang="ru-RU" sz="2400" b="0" i="0" dirty="0" smtClean="0"/>
            <a:t> (</a:t>
          </a:r>
          <a:r>
            <a:rPr lang="ru-RU" sz="2400" b="1" i="1" dirty="0" smtClean="0"/>
            <a:t>сад-</a:t>
          </a:r>
          <a:r>
            <a:rPr lang="ru-RU" sz="2400" b="1" i="1" dirty="0" err="1" smtClean="0"/>
            <a:t>ів</a:t>
          </a:r>
          <a:r>
            <a:rPr lang="ru-RU" sz="2400" b="1" i="1" dirty="0" smtClean="0"/>
            <a:t>-ник)</a:t>
          </a:r>
        </a:p>
      </dgm:t>
    </dgm:pt>
    <dgm:pt modelId="{2C49A059-B4FE-411F-8ABC-4F31598A39BC}" type="parTrans" cxnId="{97585268-DABB-4DCB-87DE-252E68C0F283}">
      <dgm:prSet/>
      <dgm:spPr/>
      <dgm:t>
        <a:bodyPr/>
        <a:lstStyle/>
        <a:p>
          <a:endParaRPr lang="ru-RU"/>
        </a:p>
      </dgm:t>
    </dgm:pt>
    <dgm:pt modelId="{D1F55D7D-6F1C-4142-A56C-81F78B779649}" type="sibTrans" cxnId="{97585268-DABB-4DCB-87DE-252E68C0F283}">
      <dgm:prSet/>
      <dgm:spPr/>
      <dgm:t>
        <a:bodyPr/>
        <a:lstStyle/>
        <a:p>
          <a:endParaRPr lang="ru-RU"/>
        </a:p>
      </dgm:t>
    </dgm:pt>
    <dgm:pt modelId="{D486156E-68AB-4B09-89F6-662073AE9D28}" type="pres">
      <dgm:prSet presAssocID="{ADEBD08A-BA52-4B33-B635-42A9D6AEBA3B}" presName="hierChild1" presStyleCnt="0">
        <dgm:presLayoutVars>
          <dgm:chPref val="1"/>
          <dgm:dir/>
          <dgm:animOne val="branch"/>
          <dgm:animLvl val="lvl"/>
          <dgm:resizeHandles/>
        </dgm:presLayoutVars>
      </dgm:prSet>
      <dgm:spPr/>
      <dgm:t>
        <a:bodyPr/>
        <a:lstStyle/>
        <a:p>
          <a:endParaRPr lang="ru-RU"/>
        </a:p>
      </dgm:t>
    </dgm:pt>
    <dgm:pt modelId="{02C88B3D-756F-45AD-B89D-F0C4FF621760}" type="pres">
      <dgm:prSet presAssocID="{2AAC8541-82A3-4F61-8507-E3CA6AC4F727}" presName="hierRoot1" presStyleCnt="0"/>
      <dgm:spPr/>
    </dgm:pt>
    <dgm:pt modelId="{6750EF93-AB5A-40DB-AFB7-12D1002AF20D}" type="pres">
      <dgm:prSet presAssocID="{2AAC8541-82A3-4F61-8507-E3CA6AC4F727}" presName="composite" presStyleCnt="0"/>
      <dgm:spPr/>
    </dgm:pt>
    <dgm:pt modelId="{5C55400A-3AA6-4911-9761-08875B60179D}" type="pres">
      <dgm:prSet presAssocID="{2AAC8541-82A3-4F61-8507-E3CA6AC4F727}" presName="background" presStyleLbl="node0" presStyleIdx="0" presStyleCnt="1"/>
      <dgm:spPr/>
    </dgm:pt>
    <dgm:pt modelId="{79865DFA-15B8-41A9-9B6A-EA8C54359ABE}" type="pres">
      <dgm:prSet presAssocID="{2AAC8541-82A3-4F61-8507-E3CA6AC4F727}" presName="text" presStyleLbl="fgAcc0" presStyleIdx="0" presStyleCnt="1" custScaleX="612266" custScaleY="134996">
        <dgm:presLayoutVars>
          <dgm:chPref val="3"/>
        </dgm:presLayoutVars>
      </dgm:prSet>
      <dgm:spPr/>
      <dgm:t>
        <a:bodyPr/>
        <a:lstStyle/>
        <a:p>
          <a:endParaRPr lang="ru-RU"/>
        </a:p>
      </dgm:t>
    </dgm:pt>
    <dgm:pt modelId="{90B4CAF0-7CA1-4F3A-AB6A-4096BB135078}" type="pres">
      <dgm:prSet presAssocID="{2AAC8541-82A3-4F61-8507-E3CA6AC4F727}" presName="hierChild2" presStyleCnt="0"/>
      <dgm:spPr/>
    </dgm:pt>
    <dgm:pt modelId="{C998F217-6EB1-4512-8BEC-5D4F79FC5F0F}" type="pres">
      <dgm:prSet presAssocID="{959BE385-301E-4AA1-AFEA-C94537E39526}" presName="Name10" presStyleLbl="parChTrans1D2" presStyleIdx="0" presStyleCnt="2"/>
      <dgm:spPr/>
      <dgm:t>
        <a:bodyPr/>
        <a:lstStyle/>
        <a:p>
          <a:endParaRPr lang="ru-RU"/>
        </a:p>
      </dgm:t>
    </dgm:pt>
    <dgm:pt modelId="{2E5213DF-B404-47F8-8B34-629AD6EC5090}" type="pres">
      <dgm:prSet presAssocID="{DCCCD9EB-39EC-41E5-A2B9-E604315D30E5}" presName="hierRoot2" presStyleCnt="0"/>
      <dgm:spPr/>
    </dgm:pt>
    <dgm:pt modelId="{FA0BE916-2A84-4BAC-9C26-77E8E6C07D90}" type="pres">
      <dgm:prSet presAssocID="{DCCCD9EB-39EC-41E5-A2B9-E604315D30E5}" presName="composite2" presStyleCnt="0"/>
      <dgm:spPr/>
    </dgm:pt>
    <dgm:pt modelId="{11326A65-ECD0-4E90-A8B1-37F830F62DC4}" type="pres">
      <dgm:prSet presAssocID="{DCCCD9EB-39EC-41E5-A2B9-E604315D30E5}" presName="background2" presStyleLbl="node2" presStyleIdx="0" presStyleCnt="2"/>
      <dgm:spPr/>
    </dgm:pt>
    <dgm:pt modelId="{E3153D9A-1537-4D3E-BA6A-351ED7113B66}" type="pres">
      <dgm:prSet presAssocID="{DCCCD9EB-39EC-41E5-A2B9-E604315D30E5}" presName="text2" presStyleLbl="fgAcc2" presStyleIdx="0" presStyleCnt="2" custScaleX="264721" custScaleY="438775">
        <dgm:presLayoutVars>
          <dgm:chPref val="3"/>
        </dgm:presLayoutVars>
      </dgm:prSet>
      <dgm:spPr/>
      <dgm:t>
        <a:bodyPr/>
        <a:lstStyle/>
        <a:p>
          <a:endParaRPr lang="ru-RU"/>
        </a:p>
      </dgm:t>
    </dgm:pt>
    <dgm:pt modelId="{6C18F33B-572E-44D7-A418-88B4283AE4F2}" type="pres">
      <dgm:prSet presAssocID="{DCCCD9EB-39EC-41E5-A2B9-E604315D30E5}" presName="hierChild3" presStyleCnt="0"/>
      <dgm:spPr/>
    </dgm:pt>
    <dgm:pt modelId="{9B08E2B5-DF83-40D7-8AD1-59A4BFA9CE58}" type="pres">
      <dgm:prSet presAssocID="{2C49A059-B4FE-411F-8ABC-4F31598A39BC}" presName="Name10" presStyleLbl="parChTrans1D2" presStyleIdx="1" presStyleCnt="2"/>
      <dgm:spPr/>
      <dgm:t>
        <a:bodyPr/>
        <a:lstStyle/>
        <a:p>
          <a:endParaRPr lang="ru-RU"/>
        </a:p>
      </dgm:t>
    </dgm:pt>
    <dgm:pt modelId="{893AE262-4078-4638-BDF5-10671C8DFE62}" type="pres">
      <dgm:prSet presAssocID="{346F65D3-52F6-4944-BB0F-1390A56B7B74}" presName="hierRoot2" presStyleCnt="0"/>
      <dgm:spPr/>
    </dgm:pt>
    <dgm:pt modelId="{D39744F6-E796-4D17-B718-9CF028DE8A8A}" type="pres">
      <dgm:prSet presAssocID="{346F65D3-52F6-4944-BB0F-1390A56B7B74}" presName="composite2" presStyleCnt="0"/>
      <dgm:spPr/>
    </dgm:pt>
    <dgm:pt modelId="{8EC6199C-3623-4847-B53A-C2E4F64EC965}" type="pres">
      <dgm:prSet presAssocID="{346F65D3-52F6-4944-BB0F-1390A56B7B74}" presName="background2" presStyleLbl="node2" presStyleIdx="1" presStyleCnt="2"/>
      <dgm:spPr/>
    </dgm:pt>
    <dgm:pt modelId="{8BAF650A-FF71-42E6-AEFF-C8E364076018}" type="pres">
      <dgm:prSet presAssocID="{346F65D3-52F6-4944-BB0F-1390A56B7B74}" presName="text2" presStyleLbl="fgAcc2" presStyleIdx="1" presStyleCnt="2" custScaleX="269873" custScaleY="433371" custLinFactNeighborX="2418" custLinFactNeighborY="6446">
        <dgm:presLayoutVars>
          <dgm:chPref val="3"/>
        </dgm:presLayoutVars>
      </dgm:prSet>
      <dgm:spPr/>
      <dgm:t>
        <a:bodyPr/>
        <a:lstStyle/>
        <a:p>
          <a:endParaRPr lang="ru-RU"/>
        </a:p>
      </dgm:t>
    </dgm:pt>
    <dgm:pt modelId="{A70489F1-7CFE-4146-A9A2-579323B1D2C2}" type="pres">
      <dgm:prSet presAssocID="{346F65D3-52F6-4944-BB0F-1390A56B7B74}" presName="hierChild3" presStyleCnt="0"/>
      <dgm:spPr/>
    </dgm:pt>
  </dgm:ptLst>
  <dgm:cxnLst>
    <dgm:cxn modelId="{97585268-DABB-4DCB-87DE-252E68C0F283}" srcId="{2AAC8541-82A3-4F61-8507-E3CA6AC4F727}" destId="{346F65D3-52F6-4944-BB0F-1390A56B7B74}" srcOrd="1" destOrd="0" parTransId="{2C49A059-B4FE-411F-8ABC-4F31598A39BC}" sibTransId="{D1F55D7D-6F1C-4142-A56C-81F78B779649}"/>
    <dgm:cxn modelId="{105C5A23-2CFE-4D03-85AF-AE5FC54F8ACF}" type="presOf" srcId="{346F65D3-52F6-4944-BB0F-1390A56B7B74}" destId="{8BAF650A-FF71-42E6-AEFF-C8E364076018}" srcOrd="0" destOrd="0" presId="urn:microsoft.com/office/officeart/2005/8/layout/hierarchy1"/>
    <dgm:cxn modelId="{B2B01AB5-EFAB-4BB0-9650-204C294ED37E}" srcId="{ADEBD08A-BA52-4B33-B635-42A9D6AEBA3B}" destId="{2AAC8541-82A3-4F61-8507-E3CA6AC4F727}" srcOrd="0" destOrd="0" parTransId="{073A98A5-770F-4067-9C93-BF553693AF10}" sibTransId="{34C52081-9418-4C87-9957-0784EB36CE01}"/>
    <dgm:cxn modelId="{D3686695-C5E2-4953-83D9-CE790897C5D6}" type="presOf" srcId="{2AAC8541-82A3-4F61-8507-E3CA6AC4F727}" destId="{79865DFA-15B8-41A9-9B6A-EA8C54359ABE}" srcOrd="0" destOrd="0" presId="urn:microsoft.com/office/officeart/2005/8/layout/hierarchy1"/>
    <dgm:cxn modelId="{ADE2C8F6-B15E-4E2E-A62E-768054E254FD}" type="presOf" srcId="{959BE385-301E-4AA1-AFEA-C94537E39526}" destId="{C998F217-6EB1-4512-8BEC-5D4F79FC5F0F}" srcOrd="0" destOrd="0" presId="urn:microsoft.com/office/officeart/2005/8/layout/hierarchy1"/>
    <dgm:cxn modelId="{2BC490C1-F4C0-4DE5-A80B-24E9540F1871}" type="presOf" srcId="{2C49A059-B4FE-411F-8ABC-4F31598A39BC}" destId="{9B08E2B5-DF83-40D7-8AD1-59A4BFA9CE58}" srcOrd="0" destOrd="0" presId="urn:microsoft.com/office/officeart/2005/8/layout/hierarchy1"/>
    <dgm:cxn modelId="{B60EAD60-7497-4174-8577-FBB0FECBBBE1}" type="presOf" srcId="{DCCCD9EB-39EC-41E5-A2B9-E604315D30E5}" destId="{E3153D9A-1537-4D3E-BA6A-351ED7113B66}" srcOrd="0" destOrd="0" presId="urn:microsoft.com/office/officeart/2005/8/layout/hierarchy1"/>
    <dgm:cxn modelId="{E8911564-E222-49F1-9246-77E6E5C473F9}" type="presOf" srcId="{ADEBD08A-BA52-4B33-B635-42A9D6AEBA3B}" destId="{D486156E-68AB-4B09-89F6-662073AE9D28}" srcOrd="0" destOrd="0" presId="urn:microsoft.com/office/officeart/2005/8/layout/hierarchy1"/>
    <dgm:cxn modelId="{141B383E-2D17-4561-9A79-82EDC88CFDA3}" srcId="{2AAC8541-82A3-4F61-8507-E3CA6AC4F727}" destId="{DCCCD9EB-39EC-41E5-A2B9-E604315D30E5}" srcOrd="0" destOrd="0" parTransId="{959BE385-301E-4AA1-AFEA-C94537E39526}" sibTransId="{4D2B0E1D-4991-46DC-8623-066C9E99CDB8}"/>
    <dgm:cxn modelId="{624D070F-47DB-4AF6-BD04-14C22BC696BA}" type="presParOf" srcId="{D486156E-68AB-4B09-89F6-662073AE9D28}" destId="{02C88B3D-756F-45AD-B89D-F0C4FF621760}" srcOrd="0" destOrd="0" presId="urn:microsoft.com/office/officeart/2005/8/layout/hierarchy1"/>
    <dgm:cxn modelId="{943EC431-F566-4053-B150-DF6BFF93B798}" type="presParOf" srcId="{02C88B3D-756F-45AD-B89D-F0C4FF621760}" destId="{6750EF93-AB5A-40DB-AFB7-12D1002AF20D}" srcOrd="0" destOrd="0" presId="urn:microsoft.com/office/officeart/2005/8/layout/hierarchy1"/>
    <dgm:cxn modelId="{8E313A10-3CEE-4C11-AF8A-95DBB8C09789}" type="presParOf" srcId="{6750EF93-AB5A-40DB-AFB7-12D1002AF20D}" destId="{5C55400A-3AA6-4911-9761-08875B60179D}" srcOrd="0" destOrd="0" presId="urn:microsoft.com/office/officeart/2005/8/layout/hierarchy1"/>
    <dgm:cxn modelId="{45DEE8D0-6F12-4A43-91D3-FE622C766A2A}" type="presParOf" srcId="{6750EF93-AB5A-40DB-AFB7-12D1002AF20D}" destId="{79865DFA-15B8-41A9-9B6A-EA8C54359ABE}" srcOrd="1" destOrd="0" presId="urn:microsoft.com/office/officeart/2005/8/layout/hierarchy1"/>
    <dgm:cxn modelId="{82DE6D4A-EF9B-48C2-94D2-F9BBE58BD07B}" type="presParOf" srcId="{02C88B3D-756F-45AD-B89D-F0C4FF621760}" destId="{90B4CAF0-7CA1-4F3A-AB6A-4096BB135078}" srcOrd="1" destOrd="0" presId="urn:microsoft.com/office/officeart/2005/8/layout/hierarchy1"/>
    <dgm:cxn modelId="{B17FD279-9078-4C13-84A6-D26B9501ADEF}" type="presParOf" srcId="{90B4CAF0-7CA1-4F3A-AB6A-4096BB135078}" destId="{C998F217-6EB1-4512-8BEC-5D4F79FC5F0F}" srcOrd="0" destOrd="0" presId="urn:microsoft.com/office/officeart/2005/8/layout/hierarchy1"/>
    <dgm:cxn modelId="{76557953-7FD9-4191-B994-BFC0BD5AE9FC}" type="presParOf" srcId="{90B4CAF0-7CA1-4F3A-AB6A-4096BB135078}" destId="{2E5213DF-B404-47F8-8B34-629AD6EC5090}" srcOrd="1" destOrd="0" presId="urn:microsoft.com/office/officeart/2005/8/layout/hierarchy1"/>
    <dgm:cxn modelId="{0DCA55F4-2923-4AA3-8F15-182CA40D2C16}" type="presParOf" srcId="{2E5213DF-B404-47F8-8B34-629AD6EC5090}" destId="{FA0BE916-2A84-4BAC-9C26-77E8E6C07D90}" srcOrd="0" destOrd="0" presId="urn:microsoft.com/office/officeart/2005/8/layout/hierarchy1"/>
    <dgm:cxn modelId="{CE223D8F-2781-4F91-89D5-BB3C6C373EDA}" type="presParOf" srcId="{FA0BE916-2A84-4BAC-9C26-77E8E6C07D90}" destId="{11326A65-ECD0-4E90-A8B1-37F830F62DC4}" srcOrd="0" destOrd="0" presId="urn:microsoft.com/office/officeart/2005/8/layout/hierarchy1"/>
    <dgm:cxn modelId="{0298587E-F53E-40D9-A6B0-548FCAAF2216}" type="presParOf" srcId="{FA0BE916-2A84-4BAC-9C26-77E8E6C07D90}" destId="{E3153D9A-1537-4D3E-BA6A-351ED7113B66}" srcOrd="1" destOrd="0" presId="urn:microsoft.com/office/officeart/2005/8/layout/hierarchy1"/>
    <dgm:cxn modelId="{C3AB6A03-6587-4729-9A26-ED9E4F8DB221}" type="presParOf" srcId="{2E5213DF-B404-47F8-8B34-629AD6EC5090}" destId="{6C18F33B-572E-44D7-A418-88B4283AE4F2}" srcOrd="1" destOrd="0" presId="urn:microsoft.com/office/officeart/2005/8/layout/hierarchy1"/>
    <dgm:cxn modelId="{6929B55A-672E-4494-BC1A-4C9C5830DC61}" type="presParOf" srcId="{90B4CAF0-7CA1-4F3A-AB6A-4096BB135078}" destId="{9B08E2B5-DF83-40D7-8AD1-59A4BFA9CE58}" srcOrd="2" destOrd="0" presId="urn:microsoft.com/office/officeart/2005/8/layout/hierarchy1"/>
    <dgm:cxn modelId="{9D5D3238-3E0C-4274-8E63-586CFC97416B}" type="presParOf" srcId="{90B4CAF0-7CA1-4F3A-AB6A-4096BB135078}" destId="{893AE262-4078-4638-BDF5-10671C8DFE62}" srcOrd="3" destOrd="0" presId="urn:microsoft.com/office/officeart/2005/8/layout/hierarchy1"/>
    <dgm:cxn modelId="{515CB4DC-831C-447E-98F0-92645EF693C7}" type="presParOf" srcId="{893AE262-4078-4638-BDF5-10671C8DFE62}" destId="{D39744F6-E796-4D17-B718-9CF028DE8A8A}" srcOrd="0" destOrd="0" presId="urn:microsoft.com/office/officeart/2005/8/layout/hierarchy1"/>
    <dgm:cxn modelId="{32A4AFD1-39E6-475F-B70E-F1A6835D0DF6}" type="presParOf" srcId="{D39744F6-E796-4D17-B718-9CF028DE8A8A}" destId="{8EC6199C-3623-4847-B53A-C2E4F64EC965}" srcOrd="0" destOrd="0" presId="urn:microsoft.com/office/officeart/2005/8/layout/hierarchy1"/>
    <dgm:cxn modelId="{F0B5FF1A-0FE8-4F40-8FD7-DF0E6CB4A78A}" type="presParOf" srcId="{D39744F6-E796-4D17-B718-9CF028DE8A8A}" destId="{8BAF650A-FF71-42E6-AEFF-C8E364076018}" srcOrd="1" destOrd="0" presId="urn:microsoft.com/office/officeart/2005/8/layout/hierarchy1"/>
    <dgm:cxn modelId="{BB4C3F5E-DE60-424B-ADE8-818C1610792B}" type="presParOf" srcId="{893AE262-4078-4638-BDF5-10671C8DFE62}" destId="{A70489F1-7CFE-4146-A9A2-579323B1D2C2}"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8E2B5-DF83-40D7-8AD1-59A4BFA9CE58}">
      <dsp:nvSpPr>
        <dsp:cNvPr id="0" name=""/>
        <dsp:cNvSpPr/>
      </dsp:nvSpPr>
      <dsp:spPr>
        <a:xfrm>
          <a:off x="4066667" y="1443970"/>
          <a:ext cx="1937797" cy="440671"/>
        </a:xfrm>
        <a:custGeom>
          <a:avLst/>
          <a:gdLst/>
          <a:ahLst/>
          <a:cxnLst/>
          <a:rect l="0" t="0" r="0" b="0"/>
          <a:pathLst>
            <a:path>
              <a:moveTo>
                <a:pt x="0" y="0"/>
              </a:moveTo>
              <a:lnTo>
                <a:pt x="0" y="317622"/>
              </a:lnTo>
              <a:lnTo>
                <a:pt x="1937797" y="317622"/>
              </a:lnTo>
              <a:lnTo>
                <a:pt x="1937797" y="44067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98F217-6EB1-4512-8BEC-5D4F79FC5F0F}">
      <dsp:nvSpPr>
        <dsp:cNvPr id="0" name=""/>
        <dsp:cNvSpPr/>
      </dsp:nvSpPr>
      <dsp:spPr>
        <a:xfrm>
          <a:off x="2126771" y="1443970"/>
          <a:ext cx="1939896" cy="386303"/>
        </a:xfrm>
        <a:custGeom>
          <a:avLst/>
          <a:gdLst/>
          <a:ahLst/>
          <a:cxnLst/>
          <a:rect l="0" t="0" r="0" b="0"/>
          <a:pathLst>
            <a:path>
              <a:moveTo>
                <a:pt x="1939896" y="0"/>
              </a:moveTo>
              <a:lnTo>
                <a:pt x="1939896" y="263254"/>
              </a:lnTo>
              <a:lnTo>
                <a:pt x="0" y="263254"/>
              </a:lnTo>
              <a:lnTo>
                <a:pt x="0" y="38630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C55400A-3AA6-4911-9761-08875B60179D}">
      <dsp:nvSpPr>
        <dsp:cNvPr id="0" name=""/>
        <dsp:cNvSpPr/>
      </dsp:nvSpPr>
      <dsp:spPr>
        <a:xfrm>
          <a:off x="416" y="305350"/>
          <a:ext cx="8132501" cy="1138619"/>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 modelId="{79865DFA-15B8-41A9-9B6A-EA8C54359ABE}">
      <dsp:nvSpPr>
        <dsp:cNvPr id="0" name=""/>
        <dsp:cNvSpPr/>
      </dsp:nvSpPr>
      <dsp:spPr>
        <a:xfrm>
          <a:off x="148001" y="445556"/>
          <a:ext cx="8132501" cy="11386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i="0" kern="1200" dirty="0" err="1" smtClean="0"/>
            <a:t>Частину</a:t>
          </a:r>
          <a:r>
            <a:rPr lang="ru-RU" sz="2400" b="0" i="0" kern="1200" dirty="0" smtClean="0"/>
            <a:t> слова без </a:t>
          </a:r>
          <a:r>
            <a:rPr lang="ru-RU" sz="2400" b="0" i="0" kern="1200" dirty="0" err="1" smtClean="0"/>
            <a:t>закінчення</a:t>
          </a:r>
          <a:r>
            <a:rPr lang="ru-RU" sz="2400" b="0" i="0" kern="1200" dirty="0" smtClean="0"/>
            <a:t> </a:t>
          </a:r>
          <a:r>
            <a:rPr lang="ru-RU" sz="2400" b="0" i="0" kern="1200" dirty="0" err="1" smtClean="0"/>
            <a:t>називають</a:t>
          </a:r>
          <a:r>
            <a:rPr lang="ru-RU" sz="2400" b="0" i="0" kern="1200" dirty="0" smtClean="0"/>
            <a:t> </a:t>
          </a:r>
          <a:r>
            <a:rPr lang="ru-RU" sz="2400" b="1" i="0" u="sng" kern="1200" dirty="0" smtClean="0">
              <a:solidFill>
                <a:schemeClr val="accent6">
                  <a:lumMod val="75000"/>
                </a:schemeClr>
              </a:solidFill>
            </a:rPr>
            <a:t>основою</a:t>
          </a:r>
          <a:r>
            <a:rPr lang="ru-RU" sz="2400" b="0" i="0" kern="1200" dirty="0" smtClean="0"/>
            <a:t>.</a:t>
          </a:r>
        </a:p>
        <a:p>
          <a:pPr lvl="0" algn="ctr" defTabSz="1066800">
            <a:lnSpc>
              <a:spcPct val="90000"/>
            </a:lnSpc>
            <a:spcBef>
              <a:spcPct val="0"/>
            </a:spcBef>
            <a:spcAft>
              <a:spcPct val="35000"/>
            </a:spcAft>
          </a:pPr>
          <a:r>
            <a:rPr lang="ru-RU" sz="2400" b="0" i="0" kern="1200" dirty="0" smtClean="0"/>
            <a:t>Основа слова </a:t>
          </a:r>
          <a:r>
            <a:rPr lang="ru-RU" sz="2400" b="0" i="0" kern="1200" dirty="0" err="1" smtClean="0"/>
            <a:t>може</a:t>
          </a:r>
          <a:r>
            <a:rPr lang="ru-RU" sz="2400" b="0" i="0" kern="1200" dirty="0" smtClean="0"/>
            <a:t> </a:t>
          </a:r>
          <a:r>
            <a:rPr lang="ru-RU" sz="2400" b="0" i="0" kern="1200" dirty="0" err="1" smtClean="0"/>
            <a:t>складатися</a:t>
          </a:r>
          <a:r>
            <a:rPr lang="ru-RU" sz="2400" b="0" i="0" kern="1200" dirty="0" smtClean="0"/>
            <a:t> </a:t>
          </a:r>
          <a:r>
            <a:rPr lang="ru-RU" sz="2400" b="0" i="0" kern="1200" dirty="0" err="1" smtClean="0"/>
            <a:t>лише</a:t>
          </a:r>
          <a:r>
            <a:rPr lang="ru-RU" sz="2400" b="0" i="0" kern="1200" dirty="0" smtClean="0"/>
            <a:t> з одного </a:t>
          </a:r>
          <a:r>
            <a:rPr lang="ru-RU" sz="2400" b="0" i="0" kern="1200" dirty="0" err="1" smtClean="0"/>
            <a:t>кореня</a:t>
          </a:r>
          <a:endParaRPr lang="ru-RU" sz="2400" kern="1200" dirty="0"/>
        </a:p>
      </dsp:txBody>
      <dsp:txXfrm>
        <a:off x="181350" y="478905"/>
        <a:ext cx="8065803" cy="1071921"/>
      </dsp:txXfrm>
    </dsp:sp>
    <dsp:sp modelId="{11326A65-ECD0-4E90-A8B1-37F830F62DC4}">
      <dsp:nvSpPr>
        <dsp:cNvPr id="0" name=""/>
        <dsp:cNvSpPr/>
      </dsp:nvSpPr>
      <dsp:spPr>
        <a:xfrm>
          <a:off x="368676" y="1830273"/>
          <a:ext cx="3516190" cy="3700834"/>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 modelId="{E3153D9A-1537-4D3E-BA6A-351ED7113B66}">
      <dsp:nvSpPr>
        <dsp:cNvPr id="0" name=""/>
        <dsp:cNvSpPr/>
      </dsp:nvSpPr>
      <dsp:spPr>
        <a:xfrm>
          <a:off x="516260" y="1970479"/>
          <a:ext cx="3516190" cy="37008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i="1" kern="1200" dirty="0" err="1" smtClean="0">
              <a:solidFill>
                <a:schemeClr val="accent6">
                  <a:lumMod val="75000"/>
                </a:schemeClr>
              </a:solidFill>
            </a:rPr>
            <a:t>Непохідні</a:t>
          </a:r>
          <a:r>
            <a:rPr lang="ru-RU" sz="2400" b="1" i="1" kern="1200" dirty="0" smtClean="0"/>
            <a:t> </a:t>
          </a:r>
          <a:r>
            <a:rPr lang="ru-RU" sz="2400" b="1" i="1" kern="1200" dirty="0" err="1" smtClean="0">
              <a:solidFill>
                <a:schemeClr val="accent6">
                  <a:lumMod val="75000"/>
                </a:schemeClr>
              </a:solidFill>
            </a:rPr>
            <a:t>основи</a:t>
          </a:r>
          <a:endParaRPr lang="ru-RU" sz="2400" b="1" i="1" kern="1200" dirty="0" smtClean="0">
            <a:solidFill>
              <a:schemeClr val="accent6">
                <a:lumMod val="75000"/>
              </a:schemeClr>
            </a:solidFill>
          </a:endParaRPr>
        </a:p>
        <a:p>
          <a:pPr lvl="0" algn="ctr" defTabSz="1066800">
            <a:lnSpc>
              <a:spcPct val="90000"/>
            </a:lnSpc>
            <a:spcBef>
              <a:spcPct val="0"/>
            </a:spcBef>
            <a:spcAft>
              <a:spcPct val="35000"/>
            </a:spcAft>
          </a:pPr>
          <a:r>
            <a:rPr lang="ru-RU" sz="2400" b="0" i="0" kern="1200" dirty="0" smtClean="0"/>
            <a:t> </a:t>
          </a:r>
          <a:r>
            <a:rPr lang="ru-RU" sz="2400" b="0" i="0" kern="1200" dirty="0" err="1" smtClean="0"/>
            <a:t>мають</a:t>
          </a:r>
          <a:r>
            <a:rPr lang="ru-RU" sz="2400" b="0" i="0" kern="1200" dirty="0" smtClean="0"/>
            <a:t> у </a:t>
          </a:r>
          <a:r>
            <a:rPr lang="ru-RU" sz="2400" b="0" i="0" kern="1200" dirty="0" err="1" smtClean="0"/>
            <a:t>своєму</a:t>
          </a:r>
          <a:r>
            <a:rPr lang="ru-RU" sz="2400" b="0" i="0" kern="1200" dirty="0" smtClean="0"/>
            <a:t> </a:t>
          </a:r>
          <a:r>
            <a:rPr lang="ru-RU" sz="2400" b="0" i="0" kern="1200" dirty="0" err="1" smtClean="0"/>
            <a:t>складі</a:t>
          </a:r>
          <a:r>
            <a:rPr lang="ru-RU" sz="2400" b="0" i="0" kern="1200" dirty="0" smtClean="0"/>
            <a:t> </a:t>
          </a:r>
          <a:r>
            <a:rPr lang="ru-RU" sz="2400" b="0" i="0" kern="1200" dirty="0" err="1" smtClean="0"/>
            <a:t>лише</a:t>
          </a:r>
          <a:r>
            <a:rPr lang="ru-RU" sz="2400" b="0" i="0" kern="1200" dirty="0" smtClean="0"/>
            <a:t> </a:t>
          </a:r>
          <a:r>
            <a:rPr lang="ru-RU" sz="2400" b="0" i="0" kern="1200" dirty="0" err="1" smtClean="0"/>
            <a:t>корінь</a:t>
          </a:r>
          <a:r>
            <a:rPr lang="ru-RU" sz="2400" b="0" i="0" kern="1200" dirty="0" smtClean="0"/>
            <a:t>, тому </a:t>
          </a:r>
          <a:r>
            <a:rPr lang="ru-RU" sz="2400" b="0" i="0" kern="1200" dirty="0" err="1" smtClean="0"/>
            <a:t>збігаються</a:t>
          </a:r>
          <a:r>
            <a:rPr lang="ru-RU" sz="2400" b="0" i="0" kern="1200" dirty="0" smtClean="0"/>
            <a:t> з ними і не </a:t>
          </a:r>
          <a:r>
            <a:rPr lang="ru-RU" sz="2400" b="0" i="0" kern="1200" dirty="0" err="1" smtClean="0"/>
            <a:t>розчленовуються</a:t>
          </a:r>
          <a:r>
            <a:rPr lang="ru-RU" sz="2400" b="0" i="0" kern="1200" dirty="0" smtClean="0"/>
            <a:t> на </a:t>
          </a:r>
          <a:r>
            <a:rPr lang="ru-RU" sz="2400" b="0" i="0" kern="1200" dirty="0" err="1" smtClean="0"/>
            <a:t>частини</a:t>
          </a:r>
          <a:r>
            <a:rPr lang="ru-RU" sz="2400" b="0" i="0" kern="1200" dirty="0" smtClean="0"/>
            <a:t> </a:t>
          </a:r>
        </a:p>
        <a:p>
          <a:pPr lvl="0" algn="ctr" defTabSz="1066800">
            <a:lnSpc>
              <a:spcPct val="90000"/>
            </a:lnSpc>
            <a:spcBef>
              <a:spcPct val="0"/>
            </a:spcBef>
            <a:spcAft>
              <a:spcPct val="35000"/>
            </a:spcAft>
          </a:pPr>
          <a:r>
            <a:rPr lang="ru-RU" sz="2400" b="0" i="0" kern="1200" dirty="0" smtClean="0"/>
            <a:t>(</a:t>
          </a:r>
          <a:r>
            <a:rPr lang="ru-RU" sz="2400" b="1" i="1" kern="1200" dirty="0" err="1" smtClean="0"/>
            <a:t>чорн</a:t>
          </a:r>
          <a:r>
            <a:rPr lang="ru-RU" sz="2400" b="0" i="1" kern="1200" dirty="0" smtClean="0"/>
            <a:t>(</a:t>
          </a:r>
          <a:r>
            <a:rPr lang="ru-RU" sz="2400" b="0" i="1" kern="1200" dirty="0" err="1" smtClean="0"/>
            <a:t>ий</a:t>
          </a:r>
          <a:r>
            <a:rPr lang="ru-RU" sz="2400" b="0" i="0" kern="1200" dirty="0" smtClean="0"/>
            <a:t>).</a:t>
          </a:r>
          <a:endParaRPr lang="ru-RU" sz="2400" kern="1200" dirty="0"/>
        </a:p>
      </dsp:txBody>
      <dsp:txXfrm>
        <a:off x="619246" y="2073465"/>
        <a:ext cx="3310218" cy="3494862"/>
      </dsp:txXfrm>
    </dsp:sp>
    <dsp:sp modelId="{8EC6199C-3623-4847-B53A-C2E4F64EC965}">
      <dsp:nvSpPr>
        <dsp:cNvPr id="0" name=""/>
        <dsp:cNvSpPr/>
      </dsp:nvSpPr>
      <dsp:spPr>
        <a:xfrm>
          <a:off x="4212153" y="1884642"/>
          <a:ext cx="3584622" cy="3655254"/>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 modelId="{8BAF650A-FF71-42E6-AEFF-C8E364076018}">
      <dsp:nvSpPr>
        <dsp:cNvPr id="0" name=""/>
        <dsp:cNvSpPr/>
      </dsp:nvSpPr>
      <dsp:spPr>
        <a:xfrm>
          <a:off x="4359738" y="2024847"/>
          <a:ext cx="3584622" cy="36552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i="1" kern="1200" dirty="0" err="1" smtClean="0">
              <a:solidFill>
                <a:schemeClr val="accent6">
                  <a:lumMod val="75000"/>
                </a:schemeClr>
              </a:solidFill>
            </a:rPr>
            <a:t>Похідні</a:t>
          </a:r>
          <a:r>
            <a:rPr lang="ru-RU" sz="2400" b="1" i="1" kern="1200" dirty="0" smtClean="0">
              <a:solidFill>
                <a:schemeClr val="accent6">
                  <a:lumMod val="75000"/>
                </a:schemeClr>
              </a:solidFill>
            </a:rPr>
            <a:t> </a:t>
          </a:r>
          <a:r>
            <a:rPr lang="ru-RU" sz="2400" b="1" i="1" kern="1200" dirty="0" err="1" smtClean="0">
              <a:solidFill>
                <a:schemeClr val="accent6">
                  <a:lumMod val="75000"/>
                </a:schemeClr>
              </a:solidFill>
            </a:rPr>
            <a:t>основи</a:t>
          </a:r>
          <a:endParaRPr lang="ru-RU" sz="2400" b="1" i="1" kern="1200" dirty="0" smtClean="0">
            <a:solidFill>
              <a:schemeClr val="accent6">
                <a:lumMod val="75000"/>
              </a:schemeClr>
            </a:solidFill>
          </a:endParaRPr>
        </a:p>
        <a:p>
          <a:pPr lvl="0" algn="ctr" defTabSz="1066800">
            <a:lnSpc>
              <a:spcPct val="90000"/>
            </a:lnSpc>
            <a:spcBef>
              <a:spcPct val="0"/>
            </a:spcBef>
            <a:spcAft>
              <a:spcPct val="35000"/>
            </a:spcAft>
          </a:pPr>
          <a:r>
            <a:rPr lang="ru-RU" sz="2400" b="0" i="0" kern="1200" dirty="0" smtClean="0"/>
            <a:t> </a:t>
          </a:r>
          <a:r>
            <a:rPr lang="ru-RU" sz="2400" b="0" i="0" kern="1200" dirty="0" err="1" smtClean="0"/>
            <a:t>мають</a:t>
          </a:r>
          <a:r>
            <a:rPr lang="ru-RU" sz="2400" b="0" i="0" kern="1200" dirty="0" smtClean="0"/>
            <a:t> у </a:t>
          </a:r>
          <a:r>
            <a:rPr lang="ru-RU" sz="2400" b="0" i="0" kern="1200" dirty="0" err="1" smtClean="0"/>
            <a:t>своєму</a:t>
          </a:r>
          <a:r>
            <a:rPr lang="ru-RU" sz="2400" b="0" i="0" kern="1200" dirty="0" smtClean="0"/>
            <a:t> </a:t>
          </a:r>
          <a:r>
            <a:rPr lang="ru-RU" sz="2400" b="0" i="0" kern="1200" dirty="0" err="1" smtClean="0"/>
            <a:t>складі</a:t>
          </a:r>
          <a:r>
            <a:rPr lang="ru-RU" sz="2400" b="0" i="0" kern="1200" dirty="0" smtClean="0"/>
            <a:t>, </a:t>
          </a:r>
          <a:r>
            <a:rPr lang="ru-RU" sz="2400" b="0" i="0" kern="1200" dirty="0" err="1" smtClean="0"/>
            <a:t>крім</a:t>
          </a:r>
          <a:r>
            <a:rPr lang="ru-RU" sz="2400" b="0" i="0" kern="1200" dirty="0" smtClean="0"/>
            <a:t> </a:t>
          </a:r>
          <a:r>
            <a:rPr lang="ru-RU" sz="2400" b="0" i="0" kern="1200" dirty="0" err="1" smtClean="0"/>
            <a:t>кореня</a:t>
          </a:r>
          <a:r>
            <a:rPr lang="ru-RU" sz="2400" b="0" i="0" kern="1200" dirty="0" smtClean="0"/>
            <a:t>, </a:t>
          </a:r>
          <a:r>
            <a:rPr lang="ru-RU" sz="2400" b="0" i="0" kern="1200" dirty="0" err="1" smtClean="0"/>
            <a:t>ще</a:t>
          </a:r>
          <a:r>
            <a:rPr lang="ru-RU" sz="2400" b="0" i="0" kern="1200" dirty="0" smtClean="0"/>
            <a:t> одну </a:t>
          </a:r>
          <a:r>
            <a:rPr lang="ru-RU" sz="2400" b="0" i="0" kern="1200" dirty="0" err="1" smtClean="0"/>
            <a:t>чи</a:t>
          </a:r>
          <a:r>
            <a:rPr lang="ru-RU" sz="2400" b="0" i="0" kern="1200" dirty="0" smtClean="0"/>
            <a:t> </a:t>
          </a:r>
          <a:r>
            <a:rPr lang="ru-RU" sz="2400" b="0" i="0" kern="1200" dirty="0" err="1" smtClean="0"/>
            <a:t>більше</a:t>
          </a:r>
          <a:r>
            <a:rPr lang="ru-RU" sz="2400" b="0" i="0" kern="1200" dirty="0" smtClean="0"/>
            <a:t> </a:t>
          </a:r>
          <a:r>
            <a:rPr lang="ru-RU" sz="2400" b="0" i="0" kern="1200" dirty="0" err="1" smtClean="0"/>
            <a:t>словотворчих</a:t>
          </a:r>
          <a:r>
            <a:rPr lang="ru-RU" sz="2400" b="0" i="0" kern="1200" dirty="0" smtClean="0"/>
            <a:t> </a:t>
          </a:r>
          <a:r>
            <a:rPr lang="ru-RU" sz="2400" b="0" i="0" kern="1200" dirty="0" err="1" smtClean="0"/>
            <a:t>частин</a:t>
          </a:r>
          <a:r>
            <a:rPr lang="ru-RU" sz="2400" b="0" i="0" kern="1200" dirty="0" smtClean="0"/>
            <a:t> (</a:t>
          </a:r>
          <a:r>
            <a:rPr lang="ru-RU" sz="2400" b="0" i="0" kern="1200" dirty="0" err="1" smtClean="0"/>
            <a:t>суфікс</a:t>
          </a:r>
          <a:r>
            <a:rPr lang="ru-RU" sz="2400" b="0" i="0" kern="1200" dirty="0" smtClean="0"/>
            <a:t>, </a:t>
          </a:r>
          <a:r>
            <a:rPr lang="ru-RU" sz="2400" b="0" i="0" kern="1200" dirty="0" err="1" smtClean="0"/>
            <a:t>префікс</a:t>
          </a:r>
          <a:r>
            <a:rPr lang="ru-RU" sz="2400" b="0" i="0" kern="1200" dirty="0" smtClean="0"/>
            <a:t>, </a:t>
          </a:r>
          <a:r>
            <a:rPr lang="ru-RU" sz="2400" b="0" i="0" kern="1200" dirty="0" err="1" smtClean="0"/>
            <a:t>постфікс</a:t>
          </a:r>
          <a:r>
            <a:rPr lang="ru-RU" sz="2400" b="0" i="0" kern="1200" dirty="0" smtClean="0"/>
            <a:t>), </a:t>
          </a:r>
          <a:r>
            <a:rPr lang="ru-RU" sz="2400" b="0" i="0" kern="1200" dirty="0" err="1" smtClean="0"/>
            <a:t>розчленовується</a:t>
          </a:r>
          <a:r>
            <a:rPr lang="ru-RU" sz="2400" b="0" i="0" kern="1200" dirty="0" smtClean="0"/>
            <a:t> на </a:t>
          </a:r>
          <a:r>
            <a:rPr lang="ru-RU" sz="2400" b="0" i="0" kern="1200" dirty="0" err="1" smtClean="0"/>
            <a:t>частини</a:t>
          </a:r>
          <a:r>
            <a:rPr lang="ru-RU" sz="2400" b="0" i="0" kern="1200" dirty="0" smtClean="0"/>
            <a:t> (</a:t>
          </a:r>
          <a:r>
            <a:rPr lang="ru-RU" sz="2400" b="1" i="1" kern="1200" dirty="0" smtClean="0"/>
            <a:t>сад-</a:t>
          </a:r>
          <a:r>
            <a:rPr lang="ru-RU" sz="2400" b="1" i="1" kern="1200" dirty="0" err="1" smtClean="0"/>
            <a:t>ів</a:t>
          </a:r>
          <a:r>
            <a:rPr lang="ru-RU" sz="2400" b="1" i="1" kern="1200" dirty="0" smtClean="0"/>
            <a:t>-ник)</a:t>
          </a:r>
        </a:p>
      </dsp:txBody>
      <dsp:txXfrm>
        <a:off x="4464728" y="2129837"/>
        <a:ext cx="3374642" cy="34452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4A926C-76ED-40D5-B019-220D1746F9E3}" type="datetimeFigureOut">
              <a:rPr lang="ru-RU" smtClean="0"/>
              <a:pPr/>
              <a:t>16.03.2023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19E5ED-6FA8-42E2-A19A-BA73D1D0DC0A}" type="slidenum">
              <a:rPr lang="ru-RU" smtClean="0"/>
              <a:pPr/>
              <a:t>‹#›</a:t>
            </a:fld>
            <a:endParaRPr lang="ru-RU"/>
          </a:p>
        </p:txBody>
      </p:sp>
    </p:spTree>
    <p:extLst>
      <p:ext uri="{BB962C8B-B14F-4D97-AF65-F5344CB8AC3E}">
        <p14:creationId xmlns="" xmlns:p14="http://schemas.microsoft.com/office/powerpoint/2010/main" val="82603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804AC80-87C2-4188-85A3-E3A9DAC996E4}" type="datetime1">
              <a:rPr lang="ru-RU" smtClean="0"/>
              <a:pPr/>
              <a:t>16.03.2023</a:t>
            </a:fld>
            <a:endParaRPr lang="ru-RU"/>
          </a:p>
        </p:txBody>
      </p:sp>
      <p:sp>
        <p:nvSpPr>
          <p:cNvPr id="5" name="Footer Placeholder 4"/>
          <p:cNvSpPr>
            <a:spLocks noGrp="1"/>
          </p:cNvSpPr>
          <p:nvPr>
            <p:ph type="ftr" sz="quarter" idx="11"/>
          </p:nvPr>
        </p:nvSpPr>
        <p:spPr/>
        <p:txBody>
          <a:bodyPr/>
          <a:lstStyle/>
          <a:p>
            <a:r>
              <a:rPr lang="ru-RU" smtClean="0"/>
              <a:t>Викладач української мови - Павленко В.В.</a:t>
            </a:r>
            <a:endParaRPr lang="ru-RU"/>
          </a:p>
        </p:txBody>
      </p:sp>
      <p:sp>
        <p:nvSpPr>
          <p:cNvPr id="6" name="Slide Number Placeholder 5"/>
          <p:cNvSpPr>
            <a:spLocks noGrp="1"/>
          </p:cNvSpPr>
          <p:nvPr>
            <p:ph type="sldNum" sz="quarter" idx="12"/>
          </p:nvPr>
        </p:nvSpPr>
        <p:spPr/>
        <p:txBody>
          <a:bodyPr/>
          <a:lstStyle/>
          <a:p>
            <a:fld id="{C5F613A7-EDEE-491F-BABF-70C48ABFA28F}"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F5452F1-4CA9-44E6-9D9B-F60E4429B745}" type="datetime1">
              <a:rPr lang="ru-RU" smtClean="0"/>
              <a:pPr/>
              <a:t>16.03.2023</a:t>
            </a:fld>
            <a:endParaRPr lang="ru-RU"/>
          </a:p>
        </p:txBody>
      </p:sp>
      <p:sp>
        <p:nvSpPr>
          <p:cNvPr id="5" name="Footer Placeholder 4"/>
          <p:cNvSpPr>
            <a:spLocks noGrp="1"/>
          </p:cNvSpPr>
          <p:nvPr>
            <p:ph type="ftr" sz="quarter" idx="11"/>
          </p:nvPr>
        </p:nvSpPr>
        <p:spPr/>
        <p:txBody>
          <a:bodyPr/>
          <a:lstStyle/>
          <a:p>
            <a:r>
              <a:rPr lang="ru-RU" smtClean="0"/>
              <a:t>Викладач української мови - Павленко В.В.</a:t>
            </a:r>
            <a:endParaRPr lang="ru-RU"/>
          </a:p>
        </p:txBody>
      </p:sp>
      <p:sp>
        <p:nvSpPr>
          <p:cNvPr id="6" name="Slide Number Placeholder 5"/>
          <p:cNvSpPr>
            <a:spLocks noGrp="1"/>
          </p:cNvSpPr>
          <p:nvPr>
            <p:ph type="sldNum" sz="quarter" idx="12"/>
          </p:nvPr>
        </p:nvSpPr>
        <p:spPr/>
        <p:txBody>
          <a:bodyPr/>
          <a:lstStyle/>
          <a:p>
            <a:fld id="{C5F613A7-EDEE-491F-BABF-70C48ABFA28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F5EFD8-8510-4C89-83AB-56D0244F4054}" type="datetime1">
              <a:rPr lang="ru-RU" smtClean="0"/>
              <a:pPr/>
              <a:t>16.03.2023</a:t>
            </a:fld>
            <a:endParaRPr lang="ru-RU"/>
          </a:p>
        </p:txBody>
      </p:sp>
      <p:sp>
        <p:nvSpPr>
          <p:cNvPr id="5" name="Footer Placeholder 4"/>
          <p:cNvSpPr>
            <a:spLocks noGrp="1"/>
          </p:cNvSpPr>
          <p:nvPr>
            <p:ph type="ftr" sz="quarter" idx="11"/>
          </p:nvPr>
        </p:nvSpPr>
        <p:spPr/>
        <p:txBody>
          <a:bodyPr/>
          <a:lstStyle/>
          <a:p>
            <a:r>
              <a:rPr lang="ru-RU" smtClean="0"/>
              <a:t>Викладач української мови - Павленко В.В.</a:t>
            </a:r>
            <a:endParaRPr lang="ru-RU"/>
          </a:p>
        </p:txBody>
      </p:sp>
      <p:sp>
        <p:nvSpPr>
          <p:cNvPr id="6" name="Slide Number Placeholder 5"/>
          <p:cNvSpPr>
            <a:spLocks noGrp="1"/>
          </p:cNvSpPr>
          <p:nvPr>
            <p:ph type="sldNum" sz="quarter" idx="12"/>
          </p:nvPr>
        </p:nvSpPr>
        <p:spPr/>
        <p:txBody>
          <a:bodyPr/>
          <a:lstStyle/>
          <a:p>
            <a:fld id="{C5F613A7-EDEE-491F-BABF-70C48ABFA28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F67CF9-FD8D-494C-ACBB-55D9EC28123A}" type="datetime1">
              <a:rPr lang="ru-RU" smtClean="0"/>
              <a:pPr/>
              <a:t>16.03.2023</a:t>
            </a:fld>
            <a:endParaRPr lang="ru-RU"/>
          </a:p>
        </p:txBody>
      </p:sp>
      <p:sp>
        <p:nvSpPr>
          <p:cNvPr id="5" name="Footer Placeholder 4"/>
          <p:cNvSpPr>
            <a:spLocks noGrp="1"/>
          </p:cNvSpPr>
          <p:nvPr>
            <p:ph type="ftr" sz="quarter" idx="11"/>
          </p:nvPr>
        </p:nvSpPr>
        <p:spPr/>
        <p:txBody>
          <a:bodyPr/>
          <a:lstStyle/>
          <a:p>
            <a:r>
              <a:rPr lang="ru-RU" smtClean="0"/>
              <a:t>Викладач української мови - Павленко В.В.</a:t>
            </a:r>
            <a:endParaRPr lang="ru-RU"/>
          </a:p>
        </p:txBody>
      </p:sp>
      <p:sp>
        <p:nvSpPr>
          <p:cNvPr id="6" name="Slide Number Placeholder 5"/>
          <p:cNvSpPr>
            <a:spLocks noGrp="1"/>
          </p:cNvSpPr>
          <p:nvPr>
            <p:ph type="sldNum" sz="quarter" idx="12"/>
          </p:nvPr>
        </p:nvSpPr>
        <p:spPr/>
        <p:txBody>
          <a:bodyPr/>
          <a:lstStyle/>
          <a:p>
            <a:fld id="{C5F613A7-EDEE-491F-BABF-70C48ABFA28F}"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00E587-0FAD-4335-8424-94D3D8072A1B}" type="datetime1">
              <a:rPr lang="ru-RU" smtClean="0"/>
              <a:pPr/>
              <a:t>16.03.2023</a:t>
            </a:fld>
            <a:endParaRPr lang="ru-RU"/>
          </a:p>
        </p:txBody>
      </p:sp>
      <p:sp>
        <p:nvSpPr>
          <p:cNvPr id="5" name="Footer Placeholder 4"/>
          <p:cNvSpPr>
            <a:spLocks noGrp="1"/>
          </p:cNvSpPr>
          <p:nvPr>
            <p:ph type="ftr" sz="quarter" idx="11"/>
          </p:nvPr>
        </p:nvSpPr>
        <p:spPr/>
        <p:txBody>
          <a:bodyPr/>
          <a:lstStyle/>
          <a:p>
            <a:r>
              <a:rPr lang="ru-RU" smtClean="0"/>
              <a:t>Викладач української мови - Павленко В.В.</a:t>
            </a:r>
            <a:endParaRPr lang="ru-RU"/>
          </a:p>
        </p:txBody>
      </p:sp>
      <p:sp>
        <p:nvSpPr>
          <p:cNvPr id="6" name="Slide Number Placeholder 5"/>
          <p:cNvSpPr>
            <a:spLocks noGrp="1"/>
          </p:cNvSpPr>
          <p:nvPr>
            <p:ph type="sldNum" sz="quarter" idx="12"/>
          </p:nvPr>
        </p:nvSpPr>
        <p:spPr/>
        <p:txBody>
          <a:bodyPr/>
          <a:lstStyle/>
          <a:p>
            <a:fld id="{C5F613A7-EDEE-491F-BABF-70C48ABFA28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7B1569-B439-47FE-A33E-E7A4AC263703}" type="datetime1">
              <a:rPr lang="ru-RU" smtClean="0"/>
              <a:pPr/>
              <a:t>16.03.2023</a:t>
            </a:fld>
            <a:endParaRPr lang="ru-RU"/>
          </a:p>
        </p:txBody>
      </p:sp>
      <p:sp>
        <p:nvSpPr>
          <p:cNvPr id="6" name="Footer Placeholder 5"/>
          <p:cNvSpPr>
            <a:spLocks noGrp="1"/>
          </p:cNvSpPr>
          <p:nvPr>
            <p:ph type="ftr" sz="quarter" idx="11"/>
          </p:nvPr>
        </p:nvSpPr>
        <p:spPr/>
        <p:txBody>
          <a:bodyPr/>
          <a:lstStyle/>
          <a:p>
            <a:r>
              <a:rPr lang="ru-RU" smtClean="0"/>
              <a:t>Викладач української мови - Павленко В.В.</a:t>
            </a:r>
            <a:endParaRPr lang="ru-RU"/>
          </a:p>
        </p:txBody>
      </p:sp>
      <p:sp>
        <p:nvSpPr>
          <p:cNvPr id="7" name="Slide Number Placeholder 6"/>
          <p:cNvSpPr>
            <a:spLocks noGrp="1"/>
          </p:cNvSpPr>
          <p:nvPr>
            <p:ph type="sldNum" sz="quarter" idx="12"/>
          </p:nvPr>
        </p:nvSpPr>
        <p:spPr/>
        <p:txBody>
          <a:bodyPr/>
          <a:lstStyle/>
          <a:p>
            <a:fld id="{C5F613A7-EDEE-491F-BABF-70C48ABFA28F}"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24A65CF-8730-46F2-BDB2-85357F328A2A}" type="datetime1">
              <a:rPr lang="ru-RU" smtClean="0"/>
              <a:pPr/>
              <a:t>16.03.2023</a:t>
            </a:fld>
            <a:endParaRPr lang="ru-RU"/>
          </a:p>
        </p:txBody>
      </p:sp>
      <p:sp>
        <p:nvSpPr>
          <p:cNvPr id="8" name="Footer Placeholder 7"/>
          <p:cNvSpPr>
            <a:spLocks noGrp="1"/>
          </p:cNvSpPr>
          <p:nvPr>
            <p:ph type="ftr" sz="quarter" idx="11"/>
          </p:nvPr>
        </p:nvSpPr>
        <p:spPr/>
        <p:txBody>
          <a:bodyPr/>
          <a:lstStyle/>
          <a:p>
            <a:r>
              <a:rPr lang="ru-RU" smtClean="0"/>
              <a:t>Викладач української мови - Павленко В.В.</a:t>
            </a:r>
            <a:endParaRPr lang="ru-RU"/>
          </a:p>
        </p:txBody>
      </p:sp>
      <p:sp>
        <p:nvSpPr>
          <p:cNvPr id="9" name="Slide Number Placeholder 8"/>
          <p:cNvSpPr>
            <a:spLocks noGrp="1"/>
          </p:cNvSpPr>
          <p:nvPr>
            <p:ph type="sldNum" sz="quarter" idx="12"/>
          </p:nvPr>
        </p:nvSpPr>
        <p:spPr/>
        <p:txBody>
          <a:bodyPr/>
          <a:lstStyle/>
          <a:p>
            <a:fld id="{C5F613A7-EDEE-491F-BABF-70C48ABFA28F}"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453FCC2-000E-48D8-A51C-20D4889EA949}" type="datetime1">
              <a:rPr lang="ru-RU" smtClean="0"/>
              <a:pPr/>
              <a:t>16.03.2023</a:t>
            </a:fld>
            <a:endParaRPr lang="ru-RU"/>
          </a:p>
        </p:txBody>
      </p:sp>
      <p:sp>
        <p:nvSpPr>
          <p:cNvPr id="4" name="Footer Placeholder 3"/>
          <p:cNvSpPr>
            <a:spLocks noGrp="1"/>
          </p:cNvSpPr>
          <p:nvPr>
            <p:ph type="ftr" sz="quarter" idx="11"/>
          </p:nvPr>
        </p:nvSpPr>
        <p:spPr/>
        <p:txBody>
          <a:bodyPr/>
          <a:lstStyle/>
          <a:p>
            <a:r>
              <a:rPr lang="ru-RU" smtClean="0"/>
              <a:t>Викладач української мови - Павленко В.В.</a:t>
            </a:r>
            <a:endParaRPr lang="ru-RU"/>
          </a:p>
        </p:txBody>
      </p:sp>
      <p:sp>
        <p:nvSpPr>
          <p:cNvPr id="5" name="Slide Number Placeholder 4"/>
          <p:cNvSpPr>
            <a:spLocks noGrp="1"/>
          </p:cNvSpPr>
          <p:nvPr>
            <p:ph type="sldNum" sz="quarter" idx="12"/>
          </p:nvPr>
        </p:nvSpPr>
        <p:spPr/>
        <p:txBody>
          <a:bodyPr/>
          <a:lstStyle/>
          <a:p>
            <a:fld id="{C5F613A7-EDEE-491F-BABF-70C48ABFA28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3E957-77FC-4C74-B8D1-320E2A7FC401}" type="datetime1">
              <a:rPr lang="ru-RU" smtClean="0"/>
              <a:pPr/>
              <a:t>16.03.2023</a:t>
            </a:fld>
            <a:endParaRPr lang="ru-RU"/>
          </a:p>
        </p:txBody>
      </p:sp>
      <p:sp>
        <p:nvSpPr>
          <p:cNvPr id="3" name="Footer Placeholder 2"/>
          <p:cNvSpPr>
            <a:spLocks noGrp="1"/>
          </p:cNvSpPr>
          <p:nvPr>
            <p:ph type="ftr" sz="quarter" idx="11"/>
          </p:nvPr>
        </p:nvSpPr>
        <p:spPr/>
        <p:txBody>
          <a:bodyPr/>
          <a:lstStyle/>
          <a:p>
            <a:r>
              <a:rPr lang="ru-RU" smtClean="0"/>
              <a:t>Викладач української мови - Павленко В.В.</a:t>
            </a:r>
            <a:endParaRPr lang="ru-RU"/>
          </a:p>
        </p:txBody>
      </p:sp>
      <p:sp>
        <p:nvSpPr>
          <p:cNvPr id="4" name="Slide Number Placeholder 3"/>
          <p:cNvSpPr>
            <a:spLocks noGrp="1"/>
          </p:cNvSpPr>
          <p:nvPr>
            <p:ph type="sldNum" sz="quarter" idx="12"/>
          </p:nvPr>
        </p:nvSpPr>
        <p:spPr/>
        <p:txBody>
          <a:bodyPr/>
          <a:lstStyle/>
          <a:p>
            <a:fld id="{C5F613A7-EDEE-491F-BABF-70C48ABFA28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1CD7F13-2022-4763-BE8A-D7598BBD841A}" type="datetime1">
              <a:rPr lang="ru-RU" smtClean="0"/>
              <a:pPr/>
              <a:t>16.03.2023</a:t>
            </a:fld>
            <a:endParaRPr lang="ru-RU"/>
          </a:p>
        </p:txBody>
      </p:sp>
      <p:sp>
        <p:nvSpPr>
          <p:cNvPr id="6" name="Footer Placeholder 5"/>
          <p:cNvSpPr>
            <a:spLocks noGrp="1"/>
          </p:cNvSpPr>
          <p:nvPr>
            <p:ph type="ftr" sz="quarter" idx="11"/>
          </p:nvPr>
        </p:nvSpPr>
        <p:spPr/>
        <p:txBody>
          <a:bodyPr/>
          <a:lstStyle/>
          <a:p>
            <a:r>
              <a:rPr lang="ru-RU" smtClean="0"/>
              <a:t>Викладач української мови - Павленко В.В.</a:t>
            </a:r>
            <a:endParaRPr lang="ru-RU"/>
          </a:p>
        </p:txBody>
      </p:sp>
      <p:sp>
        <p:nvSpPr>
          <p:cNvPr id="7" name="Slide Number Placeholder 6"/>
          <p:cNvSpPr>
            <a:spLocks noGrp="1"/>
          </p:cNvSpPr>
          <p:nvPr>
            <p:ph type="sldNum" sz="quarter" idx="12"/>
          </p:nvPr>
        </p:nvSpPr>
        <p:spPr/>
        <p:txBody>
          <a:bodyPr/>
          <a:lstStyle/>
          <a:p>
            <a:fld id="{C5F613A7-EDEE-491F-BABF-70C48ABFA28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30807F-525C-4EF9-9735-7B14D4B45D28}" type="datetime1">
              <a:rPr lang="ru-RU" smtClean="0"/>
              <a:pPr/>
              <a:t>16.03.2023</a:t>
            </a:fld>
            <a:endParaRPr lang="ru-RU"/>
          </a:p>
        </p:txBody>
      </p:sp>
      <p:sp>
        <p:nvSpPr>
          <p:cNvPr id="6" name="Footer Placeholder 5"/>
          <p:cNvSpPr>
            <a:spLocks noGrp="1"/>
          </p:cNvSpPr>
          <p:nvPr>
            <p:ph type="ftr" sz="quarter" idx="11"/>
          </p:nvPr>
        </p:nvSpPr>
        <p:spPr/>
        <p:txBody>
          <a:bodyPr/>
          <a:lstStyle/>
          <a:p>
            <a:r>
              <a:rPr lang="ru-RU" smtClean="0"/>
              <a:t>Викладач української мови - Павленко В.В.</a:t>
            </a:r>
            <a:endParaRPr lang="ru-RU"/>
          </a:p>
        </p:txBody>
      </p:sp>
      <p:sp>
        <p:nvSpPr>
          <p:cNvPr id="7" name="Slide Number Placeholder 6"/>
          <p:cNvSpPr>
            <a:spLocks noGrp="1"/>
          </p:cNvSpPr>
          <p:nvPr>
            <p:ph type="sldNum" sz="quarter" idx="12"/>
          </p:nvPr>
        </p:nvSpPr>
        <p:spPr/>
        <p:txBody>
          <a:bodyPr/>
          <a:lstStyle/>
          <a:p>
            <a:fld id="{C5F613A7-EDEE-491F-BABF-70C48ABFA28F}"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5F91E9-BB1B-43E3-ABC2-454C4B7D0929}" type="datetime1">
              <a:rPr lang="ru-RU" smtClean="0"/>
              <a:pPr/>
              <a:t>16.03.2023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ru-RU" smtClean="0"/>
              <a:t>Викладач української мови - Павленко В.В.</a:t>
            </a: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5F613A7-EDEE-491F-BABF-70C48ABFA28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7581" y="764704"/>
            <a:ext cx="7754947" cy="2592858"/>
          </a:xfrm>
        </p:spPr>
        <p:txBody>
          <a:bodyPr/>
          <a:lstStyle/>
          <a:p>
            <a:pPr algn="ctr"/>
            <a:r>
              <a:rPr lang="ru-RU" dirty="0" smtClean="0"/>
              <a:t>Будова </a:t>
            </a:r>
            <a:r>
              <a:rPr lang="ru-RU" dirty="0" err="1" smtClean="0"/>
              <a:t>слова.Способи</a:t>
            </a:r>
            <a:r>
              <a:rPr lang="ru-RU" dirty="0" smtClean="0"/>
              <a:t> </a:t>
            </a:r>
            <a:r>
              <a:rPr lang="ru-RU" dirty="0" err="1" smtClean="0"/>
              <a:t>творення</a:t>
            </a:r>
            <a:r>
              <a:rPr lang="ru-RU" dirty="0" smtClean="0"/>
              <a:t> </a:t>
            </a:r>
            <a:r>
              <a:rPr lang="ru-RU" dirty="0" err="1" smtClean="0"/>
              <a:t>слів</a:t>
            </a:r>
            <a:r>
              <a:rPr lang="ru-RU" dirty="0" smtClean="0"/>
              <a:t> </a:t>
            </a:r>
            <a:endParaRPr lang="ru-RU" dirty="0"/>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0" y="4110640"/>
            <a:ext cx="3877456" cy="25278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60232" y="4429363"/>
            <a:ext cx="2304256" cy="1323439"/>
          </a:xfrm>
          <a:prstGeom prst="rect">
            <a:avLst/>
          </a:prstGeom>
          <a:noFill/>
        </p:spPr>
        <p:txBody>
          <a:bodyPr wrap="square" rtlCol="0">
            <a:spAutoFit/>
          </a:bodyPr>
          <a:lstStyle/>
          <a:p>
            <a:endParaRPr lang="uk-UA" sz="1200" dirty="0" smtClean="0"/>
          </a:p>
          <a:p>
            <a:endParaRPr lang="uk-UA" sz="1200" dirty="0"/>
          </a:p>
          <a:p>
            <a:endParaRPr lang="uk-UA" sz="1200" dirty="0" smtClean="0"/>
          </a:p>
          <a:p>
            <a:endParaRPr lang="uk-UA" sz="1200" dirty="0"/>
          </a:p>
          <a:p>
            <a:r>
              <a:rPr lang="uk-UA" sz="1600" dirty="0" err="1" smtClean="0">
                <a:latin typeface="Times New Roman" pitchFamily="18" charset="0"/>
                <a:cs typeface="Times New Roman" pitchFamily="18" charset="0"/>
              </a:rPr>
              <a:t>Березовенко</a:t>
            </a:r>
            <a:r>
              <a:rPr lang="uk-UA" sz="1600" dirty="0" smtClean="0">
                <a:latin typeface="Times New Roman" pitchFamily="18" charset="0"/>
                <a:cs typeface="Times New Roman" pitchFamily="18" charset="0"/>
              </a:rPr>
              <a:t> Ольги Миколаївни</a:t>
            </a:r>
          </a:p>
        </p:txBody>
      </p:sp>
    </p:spTree>
    <p:extLst>
      <p:ext uri="{BB962C8B-B14F-4D97-AF65-F5344CB8AC3E}">
        <p14:creationId xmlns="" xmlns:p14="http://schemas.microsoft.com/office/powerpoint/2010/main" val="162494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9"/>
                                          </p:stCondLst>
                                        </p:cTn>
                                        <p:tgtEl>
                                          <p:spTgt spid="2"/>
                                        </p:tgtEl>
                                        <p:attrNameLst>
                                          <p:attrName>style.visibility</p:attrName>
                                        </p:attrNameLst>
                                      </p:cBhvr>
                                      <p:to>
                                        <p:strVal val="visible"/>
                                      </p:to>
                                    </p:set>
                                  </p:childTnLst>
                                </p:cTn>
                              </p:par>
                            </p:childTnLst>
                          </p:cTn>
                        </p:par>
                        <p:par>
                          <p:cTn id="7" fill="hold">
                            <p:stCondLst>
                              <p:cond delay="2000"/>
                            </p:stCondLst>
                            <p:childTnLst>
                              <p:par>
                                <p:cTn id="8" presetID="45" presetClass="entr" presetSubtype="0" fill="hold" grpId="1"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anim calcmode="lin" valueType="num">
                                      <p:cBhvr>
                                        <p:cTn id="11" dur="2000" fill="hold"/>
                                        <p:tgtEl>
                                          <p:spTgt spid="2"/>
                                        </p:tgtEl>
                                        <p:attrNameLst>
                                          <p:attrName>ppt_w</p:attrName>
                                        </p:attrNameLst>
                                      </p:cBhvr>
                                      <p:tavLst>
                                        <p:tav tm="0" fmla="#ppt_w*sin(2.5*pi*$)">
                                          <p:val>
                                            <p:fltVal val="0"/>
                                          </p:val>
                                        </p:tav>
                                        <p:tav tm="100000">
                                          <p:val>
                                            <p:fltVal val="1"/>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260648"/>
            <a:ext cx="8424935" cy="1143000"/>
          </a:xfrm>
        </p:spPr>
        <p:txBody>
          <a:bodyPr/>
          <a:lstStyle/>
          <a:p>
            <a:r>
              <a:rPr lang="uk-UA" sz="48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Способи словотворення</a:t>
            </a:r>
            <a:r>
              <a:rPr lang="ru-RU" sz="48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ru-RU" sz="48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endParaRPr lang="ru-RU" dirty="0"/>
          </a:p>
        </p:txBody>
      </p:sp>
      <p:sp>
        <p:nvSpPr>
          <p:cNvPr id="6" name="TextBox 5"/>
          <p:cNvSpPr txBox="1"/>
          <p:nvPr/>
        </p:nvSpPr>
        <p:spPr>
          <a:xfrm>
            <a:off x="395536" y="1124744"/>
            <a:ext cx="8365450" cy="461665"/>
          </a:xfrm>
          <a:prstGeom prst="rect">
            <a:avLst/>
          </a:prstGeom>
          <a:noFill/>
        </p:spPr>
        <p:txBody>
          <a:bodyPr wrap="square" rtlCol="0">
            <a:spAutoFit/>
          </a:bodyPr>
          <a:lstStyle/>
          <a:p>
            <a:pPr algn="ctr"/>
            <a:r>
              <a:rPr lang="ru-RU" dirty="0" err="1"/>
              <a:t>Процес</a:t>
            </a:r>
            <a:r>
              <a:rPr lang="ru-RU" dirty="0"/>
              <a:t> </a:t>
            </a:r>
            <a:r>
              <a:rPr lang="ru-RU" dirty="0" err="1"/>
              <a:t>творення</a:t>
            </a:r>
            <a:r>
              <a:rPr lang="ru-RU" dirty="0"/>
              <a:t> </a:t>
            </a:r>
            <a:r>
              <a:rPr lang="ru-RU" dirty="0" err="1"/>
              <a:t>нових</a:t>
            </a:r>
            <a:r>
              <a:rPr lang="ru-RU" dirty="0"/>
              <a:t> </a:t>
            </a:r>
            <a:r>
              <a:rPr lang="ru-RU" dirty="0" err="1"/>
              <a:t>слів</a:t>
            </a:r>
            <a:r>
              <a:rPr lang="ru-RU" dirty="0"/>
              <a:t> у </a:t>
            </a:r>
            <a:r>
              <a:rPr lang="ru-RU" dirty="0" err="1"/>
              <a:t>мові</a:t>
            </a:r>
            <a:r>
              <a:rPr lang="ru-RU" dirty="0"/>
              <a:t> </a:t>
            </a:r>
            <a:r>
              <a:rPr lang="ru-RU" dirty="0" err="1" smtClean="0"/>
              <a:t>називається</a:t>
            </a:r>
            <a:r>
              <a:rPr lang="ru-RU" dirty="0" smtClean="0"/>
              <a:t>  </a:t>
            </a:r>
            <a:r>
              <a:rPr lang="ru-RU" sz="2400" dirty="0" err="1" smtClean="0">
                <a:solidFill>
                  <a:srgbClr val="00B050"/>
                </a:solidFill>
              </a:rPr>
              <a:t>словотворенням</a:t>
            </a:r>
            <a:r>
              <a:rPr lang="ru-RU" sz="2400" dirty="0" smtClean="0">
                <a:solidFill>
                  <a:srgbClr val="00B050"/>
                </a:solidFill>
              </a:rPr>
              <a:t>.</a:t>
            </a:r>
            <a:endParaRPr lang="ru-RU" sz="2400" dirty="0">
              <a:solidFill>
                <a:srgbClr val="00B050"/>
              </a:solidFill>
            </a:endParaRPr>
          </a:p>
        </p:txBody>
      </p:sp>
      <p:sp>
        <p:nvSpPr>
          <p:cNvPr id="7" name="Двойная стрелка влево/вправо 6"/>
          <p:cNvSpPr/>
          <p:nvPr/>
        </p:nvSpPr>
        <p:spPr>
          <a:xfrm>
            <a:off x="3563888" y="1772816"/>
            <a:ext cx="2016224"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Выноска со стрелкой вниз 7"/>
          <p:cNvSpPr/>
          <p:nvPr/>
        </p:nvSpPr>
        <p:spPr>
          <a:xfrm>
            <a:off x="395536" y="1700808"/>
            <a:ext cx="3024336" cy="158417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683568" y="1916832"/>
            <a:ext cx="2376264" cy="461665"/>
          </a:xfrm>
          <a:prstGeom prst="rect">
            <a:avLst/>
          </a:prstGeom>
          <a:noFill/>
        </p:spPr>
        <p:txBody>
          <a:bodyPr wrap="square" rtlCol="0">
            <a:spAutoFit/>
          </a:bodyPr>
          <a:lstStyle/>
          <a:p>
            <a:pPr algn="ctr"/>
            <a:r>
              <a:rPr lang="uk-UA" sz="2400" dirty="0" smtClean="0"/>
              <a:t>Морфологічні</a:t>
            </a:r>
            <a:endParaRPr lang="ru-RU" sz="2400" dirty="0"/>
          </a:p>
        </p:txBody>
      </p:sp>
      <p:sp>
        <p:nvSpPr>
          <p:cNvPr id="10" name="Выноска со стрелкой вниз 9"/>
          <p:cNvSpPr/>
          <p:nvPr/>
        </p:nvSpPr>
        <p:spPr>
          <a:xfrm>
            <a:off x="5652120" y="1700808"/>
            <a:ext cx="3240360" cy="158417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smtClean="0"/>
          </a:p>
          <a:p>
            <a:pPr algn="ctr"/>
            <a:endParaRPr lang="uk-UA" dirty="0"/>
          </a:p>
          <a:p>
            <a:pPr algn="ctr"/>
            <a:endParaRPr lang="uk-UA" dirty="0" smtClean="0"/>
          </a:p>
          <a:p>
            <a:pPr algn="ctr"/>
            <a:endParaRPr lang="uk-UA" dirty="0"/>
          </a:p>
          <a:p>
            <a:pPr algn="ctr"/>
            <a:endParaRPr lang="uk-UA" dirty="0" smtClean="0"/>
          </a:p>
          <a:p>
            <a:pPr algn="ctr"/>
            <a:endParaRPr lang="uk-UA" dirty="0"/>
          </a:p>
          <a:p>
            <a:pPr algn="ctr"/>
            <a:endParaRPr lang="uk-UA" dirty="0" smtClean="0"/>
          </a:p>
          <a:p>
            <a:pPr algn="ctr"/>
            <a:endParaRPr lang="ru-RU" dirty="0"/>
          </a:p>
        </p:txBody>
      </p:sp>
      <p:sp>
        <p:nvSpPr>
          <p:cNvPr id="12" name="TextBox 11"/>
          <p:cNvSpPr txBox="1"/>
          <p:nvPr/>
        </p:nvSpPr>
        <p:spPr>
          <a:xfrm>
            <a:off x="251520" y="3284984"/>
            <a:ext cx="1728192" cy="369332"/>
          </a:xfrm>
          <a:prstGeom prst="rect">
            <a:avLst/>
          </a:prstGeom>
          <a:noFill/>
        </p:spPr>
        <p:txBody>
          <a:bodyPr wrap="square" rtlCol="0">
            <a:spAutoFit/>
          </a:bodyPr>
          <a:lstStyle/>
          <a:p>
            <a:r>
              <a:rPr lang="uk-UA" dirty="0" smtClean="0">
                <a:solidFill>
                  <a:schemeClr val="accent5">
                    <a:lumMod val="75000"/>
                  </a:schemeClr>
                </a:solidFill>
              </a:rPr>
              <a:t>Суфіксальний</a:t>
            </a:r>
          </a:p>
        </p:txBody>
      </p:sp>
      <p:sp>
        <p:nvSpPr>
          <p:cNvPr id="13" name="TextBox 12"/>
          <p:cNvSpPr txBox="1"/>
          <p:nvPr/>
        </p:nvSpPr>
        <p:spPr>
          <a:xfrm>
            <a:off x="251520" y="3645024"/>
            <a:ext cx="1872208" cy="369332"/>
          </a:xfrm>
          <a:prstGeom prst="rect">
            <a:avLst/>
          </a:prstGeom>
          <a:noFill/>
        </p:spPr>
        <p:txBody>
          <a:bodyPr wrap="square" rtlCol="0">
            <a:spAutoFit/>
          </a:bodyPr>
          <a:lstStyle/>
          <a:p>
            <a:r>
              <a:rPr lang="uk-UA" dirty="0" smtClean="0">
                <a:solidFill>
                  <a:schemeClr val="accent5">
                    <a:lumMod val="75000"/>
                  </a:schemeClr>
                </a:solidFill>
              </a:rPr>
              <a:t>Префіксальний</a:t>
            </a:r>
            <a:endParaRPr lang="ru-RU" dirty="0">
              <a:solidFill>
                <a:schemeClr val="accent5">
                  <a:lumMod val="75000"/>
                </a:schemeClr>
              </a:solidFill>
            </a:endParaRPr>
          </a:p>
        </p:txBody>
      </p:sp>
      <p:sp>
        <p:nvSpPr>
          <p:cNvPr id="14" name="TextBox 13"/>
          <p:cNvSpPr txBox="1"/>
          <p:nvPr/>
        </p:nvSpPr>
        <p:spPr>
          <a:xfrm>
            <a:off x="179512" y="4005064"/>
            <a:ext cx="4464496" cy="369332"/>
          </a:xfrm>
          <a:prstGeom prst="rect">
            <a:avLst/>
          </a:prstGeom>
          <a:noFill/>
        </p:spPr>
        <p:txBody>
          <a:bodyPr wrap="square" rtlCol="0">
            <a:spAutoFit/>
          </a:bodyPr>
          <a:lstStyle/>
          <a:p>
            <a:r>
              <a:rPr lang="uk-UA" dirty="0" smtClean="0"/>
              <a:t> </a:t>
            </a:r>
            <a:r>
              <a:rPr lang="uk-UA" dirty="0" smtClean="0">
                <a:solidFill>
                  <a:schemeClr val="accent5">
                    <a:lumMod val="75000"/>
                  </a:schemeClr>
                </a:solidFill>
              </a:rPr>
              <a:t>Префіксально-суфіксальний</a:t>
            </a:r>
            <a:r>
              <a:rPr lang="uk-UA" dirty="0" smtClean="0"/>
              <a:t> </a:t>
            </a:r>
          </a:p>
        </p:txBody>
      </p:sp>
      <p:sp>
        <p:nvSpPr>
          <p:cNvPr id="15" name="TextBox 14"/>
          <p:cNvSpPr txBox="1"/>
          <p:nvPr/>
        </p:nvSpPr>
        <p:spPr>
          <a:xfrm>
            <a:off x="323528" y="4725144"/>
            <a:ext cx="1537600" cy="369332"/>
          </a:xfrm>
          <a:prstGeom prst="rect">
            <a:avLst/>
          </a:prstGeom>
          <a:noFill/>
        </p:spPr>
        <p:txBody>
          <a:bodyPr wrap="none" rtlCol="0">
            <a:spAutoFit/>
          </a:bodyPr>
          <a:lstStyle/>
          <a:p>
            <a:r>
              <a:rPr lang="uk-UA" dirty="0" smtClean="0">
                <a:solidFill>
                  <a:schemeClr val="accent5">
                    <a:lumMod val="75000"/>
                  </a:schemeClr>
                </a:solidFill>
              </a:rPr>
              <a:t>Безафіксний</a:t>
            </a:r>
            <a:endParaRPr lang="ru-RU" dirty="0">
              <a:solidFill>
                <a:schemeClr val="accent5">
                  <a:lumMod val="75000"/>
                </a:schemeClr>
              </a:solidFill>
            </a:endParaRPr>
          </a:p>
        </p:txBody>
      </p:sp>
      <p:sp>
        <p:nvSpPr>
          <p:cNvPr id="16" name="TextBox 15"/>
          <p:cNvSpPr txBox="1"/>
          <p:nvPr/>
        </p:nvSpPr>
        <p:spPr>
          <a:xfrm>
            <a:off x="251520" y="5157192"/>
            <a:ext cx="2064989" cy="369332"/>
          </a:xfrm>
          <a:prstGeom prst="rect">
            <a:avLst/>
          </a:prstGeom>
          <a:noFill/>
        </p:spPr>
        <p:txBody>
          <a:bodyPr wrap="square" rtlCol="0">
            <a:spAutoFit/>
          </a:bodyPr>
          <a:lstStyle/>
          <a:p>
            <a:r>
              <a:rPr lang="uk-UA" dirty="0" smtClean="0">
                <a:solidFill>
                  <a:schemeClr val="accent5">
                    <a:lumMod val="75000"/>
                  </a:schemeClr>
                </a:solidFill>
              </a:rPr>
              <a:t>Словоскладання</a:t>
            </a:r>
          </a:p>
        </p:txBody>
      </p:sp>
      <p:sp>
        <p:nvSpPr>
          <p:cNvPr id="17" name="TextBox 16"/>
          <p:cNvSpPr txBox="1"/>
          <p:nvPr/>
        </p:nvSpPr>
        <p:spPr>
          <a:xfrm>
            <a:off x="6026498" y="1916832"/>
            <a:ext cx="2577950" cy="461665"/>
          </a:xfrm>
          <a:prstGeom prst="rect">
            <a:avLst/>
          </a:prstGeom>
          <a:noFill/>
        </p:spPr>
        <p:txBody>
          <a:bodyPr wrap="none" rtlCol="0">
            <a:spAutoFit/>
          </a:bodyPr>
          <a:lstStyle/>
          <a:p>
            <a:r>
              <a:rPr lang="uk-UA" sz="2400" dirty="0" smtClean="0"/>
              <a:t>Неморфологічні </a:t>
            </a:r>
            <a:endParaRPr lang="ru-RU" sz="2400" dirty="0"/>
          </a:p>
        </p:txBody>
      </p:sp>
      <p:sp>
        <p:nvSpPr>
          <p:cNvPr id="18" name="TextBox 17"/>
          <p:cNvSpPr txBox="1"/>
          <p:nvPr/>
        </p:nvSpPr>
        <p:spPr>
          <a:xfrm>
            <a:off x="5724128" y="3212976"/>
            <a:ext cx="2880320" cy="369332"/>
          </a:xfrm>
          <a:prstGeom prst="rect">
            <a:avLst/>
          </a:prstGeom>
          <a:noFill/>
        </p:spPr>
        <p:txBody>
          <a:bodyPr wrap="square" rtlCol="0">
            <a:spAutoFit/>
          </a:bodyPr>
          <a:lstStyle/>
          <a:p>
            <a:r>
              <a:rPr lang="uk-UA" dirty="0" smtClean="0">
                <a:solidFill>
                  <a:schemeClr val="accent5">
                    <a:lumMod val="75000"/>
                  </a:schemeClr>
                </a:solidFill>
              </a:rPr>
              <a:t>Злиття</a:t>
            </a:r>
            <a:r>
              <a:rPr lang="uk-UA" dirty="0" smtClean="0"/>
              <a:t> </a:t>
            </a:r>
            <a:r>
              <a:rPr lang="uk-UA" dirty="0" smtClean="0">
                <a:solidFill>
                  <a:schemeClr val="accent5">
                    <a:lumMod val="75000"/>
                  </a:schemeClr>
                </a:solidFill>
              </a:rPr>
              <a:t>словосполучення</a:t>
            </a:r>
            <a:endParaRPr lang="ru-RU" dirty="0">
              <a:solidFill>
                <a:schemeClr val="accent5">
                  <a:lumMod val="75000"/>
                </a:schemeClr>
              </a:solidFill>
            </a:endParaRPr>
          </a:p>
        </p:txBody>
      </p:sp>
      <p:sp>
        <p:nvSpPr>
          <p:cNvPr id="19" name="TextBox 18"/>
          <p:cNvSpPr txBox="1"/>
          <p:nvPr/>
        </p:nvSpPr>
        <p:spPr>
          <a:xfrm>
            <a:off x="1979712" y="3645024"/>
            <a:ext cx="2037737" cy="369332"/>
          </a:xfrm>
          <a:prstGeom prst="rect">
            <a:avLst/>
          </a:prstGeom>
          <a:noFill/>
        </p:spPr>
        <p:txBody>
          <a:bodyPr wrap="none" rtlCol="0">
            <a:spAutoFit/>
          </a:bodyPr>
          <a:lstStyle/>
          <a:p>
            <a:r>
              <a:rPr lang="uk-UA" dirty="0" smtClean="0"/>
              <a:t>(їхати – </a:t>
            </a:r>
            <a:r>
              <a:rPr lang="uk-UA" dirty="0" smtClean="0">
                <a:solidFill>
                  <a:srgbClr val="FF0000"/>
                </a:solidFill>
              </a:rPr>
              <a:t>при</a:t>
            </a:r>
            <a:r>
              <a:rPr lang="uk-UA" dirty="0" smtClean="0"/>
              <a:t>їхати)</a:t>
            </a:r>
          </a:p>
        </p:txBody>
      </p:sp>
      <p:sp>
        <p:nvSpPr>
          <p:cNvPr id="20" name="TextBox 19"/>
          <p:cNvSpPr txBox="1"/>
          <p:nvPr/>
        </p:nvSpPr>
        <p:spPr>
          <a:xfrm>
            <a:off x="539552" y="4365104"/>
            <a:ext cx="3168352" cy="369332"/>
          </a:xfrm>
          <a:prstGeom prst="rect">
            <a:avLst/>
          </a:prstGeom>
          <a:noFill/>
        </p:spPr>
        <p:txBody>
          <a:bodyPr wrap="square" rtlCol="0">
            <a:spAutoFit/>
          </a:bodyPr>
          <a:lstStyle/>
          <a:p>
            <a:r>
              <a:rPr lang="uk-UA" dirty="0" smtClean="0"/>
              <a:t>(межа – </a:t>
            </a:r>
            <a:r>
              <a:rPr lang="uk-UA" dirty="0" smtClean="0">
                <a:solidFill>
                  <a:srgbClr val="FF0000"/>
                </a:solidFill>
              </a:rPr>
              <a:t>без</a:t>
            </a:r>
            <a:r>
              <a:rPr lang="uk-UA" dirty="0" smtClean="0"/>
              <a:t>меж</a:t>
            </a:r>
            <a:r>
              <a:rPr lang="uk-UA" dirty="0" smtClean="0">
                <a:solidFill>
                  <a:srgbClr val="FF0000"/>
                </a:solidFill>
              </a:rPr>
              <a:t>н</a:t>
            </a:r>
            <a:r>
              <a:rPr lang="uk-UA" dirty="0" smtClean="0"/>
              <a:t>ий)</a:t>
            </a:r>
            <a:endParaRPr lang="ru-RU" dirty="0"/>
          </a:p>
        </p:txBody>
      </p:sp>
      <p:sp>
        <p:nvSpPr>
          <p:cNvPr id="21" name="TextBox 20"/>
          <p:cNvSpPr txBox="1"/>
          <p:nvPr/>
        </p:nvSpPr>
        <p:spPr>
          <a:xfrm>
            <a:off x="1835696" y="3275692"/>
            <a:ext cx="2034531" cy="369332"/>
          </a:xfrm>
          <a:prstGeom prst="rect">
            <a:avLst/>
          </a:prstGeom>
          <a:noFill/>
        </p:spPr>
        <p:txBody>
          <a:bodyPr wrap="none" rtlCol="0">
            <a:spAutoFit/>
          </a:bodyPr>
          <a:lstStyle/>
          <a:p>
            <a:r>
              <a:rPr lang="uk-UA" dirty="0" smtClean="0"/>
              <a:t>(вітер – вітер</a:t>
            </a:r>
            <a:r>
              <a:rPr lang="uk-UA" dirty="0" smtClean="0">
                <a:solidFill>
                  <a:srgbClr val="FF0000"/>
                </a:solidFill>
              </a:rPr>
              <a:t>ец</a:t>
            </a:r>
            <a:r>
              <a:rPr lang="uk-UA" dirty="0" smtClean="0"/>
              <a:t>ь)</a:t>
            </a:r>
          </a:p>
        </p:txBody>
      </p:sp>
      <p:sp>
        <p:nvSpPr>
          <p:cNvPr id="22" name="TextBox 21"/>
          <p:cNvSpPr txBox="1"/>
          <p:nvPr/>
        </p:nvSpPr>
        <p:spPr>
          <a:xfrm>
            <a:off x="5940152" y="3563724"/>
            <a:ext cx="2520280" cy="369332"/>
          </a:xfrm>
          <a:prstGeom prst="rect">
            <a:avLst/>
          </a:prstGeom>
          <a:noFill/>
        </p:spPr>
        <p:txBody>
          <a:bodyPr wrap="square" rtlCol="0">
            <a:spAutoFit/>
          </a:bodyPr>
          <a:lstStyle/>
          <a:p>
            <a:r>
              <a:rPr lang="uk-UA" dirty="0" smtClean="0"/>
              <a:t>(добра ніч – добраніч)</a:t>
            </a:r>
            <a:endParaRPr lang="ru-RU" dirty="0"/>
          </a:p>
        </p:txBody>
      </p:sp>
      <p:sp>
        <p:nvSpPr>
          <p:cNvPr id="23" name="TextBox 22"/>
          <p:cNvSpPr txBox="1"/>
          <p:nvPr/>
        </p:nvSpPr>
        <p:spPr>
          <a:xfrm>
            <a:off x="5724128" y="3861048"/>
            <a:ext cx="3036858" cy="646331"/>
          </a:xfrm>
          <a:prstGeom prst="rect">
            <a:avLst/>
          </a:prstGeom>
          <a:noFill/>
        </p:spPr>
        <p:txBody>
          <a:bodyPr wrap="square" rtlCol="0">
            <a:spAutoFit/>
          </a:bodyPr>
          <a:lstStyle/>
          <a:p>
            <a:r>
              <a:rPr lang="uk-UA" dirty="0" smtClean="0">
                <a:solidFill>
                  <a:schemeClr val="accent5">
                    <a:lumMod val="75000"/>
                  </a:schemeClr>
                </a:solidFill>
              </a:rPr>
              <a:t>Перехід з однієї частини мови в іншу</a:t>
            </a:r>
            <a:endParaRPr lang="ru-RU" dirty="0">
              <a:solidFill>
                <a:schemeClr val="accent5">
                  <a:lumMod val="75000"/>
                </a:schemeClr>
              </a:solidFill>
            </a:endParaRPr>
          </a:p>
        </p:txBody>
      </p:sp>
      <p:sp>
        <p:nvSpPr>
          <p:cNvPr id="25" name="TextBox 24"/>
          <p:cNvSpPr txBox="1"/>
          <p:nvPr/>
        </p:nvSpPr>
        <p:spPr>
          <a:xfrm>
            <a:off x="5940152" y="4437112"/>
            <a:ext cx="3168352" cy="646331"/>
          </a:xfrm>
          <a:prstGeom prst="rect">
            <a:avLst/>
          </a:prstGeom>
          <a:noFill/>
        </p:spPr>
        <p:txBody>
          <a:bodyPr wrap="square" rtlCol="0">
            <a:spAutoFit/>
          </a:bodyPr>
          <a:lstStyle/>
          <a:p>
            <a:r>
              <a:rPr lang="uk-UA" dirty="0" smtClean="0"/>
              <a:t>(завідуючий(</a:t>
            </a:r>
            <a:r>
              <a:rPr lang="uk-UA" dirty="0" err="1" smtClean="0"/>
              <a:t>прикм</a:t>
            </a:r>
            <a:r>
              <a:rPr lang="uk-UA" dirty="0" smtClean="0"/>
              <a:t>.) </a:t>
            </a:r>
            <a:r>
              <a:rPr lang="uk-UA" dirty="0" err="1" smtClean="0"/>
              <a:t>–завідуючий</a:t>
            </a:r>
            <a:r>
              <a:rPr lang="uk-UA" dirty="0" smtClean="0"/>
              <a:t> (ім.))</a:t>
            </a:r>
            <a:endParaRPr lang="ru-RU" dirty="0"/>
          </a:p>
        </p:txBody>
      </p:sp>
      <p:sp>
        <p:nvSpPr>
          <p:cNvPr id="26" name="TextBox 25"/>
          <p:cNvSpPr txBox="1"/>
          <p:nvPr/>
        </p:nvSpPr>
        <p:spPr>
          <a:xfrm>
            <a:off x="5855622" y="5085184"/>
            <a:ext cx="2820834" cy="646331"/>
          </a:xfrm>
          <a:prstGeom prst="rect">
            <a:avLst/>
          </a:prstGeom>
          <a:noFill/>
        </p:spPr>
        <p:txBody>
          <a:bodyPr wrap="square" rtlCol="0">
            <a:spAutoFit/>
          </a:bodyPr>
          <a:lstStyle/>
          <a:p>
            <a:r>
              <a:rPr lang="uk-UA" dirty="0" smtClean="0">
                <a:solidFill>
                  <a:schemeClr val="accent5">
                    <a:lumMod val="75000"/>
                  </a:schemeClr>
                </a:solidFill>
              </a:rPr>
              <a:t>Набуття словом нового значення</a:t>
            </a:r>
            <a:endParaRPr lang="ru-RU" dirty="0">
              <a:solidFill>
                <a:schemeClr val="accent5">
                  <a:lumMod val="75000"/>
                </a:schemeClr>
              </a:solidFill>
            </a:endParaRPr>
          </a:p>
        </p:txBody>
      </p:sp>
      <p:sp>
        <p:nvSpPr>
          <p:cNvPr id="27" name="TextBox 26"/>
          <p:cNvSpPr txBox="1"/>
          <p:nvPr/>
        </p:nvSpPr>
        <p:spPr>
          <a:xfrm>
            <a:off x="5855622" y="5733256"/>
            <a:ext cx="3108866" cy="646331"/>
          </a:xfrm>
          <a:prstGeom prst="rect">
            <a:avLst/>
          </a:prstGeom>
          <a:noFill/>
        </p:spPr>
        <p:txBody>
          <a:bodyPr wrap="square" rtlCol="0">
            <a:spAutoFit/>
          </a:bodyPr>
          <a:lstStyle/>
          <a:p>
            <a:r>
              <a:rPr lang="uk-UA" dirty="0" smtClean="0"/>
              <a:t>Корінь(</a:t>
            </a:r>
            <a:r>
              <a:rPr lang="uk-UA" dirty="0" err="1" smtClean="0"/>
              <a:t>росл</a:t>
            </a:r>
            <a:r>
              <a:rPr lang="uk-UA" dirty="0" smtClean="0"/>
              <a:t>.)</a:t>
            </a:r>
            <a:r>
              <a:rPr lang="uk-UA" dirty="0" err="1" smtClean="0"/>
              <a:t>-корінь</a:t>
            </a:r>
            <a:r>
              <a:rPr lang="uk-UA" dirty="0"/>
              <a:t> </a:t>
            </a:r>
            <a:r>
              <a:rPr lang="uk-UA" dirty="0" smtClean="0"/>
              <a:t>(</a:t>
            </a:r>
            <a:r>
              <a:rPr lang="uk-UA" dirty="0" err="1" smtClean="0"/>
              <a:t>матем</a:t>
            </a:r>
            <a:r>
              <a:rPr lang="uk-UA" dirty="0" smtClean="0"/>
              <a:t>.) </a:t>
            </a:r>
            <a:endParaRPr lang="ru-RU"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23590" y="5174325"/>
            <a:ext cx="1925909" cy="1428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63688" y="4715852"/>
            <a:ext cx="1604927" cy="369332"/>
          </a:xfrm>
          <a:prstGeom prst="rect">
            <a:avLst/>
          </a:prstGeom>
          <a:noFill/>
        </p:spPr>
        <p:txBody>
          <a:bodyPr wrap="none" rtlCol="0">
            <a:spAutoFit/>
          </a:bodyPr>
          <a:lstStyle/>
          <a:p>
            <a:r>
              <a:rPr lang="uk-UA" dirty="0" smtClean="0"/>
              <a:t>(ніч</a:t>
            </a:r>
            <a:r>
              <a:rPr lang="uk-UA" dirty="0" smtClean="0">
                <a:solidFill>
                  <a:srgbClr val="FF0000"/>
                </a:solidFill>
              </a:rPr>
              <a:t>ний</a:t>
            </a:r>
            <a:r>
              <a:rPr lang="uk-UA" dirty="0" smtClean="0"/>
              <a:t> – ніч)</a:t>
            </a:r>
            <a:endParaRPr lang="ru-RU" dirty="0"/>
          </a:p>
        </p:txBody>
      </p:sp>
      <p:sp>
        <p:nvSpPr>
          <p:cNvPr id="29" name="TextBox 28"/>
          <p:cNvSpPr txBox="1"/>
          <p:nvPr/>
        </p:nvSpPr>
        <p:spPr>
          <a:xfrm>
            <a:off x="251520" y="5877272"/>
            <a:ext cx="2064989" cy="369332"/>
          </a:xfrm>
          <a:prstGeom prst="rect">
            <a:avLst/>
          </a:prstGeom>
          <a:noFill/>
        </p:spPr>
        <p:txBody>
          <a:bodyPr wrap="none" rtlCol="0">
            <a:spAutoFit/>
          </a:bodyPr>
          <a:lstStyle/>
          <a:p>
            <a:r>
              <a:rPr lang="uk-UA" dirty="0" err="1" smtClean="0">
                <a:solidFill>
                  <a:schemeClr val="accent5">
                    <a:lumMod val="75000"/>
                  </a:schemeClr>
                </a:solidFill>
              </a:rPr>
              <a:t>Основоскладання</a:t>
            </a:r>
            <a:endParaRPr lang="uk-UA" dirty="0" smtClean="0">
              <a:solidFill>
                <a:schemeClr val="accent5">
                  <a:lumMod val="75000"/>
                </a:schemeClr>
              </a:solidFill>
            </a:endParaRPr>
          </a:p>
        </p:txBody>
      </p:sp>
      <p:sp>
        <p:nvSpPr>
          <p:cNvPr id="30" name="TextBox 29"/>
          <p:cNvSpPr txBox="1"/>
          <p:nvPr/>
        </p:nvSpPr>
        <p:spPr>
          <a:xfrm>
            <a:off x="323528" y="6228020"/>
            <a:ext cx="3021981" cy="369332"/>
          </a:xfrm>
          <a:prstGeom prst="rect">
            <a:avLst/>
          </a:prstGeom>
          <a:noFill/>
        </p:spPr>
        <p:txBody>
          <a:bodyPr wrap="none" rtlCol="0">
            <a:spAutoFit/>
          </a:bodyPr>
          <a:lstStyle/>
          <a:p>
            <a:r>
              <a:rPr lang="uk-UA" dirty="0" smtClean="0"/>
              <a:t>(хмари чесати – хмарочос)</a:t>
            </a:r>
          </a:p>
        </p:txBody>
      </p:sp>
      <p:sp>
        <p:nvSpPr>
          <p:cNvPr id="31" name="TextBox 30"/>
          <p:cNvSpPr txBox="1"/>
          <p:nvPr/>
        </p:nvSpPr>
        <p:spPr>
          <a:xfrm>
            <a:off x="251520" y="5507940"/>
            <a:ext cx="3637534" cy="369332"/>
          </a:xfrm>
          <a:prstGeom prst="rect">
            <a:avLst/>
          </a:prstGeom>
          <a:noFill/>
        </p:spPr>
        <p:txBody>
          <a:bodyPr wrap="none" rtlCol="0">
            <a:spAutoFit/>
          </a:bodyPr>
          <a:lstStyle/>
          <a:p>
            <a:r>
              <a:rPr lang="uk-UA" dirty="0" smtClean="0"/>
              <a:t>(залізо, бетон – залізобетонний)</a:t>
            </a:r>
          </a:p>
        </p:txBody>
      </p:sp>
      <p:sp>
        <p:nvSpPr>
          <p:cNvPr id="2" name="Нижний колонтитул 1"/>
          <p:cNvSpPr>
            <a:spLocks noGrp="1"/>
          </p:cNvSpPr>
          <p:nvPr>
            <p:ph type="ftr" sz="quarter" idx="11"/>
          </p:nvPr>
        </p:nvSpPr>
        <p:spPr/>
        <p:txBody>
          <a:bodyPr/>
          <a:lstStyle/>
          <a:p>
            <a:endParaRPr lang="ru-RU" dirty="0"/>
          </a:p>
        </p:txBody>
      </p:sp>
    </p:spTree>
    <p:extLst>
      <p:ext uri="{BB962C8B-B14F-4D97-AF65-F5344CB8AC3E}">
        <p14:creationId xmlns="" xmlns:p14="http://schemas.microsoft.com/office/powerpoint/2010/main" val="252394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childTnLst>
                          </p:cTn>
                        </p:par>
                        <p:par>
                          <p:cTn id="7" fill="hold">
                            <p:stCondLst>
                              <p:cond delay="1000"/>
                            </p:stCondLst>
                            <p:childTnLst>
                              <p:par>
                                <p:cTn id="8" presetID="22" presetClass="entr" presetSubtype="4"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2000"/>
                                        <p:tgtEl>
                                          <p:spTgt spid="6"/>
                                        </p:tgtEl>
                                      </p:cBhvr>
                                    </p:animEffect>
                                  </p:childTnLst>
                                </p:cTn>
                              </p:par>
                            </p:childTnLst>
                          </p:cTn>
                        </p:par>
                        <p:par>
                          <p:cTn id="11" fill="hold">
                            <p:stCondLst>
                              <p:cond delay="3000"/>
                            </p:stCondLst>
                            <p:childTnLst>
                              <p:par>
                                <p:cTn id="12" presetID="4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par>
                          <p:cTn id="17" fill="hold">
                            <p:stCondLst>
                              <p:cond delay="5000"/>
                            </p:stCondLst>
                            <p:childTnLst>
                              <p:par>
                                <p:cTn id="18" presetID="16" presetClass="entr" presetSubtype="2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1000"/>
                                        <p:tgtEl>
                                          <p:spTgt spid="8"/>
                                        </p:tgtEl>
                                      </p:cBhvr>
                                    </p:animEffect>
                                  </p:childTnLst>
                                </p:cTn>
                              </p:par>
                            </p:childTnLst>
                          </p:cTn>
                        </p:par>
                        <p:par>
                          <p:cTn id="21" fill="hold">
                            <p:stCondLst>
                              <p:cond delay="6000"/>
                            </p:stCondLst>
                            <p:childTnLst>
                              <p:par>
                                <p:cTn id="22" presetID="16" presetClass="entr" presetSubtype="21" fill="hold"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barn(inVertical)">
                                      <p:cBhvr>
                                        <p:cTn id="24" dur="1000"/>
                                        <p:tgtEl>
                                          <p:spTgt spid="9">
                                            <p:txEl>
                                              <p:pRg st="0" end="0"/>
                                            </p:txEl>
                                          </p:spTgt>
                                        </p:tgtEl>
                                      </p:cBhvr>
                                    </p:animEffect>
                                  </p:childTnLst>
                                </p:cTn>
                              </p:par>
                            </p:childTnLst>
                          </p:cTn>
                        </p:par>
                        <p:par>
                          <p:cTn id="25" fill="hold">
                            <p:stCondLst>
                              <p:cond delay="7000"/>
                            </p:stCondLst>
                            <p:childTnLst>
                              <p:par>
                                <p:cTn id="26" presetID="16" presetClass="entr" presetSubtype="2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1000"/>
                                        <p:tgtEl>
                                          <p:spTgt spid="10"/>
                                        </p:tgtEl>
                                      </p:cBhvr>
                                    </p:animEffect>
                                  </p:childTnLst>
                                </p:cTn>
                              </p:par>
                            </p:childTnLst>
                          </p:cTn>
                        </p:par>
                        <p:par>
                          <p:cTn id="29" fill="hold">
                            <p:stCondLst>
                              <p:cond delay="8000"/>
                            </p:stCondLst>
                            <p:childTnLst>
                              <p:par>
                                <p:cTn id="30" presetID="16" presetClass="entr" presetSubtype="2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1000"/>
                                        <p:tgtEl>
                                          <p:spTgt spid="17"/>
                                        </p:tgtEl>
                                      </p:cBhvr>
                                    </p:animEffect>
                                  </p:childTnLst>
                                </p:cTn>
                              </p:par>
                            </p:childTnLst>
                          </p:cTn>
                        </p:par>
                        <p:par>
                          <p:cTn id="33" fill="hold">
                            <p:stCondLst>
                              <p:cond delay="90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10000"/>
                            </p:stCondLst>
                            <p:childTnLst>
                              <p:par>
                                <p:cTn id="40" presetID="26"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80">
                                          <p:stCondLst>
                                            <p:cond delay="0"/>
                                          </p:stCondLst>
                                        </p:cTn>
                                        <p:tgtEl>
                                          <p:spTgt spid="21"/>
                                        </p:tgtEl>
                                      </p:cBhvr>
                                    </p:animEffect>
                                    <p:anim calcmode="lin" valueType="num">
                                      <p:cBhvr>
                                        <p:cTn id="4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8" dur="26">
                                          <p:stCondLst>
                                            <p:cond delay="650"/>
                                          </p:stCondLst>
                                        </p:cTn>
                                        <p:tgtEl>
                                          <p:spTgt spid="21"/>
                                        </p:tgtEl>
                                      </p:cBhvr>
                                      <p:to x="100000" y="60000"/>
                                    </p:animScale>
                                    <p:animScale>
                                      <p:cBhvr>
                                        <p:cTn id="49" dur="166" decel="50000">
                                          <p:stCondLst>
                                            <p:cond delay="676"/>
                                          </p:stCondLst>
                                        </p:cTn>
                                        <p:tgtEl>
                                          <p:spTgt spid="21"/>
                                        </p:tgtEl>
                                      </p:cBhvr>
                                      <p:to x="100000" y="100000"/>
                                    </p:animScale>
                                    <p:animScale>
                                      <p:cBhvr>
                                        <p:cTn id="50" dur="26">
                                          <p:stCondLst>
                                            <p:cond delay="1312"/>
                                          </p:stCondLst>
                                        </p:cTn>
                                        <p:tgtEl>
                                          <p:spTgt spid="21"/>
                                        </p:tgtEl>
                                      </p:cBhvr>
                                      <p:to x="100000" y="80000"/>
                                    </p:animScale>
                                    <p:animScale>
                                      <p:cBhvr>
                                        <p:cTn id="51" dur="166" decel="50000">
                                          <p:stCondLst>
                                            <p:cond delay="1338"/>
                                          </p:stCondLst>
                                        </p:cTn>
                                        <p:tgtEl>
                                          <p:spTgt spid="21"/>
                                        </p:tgtEl>
                                      </p:cBhvr>
                                      <p:to x="100000" y="100000"/>
                                    </p:animScale>
                                    <p:animScale>
                                      <p:cBhvr>
                                        <p:cTn id="52" dur="26">
                                          <p:stCondLst>
                                            <p:cond delay="1642"/>
                                          </p:stCondLst>
                                        </p:cTn>
                                        <p:tgtEl>
                                          <p:spTgt spid="21"/>
                                        </p:tgtEl>
                                      </p:cBhvr>
                                      <p:to x="100000" y="90000"/>
                                    </p:animScale>
                                    <p:animScale>
                                      <p:cBhvr>
                                        <p:cTn id="53" dur="166" decel="50000">
                                          <p:stCondLst>
                                            <p:cond delay="1668"/>
                                          </p:stCondLst>
                                        </p:cTn>
                                        <p:tgtEl>
                                          <p:spTgt spid="21"/>
                                        </p:tgtEl>
                                      </p:cBhvr>
                                      <p:to x="100000" y="100000"/>
                                    </p:animScale>
                                    <p:animScale>
                                      <p:cBhvr>
                                        <p:cTn id="54" dur="26">
                                          <p:stCondLst>
                                            <p:cond delay="1808"/>
                                          </p:stCondLst>
                                        </p:cTn>
                                        <p:tgtEl>
                                          <p:spTgt spid="21"/>
                                        </p:tgtEl>
                                      </p:cBhvr>
                                      <p:to x="100000" y="95000"/>
                                    </p:animScale>
                                    <p:animScale>
                                      <p:cBhvr>
                                        <p:cTn id="55" dur="166" decel="50000">
                                          <p:stCondLst>
                                            <p:cond delay="1834"/>
                                          </p:stCondLst>
                                        </p:cTn>
                                        <p:tgtEl>
                                          <p:spTgt spid="21"/>
                                        </p:tgtEl>
                                      </p:cBhvr>
                                      <p:to x="100000" y="100000"/>
                                    </p:animScale>
                                  </p:childTnLst>
                                </p:cTn>
                              </p:par>
                            </p:childTnLst>
                          </p:cTn>
                        </p:par>
                        <p:par>
                          <p:cTn id="56" fill="hold">
                            <p:stCondLst>
                              <p:cond delay="12000"/>
                            </p:stCondLst>
                            <p:childTnLst>
                              <p:par>
                                <p:cTn id="57" presetID="42"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par>
                          <p:cTn id="62" fill="hold">
                            <p:stCondLst>
                              <p:cond delay="13000"/>
                            </p:stCondLst>
                            <p:childTnLst>
                              <p:par>
                                <p:cTn id="63" presetID="26"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80">
                                          <p:stCondLst>
                                            <p:cond delay="0"/>
                                          </p:stCondLst>
                                        </p:cTn>
                                        <p:tgtEl>
                                          <p:spTgt spid="19"/>
                                        </p:tgtEl>
                                      </p:cBhvr>
                                    </p:animEffect>
                                    <p:anim calcmode="lin" valueType="num">
                                      <p:cBhvr>
                                        <p:cTn id="6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1" dur="26">
                                          <p:stCondLst>
                                            <p:cond delay="650"/>
                                          </p:stCondLst>
                                        </p:cTn>
                                        <p:tgtEl>
                                          <p:spTgt spid="19"/>
                                        </p:tgtEl>
                                      </p:cBhvr>
                                      <p:to x="100000" y="60000"/>
                                    </p:animScale>
                                    <p:animScale>
                                      <p:cBhvr>
                                        <p:cTn id="72" dur="166" decel="50000">
                                          <p:stCondLst>
                                            <p:cond delay="676"/>
                                          </p:stCondLst>
                                        </p:cTn>
                                        <p:tgtEl>
                                          <p:spTgt spid="19"/>
                                        </p:tgtEl>
                                      </p:cBhvr>
                                      <p:to x="100000" y="100000"/>
                                    </p:animScale>
                                    <p:animScale>
                                      <p:cBhvr>
                                        <p:cTn id="73" dur="26">
                                          <p:stCondLst>
                                            <p:cond delay="1312"/>
                                          </p:stCondLst>
                                        </p:cTn>
                                        <p:tgtEl>
                                          <p:spTgt spid="19"/>
                                        </p:tgtEl>
                                      </p:cBhvr>
                                      <p:to x="100000" y="80000"/>
                                    </p:animScale>
                                    <p:animScale>
                                      <p:cBhvr>
                                        <p:cTn id="74" dur="166" decel="50000">
                                          <p:stCondLst>
                                            <p:cond delay="1338"/>
                                          </p:stCondLst>
                                        </p:cTn>
                                        <p:tgtEl>
                                          <p:spTgt spid="19"/>
                                        </p:tgtEl>
                                      </p:cBhvr>
                                      <p:to x="100000" y="100000"/>
                                    </p:animScale>
                                    <p:animScale>
                                      <p:cBhvr>
                                        <p:cTn id="75" dur="26">
                                          <p:stCondLst>
                                            <p:cond delay="1642"/>
                                          </p:stCondLst>
                                        </p:cTn>
                                        <p:tgtEl>
                                          <p:spTgt spid="19"/>
                                        </p:tgtEl>
                                      </p:cBhvr>
                                      <p:to x="100000" y="90000"/>
                                    </p:animScale>
                                    <p:animScale>
                                      <p:cBhvr>
                                        <p:cTn id="76" dur="166" decel="50000">
                                          <p:stCondLst>
                                            <p:cond delay="1668"/>
                                          </p:stCondLst>
                                        </p:cTn>
                                        <p:tgtEl>
                                          <p:spTgt spid="19"/>
                                        </p:tgtEl>
                                      </p:cBhvr>
                                      <p:to x="100000" y="100000"/>
                                    </p:animScale>
                                    <p:animScale>
                                      <p:cBhvr>
                                        <p:cTn id="77" dur="26">
                                          <p:stCondLst>
                                            <p:cond delay="1808"/>
                                          </p:stCondLst>
                                        </p:cTn>
                                        <p:tgtEl>
                                          <p:spTgt spid="19"/>
                                        </p:tgtEl>
                                      </p:cBhvr>
                                      <p:to x="100000" y="95000"/>
                                    </p:animScale>
                                    <p:animScale>
                                      <p:cBhvr>
                                        <p:cTn id="78" dur="166" decel="50000">
                                          <p:stCondLst>
                                            <p:cond delay="1834"/>
                                          </p:stCondLst>
                                        </p:cTn>
                                        <p:tgtEl>
                                          <p:spTgt spid="19"/>
                                        </p:tgtEl>
                                      </p:cBhvr>
                                      <p:to x="100000" y="100000"/>
                                    </p:animScale>
                                  </p:childTnLst>
                                </p:cTn>
                              </p:par>
                            </p:childTnLst>
                          </p:cTn>
                        </p:par>
                        <p:par>
                          <p:cTn id="79" fill="hold">
                            <p:stCondLst>
                              <p:cond delay="15000"/>
                            </p:stCondLst>
                            <p:childTnLst>
                              <p:par>
                                <p:cTn id="80" presetID="42" presetClass="entr" presetSubtype="0"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1000"/>
                                        <p:tgtEl>
                                          <p:spTgt spid="14"/>
                                        </p:tgtEl>
                                      </p:cBhvr>
                                    </p:animEffect>
                                    <p:anim calcmode="lin" valueType="num">
                                      <p:cBhvr>
                                        <p:cTn id="83" dur="1000" fill="hold"/>
                                        <p:tgtEl>
                                          <p:spTgt spid="14"/>
                                        </p:tgtEl>
                                        <p:attrNameLst>
                                          <p:attrName>ppt_x</p:attrName>
                                        </p:attrNameLst>
                                      </p:cBhvr>
                                      <p:tavLst>
                                        <p:tav tm="0">
                                          <p:val>
                                            <p:strVal val="#ppt_x"/>
                                          </p:val>
                                        </p:tav>
                                        <p:tav tm="100000">
                                          <p:val>
                                            <p:strVal val="#ppt_x"/>
                                          </p:val>
                                        </p:tav>
                                      </p:tavLst>
                                    </p:anim>
                                    <p:anim calcmode="lin" valueType="num">
                                      <p:cBhvr>
                                        <p:cTn id="84" dur="1000" fill="hold"/>
                                        <p:tgtEl>
                                          <p:spTgt spid="14"/>
                                        </p:tgtEl>
                                        <p:attrNameLst>
                                          <p:attrName>ppt_y</p:attrName>
                                        </p:attrNameLst>
                                      </p:cBhvr>
                                      <p:tavLst>
                                        <p:tav tm="0">
                                          <p:val>
                                            <p:strVal val="#ppt_y+.1"/>
                                          </p:val>
                                        </p:tav>
                                        <p:tav tm="100000">
                                          <p:val>
                                            <p:strVal val="#ppt_y"/>
                                          </p:val>
                                        </p:tav>
                                      </p:tavLst>
                                    </p:anim>
                                  </p:childTnLst>
                                </p:cTn>
                              </p:par>
                            </p:childTnLst>
                          </p:cTn>
                        </p:par>
                        <p:par>
                          <p:cTn id="85" fill="hold">
                            <p:stCondLst>
                              <p:cond delay="16000"/>
                            </p:stCondLst>
                            <p:childTnLst>
                              <p:par>
                                <p:cTn id="86" presetID="26"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80">
                                          <p:stCondLst>
                                            <p:cond delay="0"/>
                                          </p:stCondLst>
                                        </p:cTn>
                                        <p:tgtEl>
                                          <p:spTgt spid="20"/>
                                        </p:tgtEl>
                                      </p:cBhvr>
                                    </p:animEffect>
                                    <p:anim calcmode="lin" valueType="num">
                                      <p:cBhvr>
                                        <p:cTn id="8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94" dur="26">
                                          <p:stCondLst>
                                            <p:cond delay="650"/>
                                          </p:stCondLst>
                                        </p:cTn>
                                        <p:tgtEl>
                                          <p:spTgt spid="20"/>
                                        </p:tgtEl>
                                      </p:cBhvr>
                                      <p:to x="100000" y="60000"/>
                                    </p:animScale>
                                    <p:animScale>
                                      <p:cBhvr>
                                        <p:cTn id="95" dur="166" decel="50000">
                                          <p:stCondLst>
                                            <p:cond delay="676"/>
                                          </p:stCondLst>
                                        </p:cTn>
                                        <p:tgtEl>
                                          <p:spTgt spid="20"/>
                                        </p:tgtEl>
                                      </p:cBhvr>
                                      <p:to x="100000" y="100000"/>
                                    </p:animScale>
                                    <p:animScale>
                                      <p:cBhvr>
                                        <p:cTn id="96" dur="26">
                                          <p:stCondLst>
                                            <p:cond delay="1312"/>
                                          </p:stCondLst>
                                        </p:cTn>
                                        <p:tgtEl>
                                          <p:spTgt spid="20"/>
                                        </p:tgtEl>
                                      </p:cBhvr>
                                      <p:to x="100000" y="80000"/>
                                    </p:animScale>
                                    <p:animScale>
                                      <p:cBhvr>
                                        <p:cTn id="97" dur="166" decel="50000">
                                          <p:stCondLst>
                                            <p:cond delay="1338"/>
                                          </p:stCondLst>
                                        </p:cTn>
                                        <p:tgtEl>
                                          <p:spTgt spid="20"/>
                                        </p:tgtEl>
                                      </p:cBhvr>
                                      <p:to x="100000" y="100000"/>
                                    </p:animScale>
                                    <p:animScale>
                                      <p:cBhvr>
                                        <p:cTn id="98" dur="26">
                                          <p:stCondLst>
                                            <p:cond delay="1642"/>
                                          </p:stCondLst>
                                        </p:cTn>
                                        <p:tgtEl>
                                          <p:spTgt spid="20"/>
                                        </p:tgtEl>
                                      </p:cBhvr>
                                      <p:to x="100000" y="90000"/>
                                    </p:animScale>
                                    <p:animScale>
                                      <p:cBhvr>
                                        <p:cTn id="99" dur="166" decel="50000">
                                          <p:stCondLst>
                                            <p:cond delay="1668"/>
                                          </p:stCondLst>
                                        </p:cTn>
                                        <p:tgtEl>
                                          <p:spTgt spid="20"/>
                                        </p:tgtEl>
                                      </p:cBhvr>
                                      <p:to x="100000" y="100000"/>
                                    </p:animScale>
                                    <p:animScale>
                                      <p:cBhvr>
                                        <p:cTn id="100" dur="26">
                                          <p:stCondLst>
                                            <p:cond delay="1808"/>
                                          </p:stCondLst>
                                        </p:cTn>
                                        <p:tgtEl>
                                          <p:spTgt spid="20"/>
                                        </p:tgtEl>
                                      </p:cBhvr>
                                      <p:to x="100000" y="95000"/>
                                    </p:animScale>
                                    <p:animScale>
                                      <p:cBhvr>
                                        <p:cTn id="101" dur="166" decel="50000">
                                          <p:stCondLst>
                                            <p:cond delay="1834"/>
                                          </p:stCondLst>
                                        </p:cTn>
                                        <p:tgtEl>
                                          <p:spTgt spid="20"/>
                                        </p:tgtEl>
                                      </p:cBhvr>
                                      <p:to x="100000" y="100000"/>
                                    </p:animScale>
                                  </p:childTnLst>
                                </p:cTn>
                              </p:par>
                            </p:childTnLst>
                          </p:cTn>
                        </p:par>
                        <p:par>
                          <p:cTn id="102" fill="hold">
                            <p:stCondLst>
                              <p:cond delay="18000"/>
                            </p:stCondLst>
                            <p:childTnLst>
                              <p:par>
                                <p:cTn id="103" presetID="42" presetClass="entr" presetSubtype="0" fill="hold" nodeType="afterEffect">
                                  <p:stCondLst>
                                    <p:cond delay="0"/>
                                  </p:stCondLst>
                                  <p:childTnLst>
                                    <p:set>
                                      <p:cBhvr>
                                        <p:cTn id="104" dur="1" fill="hold">
                                          <p:stCondLst>
                                            <p:cond delay="0"/>
                                          </p:stCondLst>
                                        </p:cTn>
                                        <p:tgtEl>
                                          <p:spTgt spid="15">
                                            <p:txEl>
                                              <p:pRg st="0" end="0"/>
                                            </p:txEl>
                                          </p:spTgt>
                                        </p:tgtEl>
                                        <p:attrNameLst>
                                          <p:attrName>style.visibility</p:attrName>
                                        </p:attrNameLst>
                                      </p:cBhvr>
                                      <p:to>
                                        <p:strVal val="visible"/>
                                      </p:to>
                                    </p:set>
                                    <p:animEffect transition="in" filter="fade">
                                      <p:cBhvr>
                                        <p:cTn id="105" dur="1000"/>
                                        <p:tgtEl>
                                          <p:spTgt spid="15">
                                            <p:txEl>
                                              <p:pRg st="0" end="0"/>
                                            </p:txEl>
                                          </p:spTgt>
                                        </p:tgtEl>
                                      </p:cBhvr>
                                    </p:animEffect>
                                    <p:anim calcmode="lin" valueType="num">
                                      <p:cBhvr>
                                        <p:cTn id="10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07"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08" fill="hold">
                            <p:stCondLst>
                              <p:cond delay="19000"/>
                            </p:stCondLst>
                            <p:childTnLst>
                              <p:par>
                                <p:cTn id="109" presetID="26"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wipe(down)">
                                      <p:cBhvr>
                                        <p:cTn id="111" dur="580">
                                          <p:stCondLst>
                                            <p:cond delay="0"/>
                                          </p:stCondLst>
                                        </p:cTn>
                                        <p:tgtEl>
                                          <p:spTgt spid="28"/>
                                        </p:tgtEl>
                                      </p:cBhvr>
                                    </p:animEffect>
                                    <p:anim calcmode="lin" valueType="num">
                                      <p:cBhvr>
                                        <p:cTn id="11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17" dur="26">
                                          <p:stCondLst>
                                            <p:cond delay="650"/>
                                          </p:stCondLst>
                                        </p:cTn>
                                        <p:tgtEl>
                                          <p:spTgt spid="28"/>
                                        </p:tgtEl>
                                      </p:cBhvr>
                                      <p:to x="100000" y="60000"/>
                                    </p:animScale>
                                    <p:animScale>
                                      <p:cBhvr>
                                        <p:cTn id="118" dur="166" decel="50000">
                                          <p:stCondLst>
                                            <p:cond delay="676"/>
                                          </p:stCondLst>
                                        </p:cTn>
                                        <p:tgtEl>
                                          <p:spTgt spid="28"/>
                                        </p:tgtEl>
                                      </p:cBhvr>
                                      <p:to x="100000" y="100000"/>
                                    </p:animScale>
                                    <p:animScale>
                                      <p:cBhvr>
                                        <p:cTn id="119" dur="26">
                                          <p:stCondLst>
                                            <p:cond delay="1312"/>
                                          </p:stCondLst>
                                        </p:cTn>
                                        <p:tgtEl>
                                          <p:spTgt spid="28"/>
                                        </p:tgtEl>
                                      </p:cBhvr>
                                      <p:to x="100000" y="80000"/>
                                    </p:animScale>
                                    <p:animScale>
                                      <p:cBhvr>
                                        <p:cTn id="120" dur="166" decel="50000">
                                          <p:stCondLst>
                                            <p:cond delay="1338"/>
                                          </p:stCondLst>
                                        </p:cTn>
                                        <p:tgtEl>
                                          <p:spTgt spid="28"/>
                                        </p:tgtEl>
                                      </p:cBhvr>
                                      <p:to x="100000" y="100000"/>
                                    </p:animScale>
                                    <p:animScale>
                                      <p:cBhvr>
                                        <p:cTn id="121" dur="26">
                                          <p:stCondLst>
                                            <p:cond delay="1642"/>
                                          </p:stCondLst>
                                        </p:cTn>
                                        <p:tgtEl>
                                          <p:spTgt spid="28"/>
                                        </p:tgtEl>
                                      </p:cBhvr>
                                      <p:to x="100000" y="90000"/>
                                    </p:animScale>
                                    <p:animScale>
                                      <p:cBhvr>
                                        <p:cTn id="122" dur="166" decel="50000">
                                          <p:stCondLst>
                                            <p:cond delay="1668"/>
                                          </p:stCondLst>
                                        </p:cTn>
                                        <p:tgtEl>
                                          <p:spTgt spid="28"/>
                                        </p:tgtEl>
                                      </p:cBhvr>
                                      <p:to x="100000" y="100000"/>
                                    </p:animScale>
                                    <p:animScale>
                                      <p:cBhvr>
                                        <p:cTn id="123" dur="26">
                                          <p:stCondLst>
                                            <p:cond delay="1808"/>
                                          </p:stCondLst>
                                        </p:cTn>
                                        <p:tgtEl>
                                          <p:spTgt spid="28"/>
                                        </p:tgtEl>
                                      </p:cBhvr>
                                      <p:to x="100000" y="95000"/>
                                    </p:animScale>
                                    <p:animScale>
                                      <p:cBhvr>
                                        <p:cTn id="124" dur="166" decel="50000">
                                          <p:stCondLst>
                                            <p:cond delay="1834"/>
                                          </p:stCondLst>
                                        </p:cTn>
                                        <p:tgtEl>
                                          <p:spTgt spid="28"/>
                                        </p:tgtEl>
                                      </p:cBhvr>
                                      <p:to x="100000" y="100000"/>
                                    </p:animScale>
                                  </p:childTnLst>
                                </p:cTn>
                              </p:par>
                            </p:childTnLst>
                          </p:cTn>
                        </p:par>
                        <p:par>
                          <p:cTn id="125" fill="hold">
                            <p:stCondLst>
                              <p:cond delay="21000"/>
                            </p:stCondLst>
                            <p:childTnLst>
                              <p:par>
                                <p:cTn id="126" presetID="42" presetClass="entr" presetSubtype="0" fill="hold" nodeType="afterEffect">
                                  <p:stCondLst>
                                    <p:cond delay="0"/>
                                  </p:stCondLst>
                                  <p:childTnLst>
                                    <p:set>
                                      <p:cBhvr>
                                        <p:cTn id="127" dur="1" fill="hold">
                                          <p:stCondLst>
                                            <p:cond delay="0"/>
                                          </p:stCondLst>
                                        </p:cTn>
                                        <p:tgtEl>
                                          <p:spTgt spid="16">
                                            <p:txEl>
                                              <p:pRg st="0" end="0"/>
                                            </p:txEl>
                                          </p:spTgt>
                                        </p:tgtEl>
                                        <p:attrNameLst>
                                          <p:attrName>style.visibility</p:attrName>
                                        </p:attrNameLst>
                                      </p:cBhvr>
                                      <p:to>
                                        <p:strVal val="visible"/>
                                      </p:to>
                                    </p:set>
                                    <p:animEffect transition="in" filter="fade">
                                      <p:cBhvr>
                                        <p:cTn id="128" dur="1000"/>
                                        <p:tgtEl>
                                          <p:spTgt spid="16">
                                            <p:txEl>
                                              <p:pRg st="0" end="0"/>
                                            </p:txEl>
                                          </p:spTgt>
                                        </p:tgtEl>
                                      </p:cBhvr>
                                    </p:animEffect>
                                    <p:anim calcmode="lin" valueType="num">
                                      <p:cBhvr>
                                        <p:cTn id="12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22000"/>
                            </p:stCondLst>
                            <p:childTnLst>
                              <p:par>
                                <p:cTn id="132" presetID="26" presetClass="entr" presetSubtype="0" fill="hold" grpId="0" nodeType="afterEffect">
                                  <p:stCondLst>
                                    <p:cond delay="0"/>
                                  </p:stCondLst>
                                  <p:childTnLst>
                                    <p:set>
                                      <p:cBhvr>
                                        <p:cTn id="133" dur="1" fill="hold">
                                          <p:stCondLst>
                                            <p:cond delay="0"/>
                                          </p:stCondLst>
                                        </p:cTn>
                                        <p:tgtEl>
                                          <p:spTgt spid="31"/>
                                        </p:tgtEl>
                                        <p:attrNameLst>
                                          <p:attrName>style.visibility</p:attrName>
                                        </p:attrNameLst>
                                      </p:cBhvr>
                                      <p:to>
                                        <p:strVal val="visible"/>
                                      </p:to>
                                    </p:set>
                                    <p:animEffect transition="in" filter="wipe(down)">
                                      <p:cBhvr>
                                        <p:cTn id="134" dur="580">
                                          <p:stCondLst>
                                            <p:cond delay="0"/>
                                          </p:stCondLst>
                                        </p:cTn>
                                        <p:tgtEl>
                                          <p:spTgt spid="31"/>
                                        </p:tgtEl>
                                      </p:cBhvr>
                                    </p:animEffect>
                                    <p:anim calcmode="lin" valueType="num">
                                      <p:cBhvr>
                                        <p:cTn id="135"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40" dur="26">
                                          <p:stCondLst>
                                            <p:cond delay="650"/>
                                          </p:stCondLst>
                                        </p:cTn>
                                        <p:tgtEl>
                                          <p:spTgt spid="31"/>
                                        </p:tgtEl>
                                      </p:cBhvr>
                                      <p:to x="100000" y="60000"/>
                                    </p:animScale>
                                    <p:animScale>
                                      <p:cBhvr>
                                        <p:cTn id="141" dur="166" decel="50000">
                                          <p:stCondLst>
                                            <p:cond delay="676"/>
                                          </p:stCondLst>
                                        </p:cTn>
                                        <p:tgtEl>
                                          <p:spTgt spid="31"/>
                                        </p:tgtEl>
                                      </p:cBhvr>
                                      <p:to x="100000" y="100000"/>
                                    </p:animScale>
                                    <p:animScale>
                                      <p:cBhvr>
                                        <p:cTn id="142" dur="26">
                                          <p:stCondLst>
                                            <p:cond delay="1312"/>
                                          </p:stCondLst>
                                        </p:cTn>
                                        <p:tgtEl>
                                          <p:spTgt spid="31"/>
                                        </p:tgtEl>
                                      </p:cBhvr>
                                      <p:to x="100000" y="80000"/>
                                    </p:animScale>
                                    <p:animScale>
                                      <p:cBhvr>
                                        <p:cTn id="143" dur="166" decel="50000">
                                          <p:stCondLst>
                                            <p:cond delay="1338"/>
                                          </p:stCondLst>
                                        </p:cTn>
                                        <p:tgtEl>
                                          <p:spTgt spid="31"/>
                                        </p:tgtEl>
                                      </p:cBhvr>
                                      <p:to x="100000" y="100000"/>
                                    </p:animScale>
                                    <p:animScale>
                                      <p:cBhvr>
                                        <p:cTn id="144" dur="26">
                                          <p:stCondLst>
                                            <p:cond delay="1642"/>
                                          </p:stCondLst>
                                        </p:cTn>
                                        <p:tgtEl>
                                          <p:spTgt spid="31"/>
                                        </p:tgtEl>
                                      </p:cBhvr>
                                      <p:to x="100000" y="90000"/>
                                    </p:animScale>
                                    <p:animScale>
                                      <p:cBhvr>
                                        <p:cTn id="145" dur="166" decel="50000">
                                          <p:stCondLst>
                                            <p:cond delay="1668"/>
                                          </p:stCondLst>
                                        </p:cTn>
                                        <p:tgtEl>
                                          <p:spTgt spid="31"/>
                                        </p:tgtEl>
                                      </p:cBhvr>
                                      <p:to x="100000" y="100000"/>
                                    </p:animScale>
                                    <p:animScale>
                                      <p:cBhvr>
                                        <p:cTn id="146" dur="26">
                                          <p:stCondLst>
                                            <p:cond delay="1808"/>
                                          </p:stCondLst>
                                        </p:cTn>
                                        <p:tgtEl>
                                          <p:spTgt spid="31"/>
                                        </p:tgtEl>
                                      </p:cBhvr>
                                      <p:to x="100000" y="95000"/>
                                    </p:animScale>
                                    <p:animScale>
                                      <p:cBhvr>
                                        <p:cTn id="147" dur="166" decel="50000">
                                          <p:stCondLst>
                                            <p:cond delay="1834"/>
                                          </p:stCondLst>
                                        </p:cTn>
                                        <p:tgtEl>
                                          <p:spTgt spid="31"/>
                                        </p:tgtEl>
                                      </p:cBhvr>
                                      <p:to x="100000" y="100000"/>
                                    </p:animScale>
                                  </p:childTnLst>
                                </p:cTn>
                              </p:par>
                            </p:childTnLst>
                          </p:cTn>
                        </p:par>
                        <p:par>
                          <p:cTn id="148" fill="hold">
                            <p:stCondLst>
                              <p:cond delay="24000"/>
                            </p:stCondLst>
                            <p:childTnLst>
                              <p:par>
                                <p:cTn id="149" presetID="42" presetClass="entr" presetSubtype="0" fill="hold" grpId="0" nodeType="afterEffect">
                                  <p:stCondLst>
                                    <p:cond delay="0"/>
                                  </p:stCondLst>
                                  <p:childTnLst>
                                    <p:set>
                                      <p:cBhvr>
                                        <p:cTn id="150" dur="1" fill="hold">
                                          <p:stCondLst>
                                            <p:cond delay="0"/>
                                          </p:stCondLst>
                                        </p:cTn>
                                        <p:tgtEl>
                                          <p:spTgt spid="29"/>
                                        </p:tgtEl>
                                        <p:attrNameLst>
                                          <p:attrName>style.visibility</p:attrName>
                                        </p:attrNameLst>
                                      </p:cBhvr>
                                      <p:to>
                                        <p:strVal val="visible"/>
                                      </p:to>
                                    </p:set>
                                    <p:animEffect transition="in" filter="fade">
                                      <p:cBhvr>
                                        <p:cTn id="151" dur="1000"/>
                                        <p:tgtEl>
                                          <p:spTgt spid="29"/>
                                        </p:tgtEl>
                                      </p:cBhvr>
                                    </p:animEffect>
                                    <p:anim calcmode="lin" valueType="num">
                                      <p:cBhvr>
                                        <p:cTn id="152" dur="1000" fill="hold"/>
                                        <p:tgtEl>
                                          <p:spTgt spid="29"/>
                                        </p:tgtEl>
                                        <p:attrNameLst>
                                          <p:attrName>ppt_x</p:attrName>
                                        </p:attrNameLst>
                                      </p:cBhvr>
                                      <p:tavLst>
                                        <p:tav tm="0">
                                          <p:val>
                                            <p:strVal val="#ppt_x"/>
                                          </p:val>
                                        </p:tav>
                                        <p:tav tm="100000">
                                          <p:val>
                                            <p:strVal val="#ppt_x"/>
                                          </p:val>
                                        </p:tav>
                                      </p:tavLst>
                                    </p:anim>
                                    <p:anim calcmode="lin" valueType="num">
                                      <p:cBhvr>
                                        <p:cTn id="153" dur="1000" fill="hold"/>
                                        <p:tgtEl>
                                          <p:spTgt spid="29"/>
                                        </p:tgtEl>
                                        <p:attrNameLst>
                                          <p:attrName>ppt_y</p:attrName>
                                        </p:attrNameLst>
                                      </p:cBhvr>
                                      <p:tavLst>
                                        <p:tav tm="0">
                                          <p:val>
                                            <p:strVal val="#ppt_y+.1"/>
                                          </p:val>
                                        </p:tav>
                                        <p:tav tm="100000">
                                          <p:val>
                                            <p:strVal val="#ppt_y"/>
                                          </p:val>
                                        </p:tav>
                                      </p:tavLst>
                                    </p:anim>
                                  </p:childTnLst>
                                </p:cTn>
                              </p:par>
                            </p:childTnLst>
                          </p:cTn>
                        </p:par>
                        <p:par>
                          <p:cTn id="154" fill="hold">
                            <p:stCondLst>
                              <p:cond delay="25000"/>
                            </p:stCondLst>
                            <p:childTnLst>
                              <p:par>
                                <p:cTn id="155" presetID="26" presetClass="entr" presetSubtype="0" fill="hold" grpId="0" nodeType="afterEffect">
                                  <p:stCondLst>
                                    <p:cond delay="0"/>
                                  </p:stCondLst>
                                  <p:childTnLst>
                                    <p:set>
                                      <p:cBhvr>
                                        <p:cTn id="156" dur="1" fill="hold">
                                          <p:stCondLst>
                                            <p:cond delay="0"/>
                                          </p:stCondLst>
                                        </p:cTn>
                                        <p:tgtEl>
                                          <p:spTgt spid="30"/>
                                        </p:tgtEl>
                                        <p:attrNameLst>
                                          <p:attrName>style.visibility</p:attrName>
                                        </p:attrNameLst>
                                      </p:cBhvr>
                                      <p:to>
                                        <p:strVal val="visible"/>
                                      </p:to>
                                    </p:set>
                                    <p:animEffect transition="in" filter="wipe(down)">
                                      <p:cBhvr>
                                        <p:cTn id="157" dur="580">
                                          <p:stCondLst>
                                            <p:cond delay="0"/>
                                          </p:stCondLst>
                                        </p:cTn>
                                        <p:tgtEl>
                                          <p:spTgt spid="30"/>
                                        </p:tgtEl>
                                      </p:cBhvr>
                                    </p:animEffect>
                                    <p:anim calcmode="lin" valueType="num">
                                      <p:cBhvr>
                                        <p:cTn id="15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63" dur="26">
                                          <p:stCondLst>
                                            <p:cond delay="650"/>
                                          </p:stCondLst>
                                        </p:cTn>
                                        <p:tgtEl>
                                          <p:spTgt spid="30"/>
                                        </p:tgtEl>
                                      </p:cBhvr>
                                      <p:to x="100000" y="60000"/>
                                    </p:animScale>
                                    <p:animScale>
                                      <p:cBhvr>
                                        <p:cTn id="164" dur="166" decel="50000">
                                          <p:stCondLst>
                                            <p:cond delay="676"/>
                                          </p:stCondLst>
                                        </p:cTn>
                                        <p:tgtEl>
                                          <p:spTgt spid="30"/>
                                        </p:tgtEl>
                                      </p:cBhvr>
                                      <p:to x="100000" y="100000"/>
                                    </p:animScale>
                                    <p:animScale>
                                      <p:cBhvr>
                                        <p:cTn id="165" dur="26">
                                          <p:stCondLst>
                                            <p:cond delay="1312"/>
                                          </p:stCondLst>
                                        </p:cTn>
                                        <p:tgtEl>
                                          <p:spTgt spid="30"/>
                                        </p:tgtEl>
                                      </p:cBhvr>
                                      <p:to x="100000" y="80000"/>
                                    </p:animScale>
                                    <p:animScale>
                                      <p:cBhvr>
                                        <p:cTn id="166" dur="166" decel="50000">
                                          <p:stCondLst>
                                            <p:cond delay="1338"/>
                                          </p:stCondLst>
                                        </p:cTn>
                                        <p:tgtEl>
                                          <p:spTgt spid="30"/>
                                        </p:tgtEl>
                                      </p:cBhvr>
                                      <p:to x="100000" y="100000"/>
                                    </p:animScale>
                                    <p:animScale>
                                      <p:cBhvr>
                                        <p:cTn id="167" dur="26">
                                          <p:stCondLst>
                                            <p:cond delay="1642"/>
                                          </p:stCondLst>
                                        </p:cTn>
                                        <p:tgtEl>
                                          <p:spTgt spid="30"/>
                                        </p:tgtEl>
                                      </p:cBhvr>
                                      <p:to x="100000" y="90000"/>
                                    </p:animScale>
                                    <p:animScale>
                                      <p:cBhvr>
                                        <p:cTn id="168" dur="166" decel="50000">
                                          <p:stCondLst>
                                            <p:cond delay="1668"/>
                                          </p:stCondLst>
                                        </p:cTn>
                                        <p:tgtEl>
                                          <p:spTgt spid="30"/>
                                        </p:tgtEl>
                                      </p:cBhvr>
                                      <p:to x="100000" y="100000"/>
                                    </p:animScale>
                                    <p:animScale>
                                      <p:cBhvr>
                                        <p:cTn id="169" dur="26">
                                          <p:stCondLst>
                                            <p:cond delay="1808"/>
                                          </p:stCondLst>
                                        </p:cTn>
                                        <p:tgtEl>
                                          <p:spTgt spid="30"/>
                                        </p:tgtEl>
                                      </p:cBhvr>
                                      <p:to x="100000" y="95000"/>
                                    </p:animScale>
                                    <p:animScale>
                                      <p:cBhvr>
                                        <p:cTn id="170" dur="166" decel="50000">
                                          <p:stCondLst>
                                            <p:cond delay="1834"/>
                                          </p:stCondLst>
                                        </p:cTn>
                                        <p:tgtEl>
                                          <p:spTgt spid="30"/>
                                        </p:tgtEl>
                                      </p:cBhvr>
                                      <p:to x="100000" y="100000"/>
                                    </p:animScale>
                                  </p:childTnLst>
                                </p:cTn>
                              </p:par>
                            </p:childTnLst>
                          </p:cTn>
                        </p:par>
                        <p:par>
                          <p:cTn id="171" fill="hold">
                            <p:stCondLst>
                              <p:cond delay="27000"/>
                            </p:stCondLst>
                            <p:childTnLst>
                              <p:par>
                                <p:cTn id="172" presetID="42" presetClass="entr" presetSubtype="0" fill="hold" grpId="0" nodeType="afterEffect">
                                  <p:stCondLst>
                                    <p:cond delay="0"/>
                                  </p:stCondLst>
                                  <p:childTnLst>
                                    <p:set>
                                      <p:cBhvr>
                                        <p:cTn id="173" dur="1" fill="hold">
                                          <p:stCondLst>
                                            <p:cond delay="0"/>
                                          </p:stCondLst>
                                        </p:cTn>
                                        <p:tgtEl>
                                          <p:spTgt spid="18"/>
                                        </p:tgtEl>
                                        <p:attrNameLst>
                                          <p:attrName>style.visibility</p:attrName>
                                        </p:attrNameLst>
                                      </p:cBhvr>
                                      <p:to>
                                        <p:strVal val="visible"/>
                                      </p:to>
                                    </p:set>
                                    <p:animEffect transition="in" filter="fade">
                                      <p:cBhvr>
                                        <p:cTn id="174" dur="1000"/>
                                        <p:tgtEl>
                                          <p:spTgt spid="18"/>
                                        </p:tgtEl>
                                      </p:cBhvr>
                                    </p:animEffect>
                                    <p:anim calcmode="lin" valueType="num">
                                      <p:cBhvr>
                                        <p:cTn id="175" dur="1000" fill="hold"/>
                                        <p:tgtEl>
                                          <p:spTgt spid="18"/>
                                        </p:tgtEl>
                                        <p:attrNameLst>
                                          <p:attrName>ppt_x</p:attrName>
                                        </p:attrNameLst>
                                      </p:cBhvr>
                                      <p:tavLst>
                                        <p:tav tm="0">
                                          <p:val>
                                            <p:strVal val="#ppt_x"/>
                                          </p:val>
                                        </p:tav>
                                        <p:tav tm="100000">
                                          <p:val>
                                            <p:strVal val="#ppt_x"/>
                                          </p:val>
                                        </p:tav>
                                      </p:tavLst>
                                    </p:anim>
                                    <p:anim calcmode="lin" valueType="num">
                                      <p:cBhvr>
                                        <p:cTn id="176" dur="1000" fill="hold"/>
                                        <p:tgtEl>
                                          <p:spTgt spid="18"/>
                                        </p:tgtEl>
                                        <p:attrNameLst>
                                          <p:attrName>ppt_y</p:attrName>
                                        </p:attrNameLst>
                                      </p:cBhvr>
                                      <p:tavLst>
                                        <p:tav tm="0">
                                          <p:val>
                                            <p:strVal val="#ppt_y+.1"/>
                                          </p:val>
                                        </p:tav>
                                        <p:tav tm="100000">
                                          <p:val>
                                            <p:strVal val="#ppt_y"/>
                                          </p:val>
                                        </p:tav>
                                      </p:tavLst>
                                    </p:anim>
                                  </p:childTnLst>
                                </p:cTn>
                              </p:par>
                            </p:childTnLst>
                          </p:cTn>
                        </p:par>
                        <p:par>
                          <p:cTn id="177" fill="hold">
                            <p:stCondLst>
                              <p:cond delay="28000"/>
                            </p:stCondLst>
                            <p:childTnLst>
                              <p:par>
                                <p:cTn id="178" presetID="26" presetClass="entr" presetSubtype="0" fill="hold" grpId="0" nodeType="afterEffect">
                                  <p:stCondLst>
                                    <p:cond delay="0"/>
                                  </p:stCondLst>
                                  <p:childTnLst>
                                    <p:set>
                                      <p:cBhvr>
                                        <p:cTn id="179" dur="1" fill="hold">
                                          <p:stCondLst>
                                            <p:cond delay="0"/>
                                          </p:stCondLst>
                                        </p:cTn>
                                        <p:tgtEl>
                                          <p:spTgt spid="22"/>
                                        </p:tgtEl>
                                        <p:attrNameLst>
                                          <p:attrName>style.visibility</p:attrName>
                                        </p:attrNameLst>
                                      </p:cBhvr>
                                      <p:to>
                                        <p:strVal val="visible"/>
                                      </p:to>
                                    </p:set>
                                    <p:animEffect transition="in" filter="wipe(down)">
                                      <p:cBhvr>
                                        <p:cTn id="180" dur="580">
                                          <p:stCondLst>
                                            <p:cond delay="0"/>
                                          </p:stCondLst>
                                        </p:cTn>
                                        <p:tgtEl>
                                          <p:spTgt spid="22"/>
                                        </p:tgtEl>
                                      </p:cBhvr>
                                    </p:animEffect>
                                    <p:anim calcmode="lin" valueType="num">
                                      <p:cBhvr>
                                        <p:cTn id="18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86" dur="26">
                                          <p:stCondLst>
                                            <p:cond delay="650"/>
                                          </p:stCondLst>
                                        </p:cTn>
                                        <p:tgtEl>
                                          <p:spTgt spid="22"/>
                                        </p:tgtEl>
                                      </p:cBhvr>
                                      <p:to x="100000" y="60000"/>
                                    </p:animScale>
                                    <p:animScale>
                                      <p:cBhvr>
                                        <p:cTn id="187" dur="166" decel="50000">
                                          <p:stCondLst>
                                            <p:cond delay="676"/>
                                          </p:stCondLst>
                                        </p:cTn>
                                        <p:tgtEl>
                                          <p:spTgt spid="22"/>
                                        </p:tgtEl>
                                      </p:cBhvr>
                                      <p:to x="100000" y="100000"/>
                                    </p:animScale>
                                    <p:animScale>
                                      <p:cBhvr>
                                        <p:cTn id="188" dur="26">
                                          <p:stCondLst>
                                            <p:cond delay="1312"/>
                                          </p:stCondLst>
                                        </p:cTn>
                                        <p:tgtEl>
                                          <p:spTgt spid="22"/>
                                        </p:tgtEl>
                                      </p:cBhvr>
                                      <p:to x="100000" y="80000"/>
                                    </p:animScale>
                                    <p:animScale>
                                      <p:cBhvr>
                                        <p:cTn id="189" dur="166" decel="50000">
                                          <p:stCondLst>
                                            <p:cond delay="1338"/>
                                          </p:stCondLst>
                                        </p:cTn>
                                        <p:tgtEl>
                                          <p:spTgt spid="22"/>
                                        </p:tgtEl>
                                      </p:cBhvr>
                                      <p:to x="100000" y="100000"/>
                                    </p:animScale>
                                    <p:animScale>
                                      <p:cBhvr>
                                        <p:cTn id="190" dur="26">
                                          <p:stCondLst>
                                            <p:cond delay="1642"/>
                                          </p:stCondLst>
                                        </p:cTn>
                                        <p:tgtEl>
                                          <p:spTgt spid="22"/>
                                        </p:tgtEl>
                                      </p:cBhvr>
                                      <p:to x="100000" y="90000"/>
                                    </p:animScale>
                                    <p:animScale>
                                      <p:cBhvr>
                                        <p:cTn id="191" dur="166" decel="50000">
                                          <p:stCondLst>
                                            <p:cond delay="1668"/>
                                          </p:stCondLst>
                                        </p:cTn>
                                        <p:tgtEl>
                                          <p:spTgt spid="22"/>
                                        </p:tgtEl>
                                      </p:cBhvr>
                                      <p:to x="100000" y="100000"/>
                                    </p:animScale>
                                    <p:animScale>
                                      <p:cBhvr>
                                        <p:cTn id="192" dur="26">
                                          <p:stCondLst>
                                            <p:cond delay="1808"/>
                                          </p:stCondLst>
                                        </p:cTn>
                                        <p:tgtEl>
                                          <p:spTgt spid="22"/>
                                        </p:tgtEl>
                                      </p:cBhvr>
                                      <p:to x="100000" y="95000"/>
                                    </p:animScale>
                                    <p:animScale>
                                      <p:cBhvr>
                                        <p:cTn id="193" dur="166" decel="50000">
                                          <p:stCondLst>
                                            <p:cond delay="1834"/>
                                          </p:stCondLst>
                                        </p:cTn>
                                        <p:tgtEl>
                                          <p:spTgt spid="22"/>
                                        </p:tgtEl>
                                      </p:cBhvr>
                                      <p:to x="100000" y="100000"/>
                                    </p:animScale>
                                  </p:childTnLst>
                                </p:cTn>
                              </p:par>
                            </p:childTnLst>
                          </p:cTn>
                        </p:par>
                        <p:par>
                          <p:cTn id="194" fill="hold">
                            <p:stCondLst>
                              <p:cond delay="30000"/>
                            </p:stCondLst>
                            <p:childTnLst>
                              <p:par>
                                <p:cTn id="195" presetID="42" presetClass="entr" presetSubtype="0" fill="hold" grpId="0" nodeType="afterEffect">
                                  <p:stCondLst>
                                    <p:cond delay="0"/>
                                  </p:stCondLst>
                                  <p:childTnLst>
                                    <p:set>
                                      <p:cBhvr>
                                        <p:cTn id="196" dur="1" fill="hold">
                                          <p:stCondLst>
                                            <p:cond delay="0"/>
                                          </p:stCondLst>
                                        </p:cTn>
                                        <p:tgtEl>
                                          <p:spTgt spid="23"/>
                                        </p:tgtEl>
                                        <p:attrNameLst>
                                          <p:attrName>style.visibility</p:attrName>
                                        </p:attrNameLst>
                                      </p:cBhvr>
                                      <p:to>
                                        <p:strVal val="visible"/>
                                      </p:to>
                                    </p:set>
                                    <p:animEffect transition="in" filter="fade">
                                      <p:cBhvr>
                                        <p:cTn id="197" dur="1000"/>
                                        <p:tgtEl>
                                          <p:spTgt spid="23"/>
                                        </p:tgtEl>
                                      </p:cBhvr>
                                    </p:animEffect>
                                    <p:anim calcmode="lin" valueType="num">
                                      <p:cBhvr>
                                        <p:cTn id="198" dur="1000" fill="hold"/>
                                        <p:tgtEl>
                                          <p:spTgt spid="23"/>
                                        </p:tgtEl>
                                        <p:attrNameLst>
                                          <p:attrName>ppt_x</p:attrName>
                                        </p:attrNameLst>
                                      </p:cBhvr>
                                      <p:tavLst>
                                        <p:tav tm="0">
                                          <p:val>
                                            <p:strVal val="#ppt_x"/>
                                          </p:val>
                                        </p:tav>
                                        <p:tav tm="100000">
                                          <p:val>
                                            <p:strVal val="#ppt_x"/>
                                          </p:val>
                                        </p:tav>
                                      </p:tavLst>
                                    </p:anim>
                                    <p:anim calcmode="lin" valueType="num">
                                      <p:cBhvr>
                                        <p:cTn id="199" dur="1000" fill="hold"/>
                                        <p:tgtEl>
                                          <p:spTgt spid="23"/>
                                        </p:tgtEl>
                                        <p:attrNameLst>
                                          <p:attrName>ppt_y</p:attrName>
                                        </p:attrNameLst>
                                      </p:cBhvr>
                                      <p:tavLst>
                                        <p:tav tm="0">
                                          <p:val>
                                            <p:strVal val="#ppt_y+.1"/>
                                          </p:val>
                                        </p:tav>
                                        <p:tav tm="100000">
                                          <p:val>
                                            <p:strVal val="#ppt_y"/>
                                          </p:val>
                                        </p:tav>
                                      </p:tavLst>
                                    </p:anim>
                                  </p:childTnLst>
                                </p:cTn>
                              </p:par>
                            </p:childTnLst>
                          </p:cTn>
                        </p:par>
                        <p:par>
                          <p:cTn id="200" fill="hold">
                            <p:stCondLst>
                              <p:cond delay="31000"/>
                            </p:stCondLst>
                            <p:childTnLst>
                              <p:par>
                                <p:cTn id="201" presetID="26" presetClass="entr" presetSubtype="0" fill="hold" grpId="0" nodeType="afterEffect">
                                  <p:stCondLst>
                                    <p:cond delay="0"/>
                                  </p:stCondLst>
                                  <p:childTnLst>
                                    <p:set>
                                      <p:cBhvr>
                                        <p:cTn id="202" dur="1" fill="hold">
                                          <p:stCondLst>
                                            <p:cond delay="0"/>
                                          </p:stCondLst>
                                        </p:cTn>
                                        <p:tgtEl>
                                          <p:spTgt spid="25"/>
                                        </p:tgtEl>
                                        <p:attrNameLst>
                                          <p:attrName>style.visibility</p:attrName>
                                        </p:attrNameLst>
                                      </p:cBhvr>
                                      <p:to>
                                        <p:strVal val="visible"/>
                                      </p:to>
                                    </p:set>
                                    <p:animEffect transition="in" filter="wipe(down)">
                                      <p:cBhvr>
                                        <p:cTn id="203" dur="580">
                                          <p:stCondLst>
                                            <p:cond delay="0"/>
                                          </p:stCondLst>
                                        </p:cTn>
                                        <p:tgtEl>
                                          <p:spTgt spid="25"/>
                                        </p:tgtEl>
                                      </p:cBhvr>
                                    </p:animEffect>
                                    <p:anim calcmode="lin" valueType="num">
                                      <p:cBhvr>
                                        <p:cTn id="20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09" dur="26">
                                          <p:stCondLst>
                                            <p:cond delay="650"/>
                                          </p:stCondLst>
                                        </p:cTn>
                                        <p:tgtEl>
                                          <p:spTgt spid="25"/>
                                        </p:tgtEl>
                                      </p:cBhvr>
                                      <p:to x="100000" y="60000"/>
                                    </p:animScale>
                                    <p:animScale>
                                      <p:cBhvr>
                                        <p:cTn id="210" dur="166" decel="50000">
                                          <p:stCondLst>
                                            <p:cond delay="676"/>
                                          </p:stCondLst>
                                        </p:cTn>
                                        <p:tgtEl>
                                          <p:spTgt spid="25"/>
                                        </p:tgtEl>
                                      </p:cBhvr>
                                      <p:to x="100000" y="100000"/>
                                    </p:animScale>
                                    <p:animScale>
                                      <p:cBhvr>
                                        <p:cTn id="211" dur="26">
                                          <p:stCondLst>
                                            <p:cond delay="1312"/>
                                          </p:stCondLst>
                                        </p:cTn>
                                        <p:tgtEl>
                                          <p:spTgt spid="25"/>
                                        </p:tgtEl>
                                      </p:cBhvr>
                                      <p:to x="100000" y="80000"/>
                                    </p:animScale>
                                    <p:animScale>
                                      <p:cBhvr>
                                        <p:cTn id="212" dur="166" decel="50000">
                                          <p:stCondLst>
                                            <p:cond delay="1338"/>
                                          </p:stCondLst>
                                        </p:cTn>
                                        <p:tgtEl>
                                          <p:spTgt spid="25"/>
                                        </p:tgtEl>
                                      </p:cBhvr>
                                      <p:to x="100000" y="100000"/>
                                    </p:animScale>
                                    <p:animScale>
                                      <p:cBhvr>
                                        <p:cTn id="213" dur="26">
                                          <p:stCondLst>
                                            <p:cond delay="1642"/>
                                          </p:stCondLst>
                                        </p:cTn>
                                        <p:tgtEl>
                                          <p:spTgt spid="25"/>
                                        </p:tgtEl>
                                      </p:cBhvr>
                                      <p:to x="100000" y="90000"/>
                                    </p:animScale>
                                    <p:animScale>
                                      <p:cBhvr>
                                        <p:cTn id="214" dur="166" decel="50000">
                                          <p:stCondLst>
                                            <p:cond delay="1668"/>
                                          </p:stCondLst>
                                        </p:cTn>
                                        <p:tgtEl>
                                          <p:spTgt spid="25"/>
                                        </p:tgtEl>
                                      </p:cBhvr>
                                      <p:to x="100000" y="100000"/>
                                    </p:animScale>
                                    <p:animScale>
                                      <p:cBhvr>
                                        <p:cTn id="215" dur="26">
                                          <p:stCondLst>
                                            <p:cond delay="1808"/>
                                          </p:stCondLst>
                                        </p:cTn>
                                        <p:tgtEl>
                                          <p:spTgt spid="25"/>
                                        </p:tgtEl>
                                      </p:cBhvr>
                                      <p:to x="100000" y="95000"/>
                                    </p:animScale>
                                    <p:animScale>
                                      <p:cBhvr>
                                        <p:cTn id="216" dur="166" decel="50000">
                                          <p:stCondLst>
                                            <p:cond delay="1834"/>
                                          </p:stCondLst>
                                        </p:cTn>
                                        <p:tgtEl>
                                          <p:spTgt spid="25"/>
                                        </p:tgtEl>
                                      </p:cBhvr>
                                      <p:to x="100000" y="100000"/>
                                    </p:animScale>
                                  </p:childTnLst>
                                </p:cTn>
                              </p:par>
                            </p:childTnLst>
                          </p:cTn>
                        </p:par>
                        <p:par>
                          <p:cTn id="217" fill="hold">
                            <p:stCondLst>
                              <p:cond delay="33000"/>
                            </p:stCondLst>
                            <p:childTnLst>
                              <p:par>
                                <p:cTn id="218" presetID="42" presetClass="entr" presetSubtype="0" fill="hold" grpId="0" nodeType="afterEffect">
                                  <p:stCondLst>
                                    <p:cond delay="0"/>
                                  </p:stCondLst>
                                  <p:childTnLst>
                                    <p:set>
                                      <p:cBhvr>
                                        <p:cTn id="219" dur="1" fill="hold">
                                          <p:stCondLst>
                                            <p:cond delay="0"/>
                                          </p:stCondLst>
                                        </p:cTn>
                                        <p:tgtEl>
                                          <p:spTgt spid="26"/>
                                        </p:tgtEl>
                                        <p:attrNameLst>
                                          <p:attrName>style.visibility</p:attrName>
                                        </p:attrNameLst>
                                      </p:cBhvr>
                                      <p:to>
                                        <p:strVal val="visible"/>
                                      </p:to>
                                    </p:set>
                                    <p:animEffect transition="in" filter="fade">
                                      <p:cBhvr>
                                        <p:cTn id="220" dur="1000"/>
                                        <p:tgtEl>
                                          <p:spTgt spid="26"/>
                                        </p:tgtEl>
                                      </p:cBhvr>
                                    </p:animEffect>
                                    <p:anim calcmode="lin" valueType="num">
                                      <p:cBhvr>
                                        <p:cTn id="221" dur="1000" fill="hold"/>
                                        <p:tgtEl>
                                          <p:spTgt spid="26"/>
                                        </p:tgtEl>
                                        <p:attrNameLst>
                                          <p:attrName>ppt_x</p:attrName>
                                        </p:attrNameLst>
                                      </p:cBhvr>
                                      <p:tavLst>
                                        <p:tav tm="0">
                                          <p:val>
                                            <p:strVal val="#ppt_x"/>
                                          </p:val>
                                        </p:tav>
                                        <p:tav tm="100000">
                                          <p:val>
                                            <p:strVal val="#ppt_x"/>
                                          </p:val>
                                        </p:tav>
                                      </p:tavLst>
                                    </p:anim>
                                    <p:anim calcmode="lin" valueType="num">
                                      <p:cBhvr>
                                        <p:cTn id="222" dur="1000" fill="hold"/>
                                        <p:tgtEl>
                                          <p:spTgt spid="26"/>
                                        </p:tgtEl>
                                        <p:attrNameLst>
                                          <p:attrName>ppt_y</p:attrName>
                                        </p:attrNameLst>
                                      </p:cBhvr>
                                      <p:tavLst>
                                        <p:tav tm="0">
                                          <p:val>
                                            <p:strVal val="#ppt_y+.1"/>
                                          </p:val>
                                        </p:tav>
                                        <p:tav tm="100000">
                                          <p:val>
                                            <p:strVal val="#ppt_y"/>
                                          </p:val>
                                        </p:tav>
                                      </p:tavLst>
                                    </p:anim>
                                  </p:childTnLst>
                                </p:cTn>
                              </p:par>
                            </p:childTnLst>
                          </p:cTn>
                        </p:par>
                        <p:par>
                          <p:cTn id="223" fill="hold">
                            <p:stCondLst>
                              <p:cond delay="34000"/>
                            </p:stCondLst>
                            <p:childTnLst>
                              <p:par>
                                <p:cTn id="224" presetID="26" presetClass="entr" presetSubtype="0" fill="hold" grpId="0" nodeType="afterEffect">
                                  <p:stCondLst>
                                    <p:cond delay="0"/>
                                  </p:stCondLst>
                                  <p:childTnLst>
                                    <p:set>
                                      <p:cBhvr>
                                        <p:cTn id="225" dur="1" fill="hold">
                                          <p:stCondLst>
                                            <p:cond delay="0"/>
                                          </p:stCondLst>
                                        </p:cTn>
                                        <p:tgtEl>
                                          <p:spTgt spid="27"/>
                                        </p:tgtEl>
                                        <p:attrNameLst>
                                          <p:attrName>style.visibility</p:attrName>
                                        </p:attrNameLst>
                                      </p:cBhvr>
                                      <p:to>
                                        <p:strVal val="visible"/>
                                      </p:to>
                                    </p:set>
                                    <p:animEffect transition="in" filter="wipe(down)">
                                      <p:cBhvr>
                                        <p:cTn id="226" dur="580">
                                          <p:stCondLst>
                                            <p:cond delay="0"/>
                                          </p:stCondLst>
                                        </p:cTn>
                                        <p:tgtEl>
                                          <p:spTgt spid="27"/>
                                        </p:tgtEl>
                                      </p:cBhvr>
                                    </p:animEffect>
                                    <p:anim calcmode="lin" valueType="num">
                                      <p:cBhvr>
                                        <p:cTn id="227"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28"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29"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30"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31"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32" dur="26">
                                          <p:stCondLst>
                                            <p:cond delay="650"/>
                                          </p:stCondLst>
                                        </p:cTn>
                                        <p:tgtEl>
                                          <p:spTgt spid="27"/>
                                        </p:tgtEl>
                                      </p:cBhvr>
                                      <p:to x="100000" y="60000"/>
                                    </p:animScale>
                                    <p:animScale>
                                      <p:cBhvr>
                                        <p:cTn id="233" dur="166" decel="50000">
                                          <p:stCondLst>
                                            <p:cond delay="676"/>
                                          </p:stCondLst>
                                        </p:cTn>
                                        <p:tgtEl>
                                          <p:spTgt spid="27"/>
                                        </p:tgtEl>
                                      </p:cBhvr>
                                      <p:to x="100000" y="100000"/>
                                    </p:animScale>
                                    <p:animScale>
                                      <p:cBhvr>
                                        <p:cTn id="234" dur="26">
                                          <p:stCondLst>
                                            <p:cond delay="1312"/>
                                          </p:stCondLst>
                                        </p:cTn>
                                        <p:tgtEl>
                                          <p:spTgt spid="27"/>
                                        </p:tgtEl>
                                      </p:cBhvr>
                                      <p:to x="100000" y="80000"/>
                                    </p:animScale>
                                    <p:animScale>
                                      <p:cBhvr>
                                        <p:cTn id="235" dur="166" decel="50000">
                                          <p:stCondLst>
                                            <p:cond delay="1338"/>
                                          </p:stCondLst>
                                        </p:cTn>
                                        <p:tgtEl>
                                          <p:spTgt spid="27"/>
                                        </p:tgtEl>
                                      </p:cBhvr>
                                      <p:to x="100000" y="100000"/>
                                    </p:animScale>
                                    <p:animScale>
                                      <p:cBhvr>
                                        <p:cTn id="236" dur="26">
                                          <p:stCondLst>
                                            <p:cond delay="1642"/>
                                          </p:stCondLst>
                                        </p:cTn>
                                        <p:tgtEl>
                                          <p:spTgt spid="27"/>
                                        </p:tgtEl>
                                      </p:cBhvr>
                                      <p:to x="100000" y="90000"/>
                                    </p:animScale>
                                    <p:animScale>
                                      <p:cBhvr>
                                        <p:cTn id="237" dur="166" decel="50000">
                                          <p:stCondLst>
                                            <p:cond delay="1668"/>
                                          </p:stCondLst>
                                        </p:cTn>
                                        <p:tgtEl>
                                          <p:spTgt spid="27"/>
                                        </p:tgtEl>
                                      </p:cBhvr>
                                      <p:to x="100000" y="100000"/>
                                    </p:animScale>
                                    <p:animScale>
                                      <p:cBhvr>
                                        <p:cTn id="238" dur="26">
                                          <p:stCondLst>
                                            <p:cond delay="1808"/>
                                          </p:stCondLst>
                                        </p:cTn>
                                        <p:tgtEl>
                                          <p:spTgt spid="27"/>
                                        </p:tgtEl>
                                      </p:cBhvr>
                                      <p:to x="100000" y="95000"/>
                                    </p:animScale>
                                    <p:animScale>
                                      <p:cBhvr>
                                        <p:cTn id="239"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10" grpId="0" animBg="1"/>
      <p:bldP spid="12" grpId="0"/>
      <p:bldP spid="13" grpId="0"/>
      <p:bldP spid="14" grpId="0"/>
      <p:bldP spid="17" grpId="0"/>
      <p:bldP spid="18" grpId="0"/>
      <p:bldP spid="19" grpId="0"/>
      <p:bldP spid="20" grpId="0"/>
      <p:bldP spid="21" grpId="0"/>
      <p:bldP spid="22" grpId="0"/>
      <p:bldP spid="23" grpId="0"/>
      <p:bldP spid="25" grpId="0"/>
      <p:bldP spid="26" grpId="0"/>
      <p:bldP spid="27"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19" y="857232"/>
            <a:ext cx="8643999" cy="4657936"/>
          </a:xfrm>
        </p:spPr>
        <p:txBody>
          <a:bodyPr/>
          <a:lstStyle/>
          <a:p>
            <a:pPr algn="l">
              <a:buNone/>
            </a:pPr>
            <a:r>
              <a:rPr lang="ru-RU" sz="1800" i="1" dirty="0" smtClean="0"/>
              <a:t> </a:t>
            </a:r>
            <a:br>
              <a:rPr lang="ru-RU" sz="1800" i="1" dirty="0" smtClean="0"/>
            </a:br>
            <a:r>
              <a:rPr lang="ru-RU" sz="2000" i="1" dirty="0" err="1" smtClean="0">
                <a:solidFill>
                  <a:srgbClr val="FF0000"/>
                </a:solidFill>
              </a:rPr>
              <a:t>Вправа</a:t>
            </a:r>
            <a:r>
              <a:rPr lang="ru-RU" sz="2000" i="1" dirty="0" smtClean="0">
                <a:solidFill>
                  <a:srgbClr val="FF0000"/>
                </a:solidFill>
              </a:rPr>
              <a:t> 1.</a:t>
            </a:r>
            <a:r>
              <a:rPr lang="ru-RU" sz="1800" i="1" dirty="0" smtClean="0"/>
              <a:t/>
            </a:r>
            <a:br>
              <a:rPr lang="ru-RU" sz="1800" i="1" dirty="0" smtClean="0"/>
            </a:br>
            <a:r>
              <a:rPr lang="ru-RU" sz="1800" i="1" dirty="0" smtClean="0"/>
              <a:t/>
            </a:r>
            <a:br>
              <a:rPr lang="ru-RU" sz="1800" i="1" dirty="0" smtClean="0"/>
            </a:br>
            <a:r>
              <a:rPr lang="ru-RU" sz="1800" i="1" dirty="0" err="1" smtClean="0"/>
              <a:t>Погрупувати</a:t>
            </a:r>
            <a:r>
              <a:rPr lang="ru-RU" sz="1800" i="1" dirty="0" smtClean="0"/>
              <a:t> </a:t>
            </a:r>
            <a:r>
              <a:rPr lang="ru-RU" sz="1800" i="1" dirty="0" err="1" smtClean="0"/>
              <a:t>різні</a:t>
            </a:r>
            <a:r>
              <a:rPr lang="ru-RU" sz="1800" i="1" dirty="0" smtClean="0"/>
              <a:t> </a:t>
            </a:r>
            <a:r>
              <a:rPr lang="ru-RU" sz="1800" i="1" dirty="0" err="1" smtClean="0"/>
              <a:t>форми</a:t>
            </a:r>
            <a:r>
              <a:rPr lang="ru-RU" sz="1800" i="1" dirty="0" smtClean="0"/>
              <a:t> одного слова та </a:t>
            </a:r>
            <a:r>
              <a:rPr lang="ru-RU" sz="1800" i="1" dirty="0" err="1" smtClean="0"/>
              <a:t>спільнокореневі</a:t>
            </a:r>
            <a:r>
              <a:rPr lang="ru-RU" sz="1800" i="1" dirty="0" smtClean="0"/>
              <a:t> слова.</a:t>
            </a:r>
            <a:r>
              <a:rPr lang="ru-RU" sz="1800" dirty="0" smtClean="0"/>
              <a:t/>
            </a:r>
            <a:br>
              <a:rPr lang="ru-RU" sz="1800" dirty="0" smtClean="0"/>
            </a:br>
            <a:r>
              <a:rPr lang="ru-RU" sz="1800" i="1" dirty="0" smtClean="0"/>
              <a:t>  </a:t>
            </a:r>
            <a:r>
              <a:rPr lang="ru-RU" sz="1800" dirty="0" smtClean="0"/>
              <a:t> </a:t>
            </a:r>
            <a:br>
              <a:rPr lang="ru-RU" sz="1800" dirty="0" smtClean="0"/>
            </a:br>
            <a:r>
              <a:rPr lang="ru-RU" sz="1800" dirty="0" smtClean="0"/>
              <a:t/>
            </a:r>
            <a:br>
              <a:rPr lang="ru-RU" sz="1800" dirty="0" smtClean="0"/>
            </a:br>
            <a:r>
              <a:rPr lang="ru-RU" sz="1800" dirty="0" smtClean="0"/>
              <a:t> </a:t>
            </a:r>
            <a:r>
              <a:rPr lang="ru-RU" sz="1800" dirty="0" err="1" smtClean="0"/>
              <a:t>Сніг</a:t>
            </a:r>
            <a:r>
              <a:rPr lang="ru-RU" sz="1800" dirty="0" smtClean="0"/>
              <a:t>, </a:t>
            </a:r>
            <a:r>
              <a:rPr lang="ru-RU" sz="1800" dirty="0" err="1" smtClean="0"/>
              <a:t>снігуронька</a:t>
            </a:r>
            <a:r>
              <a:rPr lang="ru-RU" sz="1800" dirty="0" smtClean="0"/>
              <a:t>, </a:t>
            </a:r>
            <a:r>
              <a:rPr lang="ru-RU" sz="1800" dirty="0" err="1" smtClean="0"/>
              <a:t>снігами</a:t>
            </a:r>
            <a:r>
              <a:rPr lang="ru-RU" sz="1800" dirty="0" smtClean="0"/>
              <a:t>, </a:t>
            </a:r>
            <a:r>
              <a:rPr lang="ru-RU" sz="1800" dirty="0" err="1" smtClean="0"/>
              <a:t>засніжений</a:t>
            </a:r>
            <a:r>
              <a:rPr lang="ru-RU" sz="1800" dirty="0" smtClean="0"/>
              <a:t>, </a:t>
            </a:r>
            <a:r>
              <a:rPr lang="ru-RU" sz="1800" dirty="0" err="1" smtClean="0"/>
              <a:t>снігів</a:t>
            </a:r>
            <a:r>
              <a:rPr lang="ru-RU" sz="1800" dirty="0" smtClean="0"/>
              <a:t>, </a:t>
            </a:r>
            <a:r>
              <a:rPr lang="ru-RU" sz="1800" dirty="0" err="1" smtClean="0"/>
              <a:t>сніговик</a:t>
            </a:r>
            <a:r>
              <a:rPr lang="ru-RU" sz="1800" dirty="0" smtClean="0"/>
              <a:t>, </a:t>
            </a:r>
            <a:r>
              <a:rPr lang="ru-RU" sz="1800" dirty="0" err="1" smtClean="0"/>
              <a:t>снігом</a:t>
            </a:r>
            <a:r>
              <a:rPr lang="ru-RU" sz="1800" dirty="0" smtClean="0"/>
              <a:t>, </a:t>
            </a:r>
            <a:r>
              <a:rPr lang="ru-RU" sz="1800" dirty="0" err="1" smtClean="0"/>
              <a:t>сніже</a:t>
            </a:r>
            <a:r>
              <a:rPr lang="ru-RU" sz="1800" dirty="0" smtClean="0"/>
              <a:t>, </a:t>
            </a:r>
            <a:r>
              <a:rPr lang="ru-RU" sz="1800" dirty="0" err="1" smtClean="0"/>
              <a:t>снігові</a:t>
            </a:r>
            <a:r>
              <a:rPr lang="ru-RU" sz="1800" dirty="0" smtClean="0"/>
              <a:t>, </a:t>
            </a:r>
            <a:r>
              <a:rPr lang="ru-RU" sz="1800" dirty="0" err="1" smtClean="0"/>
              <a:t>сніжно-білий</a:t>
            </a:r>
            <a:r>
              <a:rPr lang="ru-RU" sz="1800" dirty="0" smtClean="0"/>
              <a:t>, </a:t>
            </a:r>
            <a:r>
              <a:rPr lang="ru-RU" sz="1800" dirty="0" err="1" smtClean="0"/>
              <a:t>білосніжний</a:t>
            </a:r>
            <a:r>
              <a:rPr lang="ru-RU" sz="1800" dirty="0" smtClean="0"/>
              <a:t>, </a:t>
            </a:r>
            <a:r>
              <a:rPr lang="ru-RU" sz="1800" dirty="0" err="1" smtClean="0"/>
              <a:t>снігам</a:t>
            </a:r>
            <a:endParaRPr lang="ru-RU" sz="1800" dirty="0"/>
          </a:p>
        </p:txBody>
      </p:sp>
      <p:sp>
        <p:nvSpPr>
          <p:cNvPr id="3" name="Нижний колонтитул 2"/>
          <p:cNvSpPr>
            <a:spLocks noGrp="1"/>
          </p:cNvSpPr>
          <p:nvPr>
            <p:ph type="ftr" sz="quarter" idx="11"/>
          </p:nvPr>
        </p:nvSpPr>
        <p:spPr/>
        <p:txBody>
          <a:bodyPr/>
          <a:lstStyle/>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0042"/>
            <a:ext cx="8305801" cy="5015126"/>
          </a:xfrm>
        </p:spPr>
        <p:txBody>
          <a:bodyPr/>
          <a:lstStyle/>
          <a:p>
            <a:pPr algn="l"/>
            <a:r>
              <a:rPr lang="ru-RU" sz="2000" dirty="0" smtClean="0"/>
              <a:t>Ключ</a:t>
            </a:r>
            <a:br>
              <a:rPr lang="ru-RU" sz="2000" dirty="0" smtClean="0"/>
            </a:br>
            <a:r>
              <a:rPr lang="ru-RU" sz="2000" dirty="0" err="1" smtClean="0">
                <a:solidFill>
                  <a:srgbClr val="00B050"/>
                </a:solidFill>
              </a:rPr>
              <a:t>Форми</a:t>
            </a:r>
            <a:r>
              <a:rPr lang="ru-RU" sz="2000" dirty="0" smtClean="0">
                <a:solidFill>
                  <a:srgbClr val="00B050"/>
                </a:solidFill>
              </a:rPr>
              <a:t> слова "</a:t>
            </a:r>
            <a:r>
              <a:rPr lang="ru-RU" sz="2000" dirty="0" err="1" smtClean="0">
                <a:solidFill>
                  <a:srgbClr val="00B050"/>
                </a:solidFill>
              </a:rPr>
              <a:t>сніг</a:t>
            </a:r>
            <a:r>
              <a:rPr lang="ru-RU" sz="2000" dirty="0" smtClean="0">
                <a:solidFill>
                  <a:srgbClr val="00B050"/>
                </a:solidFill>
              </a:rPr>
              <a:t>":</a:t>
            </a:r>
            <a:r>
              <a:rPr lang="ru-RU" sz="2000" dirty="0" smtClean="0"/>
              <a:t/>
            </a:r>
            <a:br>
              <a:rPr lang="ru-RU" sz="2000" dirty="0" smtClean="0"/>
            </a:br>
            <a:r>
              <a:rPr lang="ru-RU" sz="2000" dirty="0" err="1" smtClean="0"/>
              <a:t>сніг</a:t>
            </a:r>
            <a:r>
              <a:rPr lang="ru-RU" sz="2000" dirty="0" smtClean="0"/>
              <a:t> (</a:t>
            </a:r>
            <a:r>
              <a:rPr lang="ru-RU" sz="2000" dirty="0" err="1" smtClean="0"/>
              <a:t>іменник</a:t>
            </a:r>
            <a:r>
              <a:rPr lang="ru-RU" sz="2000" dirty="0" smtClean="0"/>
              <a:t> </a:t>
            </a:r>
            <a:r>
              <a:rPr lang="ru-RU" sz="2000" dirty="0" err="1" smtClean="0"/>
              <a:t>однина</a:t>
            </a:r>
            <a:r>
              <a:rPr lang="ru-RU" sz="2000" dirty="0" smtClean="0"/>
              <a:t> </a:t>
            </a:r>
            <a:r>
              <a:rPr lang="ru-RU" sz="2000" dirty="0" err="1" smtClean="0"/>
              <a:t>невідмінюваний</a:t>
            </a:r>
            <a:r>
              <a:rPr lang="ru-RU" sz="2000" dirty="0" smtClean="0"/>
              <a:t>)</a:t>
            </a:r>
            <a:br>
              <a:rPr lang="ru-RU" sz="2000" dirty="0" smtClean="0"/>
            </a:br>
            <a:r>
              <a:rPr lang="ru-RU" sz="2000" dirty="0" err="1" smtClean="0"/>
              <a:t>сніги</a:t>
            </a:r>
            <a:r>
              <a:rPr lang="ru-RU" sz="2000" dirty="0" smtClean="0"/>
              <a:t> (</a:t>
            </a:r>
            <a:r>
              <a:rPr lang="ru-RU" sz="2000" dirty="0" err="1" smtClean="0"/>
              <a:t>іменник</a:t>
            </a:r>
            <a:r>
              <a:rPr lang="ru-RU" sz="2000" dirty="0" smtClean="0"/>
              <a:t> </a:t>
            </a:r>
            <a:r>
              <a:rPr lang="ru-RU" sz="2000" dirty="0" err="1" smtClean="0"/>
              <a:t>множина</a:t>
            </a:r>
            <a:r>
              <a:rPr lang="ru-RU" sz="2000" dirty="0" smtClean="0"/>
              <a:t>)</a:t>
            </a:r>
            <a:br>
              <a:rPr lang="ru-RU" sz="2000" dirty="0" smtClean="0"/>
            </a:br>
            <a:r>
              <a:rPr lang="ru-RU" sz="2000" dirty="0" err="1" smtClean="0"/>
              <a:t>засніжений</a:t>
            </a:r>
            <a:r>
              <a:rPr lang="ru-RU" sz="2000" dirty="0" smtClean="0"/>
              <a:t> (</a:t>
            </a:r>
            <a:r>
              <a:rPr lang="ru-RU" sz="2000" dirty="0" err="1" smtClean="0"/>
              <a:t>прикметник</a:t>
            </a:r>
            <a:r>
              <a:rPr lang="ru-RU" sz="2000" dirty="0" smtClean="0"/>
              <a:t>)</a:t>
            </a:r>
            <a:br>
              <a:rPr lang="ru-RU" sz="2000" dirty="0" smtClean="0"/>
            </a:br>
            <a:r>
              <a:rPr lang="ru-RU" sz="2000" dirty="0" err="1" smtClean="0"/>
              <a:t>снігом</a:t>
            </a:r>
            <a:r>
              <a:rPr lang="ru-RU" sz="2000" dirty="0" smtClean="0"/>
              <a:t> (</a:t>
            </a:r>
            <a:r>
              <a:rPr lang="en-US" sz="2000" dirty="0" err="1" smtClean="0"/>
              <a:t>прислівник</a:t>
            </a:r>
            <a:r>
              <a:rPr lang="ru-RU" sz="2000" dirty="0" smtClean="0"/>
              <a:t>)</a:t>
            </a:r>
            <a:br>
              <a:rPr lang="ru-RU" sz="2000" dirty="0" smtClean="0"/>
            </a:br>
            <a:r>
              <a:rPr lang="ru-RU" sz="2000" dirty="0" err="1" smtClean="0"/>
              <a:t>сніжно-білий</a:t>
            </a:r>
            <a:r>
              <a:rPr lang="ru-RU" sz="2000" dirty="0" smtClean="0"/>
              <a:t> (</a:t>
            </a:r>
            <a:r>
              <a:rPr lang="ru-RU" sz="2000" dirty="0" err="1" smtClean="0"/>
              <a:t>прикметник</a:t>
            </a:r>
            <a:r>
              <a:rPr lang="ru-RU" sz="2000" dirty="0" smtClean="0"/>
              <a:t>)</a:t>
            </a:r>
            <a:br>
              <a:rPr lang="ru-RU" sz="2000" dirty="0" smtClean="0"/>
            </a:br>
            <a:r>
              <a:rPr lang="ru-RU" sz="2000" dirty="0" err="1" smtClean="0"/>
              <a:t>білосніжний</a:t>
            </a:r>
            <a:r>
              <a:rPr lang="ru-RU" sz="2000" dirty="0" smtClean="0"/>
              <a:t> (</a:t>
            </a:r>
            <a:r>
              <a:rPr lang="ru-RU" sz="2000" dirty="0" err="1" smtClean="0"/>
              <a:t>прикметник</a:t>
            </a:r>
            <a:r>
              <a:rPr lang="ru-RU" sz="2000" dirty="0" smtClean="0"/>
              <a:t>)</a:t>
            </a:r>
            <a:br>
              <a:rPr lang="ru-RU" sz="2000" dirty="0" smtClean="0"/>
            </a:br>
            <a:r>
              <a:rPr lang="ru-RU" sz="2000" dirty="0" err="1" smtClean="0">
                <a:solidFill>
                  <a:srgbClr val="00B050"/>
                </a:solidFill>
              </a:rPr>
              <a:t>Спільнокореневі</a:t>
            </a:r>
            <a:r>
              <a:rPr lang="ru-RU" sz="2000" dirty="0" smtClean="0">
                <a:solidFill>
                  <a:srgbClr val="00B050"/>
                </a:solidFill>
              </a:rPr>
              <a:t> слова:</a:t>
            </a:r>
            <a:r>
              <a:rPr lang="ru-RU" sz="2000" dirty="0" smtClean="0"/>
              <a:t/>
            </a:r>
            <a:br>
              <a:rPr lang="ru-RU" sz="2000" dirty="0" smtClean="0"/>
            </a:br>
            <a:r>
              <a:rPr lang="ru-RU" sz="2000" dirty="0" err="1" smtClean="0"/>
              <a:t>снігуронька</a:t>
            </a:r>
            <a:r>
              <a:rPr lang="ru-RU" sz="2000" dirty="0" smtClean="0"/>
              <a:t> (</a:t>
            </a:r>
            <a:r>
              <a:rPr lang="ru-RU" sz="2000" dirty="0" err="1" smtClean="0"/>
              <a:t>зменшувально-пестливе</a:t>
            </a:r>
            <a:r>
              <a:rPr lang="ru-RU" sz="2000" dirty="0" smtClean="0"/>
              <a:t> слово)</a:t>
            </a:r>
            <a:br>
              <a:rPr lang="ru-RU" sz="2000" dirty="0" smtClean="0"/>
            </a:br>
            <a:r>
              <a:rPr lang="ru-RU" sz="2000" dirty="0" err="1" smtClean="0"/>
              <a:t>сніговик</a:t>
            </a:r>
            <a:r>
              <a:rPr lang="ru-RU" sz="2000" dirty="0" smtClean="0"/>
              <a:t> (</a:t>
            </a:r>
            <a:r>
              <a:rPr lang="ru-RU" sz="2000" dirty="0" err="1" smtClean="0"/>
              <a:t>складова</a:t>
            </a:r>
            <a:r>
              <a:rPr lang="ru-RU" sz="2000" dirty="0" smtClean="0"/>
              <a:t> </a:t>
            </a:r>
            <a:r>
              <a:rPr lang="ru-RU" sz="2000" dirty="0" err="1" smtClean="0"/>
              <a:t>частина</a:t>
            </a:r>
            <a:r>
              <a:rPr lang="ru-RU" sz="2000" dirty="0" smtClean="0"/>
              <a:t> слова "</a:t>
            </a:r>
            <a:r>
              <a:rPr lang="ru-RU" sz="2000" dirty="0" err="1" smtClean="0"/>
              <a:t>сніг</a:t>
            </a:r>
            <a:r>
              <a:rPr lang="ru-RU" sz="2000" dirty="0" smtClean="0"/>
              <a:t>")</a:t>
            </a:r>
            <a:br>
              <a:rPr lang="ru-RU" sz="2000" dirty="0" smtClean="0"/>
            </a:br>
            <a:r>
              <a:rPr lang="ru-RU" sz="2000" dirty="0" err="1" smtClean="0"/>
              <a:t>сніже</a:t>
            </a:r>
            <a:r>
              <a:rPr lang="ru-RU" sz="2000" dirty="0" smtClean="0"/>
              <a:t> (</a:t>
            </a:r>
            <a:r>
              <a:rPr lang="ru-RU" sz="2000" dirty="0" err="1" smtClean="0"/>
              <a:t>дієслово</a:t>
            </a:r>
            <a:r>
              <a:rPr lang="ru-RU" sz="2000" dirty="0" smtClean="0"/>
              <a:t> на </a:t>
            </a:r>
            <a:r>
              <a:rPr lang="ru-RU" sz="2000" dirty="0" err="1" smtClean="0"/>
              <a:t>основі</a:t>
            </a:r>
            <a:r>
              <a:rPr lang="ru-RU" sz="2000" dirty="0" smtClean="0"/>
              <a:t> слова "</a:t>
            </a:r>
            <a:r>
              <a:rPr lang="ru-RU" sz="2000" dirty="0" err="1" smtClean="0"/>
              <a:t>сніг</a:t>
            </a:r>
            <a:r>
              <a:rPr lang="ru-RU" sz="2000" dirty="0" smtClean="0"/>
              <a:t>")</a:t>
            </a:r>
            <a:br>
              <a:rPr lang="ru-RU" sz="2000" dirty="0" smtClean="0"/>
            </a:br>
            <a:r>
              <a:rPr lang="ru-RU" sz="2000" dirty="0" err="1" smtClean="0"/>
              <a:t>снігові</a:t>
            </a:r>
            <a:r>
              <a:rPr lang="ru-RU" sz="2000" dirty="0" smtClean="0"/>
              <a:t> (</a:t>
            </a:r>
            <a:r>
              <a:rPr lang="ru-RU" sz="2000" dirty="0" err="1" smtClean="0"/>
              <a:t>прикметник</a:t>
            </a:r>
            <a:r>
              <a:rPr lang="ru-RU" sz="2000" dirty="0" smtClean="0"/>
              <a:t> на </a:t>
            </a:r>
            <a:r>
              <a:rPr lang="ru-RU" sz="2000" dirty="0" err="1" smtClean="0"/>
              <a:t>основі</a:t>
            </a:r>
            <a:r>
              <a:rPr lang="ru-RU" sz="2000" dirty="0" smtClean="0"/>
              <a:t> слова "</a:t>
            </a:r>
            <a:r>
              <a:rPr lang="ru-RU" sz="2000" dirty="0" err="1" smtClean="0"/>
              <a:t>сніг</a:t>
            </a:r>
            <a:r>
              <a:rPr lang="ru-RU" sz="2000" dirty="0" smtClean="0"/>
              <a:t>")</a:t>
            </a:r>
            <a:br>
              <a:rPr lang="ru-RU" sz="2000" dirty="0" smtClean="0"/>
            </a:br>
            <a:r>
              <a:rPr lang="ru-RU" sz="2000" dirty="0" err="1" smtClean="0"/>
              <a:t>снігам</a:t>
            </a:r>
            <a:r>
              <a:rPr lang="ru-RU" sz="2000" dirty="0" smtClean="0"/>
              <a:t> (</a:t>
            </a:r>
            <a:r>
              <a:rPr lang="ru-RU" sz="2000" dirty="0" err="1" smtClean="0"/>
              <a:t>множина</a:t>
            </a:r>
            <a:r>
              <a:rPr lang="ru-RU" sz="2000" dirty="0" smtClean="0"/>
              <a:t> </a:t>
            </a:r>
            <a:r>
              <a:rPr lang="ru-RU" sz="2000" dirty="0" err="1" smtClean="0"/>
              <a:t>іменника</a:t>
            </a:r>
            <a:r>
              <a:rPr lang="ru-RU" sz="2000" dirty="0" smtClean="0"/>
              <a:t> "</a:t>
            </a:r>
            <a:r>
              <a:rPr lang="ru-RU" sz="2000" dirty="0" err="1" smtClean="0"/>
              <a:t>сніг</a:t>
            </a:r>
            <a:r>
              <a:rPr lang="ru-RU" sz="2000" dirty="0" smtClean="0"/>
              <a:t>" </a:t>
            </a:r>
            <a:r>
              <a:rPr lang="ru-RU" sz="2000" dirty="0" err="1" smtClean="0"/>
              <a:t>з</a:t>
            </a:r>
            <a:r>
              <a:rPr lang="ru-RU" sz="2000" dirty="0" smtClean="0"/>
              <a:t> </a:t>
            </a:r>
            <a:r>
              <a:rPr lang="ru-RU" sz="2000" dirty="0" err="1" smtClean="0"/>
              <a:t>закінченням</a:t>
            </a:r>
            <a:r>
              <a:rPr lang="ru-RU" sz="2000" dirty="0" smtClean="0"/>
              <a:t> -</a:t>
            </a:r>
            <a:r>
              <a:rPr lang="ru-RU" sz="2000" dirty="0" err="1" smtClean="0"/>
              <a:t>ам</a:t>
            </a:r>
            <a:r>
              <a:rPr lang="ru-RU" sz="2000" dirty="0" smtClean="0"/>
              <a:t>)</a:t>
            </a:r>
            <a:br>
              <a:rPr lang="ru-RU" sz="2000" dirty="0" smtClean="0"/>
            </a:br>
            <a:endParaRPr lang="ru-RU"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1" y="500042"/>
            <a:ext cx="7305700" cy="5015126"/>
          </a:xfrm>
        </p:spPr>
        <p:txBody>
          <a:bodyPr/>
          <a:lstStyle/>
          <a:p>
            <a:pPr algn="l"/>
            <a:r>
              <a:rPr lang="uk-UA" sz="2000" dirty="0" smtClean="0">
                <a:solidFill>
                  <a:schemeClr val="accent6"/>
                </a:solidFill>
                <a:latin typeface="Times New Roman" pitchFamily="18" charset="0"/>
                <a:cs typeface="Times New Roman" pitchFamily="18" charset="0"/>
              </a:rPr>
              <a:t>Вправа 2</a:t>
            </a: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ru-RU" sz="2000" i="1" dirty="0" err="1" smtClean="0">
                <a:latin typeface="Times New Roman" pitchFamily="18" charset="0"/>
                <a:cs typeface="Times New Roman" pitchFamily="18" charset="0"/>
              </a:rPr>
              <a:t>Виписати</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спільнокореневі</a:t>
            </a:r>
            <a:r>
              <a:rPr lang="ru-RU" sz="2000" i="1" dirty="0" smtClean="0">
                <a:latin typeface="Times New Roman" pitchFamily="18" charset="0"/>
                <a:cs typeface="Times New Roman" pitchFamily="18" charset="0"/>
              </a:rPr>
              <a:t> слова. </a:t>
            </a:r>
            <a:r>
              <a:rPr lang="ru-RU" sz="2000" i="1" dirty="0" err="1" smtClean="0">
                <a:latin typeface="Times New Roman" pitchFamily="18" charset="0"/>
                <a:cs typeface="Times New Roman" pitchFamily="18" charset="0"/>
              </a:rPr>
              <a:t>Розібрати</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ці</a:t>
            </a:r>
            <a:r>
              <a:rPr lang="ru-RU" sz="2000" i="1" dirty="0" smtClean="0">
                <a:latin typeface="Times New Roman" pitchFamily="18" charset="0"/>
                <a:cs typeface="Times New Roman" pitchFamily="18" charset="0"/>
              </a:rPr>
              <a:t> слова за </a:t>
            </a:r>
            <a:r>
              <a:rPr lang="ru-RU" sz="2000" i="1" dirty="0" err="1" smtClean="0">
                <a:latin typeface="Times New Roman" pitchFamily="18" charset="0"/>
                <a:cs typeface="Times New Roman" pitchFamily="18" charset="0"/>
              </a:rPr>
              <a:t>будовою</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Пояснити</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чому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корінь</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є</a:t>
            </a:r>
            <a:r>
              <a:rPr lang="ru-RU" sz="2000" i="1" dirty="0" smtClean="0">
                <a:latin typeface="Times New Roman" pitchFamily="18" charset="0"/>
                <a:cs typeface="Times New Roman" pitchFamily="18" charset="0"/>
              </a:rPr>
              <a:t> головною </a:t>
            </a:r>
            <a:r>
              <a:rPr lang="ru-RU" sz="2000" i="1" dirty="0" err="1" smtClean="0">
                <a:latin typeface="Times New Roman" pitchFamily="18" charset="0"/>
                <a:cs typeface="Times New Roman" pitchFamily="18" charset="0"/>
              </a:rPr>
              <a:t>значущою</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частиною</a:t>
            </a:r>
            <a:r>
              <a:rPr lang="ru-RU" sz="2000" i="1" dirty="0" smtClean="0">
                <a:latin typeface="Times New Roman" pitchFamily="18" charset="0"/>
                <a:cs typeface="Times New Roman" pitchFamily="18" charset="0"/>
              </a:rPr>
              <a:t> слова.</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1.Хатонька </a:t>
            </a:r>
            <a:r>
              <a:rPr lang="ru-RU" sz="2000" dirty="0" err="1" smtClean="0">
                <a:latin typeface="Times New Roman" pitchFamily="18" charset="0"/>
                <a:cs typeface="Times New Roman" pitchFamily="18" charset="0"/>
              </a:rPr>
              <a:t>рідна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хатинко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хатино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знов</a:t>
            </a:r>
            <a:r>
              <a:rPr lang="ru-RU" sz="2000" dirty="0" smtClean="0">
                <a:latin typeface="Times New Roman" pitchFamily="18" charset="0"/>
                <a:cs typeface="Times New Roman" pitchFamily="18" charset="0"/>
              </a:rPr>
              <a:t> твоя стежка </a:t>
            </a:r>
            <a:r>
              <a:rPr lang="ru-RU" sz="2000" dirty="0" err="1" smtClean="0">
                <a:latin typeface="Times New Roman" pitchFamily="18" charset="0"/>
                <a:cs typeface="Times New Roman" pitchFamily="18" charset="0"/>
              </a:rPr>
              <a:t>прослалась</a:t>
            </a:r>
            <a:r>
              <a:rPr lang="ru-RU" sz="2000" dirty="0" smtClean="0">
                <a:latin typeface="Times New Roman" pitchFamily="18" charset="0"/>
                <a:cs typeface="Times New Roman" pitchFamily="18" charset="0"/>
              </a:rPr>
              <a:t> для мене. (</a:t>
            </a:r>
            <a:r>
              <a:rPr lang="ru-RU" sz="2000" i="1" dirty="0" err="1" smtClean="0">
                <a:latin typeface="Times New Roman" pitchFamily="18" charset="0"/>
                <a:cs typeface="Times New Roman" pitchFamily="18" charset="0"/>
              </a:rPr>
              <a:t>О.Ванжула</a:t>
            </a:r>
            <a:r>
              <a:rPr lang="ru-RU" sz="2000" dirty="0" smtClean="0">
                <a:latin typeface="Times New Roman" pitchFamily="18" charset="0"/>
                <a:cs typeface="Times New Roman" pitchFamily="18" charset="0"/>
              </a:rPr>
              <a:t>.) 2.Мамо, </a:t>
            </a:r>
            <a:r>
              <a:rPr lang="ru-RU" sz="2000" dirty="0" err="1" smtClean="0">
                <a:latin typeface="Times New Roman" pitchFamily="18" charset="0"/>
                <a:cs typeface="Times New Roman" pitchFamily="18" charset="0"/>
              </a:rPr>
              <a:t>мамцю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матусенько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Обступає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журба</a:t>
            </a:r>
            <a:r>
              <a:rPr lang="ru-RU" sz="2000" dirty="0" smtClean="0">
                <a:latin typeface="Times New Roman" pitchFamily="18" charset="0"/>
                <a:cs typeface="Times New Roman" pitchFamily="18" charset="0"/>
              </a:rPr>
              <a:t> тополина. </a:t>
            </a:r>
            <a:r>
              <a:rPr lang="ru-RU" sz="2000" dirty="0" err="1" smtClean="0">
                <a:latin typeface="Times New Roman" pitchFamily="18" charset="0"/>
                <a:cs typeface="Times New Roman" pitchFamily="18" charset="0"/>
              </a:rPr>
              <a:t>Зазирає</a:t>
            </a:r>
            <a:r>
              <a:rPr lang="ru-RU" sz="2000" dirty="0" smtClean="0">
                <a:latin typeface="Times New Roman" pitchFamily="18" charset="0"/>
                <a:cs typeface="Times New Roman" pitchFamily="18" charset="0"/>
              </a:rPr>
              <a:t> у душу зима… (</a:t>
            </a:r>
            <a:r>
              <a:rPr lang="ru-RU" sz="2000" i="1" dirty="0" smtClean="0">
                <a:latin typeface="Times New Roman" pitchFamily="18" charset="0"/>
                <a:cs typeface="Times New Roman" pitchFamily="18" charset="0"/>
              </a:rPr>
              <a:t>О. </a:t>
            </a:r>
            <a:r>
              <a:rPr lang="ru-RU" sz="2000" i="1" dirty="0" err="1" smtClean="0">
                <a:latin typeface="Times New Roman" pitchFamily="18" charset="0"/>
                <a:cs typeface="Times New Roman" pitchFamily="18" charset="0"/>
              </a:rPr>
              <a:t>Абліцов</a:t>
            </a:r>
            <a:r>
              <a:rPr lang="ru-RU" sz="2000" dirty="0" smtClean="0">
                <a:latin typeface="Times New Roman" pitchFamily="18" charset="0"/>
                <a:cs typeface="Times New Roman" pitchFamily="18" charset="0"/>
              </a:rPr>
              <a:t>.) 3.Не </a:t>
            </a:r>
            <a:r>
              <a:rPr lang="ru-RU" sz="2000" dirty="0" err="1" smtClean="0">
                <a:latin typeface="Times New Roman" pitchFamily="18" charset="0"/>
                <a:cs typeface="Times New Roman" pitchFamily="18" charset="0"/>
              </a:rPr>
              <a:t>всі</a:t>
            </a:r>
            <a:r>
              <a:rPr lang="ru-RU" sz="2000" dirty="0" smtClean="0">
                <a:latin typeface="Times New Roman" pitchFamily="18" charset="0"/>
                <a:cs typeface="Times New Roman" pitchFamily="18" charset="0"/>
              </a:rPr>
              <a:t> люди </a:t>
            </a:r>
            <a:r>
              <a:rPr lang="ru-RU" sz="2000" dirty="0" err="1" smtClean="0">
                <a:latin typeface="Times New Roman" pitchFamily="18" charset="0"/>
                <a:cs typeface="Times New Roman" pitchFamily="18" charset="0"/>
              </a:rPr>
              <a:t>брати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багато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братків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братанів</a:t>
            </a: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Ф.Бондар</a:t>
            </a:r>
            <a:r>
              <a:rPr lang="ru-RU" sz="2000" dirty="0" smtClean="0">
                <a:latin typeface="Times New Roman" pitchFamily="18" charset="0"/>
                <a:cs typeface="Times New Roman" pitchFamily="18" charset="0"/>
              </a:rPr>
              <a:t>.) 4.Світлійте </a:t>
            </a:r>
            <a:r>
              <a:rPr lang="ru-RU" sz="2000" dirty="0" err="1" smtClean="0">
                <a:latin typeface="Times New Roman" pitchFamily="18" charset="0"/>
                <a:cs typeface="Times New Roman" pitchFamily="18" charset="0"/>
              </a:rPr>
              <a:t>людяністю</a:t>
            </a:r>
            <a:r>
              <a:rPr lang="ru-RU" sz="2000" dirty="0" smtClean="0">
                <a:latin typeface="Times New Roman" pitchFamily="18" charset="0"/>
                <a:cs typeface="Times New Roman" pitchFamily="18" charset="0"/>
              </a:rPr>
              <a:t>, люди! Уволю </a:t>
            </a:r>
            <a:r>
              <a:rPr lang="ru-RU" sz="2000" dirty="0" err="1" smtClean="0">
                <a:latin typeface="Times New Roman" pitchFamily="18" charset="0"/>
                <a:cs typeface="Times New Roman" pitchFamily="18" charset="0"/>
              </a:rPr>
              <a:t>правді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правоти</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зло не </a:t>
            </a:r>
            <a:r>
              <a:rPr lang="ru-RU" sz="2000" dirty="0" err="1" smtClean="0">
                <a:latin typeface="Times New Roman" pitchFamily="18" charset="0"/>
                <a:cs typeface="Times New Roman" pitchFamily="18" charset="0"/>
              </a:rPr>
              <a:t>втримає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оруди</a:t>
            </a: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М. </a:t>
            </a:r>
            <a:r>
              <a:rPr lang="ru-RU" sz="2000" i="1" dirty="0" err="1" smtClean="0">
                <a:latin typeface="Times New Roman" pitchFamily="18" charset="0"/>
                <a:cs typeface="Times New Roman" pitchFamily="18" charset="0"/>
              </a:rPr>
              <a:t>Самійленко</a:t>
            </a:r>
            <a:r>
              <a:rPr lang="ru-RU" sz="2000" dirty="0" smtClean="0">
                <a:latin typeface="Times New Roman" pitchFamily="18" charset="0"/>
                <a:cs typeface="Times New Roman" pitchFamily="18" charset="0"/>
              </a:rPr>
              <a:t>.) 5.Гончар… Гончарство… </a:t>
            </a:r>
            <a:r>
              <a:rPr lang="ru-RU" sz="2000" dirty="0" err="1" smtClean="0">
                <a:latin typeface="Times New Roman" pitchFamily="18" charset="0"/>
                <a:cs typeface="Times New Roman" pitchFamily="18" charset="0"/>
              </a:rPr>
              <a:t>Гончарівка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Людських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зусиль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надійна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гілка</a:t>
            </a: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С. Бурлаков</a:t>
            </a:r>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r>
              <a:rPr lang="ru-RU" dirty="0" smtClean="0"/>
              <a:t>.</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715436" cy="6215106"/>
          </a:xfrm>
        </p:spPr>
        <p:txBody>
          <a:bodyPr/>
          <a:lstStyle/>
          <a:p>
            <a:pPr lvl="0" algn="l"/>
            <a:r>
              <a:rPr lang="ru-RU" sz="1400" dirty="0" smtClean="0">
                <a:solidFill>
                  <a:srgbClr val="00B050"/>
                </a:solidFill>
              </a:rPr>
              <a:t>Ключ</a:t>
            </a:r>
            <a:r>
              <a:rPr lang="ru-RU" sz="1400" dirty="0" smtClean="0"/>
              <a:t/>
            </a:r>
            <a:br>
              <a:rPr lang="ru-RU" sz="1400" dirty="0" smtClean="0"/>
            </a:br>
            <a:r>
              <a:rPr lang="ru-RU" sz="1400" dirty="0" err="1" smtClean="0"/>
              <a:t>Спільнокореневі</a:t>
            </a:r>
            <a:r>
              <a:rPr lang="ru-RU" sz="1400" dirty="0" smtClean="0"/>
              <a:t> слова: </a:t>
            </a:r>
            <a:r>
              <a:rPr lang="ru-RU" sz="1400" dirty="0" err="1" smtClean="0"/>
              <a:t>хатинка</a:t>
            </a:r>
            <a:r>
              <a:rPr lang="ru-RU" sz="1400" dirty="0" smtClean="0"/>
              <a:t>, </a:t>
            </a:r>
            <a:r>
              <a:rPr lang="ru-RU" sz="1400" dirty="0" err="1" smtClean="0"/>
              <a:t>хатино</a:t>
            </a:r>
            <a:r>
              <a:rPr lang="ru-RU" sz="1400" dirty="0" smtClean="0"/>
              <a:t>, </a:t>
            </a:r>
            <a:r>
              <a:rPr lang="ru-RU" sz="1400" dirty="0" err="1" smtClean="0"/>
              <a:t>хатонька</a:t>
            </a:r>
            <a:r>
              <a:rPr lang="ru-RU" sz="1400" dirty="0" smtClean="0"/>
              <a:t>, </a:t>
            </a:r>
            <a:r>
              <a:rPr lang="ru-RU" sz="1400" dirty="0" err="1" smtClean="0"/>
              <a:t>матусенько</a:t>
            </a:r>
            <a:r>
              <a:rPr lang="ru-RU" sz="1400" dirty="0" smtClean="0"/>
              <a:t>, </a:t>
            </a:r>
            <a:r>
              <a:rPr lang="ru-RU" sz="1400" dirty="0" err="1" smtClean="0"/>
              <a:t>мамцю</a:t>
            </a:r>
            <a:r>
              <a:rPr lang="ru-RU" sz="1400" dirty="0" smtClean="0"/>
              <a:t>, </a:t>
            </a:r>
            <a:r>
              <a:rPr lang="ru-RU" sz="1400" dirty="0" err="1" smtClean="0"/>
              <a:t>ма</a:t>
            </a:r>
            <a:r>
              <a:rPr lang="ru-RU" sz="1400" dirty="0" smtClean="0"/>
              <a:t>, </a:t>
            </a:r>
            <a:r>
              <a:rPr lang="ru-RU" sz="1400" dirty="0" err="1" smtClean="0"/>
              <a:t>братків</a:t>
            </a:r>
            <a:r>
              <a:rPr lang="ru-RU" sz="1400" dirty="0" smtClean="0"/>
              <a:t>, </a:t>
            </a:r>
            <a:r>
              <a:rPr lang="ru-RU" sz="1400" dirty="0" err="1" smtClean="0"/>
              <a:t>братанів</a:t>
            </a:r>
            <a:r>
              <a:rPr lang="ru-RU" sz="1400" dirty="0" smtClean="0"/>
              <a:t>, </a:t>
            </a:r>
            <a:r>
              <a:rPr lang="ru-RU" sz="1400" dirty="0" err="1" smtClean="0"/>
              <a:t>людяністю</a:t>
            </a:r>
            <a:r>
              <a:rPr lang="ru-RU" sz="1400" dirty="0" smtClean="0"/>
              <a:t>, люди, гончарство, </a:t>
            </a:r>
            <a:r>
              <a:rPr lang="ru-RU" sz="1400" dirty="0" err="1" smtClean="0"/>
              <a:t>гончарівка</a:t>
            </a:r>
            <a:r>
              <a:rPr lang="ru-RU" sz="1400" dirty="0" smtClean="0"/>
              <a:t>, голосить.</a:t>
            </a:r>
            <a:br>
              <a:rPr lang="ru-RU" sz="1400" dirty="0" smtClean="0"/>
            </a:br>
            <a:r>
              <a:rPr lang="ru-RU" sz="1400" dirty="0" err="1" smtClean="0"/>
              <a:t>Ці</a:t>
            </a:r>
            <a:r>
              <a:rPr lang="ru-RU" sz="1400" dirty="0" smtClean="0"/>
              <a:t> слова </a:t>
            </a:r>
            <a:r>
              <a:rPr lang="ru-RU" sz="1400" dirty="0" err="1" smtClean="0"/>
              <a:t>є</a:t>
            </a:r>
            <a:r>
              <a:rPr lang="ru-RU" sz="1400" dirty="0" smtClean="0"/>
              <a:t> </a:t>
            </a:r>
            <a:r>
              <a:rPr lang="ru-RU" sz="1400" dirty="0" err="1" smtClean="0"/>
              <a:t>похідними</a:t>
            </a:r>
            <a:r>
              <a:rPr lang="ru-RU" sz="1400" dirty="0" smtClean="0"/>
              <a:t> </a:t>
            </a:r>
            <a:r>
              <a:rPr lang="ru-RU" sz="1400" dirty="0" err="1" smtClean="0"/>
              <a:t>від</a:t>
            </a:r>
            <a:r>
              <a:rPr lang="ru-RU" sz="1400" dirty="0" smtClean="0"/>
              <a:t> </a:t>
            </a:r>
            <a:r>
              <a:rPr lang="ru-RU" sz="1400" dirty="0" err="1" smtClean="0"/>
              <a:t>спільного</a:t>
            </a:r>
            <a:r>
              <a:rPr lang="ru-RU" sz="1400" dirty="0" smtClean="0"/>
              <a:t> </a:t>
            </a:r>
            <a:r>
              <a:rPr lang="ru-RU" sz="1400" dirty="0" err="1" smtClean="0"/>
              <a:t>кореня</a:t>
            </a:r>
            <a:r>
              <a:rPr lang="ru-RU" sz="1400" dirty="0" smtClean="0"/>
              <a:t>. </a:t>
            </a:r>
            <a:r>
              <a:rPr lang="ru-RU" sz="1400" dirty="0" err="1" smtClean="0"/>
              <a:t>Корінь</a:t>
            </a:r>
            <a:r>
              <a:rPr lang="ru-RU" sz="1400" dirty="0" smtClean="0"/>
              <a:t> </a:t>
            </a:r>
            <a:r>
              <a:rPr lang="ru-RU" sz="1400" dirty="0" err="1" smtClean="0"/>
              <a:t>є</a:t>
            </a:r>
            <a:r>
              <a:rPr lang="ru-RU" sz="1400" dirty="0" smtClean="0"/>
              <a:t> головною </a:t>
            </a:r>
            <a:r>
              <a:rPr lang="ru-RU" sz="1400" dirty="0" err="1" smtClean="0"/>
              <a:t>значущою</a:t>
            </a:r>
            <a:r>
              <a:rPr lang="ru-RU" sz="1400" dirty="0" smtClean="0"/>
              <a:t> </a:t>
            </a:r>
            <a:r>
              <a:rPr lang="ru-RU" sz="1400" dirty="0" err="1" smtClean="0"/>
              <a:t>частиною</a:t>
            </a:r>
            <a:r>
              <a:rPr lang="ru-RU" sz="1400" dirty="0" smtClean="0"/>
              <a:t> слова, </a:t>
            </a:r>
            <a:r>
              <a:rPr lang="ru-RU" sz="1400" dirty="0" err="1" smtClean="0"/>
              <a:t>оскільки</a:t>
            </a:r>
            <a:r>
              <a:rPr lang="ru-RU" sz="1400" dirty="0" smtClean="0"/>
              <a:t> </a:t>
            </a:r>
            <a:r>
              <a:rPr lang="ru-RU" sz="1400" dirty="0" err="1" smtClean="0"/>
              <a:t>він</a:t>
            </a:r>
            <a:r>
              <a:rPr lang="ru-RU" sz="1400" dirty="0" smtClean="0"/>
              <a:t> </a:t>
            </a:r>
            <a:r>
              <a:rPr lang="ru-RU" sz="1400" dirty="0" err="1" smtClean="0"/>
              <a:t>надає</a:t>
            </a:r>
            <a:r>
              <a:rPr lang="ru-RU" sz="1400" dirty="0" smtClean="0"/>
              <a:t> слову </a:t>
            </a:r>
            <a:r>
              <a:rPr lang="ru-RU" sz="1400" dirty="0" err="1" smtClean="0"/>
              <a:t>його</a:t>
            </a:r>
            <a:r>
              <a:rPr lang="ru-RU" sz="1400" dirty="0" smtClean="0"/>
              <a:t> </a:t>
            </a:r>
            <a:r>
              <a:rPr lang="ru-RU" sz="1400" dirty="0" err="1" smtClean="0"/>
              <a:t>основне</a:t>
            </a:r>
            <a:r>
              <a:rPr lang="ru-RU" sz="1400" dirty="0" smtClean="0"/>
              <a:t> </a:t>
            </a:r>
            <a:r>
              <a:rPr lang="ru-RU" sz="1400" dirty="0" err="1" smtClean="0"/>
              <a:t>значення</a:t>
            </a:r>
            <a:r>
              <a:rPr lang="ru-RU" sz="1400" dirty="0" smtClean="0"/>
              <a:t>, а </a:t>
            </a:r>
            <a:r>
              <a:rPr lang="ru-RU" sz="1400" dirty="0" err="1" smtClean="0"/>
              <a:t>від</a:t>
            </a:r>
            <a:r>
              <a:rPr lang="ru-RU" sz="1400" dirty="0" smtClean="0"/>
              <a:t> </a:t>
            </a:r>
            <a:r>
              <a:rPr lang="ru-RU" sz="1400" dirty="0" err="1" smtClean="0"/>
              <a:t>суфіксів</a:t>
            </a:r>
            <a:r>
              <a:rPr lang="ru-RU" sz="1400" dirty="0" smtClean="0"/>
              <a:t> та </a:t>
            </a:r>
            <a:r>
              <a:rPr lang="ru-RU" sz="1400" dirty="0" err="1" smtClean="0"/>
              <a:t>закінчень</a:t>
            </a:r>
            <a:r>
              <a:rPr lang="ru-RU" sz="1400" dirty="0" smtClean="0"/>
              <a:t> </a:t>
            </a:r>
            <a:r>
              <a:rPr lang="ru-RU" sz="1400" dirty="0" err="1" smtClean="0"/>
              <a:t>залежать</a:t>
            </a:r>
            <a:r>
              <a:rPr lang="ru-RU" sz="1400" dirty="0" smtClean="0"/>
              <a:t> форма </a:t>
            </a:r>
            <a:r>
              <a:rPr lang="ru-RU" sz="1400" dirty="0" err="1" smtClean="0"/>
              <a:t>і</a:t>
            </a:r>
            <a:r>
              <a:rPr lang="ru-RU" sz="1400" dirty="0" smtClean="0"/>
              <a:t> </a:t>
            </a:r>
            <a:r>
              <a:rPr lang="ru-RU" sz="1400" dirty="0" err="1" smtClean="0"/>
              <a:t>граматичні</a:t>
            </a:r>
            <a:r>
              <a:rPr lang="ru-RU" sz="1400" dirty="0" smtClean="0"/>
              <a:t> характеристики слова.</a:t>
            </a:r>
            <a:br>
              <a:rPr lang="ru-RU" sz="1400" dirty="0" smtClean="0"/>
            </a:br>
            <a:r>
              <a:rPr lang="ru-RU" sz="1400" dirty="0" smtClean="0">
                <a:latin typeface="Times New Roman" pitchFamily="18" charset="0"/>
                <a:cs typeface="Times New Roman" pitchFamily="18" charset="0"/>
              </a:rPr>
              <a:t> </a:t>
            </a:r>
            <a:br>
              <a:rPr lang="ru-RU" sz="1400" dirty="0" smtClean="0">
                <a:latin typeface="Times New Roman" pitchFamily="18" charset="0"/>
                <a:cs typeface="Times New Roman" pitchFamily="18" charset="0"/>
              </a:rPr>
            </a:br>
            <a:r>
              <a:rPr lang="ru-RU" sz="1400" dirty="0" err="1" smtClean="0">
                <a:solidFill>
                  <a:srgbClr val="00B050"/>
                </a:solidFill>
                <a:latin typeface="Times New Roman" pitchFamily="18" charset="0"/>
                <a:cs typeface="Times New Roman" pitchFamily="18" charset="0"/>
              </a:rPr>
              <a:t>Хатонька</a:t>
            </a:r>
            <a:r>
              <a:rPr lang="ru-RU" sz="1400" dirty="0" smtClean="0">
                <a:solidFill>
                  <a:srgbClr val="00B050"/>
                </a:solidFill>
                <a:latin typeface="Times New Roman" pitchFamily="18" charset="0"/>
                <a:cs typeface="Times New Roman" pitchFamily="18" charset="0"/>
              </a:rPr>
              <a:t> </a:t>
            </a:r>
            <a:r>
              <a:rPr lang="ru-RU" sz="1400" dirty="0" err="1" smtClean="0">
                <a:solidFill>
                  <a:srgbClr val="00B050"/>
                </a:solidFill>
                <a:latin typeface="Times New Roman" pitchFamily="18" charset="0"/>
                <a:cs typeface="Times New Roman" pitchFamily="18" charset="0"/>
              </a:rPr>
              <a:t>рідна</a:t>
            </a:r>
            <a:r>
              <a:rPr lang="ru-RU" sz="1400" dirty="0" smtClean="0">
                <a:solidFill>
                  <a:srgbClr val="00B050"/>
                </a:solidFill>
                <a:latin typeface="Times New Roman" pitchFamily="18" charset="0"/>
                <a:cs typeface="Times New Roman" pitchFamily="18" charset="0"/>
              </a:rPr>
              <a:t>, </a:t>
            </a:r>
            <a:r>
              <a:rPr lang="ru-RU" sz="1400" dirty="0" err="1" smtClean="0">
                <a:solidFill>
                  <a:srgbClr val="00B050"/>
                </a:solidFill>
                <a:latin typeface="Times New Roman" pitchFamily="18" charset="0"/>
                <a:cs typeface="Times New Roman" pitchFamily="18" charset="0"/>
              </a:rPr>
              <a:t>хатинко</a:t>
            </a:r>
            <a:r>
              <a:rPr lang="ru-RU" sz="1400" dirty="0" smtClean="0">
                <a:solidFill>
                  <a:srgbClr val="00B050"/>
                </a:solidFill>
                <a:latin typeface="Times New Roman" pitchFamily="18" charset="0"/>
                <a:cs typeface="Times New Roman" pitchFamily="18" charset="0"/>
              </a:rPr>
              <a:t>, </a:t>
            </a:r>
            <a:r>
              <a:rPr lang="ru-RU" sz="1400" dirty="0" err="1" smtClean="0">
                <a:solidFill>
                  <a:srgbClr val="00B050"/>
                </a:solidFill>
                <a:latin typeface="Times New Roman" pitchFamily="18" charset="0"/>
                <a:cs typeface="Times New Roman" pitchFamily="18" charset="0"/>
              </a:rPr>
              <a:t>хатино</a:t>
            </a:r>
            <a:r>
              <a:rPr lang="ru-RU" sz="1400" dirty="0" smtClean="0">
                <a:solidFill>
                  <a:srgbClr val="00B050"/>
                </a:solidFill>
                <a:latin typeface="Times New Roman" pitchFamily="18" charset="0"/>
                <a:cs typeface="Times New Roman" pitchFamily="18" charset="0"/>
              </a:rPr>
              <a:t>, </a:t>
            </a:r>
            <a:r>
              <a:rPr lang="ru-RU" sz="1400" dirty="0" err="1" smtClean="0">
                <a:solidFill>
                  <a:srgbClr val="00B050"/>
                </a:solidFill>
                <a:latin typeface="Times New Roman" pitchFamily="18" charset="0"/>
                <a:cs typeface="Times New Roman" pitchFamily="18" charset="0"/>
              </a:rPr>
              <a:t>знов</a:t>
            </a:r>
            <a:r>
              <a:rPr lang="ru-RU" sz="1400" dirty="0" smtClean="0">
                <a:solidFill>
                  <a:srgbClr val="00B050"/>
                </a:solidFill>
                <a:latin typeface="Times New Roman" pitchFamily="18" charset="0"/>
                <a:cs typeface="Times New Roman" pitchFamily="18" charset="0"/>
              </a:rPr>
              <a:t> твоя стежка </a:t>
            </a:r>
            <a:r>
              <a:rPr lang="ru-RU" sz="1400" dirty="0" err="1" smtClean="0">
                <a:solidFill>
                  <a:srgbClr val="00B050"/>
                </a:solidFill>
                <a:latin typeface="Times New Roman" pitchFamily="18" charset="0"/>
                <a:cs typeface="Times New Roman" pitchFamily="18" charset="0"/>
              </a:rPr>
              <a:t>прослалась</a:t>
            </a:r>
            <a:r>
              <a:rPr lang="ru-RU" sz="1400" dirty="0" smtClean="0">
                <a:solidFill>
                  <a:srgbClr val="00B050"/>
                </a:solidFill>
                <a:latin typeface="Times New Roman" pitchFamily="18" charset="0"/>
                <a:cs typeface="Times New Roman" pitchFamily="18" charset="0"/>
              </a:rPr>
              <a:t> для мене. </a:t>
            </a:r>
            <a:r>
              <a:rPr lang="ru-RU" sz="1400" dirty="0" smtClean="0">
                <a:solidFill>
                  <a:srgbClr val="00B050"/>
                </a:solidFill>
              </a:rPr>
              <a:t/>
            </a:r>
            <a:br>
              <a:rPr lang="ru-RU" sz="1400" dirty="0" smtClean="0">
                <a:solidFill>
                  <a:srgbClr val="00B050"/>
                </a:solidFill>
              </a:rPr>
            </a:br>
            <a:r>
              <a:rPr lang="ru-RU" sz="1400" dirty="0" smtClean="0"/>
              <a:t>"</a:t>
            </a:r>
            <a:r>
              <a:rPr lang="ru-RU" sz="1400" dirty="0" err="1" smtClean="0"/>
              <a:t>Хатонька</a:t>
            </a:r>
            <a:r>
              <a:rPr lang="ru-RU" sz="1400" dirty="0" smtClean="0"/>
              <a:t>" - </a:t>
            </a:r>
            <a:r>
              <a:rPr lang="ru-RU" sz="1400" dirty="0" err="1" smtClean="0"/>
              <a:t>корінь</a:t>
            </a:r>
            <a:r>
              <a:rPr lang="ru-RU" sz="1400" dirty="0" smtClean="0"/>
              <a:t> "хат-", </a:t>
            </a:r>
            <a:r>
              <a:rPr lang="ru-RU" sz="1400" dirty="0" err="1" smtClean="0"/>
              <a:t>суфікс</a:t>
            </a:r>
            <a:r>
              <a:rPr lang="ru-RU" sz="1400" dirty="0" smtClean="0"/>
              <a:t> "-</a:t>
            </a:r>
            <a:r>
              <a:rPr lang="ru-RU" sz="1400" dirty="0" err="1" smtClean="0"/>
              <a:t>оньк</a:t>
            </a:r>
            <a:r>
              <a:rPr lang="ru-RU" sz="1400" dirty="0" smtClean="0"/>
              <a:t>-"</a:t>
            </a:r>
            <a:br>
              <a:rPr lang="ru-RU" sz="1400" dirty="0" smtClean="0"/>
            </a:br>
            <a:r>
              <a:rPr lang="ru-RU" sz="1400" dirty="0" smtClean="0"/>
              <a:t>"</a:t>
            </a:r>
            <a:r>
              <a:rPr lang="ru-RU" sz="1400" dirty="0" err="1" smtClean="0"/>
              <a:t>Хатинко</a:t>
            </a:r>
            <a:r>
              <a:rPr lang="ru-RU" sz="1400" dirty="0" smtClean="0"/>
              <a:t>" - </a:t>
            </a:r>
            <a:r>
              <a:rPr lang="ru-RU" sz="1400" dirty="0" err="1" smtClean="0"/>
              <a:t>корінь</a:t>
            </a:r>
            <a:r>
              <a:rPr lang="ru-RU" sz="1400" dirty="0" smtClean="0"/>
              <a:t> "хат-", </a:t>
            </a:r>
            <a:r>
              <a:rPr lang="ru-RU" sz="1400" dirty="0" err="1" smtClean="0"/>
              <a:t>суфікс</a:t>
            </a:r>
            <a:r>
              <a:rPr lang="ru-RU" sz="1400" dirty="0" smtClean="0"/>
              <a:t> "-инк-</a:t>
            </a:r>
            <a:br>
              <a:rPr lang="ru-RU" sz="1400" dirty="0" smtClean="0"/>
            </a:br>
            <a:r>
              <a:rPr lang="ru-RU" sz="1400" dirty="0" smtClean="0"/>
              <a:t>"</a:t>
            </a:r>
            <a:r>
              <a:rPr lang="ru-RU" sz="1400" dirty="0" err="1" smtClean="0"/>
              <a:t>Хатино</a:t>
            </a:r>
            <a:r>
              <a:rPr lang="ru-RU" sz="1400" dirty="0" smtClean="0"/>
              <a:t>" - </a:t>
            </a:r>
            <a:r>
              <a:rPr lang="ru-RU" sz="1400" dirty="0" err="1" smtClean="0"/>
              <a:t>корінь</a:t>
            </a:r>
            <a:r>
              <a:rPr lang="ru-RU" sz="1400" dirty="0" smtClean="0"/>
              <a:t> "хат-", </a:t>
            </a:r>
            <a:r>
              <a:rPr lang="ru-RU" sz="1400" dirty="0" err="1" smtClean="0"/>
              <a:t>суфікс</a:t>
            </a:r>
            <a:r>
              <a:rPr lang="ru-RU" sz="1400" dirty="0" smtClean="0"/>
              <a:t> "-ин-"</a:t>
            </a:r>
            <a:br>
              <a:rPr lang="ru-RU" sz="1400" dirty="0" smtClean="0"/>
            </a:br>
            <a:r>
              <a:rPr lang="ru-RU" sz="1400" dirty="0" err="1" smtClean="0">
                <a:solidFill>
                  <a:srgbClr val="00B050"/>
                </a:solidFill>
              </a:rPr>
              <a:t>Мамо</a:t>
            </a:r>
            <a:r>
              <a:rPr lang="ru-RU" sz="1400" dirty="0" smtClean="0">
                <a:solidFill>
                  <a:srgbClr val="00B050"/>
                </a:solidFill>
              </a:rPr>
              <a:t>, </a:t>
            </a:r>
            <a:r>
              <a:rPr lang="ru-RU" sz="1400" dirty="0" err="1" smtClean="0">
                <a:solidFill>
                  <a:srgbClr val="00B050"/>
                </a:solidFill>
              </a:rPr>
              <a:t>мамцю</a:t>
            </a:r>
            <a:r>
              <a:rPr lang="ru-RU" sz="1400" dirty="0" smtClean="0">
                <a:solidFill>
                  <a:srgbClr val="00B050"/>
                </a:solidFill>
              </a:rPr>
              <a:t>, </a:t>
            </a:r>
            <a:r>
              <a:rPr lang="ru-RU" sz="1400" dirty="0" err="1" smtClean="0">
                <a:solidFill>
                  <a:srgbClr val="00B050"/>
                </a:solidFill>
              </a:rPr>
              <a:t>матусенько</a:t>
            </a:r>
            <a:r>
              <a:rPr lang="ru-RU" sz="1400" dirty="0" smtClean="0">
                <a:solidFill>
                  <a:srgbClr val="00B050"/>
                </a:solidFill>
              </a:rPr>
              <a:t>, </a:t>
            </a:r>
            <a:r>
              <a:rPr lang="ru-RU" sz="1400" dirty="0" err="1" smtClean="0">
                <a:solidFill>
                  <a:srgbClr val="00B050"/>
                </a:solidFill>
              </a:rPr>
              <a:t>ма</a:t>
            </a:r>
            <a:r>
              <a:rPr lang="ru-RU" sz="1400" dirty="0" smtClean="0">
                <a:solidFill>
                  <a:srgbClr val="00B050"/>
                </a:solidFill>
              </a:rPr>
              <a:t>!.. </a:t>
            </a:r>
            <a:r>
              <a:rPr lang="ru-RU" sz="1400" dirty="0" err="1" smtClean="0">
                <a:solidFill>
                  <a:srgbClr val="00B050"/>
                </a:solidFill>
              </a:rPr>
              <a:t>Обступає</a:t>
            </a:r>
            <a:r>
              <a:rPr lang="ru-RU" sz="1400" dirty="0" smtClean="0">
                <a:solidFill>
                  <a:srgbClr val="00B050"/>
                </a:solidFill>
              </a:rPr>
              <a:t> </a:t>
            </a:r>
            <a:r>
              <a:rPr lang="ru-RU" sz="1400" dirty="0" err="1" smtClean="0">
                <a:solidFill>
                  <a:srgbClr val="00B050"/>
                </a:solidFill>
              </a:rPr>
              <a:t>журба</a:t>
            </a:r>
            <a:r>
              <a:rPr lang="ru-RU" sz="1400" dirty="0" smtClean="0">
                <a:solidFill>
                  <a:srgbClr val="00B050"/>
                </a:solidFill>
              </a:rPr>
              <a:t> тополина. </a:t>
            </a:r>
            <a:r>
              <a:rPr lang="ru-RU" sz="1400" dirty="0" err="1" smtClean="0">
                <a:solidFill>
                  <a:srgbClr val="00B050"/>
                </a:solidFill>
              </a:rPr>
              <a:t>Зазирає</a:t>
            </a:r>
            <a:r>
              <a:rPr lang="ru-RU" sz="1400" dirty="0" smtClean="0">
                <a:solidFill>
                  <a:srgbClr val="00B050"/>
                </a:solidFill>
              </a:rPr>
              <a:t> у душу зима…</a:t>
            </a:r>
            <a:br>
              <a:rPr lang="ru-RU" sz="1400" dirty="0" smtClean="0">
                <a:solidFill>
                  <a:srgbClr val="00B050"/>
                </a:solidFill>
              </a:rPr>
            </a:br>
            <a:r>
              <a:rPr lang="ru-RU" sz="1400" dirty="0" smtClean="0"/>
              <a:t>"</a:t>
            </a:r>
            <a:r>
              <a:rPr lang="ru-RU" sz="1400" dirty="0" err="1" smtClean="0"/>
              <a:t>Мамо</a:t>
            </a:r>
            <a:r>
              <a:rPr lang="ru-RU" sz="1400" dirty="0" smtClean="0"/>
              <a:t>" - </a:t>
            </a:r>
            <a:r>
              <a:rPr lang="ru-RU" sz="1400" dirty="0" err="1" smtClean="0"/>
              <a:t>корінь</a:t>
            </a:r>
            <a:r>
              <a:rPr lang="ru-RU" sz="1400" dirty="0" smtClean="0"/>
              <a:t> "мам-", </a:t>
            </a:r>
            <a:r>
              <a:rPr lang="ru-RU" sz="1400" dirty="0" err="1" smtClean="0"/>
              <a:t>суфікс</a:t>
            </a:r>
            <a:r>
              <a:rPr lang="ru-RU" sz="1400" dirty="0" smtClean="0"/>
              <a:t> "-о";</a:t>
            </a:r>
            <a:br>
              <a:rPr lang="ru-RU" sz="1400" dirty="0" smtClean="0"/>
            </a:br>
            <a:r>
              <a:rPr lang="ru-RU" sz="1400" dirty="0" smtClean="0"/>
              <a:t>"</a:t>
            </a:r>
            <a:r>
              <a:rPr lang="ru-RU" sz="1400" dirty="0" err="1" smtClean="0"/>
              <a:t>Мамцю</a:t>
            </a:r>
            <a:r>
              <a:rPr lang="ru-RU" sz="1400" dirty="0" smtClean="0"/>
              <a:t>" - </a:t>
            </a:r>
            <a:r>
              <a:rPr lang="ru-RU" sz="1400" dirty="0" err="1" smtClean="0"/>
              <a:t>корінь</a:t>
            </a:r>
            <a:r>
              <a:rPr lang="ru-RU" sz="1400" dirty="0" smtClean="0"/>
              <a:t> "мам-", </a:t>
            </a:r>
            <a:r>
              <a:rPr lang="ru-RU" sz="1400" dirty="0" err="1" smtClean="0"/>
              <a:t>суфікс</a:t>
            </a:r>
            <a:r>
              <a:rPr lang="ru-RU" sz="1400" dirty="0" smtClean="0"/>
              <a:t> "-</a:t>
            </a:r>
            <a:r>
              <a:rPr lang="ru-RU" sz="1400" dirty="0" err="1" smtClean="0"/>
              <a:t>цю</a:t>
            </a:r>
            <a:r>
              <a:rPr lang="ru-RU" sz="1400" dirty="0" smtClean="0"/>
              <a:t>";</a:t>
            </a:r>
            <a:br>
              <a:rPr lang="ru-RU" sz="1400" dirty="0" smtClean="0"/>
            </a:br>
            <a:r>
              <a:rPr lang="ru-RU" sz="1400" dirty="0" smtClean="0"/>
              <a:t>"</a:t>
            </a:r>
            <a:r>
              <a:rPr lang="ru-RU" sz="1400" dirty="0" err="1" smtClean="0"/>
              <a:t>Матусенько</a:t>
            </a:r>
            <a:r>
              <a:rPr lang="ru-RU" sz="1400" dirty="0" smtClean="0"/>
              <a:t>" - </a:t>
            </a:r>
            <a:r>
              <a:rPr lang="ru-RU" sz="1400" dirty="0" err="1" smtClean="0"/>
              <a:t>корінь</a:t>
            </a:r>
            <a:r>
              <a:rPr lang="ru-RU" sz="1400" dirty="0" smtClean="0"/>
              <a:t> "мат-", </a:t>
            </a:r>
            <a:r>
              <a:rPr lang="ru-RU" sz="1400" dirty="0" err="1" smtClean="0"/>
              <a:t>суфікс</a:t>
            </a:r>
            <a:r>
              <a:rPr lang="ru-RU" sz="1400" dirty="0" smtClean="0"/>
              <a:t> "-</a:t>
            </a:r>
            <a:r>
              <a:rPr lang="ru-RU" sz="1400" dirty="0" err="1" smtClean="0"/>
              <a:t>усеньк</a:t>
            </a:r>
            <a:r>
              <a:rPr lang="ru-RU" sz="1400" dirty="0" smtClean="0"/>
              <a:t>-"</a:t>
            </a:r>
            <a:br>
              <a:rPr lang="ru-RU" sz="1400" dirty="0" smtClean="0"/>
            </a:br>
            <a:endParaRPr lang="ru-RU"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Сайт вчителя української мови та літератури, російської мови та літератури:  5 б укр.мова"/>
          <p:cNvPicPr>
            <a:picLocks noChangeAspect="1" noChangeArrowheads="1"/>
          </p:cNvPicPr>
          <p:nvPr/>
        </p:nvPicPr>
        <p:blipFill>
          <a:blip r:embed="rId2"/>
          <a:srcRect/>
          <a:stretch>
            <a:fillRect/>
          </a:stretch>
        </p:blipFill>
        <p:spPr bwMode="auto">
          <a:xfrm>
            <a:off x="357158" y="1214422"/>
            <a:ext cx="8572560" cy="414340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429683" cy="6286544"/>
          </a:xfrm>
        </p:spPr>
        <p:txBody>
          <a:bodyPr/>
          <a:lstStyle/>
          <a:p>
            <a:pPr lvl="0" algn="l"/>
            <a:r>
              <a:rPr lang="uk-UA" sz="2400" i="1" dirty="0" smtClean="0">
                <a:solidFill>
                  <a:schemeClr val="accent6"/>
                </a:solidFill>
              </a:rPr>
              <a:t>Вправа 3. Від поданих слів утворіть прикметники.</a:t>
            </a:r>
            <a:br>
              <a:rPr lang="uk-UA" sz="2400" i="1" dirty="0" smtClean="0">
                <a:solidFill>
                  <a:schemeClr val="accent6"/>
                </a:solidFill>
              </a:rPr>
            </a:br>
            <a:r>
              <a:rPr lang="ru-RU" sz="2800" i="1" dirty="0" smtClean="0"/>
              <a:t> </a:t>
            </a:r>
            <a:r>
              <a:rPr lang="ru-RU" sz="2800" dirty="0" err="1" smtClean="0"/>
              <a:t>Виборг</a:t>
            </a:r>
            <a:r>
              <a:rPr lang="ru-RU" sz="2800" dirty="0" smtClean="0"/>
              <a:t>, </a:t>
            </a:r>
            <a:r>
              <a:rPr lang="ru-RU" sz="2800" dirty="0" err="1" smtClean="0"/>
              <a:t>Іртиш</a:t>
            </a:r>
            <a:r>
              <a:rPr lang="ru-RU" sz="2800" dirty="0" smtClean="0"/>
              <a:t>, казах, </a:t>
            </a:r>
            <a:r>
              <a:rPr lang="ru-RU" sz="2800" dirty="0" err="1" smtClean="0"/>
              <a:t>калмик</a:t>
            </a:r>
            <a:r>
              <a:rPr lang="ru-RU" sz="2800" dirty="0" smtClean="0"/>
              <a:t>, Казбек, Гаага, Солигалич, Золотоноша, </a:t>
            </a:r>
            <a:r>
              <a:rPr lang="ru-RU" sz="2800" dirty="0" err="1" smtClean="0"/>
              <a:t>Кобеляки</a:t>
            </a:r>
            <a:r>
              <a:rPr lang="ru-RU" sz="2800" dirty="0" smtClean="0"/>
              <a:t>, </a:t>
            </a:r>
            <a:r>
              <a:rPr lang="ru-RU" sz="2800" dirty="0" err="1" smtClean="0"/>
              <a:t>Страхолісся</a:t>
            </a:r>
            <a:r>
              <a:rPr lang="ru-RU" sz="2800" dirty="0" smtClean="0"/>
              <a:t>, Ветлуга, </a:t>
            </a:r>
            <a:r>
              <a:rPr lang="ru-RU" sz="2800" dirty="0" err="1" smtClean="0"/>
              <a:t>Гельсінгфорс</a:t>
            </a:r>
            <a:r>
              <a:rPr lang="ru-RU" sz="2800" dirty="0" smtClean="0"/>
              <a:t>, </a:t>
            </a:r>
            <a:r>
              <a:rPr lang="ru-RU" sz="2800" dirty="0" err="1" smtClean="0"/>
              <a:t>Ніцца</a:t>
            </a:r>
            <a:r>
              <a:rPr lang="ru-RU" sz="2800" dirty="0" smtClean="0"/>
              <a:t> ,</a:t>
            </a:r>
            <a:r>
              <a:rPr lang="ru-RU" sz="2800" dirty="0" err="1" smtClean="0"/>
              <a:t>Гостролуччя</a:t>
            </a:r>
            <a:r>
              <a:rPr lang="ru-RU" sz="2800" dirty="0" smtClean="0"/>
              <a:t>, </a:t>
            </a:r>
            <a:r>
              <a:rPr lang="ru-RU" sz="2800" dirty="0" err="1" smtClean="0"/>
              <a:t>Гринвіч</a:t>
            </a:r>
            <a:r>
              <a:rPr lang="ru-RU" sz="2800" dirty="0" smtClean="0"/>
              <a:t>, Дорогобуж, </a:t>
            </a:r>
            <a:r>
              <a:rPr lang="ru-RU" sz="2800" dirty="0" err="1" smtClean="0"/>
              <a:t>Дорогожичі</a:t>
            </a:r>
            <a:r>
              <a:rPr lang="ru-RU" sz="2800" dirty="0" smtClean="0"/>
              <a:t>, </a:t>
            </a:r>
            <a:r>
              <a:rPr lang="ru-RU" sz="2800" dirty="0" err="1" smtClean="0"/>
              <a:t>калуга</a:t>
            </a:r>
            <a:r>
              <a:rPr lang="ru-RU" sz="2800" dirty="0" smtClean="0"/>
              <a:t>, </a:t>
            </a:r>
            <a:r>
              <a:rPr lang="ru-RU" sz="2800" dirty="0" err="1" smtClean="0"/>
              <a:t>Запоріжжя</a:t>
            </a:r>
            <a:r>
              <a:rPr lang="ru-RU" sz="2800" dirty="0" smtClean="0"/>
              <a:t>, </a:t>
            </a:r>
            <a:r>
              <a:rPr lang="ru-RU" sz="2800" dirty="0" err="1" smtClean="0"/>
              <a:t>Залісся</a:t>
            </a:r>
            <a:r>
              <a:rPr lang="ru-RU" sz="2800" dirty="0" smtClean="0"/>
              <a:t>, Кандалакша, </a:t>
            </a:r>
            <a:r>
              <a:rPr lang="ru-RU" sz="2800" dirty="0" err="1" smtClean="0"/>
              <a:t>Единбург</a:t>
            </a:r>
            <a:r>
              <a:rPr lang="ru-RU" sz="2800" dirty="0" smtClean="0"/>
              <a:t>, Карабах, </a:t>
            </a:r>
            <a:r>
              <a:rPr lang="ru-RU" sz="2800" dirty="0" err="1" smtClean="0"/>
              <a:t>Тбілісі</a:t>
            </a:r>
            <a:r>
              <a:rPr lang="ru-RU" sz="2800" dirty="0" smtClean="0"/>
              <a:t>, Нальчик, Люксембург, </a:t>
            </a:r>
            <a:r>
              <a:rPr lang="ru-RU" sz="2800" dirty="0" err="1" smtClean="0"/>
              <a:t>Ельзас-Лотарінгія</a:t>
            </a:r>
            <a:r>
              <a:rPr lang="ru-RU" sz="2800" dirty="0" smtClean="0"/>
              <a:t>, </a:t>
            </a:r>
            <a:r>
              <a:rPr lang="ru-RU" sz="2800" dirty="0" err="1" smtClean="0"/>
              <a:t>Західний</a:t>
            </a:r>
            <a:r>
              <a:rPr lang="ru-RU" sz="2800" dirty="0" smtClean="0"/>
              <a:t> Буг, </a:t>
            </a:r>
            <a:r>
              <a:rPr lang="ru-RU" sz="2800" dirty="0" err="1" smtClean="0"/>
              <a:t>Івано-Франківськ</a:t>
            </a:r>
            <a:r>
              <a:rPr lang="en-US" sz="2800" smtClean="0"/>
              <a:t>,</a:t>
            </a:r>
            <a:r>
              <a:rPr lang="ru-RU" sz="2800" smtClean="0"/>
              <a:t>Вернигородок</a:t>
            </a:r>
            <a:r>
              <a:rPr lang="ru-RU" sz="2800" dirty="0" smtClean="0"/>
              <a:t>, </a:t>
            </a:r>
            <a:r>
              <a:rPr lang="ru-RU" sz="2800" dirty="0" err="1" smtClean="0"/>
              <a:t>Вишній</a:t>
            </a:r>
            <a:r>
              <a:rPr lang="ru-RU" sz="2800" dirty="0" smtClean="0"/>
              <a:t> Волочок ,</a:t>
            </a:r>
            <a:r>
              <a:rPr lang="ru-RU" sz="2800" dirty="0" err="1" smtClean="0"/>
              <a:t>Вільшанська</a:t>
            </a:r>
            <a:r>
              <a:rPr lang="ru-RU" sz="2800" dirty="0" smtClean="0"/>
              <a:t> </a:t>
            </a:r>
            <a:r>
              <a:rPr lang="ru-RU" sz="2800" dirty="0" err="1" smtClean="0"/>
              <a:t>Новоселиця</a:t>
            </a:r>
            <a:r>
              <a:rPr lang="ru-RU" sz="2800" dirty="0" smtClean="0"/>
              <a:t>, </a:t>
            </a:r>
            <a:r>
              <a:rPr lang="ru-RU" sz="2800" dirty="0" err="1" smtClean="0"/>
              <a:t>Вінницькі</a:t>
            </a:r>
            <a:r>
              <a:rPr lang="ru-RU" sz="2800" dirty="0" smtClean="0"/>
              <a:t> </a:t>
            </a:r>
            <a:r>
              <a:rPr lang="ru-RU" sz="2800" dirty="0" err="1" smtClean="0"/>
              <a:t>Стави</a:t>
            </a:r>
            <a:r>
              <a:rPr lang="ru-RU" sz="2800" dirty="0" smtClean="0"/>
              <a:t>, Гуляй поле </a:t>
            </a:r>
            <a:r>
              <a:rPr lang="ru-RU" sz="2800" dirty="0" err="1" smtClean="0"/>
              <a:t>Давидів</a:t>
            </a:r>
            <a:r>
              <a:rPr lang="ru-RU" sz="2800" dirty="0" smtClean="0"/>
              <a:t> </a:t>
            </a:r>
            <a:r>
              <a:rPr lang="ru-RU" sz="2800" dirty="0" err="1" smtClean="0"/>
              <a:t>Брід</a:t>
            </a:r>
            <a:r>
              <a:rPr lang="ru-RU" sz="2800" dirty="0" smtClean="0"/>
              <a:t> ,  </a:t>
            </a:r>
            <a:r>
              <a:rPr lang="ru-RU" sz="2800" dirty="0" err="1" smtClean="0"/>
              <a:t>гірник</a:t>
            </a:r>
            <a:r>
              <a:rPr lang="ru-RU" sz="2800" dirty="0" smtClean="0"/>
              <a:t>, герцог, кишлак. </a:t>
            </a:r>
            <a:r>
              <a:rPr lang="ru-RU" sz="2800" dirty="0" err="1" smtClean="0"/>
              <a:t>боягуз</a:t>
            </a:r>
            <a:r>
              <a:rPr lang="ru-RU" sz="2800" dirty="0" smtClean="0"/>
              <a:t>.</a:t>
            </a:r>
            <a:br>
              <a:rPr lang="ru-RU" sz="2800" dirty="0" smtClean="0"/>
            </a:br>
            <a:endParaRPr lang="ru-RU" sz="2800" dirty="0"/>
          </a:p>
        </p:txBody>
      </p:sp>
      <p:sp>
        <p:nvSpPr>
          <p:cNvPr id="3" name="Нижний колонтитул 2"/>
          <p:cNvSpPr>
            <a:spLocks noGrp="1"/>
          </p:cNvSpPr>
          <p:nvPr>
            <p:ph type="ftr" sz="quarter" idx="11"/>
          </p:nvPr>
        </p:nvSpPr>
        <p:spPr/>
        <p:txBody>
          <a:bodyPr/>
          <a:lstStyle/>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7" y="214290"/>
            <a:ext cx="7877204" cy="6500858"/>
          </a:xfrm>
        </p:spPr>
        <p:txBody>
          <a:bodyPr/>
          <a:lstStyle/>
          <a:p>
            <a:pPr algn="l"/>
            <a:r>
              <a:rPr lang="uk-UA" sz="1900" dirty="0" smtClean="0">
                <a:solidFill>
                  <a:schemeClr val="accent6"/>
                </a:solidFill>
              </a:rPr>
              <a:t>Вправа 4</a:t>
            </a:r>
            <a:br>
              <a:rPr lang="uk-UA" sz="1900" dirty="0" smtClean="0">
                <a:solidFill>
                  <a:schemeClr val="accent6"/>
                </a:solidFill>
              </a:rPr>
            </a:br>
            <a:r>
              <a:rPr lang="uk-UA" sz="1900" dirty="0" smtClean="0">
                <a:solidFill>
                  <a:schemeClr val="accent6"/>
                </a:solidFill>
              </a:rPr>
              <a:t> </a:t>
            </a:r>
            <a:r>
              <a:rPr lang="ru-RU" sz="1900" i="1" dirty="0" err="1" smtClean="0">
                <a:solidFill>
                  <a:schemeClr val="accent6"/>
                </a:solidFill>
              </a:rPr>
              <a:t>Словниковий</a:t>
            </a:r>
            <a:r>
              <a:rPr lang="ru-RU" sz="1900" i="1" dirty="0" smtClean="0">
                <a:solidFill>
                  <a:schemeClr val="accent6"/>
                </a:solidFill>
              </a:rPr>
              <a:t> диктант</a:t>
            </a:r>
            <a:r>
              <a:rPr lang="ru-RU" sz="1900" dirty="0" smtClean="0">
                <a:solidFill>
                  <a:schemeClr val="accent6"/>
                </a:solidFill>
              </a:rPr>
              <a:t>.</a:t>
            </a:r>
            <a:br>
              <a:rPr lang="ru-RU" sz="1900" dirty="0" smtClean="0">
                <a:solidFill>
                  <a:schemeClr val="accent6"/>
                </a:solidFill>
              </a:rPr>
            </a:br>
            <a:r>
              <a:rPr lang="ru-RU" sz="1900" dirty="0" err="1" smtClean="0">
                <a:solidFill>
                  <a:schemeClr val="accent6"/>
                </a:solidFill>
              </a:rPr>
              <a:t>Виділити</a:t>
            </a:r>
            <a:r>
              <a:rPr lang="ru-RU" sz="1900" dirty="0" smtClean="0">
                <a:solidFill>
                  <a:schemeClr val="accent6"/>
                </a:solidFill>
              </a:rPr>
              <a:t> в словах </a:t>
            </a:r>
            <a:r>
              <a:rPr lang="ru-RU" sz="1900" dirty="0" err="1" smtClean="0">
                <a:solidFill>
                  <a:schemeClr val="accent6"/>
                </a:solidFill>
              </a:rPr>
              <a:t>префікси</a:t>
            </a:r>
            <a:r>
              <a:rPr lang="ru-RU" sz="1900" dirty="0" smtClean="0">
                <a:solidFill>
                  <a:schemeClr val="accent6"/>
                </a:solidFill>
              </a:rPr>
              <a:t>. </a:t>
            </a:r>
            <a:r>
              <a:rPr lang="ru-RU" sz="1900" dirty="0" err="1" smtClean="0">
                <a:solidFill>
                  <a:schemeClr val="accent6"/>
                </a:solidFill>
              </a:rPr>
              <a:t>Від</a:t>
            </a:r>
            <a:r>
              <a:rPr lang="ru-RU" sz="1900" dirty="0" smtClean="0">
                <a:solidFill>
                  <a:schemeClr val="accent6"/>
                </a:solidFill>
              </a:rPr>
              <a:t> </a:t>
            </a:r>
            <a:r>
              <a:rPr lang="ru-RU" sz="1900" dirty="0" err="1" smtClean="0">
                <a:solidFill>
                  <a:schemeClr val="accent6"/>
                </a:solidFill>
              </a:rPr>
              <a:t>яких</a:t>
            </a:r>
            <a:r>
              <a:rPr lang="ru-RU" sz="1900" dirty="0" smtClean="0">
                <a:solidFill>
                  <a:schemeClr val="accent6"/>
                </a:solidFill>
              </a:rPr>
              <a:t> </a:t>
            </a:r>
            <a:r>
              <a:rPr lang="ru-RU" sz="1900" dirty="0" err="1" smtClean="0">
                <a:solidFill>
                  <a:schemeClr val="accent6"/>
                </a:solidFill>
              </a:rPr>
              <a:t>слів</a:t>
            </a:r>
            <a:r>
              <a:rPr lang="ru-RU" sz="1900" dirty="0" smtClean="0">
                <a:solidFill>
                  <a:schemeClr val="accent6"/>
                </a:solidFill>
              </a:rPr>
              <a:t> </a:t>
            </a:r>
            <a:r>
              <a:rPr lang="ru-RU" sz="1900" dirty="0" err="1" smtClean="0">
                <a:solidFill>
                  <a:schemeClr val="accent6"/>
                </a:solidFill>
              </a:rPr>
              <a:t>утворено</a:t>
            </a:r>
            <a:r>
              <a:rPr lang="ru-RU" sz="1900" dirty="0" smtClean="0">
                <a:solidFill>
                  <a:schemeClr val="accent6"/>
                </a:solidFill>
              </a:rPr>
              <a:t> </a:t>
            </a:r>
            <a:r>
              <a:rPr lang="ru-RU" sz="1900" dirty="0" err="1" smtClean="0">
                <a:solidFill>
                  <a:schemeClr val="accent6"/>
                </a:solidFill>
              </a:rPr>
              <a:t>виділені</a:t>
            </a:r>
            <a:r>
              <a:rPr lang="ru-RU" sz="1900" dirty="0" smtClean="0">
                <a:solidFill>
                  <a:schemeClr val="accent6"/>
                </a:solidFill>
              </a:rPr>
              <a:t> слова?</a:t>
            </a:r>
            <a:r>
              <a:rPr lang="ru-RU" sz="1900" dirty="0" smtClean="0"/>
              <a:t/>
            </a:r>
            <a:br>
              <a:rPr lang="ru-RU" sz="1900" dirty="0" smtClean="0"/>
            </a:br>
            <a:r>
              <a:rPr lang="ru-RU" sz="1900" dirty="0" smtClean="0"/>
              <a:t>	</a:t>
            </a:r>
            <a:r>
              <a:rPr lang="ru-RU" sz="1900" dirty="0" err="1" smtClean="0"/>
              <a:t>Розклад</a:t>
            </a:r>
            <a:r>
              <a:rPr lang="ru-RU" sz="1900" dirty="0" smtClean="0"/>
              <a:t>, </a:t>
            </a:r>
            <a:r>
              <a:rPr lang="ru-RU" sz="1900" dirty="0" err="1" smtClean="0"/>
              <a:t>безслідно</a:t>
            </a:r>
            <a:r>
              <a:rPr lang="ru-RU" sz="1900" dirty="0" smtClean="0"/>
              <a:t>, </a:t>
            </a:r>
            <a:r>
              <a:rPr lang="ru-RU" sz="1900" dirty="0" err="1" smtClean="0"/>
              <a:t>розсіяння</a:t>
            </a:r>
            <a:r>
              <a:rPr lang="ru-RU" sz="1900" dirty="0" smtClean="0"/>
              <a:t>, </a:t>
            </a:r>
            <a:r>
              <a:rPr lang="ru-RU" sz="1900" dirty="0" err="1" smtClean="0"/>
              <a:t>розхитаний</a:t>
            </a:r>
            <a:r>
              <a:rPr lang="ru-RU" sz="1900" dirty="0" smtClean="0"/>
              <a:t>, </a:t>
            </a:r>
            <a:r>
              <a:rPr lang="ru-RU" sz="1900" dirty="0" err="1" smtClean="0"/>
              <a:t>розм’якшити</a:t>
            </a:r>
            <a:r>
              <a:rPr lang="ru-RU" sz="1900" dirty="0" smtClean="0"/>
              <a:t>, </a:t>
            </a:r>
            <a:r>
              <a:rPr lang="ru-RU" sz="1900" dirty="0" err="1" smtClean="0"/>
              <a:t>роззброєний</a:t>
            </a:r>
            <a:r>
              <a:rPr lang="ru-RU" sz="1900" dirty="0" smtClean="0"/>
              <a:t>, </a:t>
            </a:r>
            <a:r>
              <a:rPr lang="ru-RU" sz="1900" dirty="0" err="1" smtClean="0"/>
              <a:t>роз’юшити</a:t>
            </a:r>
            <a:r>
              <a:rPr lang="ru-RU" sz="1900" dirty="0" smtClean="0"/>
              <a:t>, </a:t>
            </a:r>
            <a:r>
              <a:rPr lang="ru-RU" sz="1900" dirty="0" err="1" smtClean="0"/>
              <a:t>розходження</a:t>
            </a:r>
            <a:r>
              <a:rPr lang="ru-RU" sz="1900" dirty="0" smtClean="0"/>
              <a:t>, </a:t>
            </a:r>
            <a:r>
              <a:rPr lang="ru-RU" sz="1900" dirty="0" err="1" smtClean="0"/>
              <a:t>сказати</a:t>
            </a:r>
            <a:r>
              <a:rPr lang="ru-RU" sz="1900" dirty="0" smtClean="0"/>
              <a:t>, </a:t>
            </a:r>
            <a:r>
              <a:rPr lang="ru-RU" sz="1900" dirty="0" err="1" smtClean="0"/>
              <a:t>звузити</a:t>
            </a:r>
            <a:r>
              <a:rPr lang="ru-RU" sz="1900" dirty="0" smtClean="0"/>
              <a:t>, </a:t>
            </a:r>
            <a:r>
              <a:rPr lang="ru-RU" sz="1900" dirty="0" err="1" smtClean="0"/>
              <a:t>стишити</a:t>
            </a:r>
            <a:r>
              <a:rPr lang="ru-RU" sz="1900" dirty="0" smtClean="0"/>
              <a:t>, </a:t>
            </a:r>
            <a:r>
              <a:rPr lang="ru-RU" sz="1900" dirty="0" err="1" smtClean="0"/>
              <a:t>змусити</a:t>
            </a:r>
            <a:r>
              <a:rPr lang="ru-RU" sz="1900" dirty="0" smtClean="0"/>
              <a:t>, </a:t>
            </a:r>
            <a:r>
              <a:rPr lang="ru-RU" sz="1900" dirty="0" err="1" smtClean="0"/>
              <a:t>зшити</a:t>
            </a:r>
            <a:r>
              <a:rPr lang="ru-RU" sz="1900" dirty="0" smtClean="0"/>
              <a:t>, </a:t>
            </a:r>
            <a:r>
              <a:rPr lang="ru-RU" sz="1900" dirty="0" err="1" smtClean="0"/>
              <a:t>стривожити</a:t>
            </a:r>
            <a:r>
              <a:rPr lang="ru-RU" sz="1900" dirty="0" smtClean="0"/>
              <a:t>, </a:t>
            </a:r>
            <a:r>
              <a:rPr lang="ru-RU" sz="1900" dirty="0" err="1" smtClean="0"/>
              <a:t>зцідити</a:t>
            </a:r>
            <a:r>
              <a:rPr lang="ru-RU" sz="1900" dirty="0" smtClean="0"/>
              <a:t>, </a:t>
            </a:r>
            <a:r>
              <a:rPr lang="ru-RU" sz="1900" dirty="0" err="1" smtClean="0"/>
              <a:t>стриманий</a:t>
            </a:r>
            <a:r>
              <a:rPr lang="ru-RU" sz="1900" dirty="0" smtClean="0"/>
              <a:t>, </a:t>
            </a:r>
            <a:r>
              <a:rPr lang="ru-RU" sz="1900" dirty="0" err="1" smtClean="0"/>
              <a:t>стрибнути</a:t>
            </a:r>
            <a:r>
              <a:rPr lang="ru-RU" sz="1900" dirty="0" smtClean="0"/>
              <a:t>, </a:t>
            </a:r>
            <a:r>
              <a:rPr lang="ru-RU" sz="1900" dirty="0" err="1" smtClean="0"/>
              <a:t>зцілити</a:t>
            </a:r>
            <a:r>
              <a:rPr lang="ru-RU" sz="1900" dirty="0" smtClean="0"/>
              <a:t>, </a:t>
            </a:r>
            <a:r>
              <a:rPr lang="ru-RU" sz="1900" dirty="0" err="1" smtClean="0"/>
              <a:t>стриножити</a:t>
            </a:r>
            <a:r>
              <a:rPr lang="ru-RU" sz="1900" dirty="0" smtClean="0"/>
              <a:t>, </a:t>
            </a:r>
            <a:r>
              <a:rPr lang="ru-RU" sz="1900" dirty="0" err="1" smtClean="0"/>
              <a:t>зчіплювач</a:t>
            </a:r>
            <a:r>
              <a:rPr lang="ru-RU" sz="1900" dirty="0" smtClean="0"/>
              <a:t>, </a:t>
            </a:r>
            <a:r>
              <a:rPr lang="ru-RU" sz="1900" dirty="0" err="1" smtClean="0"/>
              <a:t>стурбувати</a:t>
            </a:r>
            <a:r>
              <a:rPr lang="ru-RU" sz="1900" dirty="0" smtClean="0"/>
              <a:t>, </a:t>
            </a:r>
            <a:r>
              <a:rPr lang="ru-RU" sz="1900" dirty="0" err="1" smtClean="0"/>
              <a:t>стягнений</a:t>
            </a:r>
            <a:r>
              <a:rPr lang="ru-RU" sz="1900" dirty="0" smtClean="0"/>
              <a:t>, </a:t>
            </a:r>
            <a:r>
              <a:rPr lang="ru-RU" sz="1900" i="1" dirty="0" err="1" smtClean="0"/>
              <a:t>збарложений</a:t>
            </a:r>
            <a:r>
              <a:rPr lang="ru-RU" sz="1900" i="1" dirty="0" smtClean="0"/>
              <a:t>, </a:t>
            </a:r>
            <a:r>
              <a:rPr lang="ru-RU" sz="1900" i="1" dirty="0" err="1" smtClean="0"/>
              <a:t>зворохобити</a:t>
            </a:r>
            <a:r>
              <a:rPr lang="ru-RU" sz="1900" i="1" dirty="0" smtClean="0"/>
              <a:t>, </a:t>
            </a:r>
            <a:r>
              <a:rPr lang="ru-RU" sz="1900" i="1" dirty="0" err="1" smtClean="0"/>
              <a:t>скоцюбритись</a:t>
            </a:r>
            <a:r>
              <a:rPr lang="ru-RU" sz="1900" dirty="0" smtClean="0"/>
              <a:t>.</a:t>
            </a:r>
            <a:br>
              <a:rPr lang="ru-RU" sz="1900" dirty="0" smtClean="0"/>
            </a:br>
            <a:r>
              <a:rPr lang="ru-RU" sz="1900" dirty="0" smtClean="0"/>
              <a:t>	</a:t>
            </a:r>
            <a:r>
              <a:rPr lang="ru-RU" sz="1900" dirty="0" err="1" smtClean="0"/>
              <a:t>Пречудовий</a:t>
            </a:r>
            <a:r>
              <a:rPr lang="ru-RU" sz="1900" dirty="0" smtClean="0"/>
              <a:t>, </a:t>
            </a:r>
            <a:r>
              <a:rPr lang="ru-RU" sz="1900" dirty="0" err="1" smtClean="0"/>
              <a:t>примарний</a:t>
            </a:r>
            <a:r>
              <a:rPr lang="ru-RU" sz="1900" dirty="0" smtClean="0"/>
              <a:t>, </a:t>
            </a:r>
            <a:r>
              <a:rPr lang="ru-RU" sz="1900" dirty="0" err="1" smtClean="0"/>
              <a:t>презавзятий</a:t>
            </a:r>
            <a:r>
              <a:rPr lang="ru-RU" sz="1900" dirty="0" smtClean="0"/>
              <a:t>, </a:t>
            </a:r>
            <a:r>
              <a:rPr lang="ru-RU" sz="1900" dirty="0" err="1" smtClean="0"/>
              <a:t>пребагато</a:t>
            </a:r>
            <a:r>
              <a:rPr lang="ru-RU" sz="1900" dirty="0" smtClean="0"/>
              <a:t>, </a:t>
            </a:r>
            <a:r>
              <a:rPr lang="ru-RU" sz="1900" dirty="0" err="1" smtClean="0"/>
              <a:t>Причорномор’я</a:t>
            </a:r>
            <a:r>
              <a:rPr lang="ru-RU" sz="1900" dirty="0" smtClean="0"/>
              <a:t>, </a:t>
            </a:r>
            <a:r>
              <a:rPr lang="ru-RU" sz="1900" dirty="0" err="1" smtClean="0"/>
              <a:t>Придунав’я</a:t>
            </a:r>
            <a:r>
              <a:rPr lang="ru-RU" sz="1900" dirty="0" smtClean="0"/>
              <a:t>, </a:t>
            </a:r>
            <a:r>
              <a:rPr lang="ru-RU" sz="1900" dirty="0" err="1" smtClean="0"/>
              <a:t>Приуралля</a:t>
            </a:r>
            <a:r>
              <a:rPr lang="ru-RU" sz="1900" dirty="0" smtClean="0"/>
              <a:t>, </a:t>
            </a:r>
            <a:r>
              <a:rPr lang="ru-RU" sz="1900" dirty="0" err="1" smtClean="0"/>
              <a:t>Приазов’я</a:t>
            </a:r>
            <a:r>
              <a:rPr lang="ru-RU" sz="1900" dirty="0" smtClean="0"/>
              <a:t>, </a:t>
            </a:r>
            <a:r>
              <a:rPr lang="ru-RU" sz="1900" dirty="0" err="1" smtClean="0"/>
              <a:t>Прикарпаття</a:t>
            </a:r>
            <a:r>
              <a:rPr lang="ru-RU" sz="1900" dirty="0" smtClean="0"/>
              <a:t>, </a:t>
            </a:r>
            <a:r>
              <a:rPr lang="ru-RU" sz="1900" dirty="0" err="1" smtClean="0"/>
              <a:t>приозер’я</a:t>
            </a:r>
            <a:r>
              <a:rPr lang="ru-RU" sz="1900" dirty="0" smtClean="0"/>
              <a:t>, </a:t>
            </a:r>
            <a:r>
              <a:rPr lang="ru-RU" sz="1900" dirty="0" err="1" smtClean="0"/>
              <a:t>принаджувати</a:t>
            </a:r>
            <a:r>
              <a:rPr lang="ru-RU" sz="1900" dirty="0" smtClean="0"/>
              <a:t>, </a:t>
            </a:r>
            <a:r>
              <a:rPr lang="ru-RU" sz="1900" dirty="0" err="1" smtClean="0"/>
              <a:t>прещасливий</a:t>
            </a:r>
            <a:r>
              <a:rPr lang="ru-RU" sz="1900" dirty="0" smtClean="0"/>
              <a:t>, </a:t>
            </a:r>
            <a:r>
              <a:rPr lang="ru-RU" sz="1900" dirty="0" err="1" smtClean="0"/>
              <a:t>принизити</a:t>
            </a:r>
            <a:r>
              <a:rPr lang="ru-RU" sz="1900" dirty="0" smtClean="0"/>
              <a:t>, </a:t>
            </a:r>
            <a:r>
              <a:rPr lang="ru-RU" sz="1900" dirty="0" err="1" smtClean="0"/>
              <a:t>предужий</a:t>
            </a:r>
            <a:r>
              <a:rPr lang="uk-UA" sz="1900" dirty="0" smtClean="0"/>
              <a:t>.</a:t>
            </a:r>
            <a:r>
              <a:rPr lang="ru-RU" sz="1900" dirty="0" smtClean="0"/>
              <a:t/>
            </a:r>
            <a:br>
              <a:rPr lang="ru-RU" sz="1900" dirty="0" smtClean="0"/>
            </a:br>
            <a:r>
              <a:rPr lang="ru-RU" sz="1900" dirty="0" err="1" smtClean="0">
                <a:solidFill>
                  <a:schemeClr val="accent6"/>
                </a:solidFill>
              </a:rPr>
              <a:t>Вправа</a:t>
            </a:r>
            <a:r>
              <a:rPr lang="ru-RU" sz="1900" dirty="0" smtClean="0">
                <a:solidFill>
                  <a:schemeClr val="accent6"/>
                </a:solidFill>
              </a:rPr>
              <a:t> </a:t>
            </a:r>
            <a:r>
              <a:rPr lang="uk-UA" sz="1900" dirty="0" smtClean="0">
                <a:solidFill>
                  <a:schemeClr val="accent6"/>
                </a:solidFill>
              </a:rPr>
              <a:t>5.</a:t>
            </a:r>
            <a:r>
              <a:rPr lang="uk-UA" sz="1900" i="1" dirty="0" smtClean="0">
                <a:solidFill>
                  <a:schemeClr val="accent6"/>
                </a:solidFill>
              </a:rPr>
              <a:t> </a:t>
            </a:r>
            <a:r>
              <a:rPr lang="ru-RU" sz="1900" i="1" dirty="0" err="1" smtClean="0">
                <a:solidFill>
                  <a:schemeClr val="accent6"/>
                </a:solidFill>
              </a:rPr>
              <a:t>Переписати</a:t>
            </a:r>
            <a:r>
              <a:rPr lang="ru-RU" sz="1900" i="1" dirty="0" smtClean="0">
                <a:solidFill>
                  <a:schemeClr val="accent6"/>
                </a:solidFill>
              </a:rPr>
              <a:t>, </a:t>
            </a:r>
            <a:r>
              <a:rPr lang="ru-RU" sz="1900" i="1" dirty="0" err="1" smtClean="0">
                <a:solidFill>
                  <a:schemeClr val="accent6"/>
                </a:solidFill>
              </a:rPr>
              <a:t>добираючи</a:t>
            </a:r>
            <a:r>
              <a:rPr lang="ru-RU" sz="1900" i="1" dirty="0" smtClean="0">
                <a:solidFill>
                  <a:schemeClr val="accent6"/>
                </a:solidFill>
              </a:rPr>
              <a:t> </a:t>
            </a:r>
            <a:r>
              <a:rPr lang="ru-RU" sz="1900" i="1" dirty="0" err="1" smtClean="0">
                <a:solidFill>
                  <a:schemeClr val="accent6"/>
                </a:solidFill>
              </a:rPr>
              <a:t>з</a:t>
            </a:r>
            <a:r>
              <a:rPr lang="ru-RU" sz="1900" i="1" dirty="0" smtClean="0">
                <a:solidFill>
                  <a:schemeClr val="accent6"/>
                </a:solidFill>
              </a:rPr>
              <a:t> </a:t>
            </a:r>
            <a:r>
              <a:rPr lang="ru-RU" sz="1900" i="1" dirty="0" err="1" smtClean="0">
                <a:solidFill>
                  <a:schemeClr val="accent6"/>
                </a:solidFill>
              </a:rPr>
              <a:t>дужок</a:t>
            </a:r>
            <a:r>
              <a:rPr lang="ru-RU" sz="1900" i="1" dirty="0" smtClean="0">
                <a:solidFill>
                  <a:schemeClr val="accent6"/>
                </a:solidFill>
              </a:rPr>
              <a:t> </a:t>
            </a:r>
            <a:r>
              <a:rPr lang="ru-RU" sz="1900" i="1" dirty="0" err="1" smtClean="0">
                <a:solidFill>
                  <a:schemeClr val="accent6"/>
                </a:solidFill>
              </a:rPr>
              <a:t>потрібний</a:t>
            </a:r>
            <a:r>
              <a:rPr lang="ru-RU" sz="1900" i="1" dirty="0" smtClean="0">
                <a:solidFill>
                  <a:schemeClr val="accent6"/>
                </a:solidFill>
              </a:rPr>
              <a:t> </a:t>
            </a:r>
            <a:r>
              <a:rPr lang="ru-RU" sz="1900" i="1" dirty="0" err="1" smtClean="0">
                <a:solidFill>
                  <a:schemeClr val="accent6"/>
                </a:solidFill>
              </a:rPr>
              <a:t>префікс</a:t>
            </a:r>
            <a:r>
              <a:rPr lang="ru-RU" sz="1900" i="1" dirty="0" smtClean="0">
                <a:solidFill>
                  <a:schemeClr val="accent6"/>
                </a:solidFill>
              </a:rPr>
              <a:t>.</a:t>
            </a:r>
            <a:r>
              <a:rPr lang="ru-RU" sz="1900" dirty="0" smtClean="0">
                <a:solidFill>
                  <a:schemeClr val="accent6"/>
                </a:solidFill>
              </a:rPr>
              <a:t/>
            </a:r>
            <a:br>
              <a:rPr lang="ru-RU" sz="1900" dirty="0" smtClean="0">
                <a:solidFill>
                  <a:schemeClr val="accent6"/>
                </a:solidFill>
              </a:rPr>
            </a:br>
            <a:r>
              <a:rPr lang="ru-RU" sz="1900" dirty="0" smtClean="0"/>
              <a:t>	</a:t>
            </a:r>
            <a:r>
              <a:rPr lang="ru-RU" sz="1900" dirty="0" err="1" smtClean="0"/>
              <a:t>Чи</a:t>
            </a:r>
            <a:r>
              <a:rPr lang="ru-RU" sz="1900" dirty="0" smtClean="0"/>
              <a:t> я до тебе, </a:t>
            </a:r>
            <a:r>
              <a:rPr lang="ru-RU" sz="1900" dirty="0" err="1" smtClean="0"/>
              <a:t>Україно</a:t>
            </a:r>
            <a:r>
              <a:rPr lang="ru-RU" sz="1900" dirty="0" smtClean="0"/>
              <a:t>, (при-, пре-)</a:t>
            </a:r>
            <a:r>
              <a:rPr lang="ru-RU" sz="1900" dirty="0" err="1" smtClean="0"/>
              <a:t>б’юсь</a:t>
            </a:r>
            <a:r>
              <a:rPr lang="ru-RU" sz="1900" dirty="0" smtClean="0"/>
              <a:t>, </a:t>
            </a:r>
            <a:r>
              <a:rPr lang="ru-RU" sz="1900" dirty="0" err="1" smtClean="0"/>
              <a:t>мов</a:t>
            </a:r>
            <a:r>
              <a:rPr lang="ru-RU" sz="1900" dirty="0" smtClean="0"/>
              <a:t> </a:t>
            </a:r>
            <a:r>
              <a:rPr lang="ru-RU" sz="1900" dirty="0" err="1" smtClean="0"/>
              <a:t>крапля</a:t>
            </a:r>
            <a:r>
              <a:rPr lang="ru-RU" sz="1900" dirty="0" smtClean="0"/>
              <a:t> у </a:t>
            </a:r>
            <a:r>
              <a:rPr lang="ru-RU" sz="1900" dirty="0" err="1" smtClean="0"/>
              <a:t>Дніпро</a:t>
            </a:r>
            <a:r>
              <a:rPr lang="ru-RU" sz="1900" dirty="0" smtClean="0"/>
              <a:t>… Як синяя </a:t>
            </a:r>
            <a:r>
              <a:rPr lang="ru-RU" sz="1900" dirty="0" err="1" smtClean="0"/>
              <a:t>птиця</a:t>
            </a:r>
            <a:r>
              <a:rPr lang="ru-RU" sz="1900" dirty="0" smtClean="0"/>
              <a:t> </a:t>
            </a:r>
            <a:r>
              <a:rPr lang="ru-RU" sz="1900" dirty="0" err="1" smtClean="0"/>
              <a:t>із</a:t>
            </a:r>
            <a:r>
              <a:rPr lang="ru-RU" sz="1900" dirty="0" smtClean="0"/>
              <a:t> </a:t>
            </a:r>
            <a:r>
              <a:rPr lang="ru-RU" sz="1900" dirty="0" err="1" smtClean="0"/>
              <a:t>казки</a:t>
            </a:r>
            <a:r>
              <a:rPr lang="ru-RU" sz="1900" dirty="0" smtClean="0"/>
              <a:t>, на трави (</a:t>
            </a:r>
            <a:r>
              <a:rPr lang="ru-RU" sz="1900" dirty="0" err="1" smtClean="0"/>
              <a:t>з</a:t>
            </a:r>
            <a:r>
              <a:rPr lang="ru-RU" sz="1900" dirty="0" smtClean="0"/>
              <a:t>-, с-)</a:t>
            </a:r>
            <a:r>
              <a:rPr lang="ru-RU" sz="1900" dirty="0" err="1" smtClean="0"/>
              <a:t>пускається</a:t>
            </a:r>
            <a:r>
              <a:rPr lang="ru-RU" sz="1900" dirty="0" smtClean="0"/>
              <a:t> </a:t>
            </a:r>
            <a:r>
              <a:rPr lang="ru-RU" sz="1900" dirty="0" err="1" smtClean="0"/>
              <a:t>вечір</a:t>
            </a:r>
            <a:r>
              <a:rPr lang="ru-RU" sz="1900" dirty="0" smtClean="0"/>
              <a:t>… (З-, с-) </a:t>
            </a:r>
            <a:r>
              <a:rPr lang="ru-RU" sz="1900" dirty="0" err="1" smtClean="0"/>
              <a:t>жовкне</a:t>
            </a:r>
            <a:r>
              <a:rPr lang="ru-RU" sz="1900" dirty="0" smtClean="0"/>
              <a:t> лист </a:t>
            </a:r>
            <a:r>
              <a:rPr lang="ru-RU" sz="1900" dirty="0" err="1" smtClean="0"/>
              <a:t>уліті</a:t>
            </a:r>
            <a:r>
              <a:rPr lang="ru-RU" sz="1900" dirty="0" smtClean="0"/>
              <a:t>, </a:t>
            </a:r>
            <a:r>
              <a:rPr lang="ru-RU" sz="1900" dirty="0" err="1" smtClean="0"/>
              <a:t>відчахнеться</a:t>
            </a:r>
            <a:r>
              <a:rPr lang="ru-RU" sz="1900" dirty="0" smtClean="0"/>
              <a:t> </a:t>
            </a:r>
            <a:r>
              <a:rPr lang="ru-RU" sz="1900" dirty="0" err="1" smtClean="0"/>
              <a:t>віття</a:t>
            </a:r>
            <a:r>
              <a:rPr lang="ru-RU" sz="1900" dirty="0" smtClean="0"/>
              <a:t>. В </a:t>
            </a:r>
            <a:r>
              <a:rPr lang="ru-RU" sz="1900" dirty="0" err="1" smtClean="0"/>
              <a:t>твоїх</a:t>
            </a:r>
            <a:r>
              <a:rPr lang="ru-RU" sz="1900" dirty="0" smtClean="0"/>
              <a:t> (при-, пре-)</a:t>
            </a:r>
            <a:r>
              <a:rPr lang="ru-RU" sz="1900" dirty="0" err="1" smtClean="0"/>
              <a:t>тінених</a:t>
            </a:r>
            <a:r>
              <a:rPr lang="ru-RU" sz="1900" dirty="0" smtClean="0"/>
              <a:t> очах я </a:t>
            </a:r>
            <a:r>
              <a:rPr lang="ru-RU" sz="1900" dirty="0" err="1" smtClean="0"/>
              <a:t>бачу</a:t>
            </a:r>
            <a:r>
              <a:rPr lang="ru-RU" sz="1900" dirty="0" smtClean="0"/>
              <a:t> небо </a:t>
            </a:r>
            <a:r>
              <a:rPr lang="ru-RU" sz="1900" dirty="0" err="1" smtClean="0"/>
              <a:t>ясно-синє</a:t>
            </a:r>
            <a:r>
              <a:rPr lang="ru-RU" sz="1900" dirty="0" smtClean="0"/>
              <a:t>.</a:t>
            </a:r>
            <a:r>
              <a:rPr lang="ru-RU" sz="1600" dirty="0" smtClean="0"/>
              <a:t/>
            </a:r>
            <a:br>
              <a:rPr lang="ru-RU" sz="1600" dirty="0" smtClean="0"/>
            </a:br>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375" y="1963286"/>
            <a:ext cx="8537674" cy="1261884"/>
          </a:xfrm>
          <a:prstGeom prst="rect">
            <a:avLst/>
          </a:prstGeom>
          <a:noFill/>
        </p:spPr>
        <p:txBody>
          <a:bodyPr wrap="square" rtlCol="0">
            <a:spAutoFit/>
          </a:bodyPr>
          <a:lstStyle/>
          <a:p>
            <a:r>
              <a:rPr lang="ru-RU" sz="2800" b="1" u="sng" dirty="0" smtClean="0"/>
              <a:t>Морфема</a:t>
            </a:r>
            <a:r>
              <a:rPr lang="ru-RU" sz="2800" dirty="0" smtClean="0"/>
              <a:t>- </a:t>
            </a:r>
            <a:r>
              <a:rPr lang="ru-RU" sz="2400" dirty="0" err="1" smtClean="0"/>
              <a:t>це</a:t>
            </a:r>
            <a:r>
              <a:rPr lang="ru-RU" sz="2400" dirty="0" smtClean="0"/>
              <a:t> </a:t>
            </a:r>
            <a:r>
              <a:rPr lang="ru-RU" sz="2400" dirty="0" err="1" smtClean="0"/>
              <a:t>найменша</a:t>
            </a:r>
            <a:r>
              <a:rPr lang="ru-RU" sz="2400" dirty="0" smtClean="0"/>
              <a:t> </a:t>
            </a:r>
            <a:r>
              <a:rPr lang="ru-RU" sz="2400" dirty="0" err="1" smtClean="0"/>
              <a:t>неподільна</a:t>
            </a:r>
            <a:r>
              <a:rPr lang="ru-RU" sz="2400" dirty="0" smtClean="0"/>
              <a:t> </a:t>
            </a:r>
            <a:r>
              <a:rPr lang="ru-RU" sz="2400" dirty="0" err="1" smtClean="0"/>
              <a:t>значуща</a:t>
            </a:r>
            <a:r>
              <a:rPr lang="ru-RU" sz="2400" dirty="0" smtClean="0"/>
              <a:t> </a:t>
            </a:r>
            <a:r>
              <a:rPr lang="ru-RU" sz="2400" dirty="0" err="1" smtClean="0"/>
              <a:t>частина</a:t>
            </a:r>
            <a:r>
              <a:rPr lang="ru-RU" sz="2400" dirty="0" smtClean="0"/>
              <a:t>. Вона </a:t>
            </a:r>
            <a:r>
              <a:rPr lang="ru-RU" sz="2400" dirty="0" err="1" smtClean="0"/>
              <a:t>виражає</a:t>
            </a:r>
            <a:r>
              <a:rPr lang="ru-RU" sz="2400" dirty="0" smtClean="0"/>
              <a:t> </a:t>
            </a:r>
            <a:r>
              <a:rPr lang="ru-RU" sz="2400" dirty="0" err="1" smtClean="0"/>
              <a:t>певне</a:t>
            </a:r>
            <a:r>
              <a:rPr lang="ru-RU" sz="2400" dirty="0" smtClean="0"/>
              <a:t> </a:t>
            </a:r>
            <a:r>
              <a:rPr lang="ru-RU" sz="2400" dirty="0" err="1" smtClean="0"/>
              <a:t>лексичнен</a:t>
            </a:r>
            <a:r>
              <a:rPr lang="ru-RU" sz="2400" dirty="0" smtClean="0"/>
              <a:t> </a:t>
            </a:r>
            <a:r>
              <a:rPr lang="ru-RU" sz="2400" dirty="0" err="1" smtClean="0"/>
              <a:t>або</a:t>
            </a:r>
            <a:r>
              <a:rPr lang="ru-RU" sz="2400" dirty="0" smtClean="0"/>
              <a:t> </a:t>
            </a:r>
            <a:r>
              <a:rPr lang="ru-RU" sz="2400" dirty="0" err="1" smtClean="0"/>
              <a:t>граматичне</a:t>
            </a:r>
            <a:r>
              <a:rPr lang="ru-RU" sz="2400" dirty="0" smtClean="0"/>
              <a:t> </a:t>
            </a:r>
            <a:r>
              <a:rPr lang="ru-RU" sz="2400" dirty="0" err="1" smtClean="0"/>
              <a:t>значення</a:t>
            </a:r>
            <a:r>
              <a:rPr lang="ru-RU" sz="2400" dirty="0" smtClean="0"/>
              <a:t> і регулярно </a:t>
            </a:r>
            <a:r>
              <a:rPr lang="ru-RU" sz="2400" dirty="0" err="1" smtClean="0"/>
              <a:t>відтворюється</a:t>
            </a:r>
            <a:r>
              <a:rPr lang="ru-RU" sz="2400" dirty="0" smtClean="0"/>
              <a:t> </a:t>
            </a:r>
            <a:r>
              <a:rPr lang="ru-RU" sz="2400" dirty="0" err="1" smtClean="0"/>
              <a:t>із</a:t>
            </a:r>
            <a:r>
              <a:rPr lang="ru-RU" sz="2400" dirty="0" smtClean="0"/>
              <a:t> </a:t>
            </a:r>
            <a:r>
              <a:rPr lang="ru-RU" sz="2400" dirty="0" err="1" smtClean="0"/>
              <a:t>своїм</a:t>
            </a:r>
            <a:r>
              <a:rPr lang="ru-RU" sz="2400" dirty="0" smtClean="0"/>
              <a:t> </a:t>
            </a:r>
            <a:r>
              <a:rPr lang="ru-RU" sz="2400" dirty="0" err="1" smtClean="0"/>
              <a:t>значенням</a:t>
            </a:r>
            <a:r>
              <a:rPr lang="ru-RU" sz="2400" dirty="0" smtClean="0"/>
              <a:t> у </a:t>
            </a:r>
            <a:r>
              <a:rPr lang="ru-RU" sz="2400" dirty="0" err="1" smtClean="0"/>
              <a:t>мовленні</a:t>
            </a:r>
            <a:r>
              <a:rPr lang="ru-RU" sz="2400" dirty="0" smtClean="0"/>
              <a:t>.</a:t>
            </a:r>
          </a:p>
        </p:txBody>
      </p:sp>
      <p:sp>
        <p:nvSpPr>
          <p:cNvPr id="3" name="AutoShape 2" descr="Результат пошуку зображень за запитом &quot;соняшник&quo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88224" y="4725143"/>
            <a:ext cx="2409825" cy="1895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620688"/>
            <a:ext cx="7848873" cy="1477328"/>
          </a:xfrm>
          <a:prstGeom prst="rect">
            <a:avLst/>
          </a:prstGeom>
          <a:noFill/>
        </p:spPr>
        <p:txBody>
          <a:bodyPr wrap="square" rtlCol="0">
            <a:spAutoFit/>
          </a:bodyPr>
          <a:lstStyle/>
          <a:p>
            <a:r>
              <a:rPr lang="ru-RU" sz="2400" dirty="0" err="1" smtClean="0"/>
              <a:t>Більшість</a:t>
            </a:r>
            <a:r>
              <a:rPr lang="ru-RU" sz="2400" dirty="0" smtClean="0"/>
              <a:t> </a:t>
            </a:r>
            <a:r>
              <a:rPr lang="ru-RU" sz="2400" dirty="0" err="1" smtClean="0"/>
              <a:t>слів</a:t>
            </a:r>
            <a:r>
              <a:rPr lang="ru-RU" sz="2400" dirty="0" smtClean="0"/>
              <a:t> в </a:t>
            </a:r>
            <a:r>
              <a:rPr lang="ru-RU" sz="2400" dirty="0" err="1" smtClean="0"/>
              <a:t>українській</a:t>
            </a:r>
            <a:r>
              <a:rPr lang="ru-RU" sz="2400" dirty="0" smtClean="0"/>
              <a:t> </a:t>
            </a:r>
            <a:r>
              <a:rPr lang="ru-RU" sz="2400" dirty="0" err="1" smtClean="0"/>
              <a:t>мові</a:t>
            </a:r>
            <a:r>
              <a:rPr lang="ru-RU" sz="2400" dirty="0" smtClean="0"/>
              <a:t> </a:t>
            </a:r>
            <a:r>
              <a:rPr lang="ru-RU" sz="2400" dirty="0" err="1" smtClean="0"/>
              <a:t>складаються</a:t>
            </a:r>
            <a:r>
              <a:rPr lang="ru-RU" sz="2400" dirty="0" smtClean="0"/>
              <a:t> з </a:t>
            </a:r>
            <a:r>
              <a:rPr lang="ru-RU" sz="2400" dirty="0" err="1" smtClean="0"/>
              <a:t>двох</a:t>
            </a:r>
            <a:r>
              <a:rPr lang="ru-RU" sz="2400" dirty="0" smtClean="0"/>
              <a:t> і </a:t>
            </a:r>
            <a:r>
              <a:rPr lang="ru-RU" sz="2400" dirty="0" err="1" smtClean="0"/>
              <a:t>більше</a:t>
            </a:r>
            <a:r>
              <a:rPr lang="ru-RU" sz="2400" dirty="0" smtClean="0"/>
              <a:t> </a:t>
            </a:r>
            <a:r>
              <a:rPr lang="ru-RU" sz="2400" dirty="0" err="1" smtClean="0"/>
              <a:t>частин</a:t>
            </a:r>
            <a:r>
              <a:rPr lang="ru-RU" sz="2400" dirty="0" smtClean="0"/>
              <a:t> (морфем). </a:t>
            </a:r>
            <a:r>
              <a:rPr lang="ru-RU" sz="2400" dirty="0" err="1" smtClean="0"/>
              <a:t>Кожна</a:t>
            </a:r>
            <a:r>
              <a:rPr lang="ru-RU" sz="2400" dirty="0" smtClean="0"/>
              <a:t> морфема </a:t>
            </a:r>
            <a:r>
              <a:rPr lang="ru-RU" sz="2400" dirty="0" err="1" smtClean="0"/>
              <a:t>має</a:t>
            </a:r>
            <a:r>
              <a:rPr lang="ru-RU" sz="2400" dirty="0" smtClean="0"/>
              <a:t> </a:t>
            </a:r>
            <a:r>
              <a:rPr lang="ru-RU" sz="2400" dirty="0" err="1" smtClean="0"/>
              <a:t>своє</a:t>
            </a:r>
            <a:r>
              <a:rPr lang="ru-RU" sz="2400" dirty="0" smtClean="0"/>
              <a:t> </a:t>
            </a:r>
            <a:r>
              <a:rPr lang="ru-RU" sz="2400" dirty="0" err="1" smtClean="0"/>
              <a:t>значення</a:t>
            </a:r>
            <a:r>
              <a:rPr lang="ru-RU" sz="2400" dirty="0" smtClean="0"/>
              <a:t>.</a:t>
            </a:r>
          </a:p>
          <a:p>
            <a:endParaRPr lang="ru-RU" dirty="0"/>
          </a:p>
        </p:txBody>
      </p:sp>
      <p:sp>
        <p:nvSpPr>
          <p:cNvPr id="5" name="TextBox 4"/>
          <p:cNvSpPr txBox="1"/>
          <p:nvPr/>
        </p:nvSpPr>
        <p:spPr>
          <a:xfrm>
            <a:off x="964432" y="3645024"/>
            <a:ext cx="7640016" cy="461665"/>
          </a:xfrm>
          <a:prstGeom prst="rect">
            <a:avLst/>
          </a:prstGeom>
          <a:noFill/>
        </p:spPr>
        <p:txBody>
          <a:bodyPr wrap="square" rtlCol="0">
            <a:spAutoFit/>
          </a:bodyPr>
          <a:lstStyle/>
          <a:p>
            <a:r>
              <a:rPr lang="ru-RU" sz="2400" dirty="0" err="1" smtClean="0"/>
              <a:t>Наприклад</a:t>
            </a:r>
            <a:r>
              <a:rPr lang="ru-RU" sz="2400" dirty="0" smtClean="0"/>
              <a:t>: </a:t>
            </a:r>
            <a:r>
              <a:rPr lang="ru-RU" sz="2400" i="1" dirty="0" err="1" smtClean="0"/>
              <a:t>літ</a:t>
            </a:r>
            <a:r>
              <a:rPr lang="ru-RU" sz="2400" i="1" dirty="0" smtClean="0"/>
              <a:t>-н-</a:t>
            </a:r>
            <a:r>
              <a:rPr lang="ru-RU" sz="2400" i="1" dirty="0" err="1" smtClean="0"/>
              <a:t>ій</a:t>
            </a:r>
            <a:r>
              <a:rPr lang="ru-RU" sz="2400" dirty="0" smtClean="0"/>
              <a:t> (</a:t>
            </a:r>
            <a:r>
              <a:rPr lang="ru-RU" sz="2400" dirty="0" err="1" smtClean="0"/>
              <a:t>корінь</a:t>
            </a:r>
            <a:r>
              <a:rPr lang="ru-RU" sz="2400" dirty="0" smtClean="0"/>
              <a:t>, </a:t>
            </a:r>
            <a:r>
              <a:rPr lang="ru-RU" sz="2400" dirty="0" err="1" smtClean="0"/>
              <a:t>суфікс</a:t>
            </a:r>
            <a:r>
              <a:rPr lang="ru-RU" sz="2400" dirty="0" smtClean="0"/>
              <a:t> і </a:t>
            </a:r>
            <a:r>
              <a:rPr lang="ru-RU" sz="2400" dirty="0" err="1" smtClean="0"/>
              <a:t>закінчення</a:t>
            </a:r>
            <a:r>
              <a:rPr lang="ru-RU" sz="2400" dirty="0" smtClean="0"/>
              <a:t>)</a:t>
            </a:r>
            <a:endParaRPr lang="ru-RU" sz="2400" dirty="0"/>
          </a:p>
        </p:txBody>
      </p:sp>
      <p:sp>
        <p:nvSpPr>
          <p:cNvPr id="6" name="Нижний колонтитул 5"/>
          <p:cNvSpPr>
            <a:spLocks noGrp="1"/>
          </p:cNvSpPr>
          <p:nvPr>
            <p:ph type="ftr" sz="quarter" idx="11"/>
          </p:nvPr>
        </p:nvSpPr>
        <p:spPr/>
        <p:txBody>
          <a:bodyPr/>
          <a:lstStyle/>
          <a:p>
            <a:endParaRPr lang="ru-RU" dirty="0"/>
          </a:p>
        </p:txBody>
      </p:sp>
    </p:spTree>
    <p:extLst>
      <p:ext uri="{BB962C8B-B14F-4D97-AF65-F5344CB8AC3E}">
        <p14:creationId xmlns="" xmlns:p14="http://schemas.microsoft.com/office/powerpoint/2010/main" val="40826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18" presetClass="emph" presetSubtype="0" fill="hold" grpId="0" nodeType="afterEffect">
                                  <p:stCondLst>
                                    <p:cond delay="0"/>
                                  </p:stCondLst>
                                  <p:iterate type="lt">
                                    <p:tmPct val="4000"/>
                                  </p:iterate>
                                  <p:childTnLst>
                                    <p:set>
                                      <p:cBhvr override="childStyle">
                                        <p:cTn id="12" dur="2000" fill="hold"/>
                                        <p:tgtEl>
                                          <p:spTgt spid="2"/>
                                        </p:tgtEl>
                                        <p:attrNameLst>
                                          <p:attrName>style.textDecorationUnderline</p:attrName>
                                        </p:attrNameLst>
                                      </p:cBhvr>
                                      <p:to>
                                        <p:strVal val="true"/>
                                      </p:to>
                                    </p:set>
                                  </p:childTnLst>
                                </p:cTn>
                              </p:par>
                            </p:childTnLst>
                          </p:cTn>
                        </p:par>
                        <p:par>
                          <p:cTn id="13" fill="hold">
                            <p:stCondLst>
                              <p:cond delay="1496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64704"/>
            <a:ext cx="8064896" cy="1200329"/>
          </a:xfrm>
          <a:prstGeom prst="rect">
            <a:avLst/>
          </a:prstGeom>
        </p:spPr>
        <p:txBody>
          <a:bodyPr wrap="square">
            <a:spAutoFit/>
          </a:bodyPr>
          <a:lstStyle/>
          <a:p>
            <a:pPr algn="ctr"/>
            <a:r>
              <a:rPr lang="ru-RU" sz="3200" dirty="0" smtClean="0"/>
              <a:t>За </a:t>
            </a:r>
            <a:r>
              <a:rPr lang="ru-RU" sz="3200" dirty="0" err="1" smtClean="0"/>
              <a:t>значенням</a:t>
            </a:r>
            <a:r>
              <a:rPr lang="ru-RU" sz="3200" dirty="0" smtClean="0"/>
              <a:t> і </a:t>
            </a:r>
            <a:r>
              <a:rPr lang="ru-RU" sz="3200" dirty="0" err="1" smtClean="0"/>
              <a:t>роллю</a:t>
            </a:r>
            <a:r>
              <a:rPr lang="ru-RU" sz="3200" dirty="0" smtClean="0"/>
              <a:t> в </a:t>
            </a:r>
            <a:r>
              <a:rPr lang="ru-RU" sz="3200" dirty="0" err="1" smtClean="0"/>
              <a:t>будові</a:t>
            </a:r>
            <a:r>
              <a:rPr lang="ru-RU" sz="3200" dirty="0" smtClean="0"/>
              <a:t> слова</a:t>
            </a:r>
            <a:r>
              <a:rPr lang="ru-RU" sz="3600" dirty="0" smtClean="0"/>
              <a:t> </a:t>
            </a:r>
          </a:p>
          <a:p>
            <a:pPr algn="ctr"/>
            <a:r>
              <a:rPr lang="ru-RU" sz="3600" dirty="0" err="1" smtClean="0"/>
              <a:t>морфеми</a:t>
            </a:r>
            <a:r>
              <a:rPr lang="ru-RU" sz="3600" dirty="0" smtClean="0"/>
              <a:t> </a:t>
            </a:r>
            <a:r>
              <a:rPr lang="ru-RU" sz="3600" dirty="0" err="1" smtClean="0"/>
              <a:t>поділяються</a:t>
            </a:r>
            <a:r>
              <a:rPr lang="ru-RU" sz="3600" dirty="0" smtClean="0"/>
              <a:t>:</a:t>
            </a:r>
          </a:p>
        </p:txBody>
      </p:sp>
      <p:cxnSp>
        <p:nvCxnSpPr>
          <p:cNvPr id="4" name="Прямая со стрелкой 3"/>
          <p:cNvCxnSpPr>
            <a:stCxn id="2" idx="2"/>
          </p:cNvCxnSpPr>
          <p:nvPr/>
        </p:nvCxnSpPr>
        <p:spPr>
          <a:xfrm>
            <a:off x="4644008" y="1965033"/>
            <a:ext cx="1512168" cy="4799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a:stCxn id="2" idx="2"/>
          </p:cNvCxnSpPr>
          <p:nvPr/>
        </p:nvCxnSpPr>
        <p:spPr>
          <a:xfrm flipH="1">
            <a:off x="3275856" y="1965033"/>
            <a:ext cx="1368152" cy="455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Блок-схема: перфолента 8"/>
          <p:cNvSpPr/>
          <p:nvPr/>
        </p:nvSpPr>
        <p:spPr>
          <a:xfrm>
            <a:off x="5436096" y="2348880"/>
            <a:ext cx="3600400" cy="252028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6012160" y="2867452"/>
            <a:ext cx="2808312" cy="1569660"/>
          </a:xfrm>
          <a:prstGeom prst="rect">
            <a:avLst/>
          </a:prstGeom>
          <a:noFill/>
        </p:spPr>
        <p:txBody>
          <a:bodyPr wrap="square" rtlCol="0">
            <a:spAutoFit/>
          </a:bodyPr>
          <a:lstStyle/>
          <a:p>
            <a:r>
              <a:rPr lang="uk-UA" sz="2400" dirty="0" smtClean="0">
                <a:solidFill>
                  <a:srgbClr val="FF0000"/>
                </a:solidFill>
              </a:rPr>
              <a:t>службові засоби словотворення та творення форм слова :</a:t>
            </a:r>
            <a:endParaRPr lang="ru-RU" sz="2400"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0" y="2420888"/>
            <a:ext cx="3621087" cy="2536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331640" y="3284984"/>
            <a:ext cx="2061783" cy="646331"/>
          </a:xfrm>
          <a:prstGeom prst="rect">
            <a:avLst/>
          </a:prstGeom>
          <a:noFill/>
        </p:spPr>
        <p:txBody>
          <a:bodyPr wrap="none" rtlCol="0">
            <a:spAutoFit/>
          </a:bodyPr>
          <a:lstStyle/>
          <a:p>
            <a:r>
              <a:rPr lang="uk-UA" sz="3600" dirty="0" smtClean="0">
                <a:solidFill>
                  <a:srgbClr val="FF0000"/>
                </a:solidFill>
              </a:rPr>
              <a:t>кореневі</a:t>
            </a:r>
            <a:endParaRPr lang="ru-RU" sz="3600" dirty="0">
              <a:solidFill>
                <a:srgbClr val="FF0000"/>
              </a:solidFill>
            </a:endParaRPr>
          </a:p>
        </p:txBody>
      </p:sp>
      <p:sp>
        <p:nvSpPr>
          <p:cNvPr id="16" name="TextBox 15"/>
          <p:cNvSpPr txBox="1"/>
          <p:nvPr/>
        </p:nvSpPr>
        <p:spPr>
          <a:xfrm>
            <a:off x="1331640" y="4869160"/>
            <a:ext cx="2137124" cy="646331"/>
          </a:xfrm>
          <a:prstGeom prst="rect">
            <a:avLst/>
          </a:prstGeom>
          <a:noFill/>
        </p:spPr>
        <p:txBody>
          <a:bodyPr wrap="none" rtlCol="0">
            <a:spAutoFit/>
          </a:bodyPr>
          <a:lstStyle/>
          <a:p>
            <a:r>
              <a:rPr lang="uk-UA" dirty="0" smtClean="0"/>
              <a:t>  </a:t>
            </a:r>
            <a:r>
              <a:rPr lang="uk-UA" sz="3600" dirty="0" smtClean="0"/>
              <a:t>- корінь </a:t>
            </a:r>
            <a:endParaRPr lang="ru-RU" sz="3600" dirty="0"/>
          </a:p>
        </p:txBody>
      </p:sp>
      <p:sp>
        <p:nvSpPr>
          <p:cNvPr id="17" name="TextBox 16"/>
          <p:cNvSpPr txBox="1"/>
          <p:nvPr/>
        </p:nvSpPr>
        <p:spPr>
          <a:xfrm>
            <a:off x="5652120" y="4797152"/>
            <a:ext cx="2448272" cy="461665"/>
          </a:xfrm>
          <a:prstGeom prst="rect">
            <a:avLst/>
          </a:prstGeom>
          <a:noFill/>
        </p:spPr>
        <p:txBody>
          <a:bodyPr wrap="square" rtlCol="0">
            <a:spAutoFit/>
          </a:bodyPr>
          <a:lstStyle/>
          <a:p>
            <a:r>
              <a:rPr lang="uk-UA" dirty="0" smtClean="0"/>
              <a:t> - </a:t>
            </a:r>
            <a:r>
              <a:rPr lang="uk-UA" sz="2400" dirty="0" smtClean="0"/>
              <a:t>префікс;</a:t>
            </a:r>
          </a:p>
        </p:txBody>
      </p:sp>
      <p:sp>
        <p:nvSpPr>
          <p:cNvPr id="18" name="TextBox 17"/>
          <p:cNvSpPr txBox="1"/>
          <p:nvPr/>
        </p:nvSpPr>
        <p:spPr>
          <a:xfrm>
            <a:off x="5652120" y="5127575"/>
            <a:ext cx="2592288" cy="461665"/>
          </a:xfrm>
          <a:prstGeom prst="rect">
            <a:avLst/>
          </a:prstGeom>
          <a:noFill/>
        </p:spPr>
        <p:txBody>
          <a:bodyPr wrap="square" rtlCol="0">
            <a:spAutoFit/>
          </a:bodyPr>
          <a:lstStyle/>
          <a:p>
            <a:r>
              <a:rPr lang="uk-UA" dirty="0" smtClean="0"/>
              <a:t> </a:t>
            </a:r>
            <a:r>
              <a:rPr lang="uk-UA" sz="2400" dirty="0" smtClean="0"/>
              <a:t>- суфікс; </a:t>
            </a:r>
            <a:endParaRPr lang="ru-RU" sz="2400" dirty="0"/>
          </a:p>
        </p:txBody>
      </p:sp>
      <p:sp>
        <p:nvSpPr>
          <p:cNvPr id="27" name="TextBox 26"/>
          <p:cNvSpPr txBox="1"/>
          <p:nvPr/>
        </p:nvSpPr>
        <p:spPr>
          <a:xfrm>
            <a:off x="5652120" y="5517232"/>
            <a:ext cx="2448272" cy="461665"/>
          </a:xfrm>
          <a:prstGeom prst="rect">
            <a:avLst/>
          </a:prstGeom>
          <a:noFill/>
        </p:spPr>
        <p:txBody>
          <a:bodyPr wrap="square" rtlCol="0">
            <a:spAutoFit/>
          </a:bodyPr>
          <a:lstStyle/>
          <a:p>
            <a:r>
              <a:rPr lang="uk-UA" sz="2400" dirty="0"/>
              <a:t> </a:t>
            </a:r>
            <a:r>
              <a:rPr lang="uk-UA" sz="2400" dirty="0" smtClean="0"/>
              <a:t>- закінчення;</a:t>
            </a:r>
            <a:endParaRPr lang="ru-RU" sz="2400" dirty="0"/>
          </a:p>
        </p:txBody>
      </p:sp>
      <p:sp>
        <p:nvSpPr>
          <p:cNvPr id="29" name="TextBox 28"/>
          <p:cNvSpPr txBox="1"/>
          <p:nvPr/>
        </p:nvSpPr>
        <p:spPr>
          <a:xfrm>
            <a:off x="5652120" y="5847655"/>
            <a:ext cx="2376264" cy="461665"/>
          </a:xfrm>
          <a:prstGeom prst="rect">
            <a:avLst/>
          </a:prstGeom>
          <a:noFill/>
        </p:spPr>
        <p:txBody>
          <a:bodyPr wrap="square" rtlCol="0">
            <a:spAutoFit/>
          </a:bodyPr>
          <a:lstStyle/>
          <a:p>
            <a:r>
              <a:rPr lang="uk-UA" sz="2400" dirty="0" smtClean="0"/>
              <a:t> - постфікс;</a:t>
            </a:r>
            <a:endParaRPr lang="ru-RU" sz="2400" dirty="0"/>
          </a:p>
        </p:txBody>
      </p:sp>
      <p:sp>
        <p:nvSpPr>
          <p:cNvPr id="30" name="TextBox 29"/>
          <p:cNvSpPr txBox="1"/>
          <p:nvPr/>
        </p:nvSpPr>
        <p:spPr>
          <a:xfrm>
            <a:off x="5580112" y="6165304"/>
            <a:ext cx="2808312" cy="461665"/>
          </a:xfrm>
          <a:prstGeom prst="rect">
            <a:avLst/>
          </a:prstGeom>
          <a:noFill/>
        </p:spPr>
        <p:txBody>
          <a:bodyPr wrap="square" rtlCol="0">
            <a:spAutoFit/>
          </a:bodyPr>
          <a:lstStyle/>
          <a:p>
            <a:r>
              <a:rPr lang="uk-UA" dirty="0" smtClean="0"/>
              <a:t> </a:t>
            </a:r>
            <a:r>
              <a:rPr lang="uk-UA" sz="2400" dirty="0" smtClean="0"/>
              <a:t> - основа слова</a:t>
            </a:r>
            <a:endParaRPr lang="ru-RU" dirty="0"/>
          </a:p>
        </p:txBody>
      </p:sp>
      <p:pic>
        <p:nvPicPr>
          <p:cNvPr id="4101"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5455067"/>
            <a:ext cx="1872208" cy="1254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Нижний колонтитул 2"/>
          <p:cNvSpPr>
            <a:spLocks noGrp="1"/>
          </p:cNvSpPr>
          <p:nvPr>
            <p:ph type="ftr" sz="quarter" idx="11"/>
          </p:nvPr>
        </p:nvSpPr>
        <p:spPr/>
        <p:txBody>
          <a:bodyPr/>
          <a:lstStyle/>
          <a:p>
            <a:endParaRPr lang="ru-RU" dirty="0"/>
          </a:p>
        </p:txBody>
      </p:sp>
    </p:spTree>
    <p:extLst>
      <p:ext uri="{BB962C8B-B14F-4D97-AF65-F5344CB8AC3E}">
        <p14:creationId xmlns="" xmlns:p14="http://schemas.microsoft.com/office/powerpoint/2010/main" val="31901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1500" fill="hold"/>
                                        <p:tgtEl>
                                          <p:spTgt spid="2"/>
                                        </p:tgtEl>
                                        <p:attrNameLst>
                                          <p:attrName>style.color</p:attrName>
                                        </p:attrNameLst>
                                      </p:cBhvr>
                                      <p:to>
                                        <p:clrVal>
                                          <a:srgbClr val="FF0000"/>
                                        </p:clrVal>
                                      </p:to>
                                    </p:set>
                                    <p:set>
                                      <p:cBhvr>
                                        <p:cTn id="7" dur="1500" fill="hold"/>
                                        <p:tgtEl>
                                          <p:spTgt spid="2"/>
                                        </p:tgtEl>
                                        <p:attrNameLst>
                                          <p:attrName>fillcolor</p:attrName>
                                        </p:attrNameLst>
                                      </p:cBhvr>
                                      <p:to>
                                        <p:clrVal>
                                          <a:srgbClr val="FF0000"/>
                                        </p:clrVal>
                                      </p:to>
                                    </p:set>
                                    <p:set>
                                      <p:cBhvr>
                                        <p:cTn id="8" dur="1500" fill="hold"/>
                                        <p:tgtEl>
                                          <p:spTgt spid="2"/>
                                        </p:tgtEl>
                                        <p:attrNameLst>
                                          <p:attrName>fill.type</p:attrName>
                                        </p:attrNameLst>
                                      </p:cBhvr>
                                      <p:to>
                                        <p:strVal val="solid"/>
                                      </p:to>
                                    </p:set>
                                  </p:childTnLst>
                                </p:cTn>
                              </p:par>
                            </p:childTnLst>
                          </p:cTn>
                        </p:par>
                        <p:par>
                          <p:cTn id="9" fill="hold">
                            <p:stCondLst>
                              <p:cond delay="4320"/>
                            </p:stCondLst>
                            <p:childTnLst>
                              <p:par>
                                <p:cTn id="10" presetID="31" presetClass="entr" presetSubtype="0"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1000" fill="hold"/>
                                        <p:tgtEl>
                                          <p:spTgt spid="4098"/>
                                        </p:tgtEl>
                                        <p:attrNameLst>
                                          <p:attrName>ppt_w</p:attrName>
                                        </p:attrNameLst>
                                      </p:cBhvr>
                                      <p:tavLst>
                                        <p:tav tm="0">
                                          <p:val>
                                            <p:fltVal val="0"/>
                                          </p:val>
                                        </p:tav>
                                        <p:tav tm="100000">
                                          <p:val>
                                            <p:strVal val="#ppt_w"/>
                                          </p:val>
                                        </p:tav>
                                      </p:tavLst>
                                    </p:anim>
                                    <p:anim calcmode="lin" valueType="num">
                                      <p:cBhvr>
                                        <p:cTn id="13" dur="1000" fill="hold"/>
                                        <p:tgtEl>
                                          <p:spTgt spid="4098"/>
                                        </p:tgtEl>
                                        <p:attrNameLst>
                                          <p:attrName>ppt_h</p:attrName>
                                        </p:attrNameLst>
                                      </p:cBhvr>
                                      <p:tavLst>
                                        <p:tav tm="0">
                                          <p:val>
                                            <p:fltVal val="0"/>
                                          </p:val>
                                        </p:tav>
                                        <p:tav tm="100000">
                                          <p:val>
                                            <p:strVal val="#ppt_h"/>
                                          </p:val>
                                        </p:tav>
                                      </p:tavLst>
                                    </p:anim>
                                    <p:anim calcmode="lin" valueType="num">
                                      <p:cBhvr>
                                        <p:cTn id="14" dur="1000" fill="hold"/>
                                        <p:tgtEl>
                                          <p:spTgt spid="4098"/>
                                        </p:tgtEl>
                                        <p:attrNameLst>
                                          <p:attrName>style.rotation</p:attrName>
                                        </p:attrNameLst>
                                      </p:cBhvr>
                                      <p:tavLst>
                                        <p:tav tm="0">
                                          <p:val>
                                            <p:fltVal val="90"/>
                                          </p:val>
                                        </p:tav>
                                        <p:tav tm="100000">
                                          <p:val>
                                            <p:fltVal val="0"/>
                                          </p:val>
                                        </p:tav>
                                      </p:tavLst>
                                    </p:anim>
                                    <p:animEffect transition="in" filter="fade">
                                      <p:cBhvr>
                                        <p:cTn id="15" dur="1000"/>
                                        <p:tgtEl>
                                          <p:spTgt spid="4098"/>
                                        </p:tgtEl>
                                      </p:cBhvr>
                                    </p:animEffect>
                                  </p:childTnLst>
                                </p:cTn>
                              </p:par>
                            </p:childTnLst>
                          </p:cTn>
                        </p:par>
                        <p:par>
                          <p:cTn id="16" fill="hold">
                            <p:stCondLst>
                              <p:cond delay="5320"/>
                            </p:stCondLst>
                            <p:childTnLst>
                              <p:par>
                                <p:cTn id="17" presetID="14" presetClass="entr" presetSubtype="1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1000"/>
                                        <p:tgtEl>
                                          <p:spTgt spid="15"/>
                                        </p:tgtEl>
                                      </p:cBhvr>
                                    </p:animEffect>
                                  </p:childTnLst>
                                </p:cTn>
                              </p:par>
                            </p:childTnLst>
                          </p:cTn>
                        </p:par>
                        <p:par>
                          <p:cTn id="20" fill="hold">
                            <p:stCondLst>
                              <p:cond delay="632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732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Effect transition="in" filter="fade">
                                      <p:cBhvr>
                                        <p:cTn id="31" dur="1000"/>
                                        <p:tgtEl>
                                          <p:spTgt spid="9"/>
                                        </p:tgtEl>
                                      </p:cBhvr>
                                    </p:animEffect>
                                  </p:childTnLst>
                                </p:cTn>
                              </p:par>
                            </p:childTnLst>
                          </p:cTn>
                        </p:par>
                        <p:par>
                          <p:cTn id="32" fill="hold">
                            <p:stCondLst>
                              <p:cond delay="8320"/>
                            </p:stCondLst>
                            <p:childTnLst>
                              <p:par>
                                <p:cTn id="33" presetID="14" presetClass="entr" presetSubtype="1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1000"/>
                                        <p:tgtEl>
                                          <p:spTgt spid="11"/>
                                        </p:tgtEl>
                                      </p:cBhvr>
                                    </p:animEffect>
                                  </p:childTnLst>
                                </p:cTn>
                              </p:par>
                            </p:childTnLst>
                          </p:cTn>
                        </p:par>
                        <p:par>
                          <p:cTn id="36" fill="hold">
                            <p:stCondLst>
                              <p:cond delay="932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par>
                          <p:cTn id="42" fill="hold">
                            <p:stCondLst>
                              <p:cond delay="1032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par>
                          <p:cTn id="48" fill="hold">
                            <p:stCondLst>
                              <p:cond delay="11320"/>
                            </p:stCondLst>
                            <p:childTnLst>
                              <p:par>
                                <p:cTn id="49" presetID="42"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par>
                          <p:cTn id="54" fill="hold">
                            <p:stCondLst>
                              <p:cond delay="12320"/>
                            </p:stCondLst>
                            <p:childTnLst>
                              <p:par>
                                <p:cTn id="55" presetID="42"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par>
                          <p:cTn id="60" fill="hold">
                            <p:stCondLst>
                              <p:cond delay="13320"/>
                            </p:stCondLst>
                            <p:childTnLst>
                              <p:par>
                                <p:cTn id="61" presetID="42"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p:bldP spid="15" grpId="0"/>
      <p:bldP spid="16" grpId="0"/>
      <p:bldP spid="17" grpId="0"/>
      <p:bldP spid="18" grpId="0"/>
      <p:bldP spid="27"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7" y="404664"/>
            <a:ext cx="7550224" cy="1152128"/>
          </a:xfrm>
        </p:spPr>
        <p:txBody>
          <a:bodyPr/>
          <a:lstStyle/>
          <a:p>
            <a:pPr algn="l"/>
            <a:r>
              <a:rPr lang="ru-RU" sz="3200" b="0" dirty="0" err="1">
                <a:solidFill>
                  <a:srgbClr val="FF0000"/>
                </a:solidFill>
                <a:effectLst/>
              </a:rPr>
              <a:t>Кожна</a:t>
            </a:r>
            <a:r>
              <a:rPr lang="ru-RU" sz="3200" b="0" dirty="0">
                <a:solidFill>
                  <a:srgbClr val="FF0000"/>
                </a:solidFill>
                <a:effectLst/>
              </a:rPr>
              <a:t> морфема </a:t>
            </a:r>
            <a:r>
              <a:rPr lang="ru-RU" sz="3200" b="0" dirty="0" err="1">
                <a:solidFill>
                  <a:srgbClr val="FF0000"/>
                </a:solidFill>
                <a:effectLst/>
              </a:rPr>
              <a:t>позначається</a:t>
            </a:r>
            <a:r>
              <a:rPr lang="ru-RU" sz="3200" b="0" dirty="0">
                <a:solidFill>
                  <a:srgbClr val="FF0000"/>
                </a:solidFill>
                <a:effectLst/>
              </a:rPr>
              <a:t> </a:t>
            </a:r>
            <a:r>
              <a:rPr lang="ru-RU" sz="3200" b="0" dirty="0" err="1">
                <a:solidFill>
                  <a:srgbClr val="FF0000"/>
                </a:solidFill>
                <a:effectLst/>
              </a:rPr>
              <a:t>своєю</a:t>
            </a:r>
            <a:r>
              <a:rPr lang="ru-RU" sz="3200" b="0" dirty="0">
                <a:solidFill>
                  <a:srgbClr val="FF0000"/>
                </a:solidFill>
                <a:effectLst/>
              </a:rPr>
              <a:t> </a:t>
            </a:r>
            <a:r>
              <a:rPr lang="ru-RU" sz="3200" b="0" dirty="0" err="1">
                <a:solidFill>
                  <a:srgbClr val="FF0000"/>
                </a:solidFill>
                <a:effectLst/>
              </a:rPr>
              <a:t>умовною</a:t>
            </a:r>
            <a:r>
              <a:rPr lang="ru-RU" sz="3200" b="0" dirty="0">
                <a:solidFill>
                  <a:srgbClr val="FF0000"/>
                </a:solidFill>
                <a:effectLst/>
              </a:rPr>
              <a:t> </a:t>
            </a:r>
            <a:r>
              <a:rPr lang="ru-RU" sz="3200" b="0" dirty="0" err="1">
                <a:solidFill>
                  <a:srgbClr val="FF0000"/>
                </a:solidFill>
                <a:effectLst/>
              </a:rPr>
              <a:t>позначкою</a:t>
            </a:r>
            <a:r>
              <a:rPr lang="ru-RU" sz="3200" b="0" dirty="0">
                <a:solidFill>
                  <a:srgbClr val="FF0000"/>
                </a:solidFill>
                <a:effectLst/>
              </a:rPr>
              <a:t>:</a:t>
            </a:r>
            <a:endParaRPr lang="ru-RU" sz="32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4" y="1700808"/>
            <a:ext cx="6408712" cy="4104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76256" y="4981350"/>
            <a:ext cx="2123703" cy="1647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Нижний колонтитул 2"/>
          <p:cNvSpPr>
            <a:spLocks noGrp="1"/>
          </p:cNvSpPr>
          <p:nvPr>
            <p:ph type="ftr" sz="quarter" idx="11"/>
          </p:nvPr>
        </p:nvSpPr>
        <p:spPr/>
        <p:txBody>
          <a:bodyPr/>
          <a:lstStyle/>
          <a:p>
            <a:endParaRPr lang="ru-RU" dirty="0"/>
          </a:p>
        </p:txBody>
      </p:sp>
    </p:spTree>
    <p:extLst>
      <p:ext uri="{BB962C8B-B14F-4D97-AF65-F5344CB8AC3E}">
        <p14:creationId xmlns="" xmlns:p14="http://schemas.microsoft.com/office/powerpoint/2010/main" val="390863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1000"/>
                                        <p:tgtEl>
                                          <p:spTgt spid="3074"/>
                                        </p:tgtEl>
                                      </p:cBhvr>
                                    </p:animEffect>
                                    <p:anim calcmode="lin" valueType="num">
                                      <p:cBhvr>
                                        <p:cTn id="25" dur="1000" fill="hold"/>
                                        <p:tgtEl>
                                          <p:spTgt spid="3074"/>
                                        </p:tgtEl>
                                        <p:attrNameLst>
                                          <p:attrName>ppt_x</p:attrName>
                                        </p:attrNameLst>
                                      </p:cBhvr>
                                      <p:tavLst>
                                        <p:tav tm="0">
                                          <p:val>
                                            <p:strVal val="#ppt_x"/>
                                          </p:val>
                                        </p:tav>
                                        <p:tav tm="100000">
                                          <p:val>
                                            <p:strVal val="#ppt_x"/>
                                          </p:val>
                                        </p:tav>
                                      </p:tavLst>
                                    </p:anim>
                                    <p:anim calcmode="lin" valueType="num">
                                      <p:cBhvr>
                                        <p:cTn id="2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694241" cy="1152128"/>
          </a:xfrm>
        </p:spPr>
        <p:txBody>
          <a:bodyPr/>
          <a:lstStyle/>
          <a:p>
            <a:pPr algn="ctr"/>
            <a:r>
              <a:rPr lang="uk-UA" sz="540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Префікс</a:t>
            </a:r>
            <a:endParaRPr lang="ru-RU" sz="540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3" name="TextBox 2"/>
          <p:cNvSpPr txBox="1"/>
          <p:nvPr/>
        </p:nvSpPr>
        <p:spPr>
          <a:xfrm>
            <a:off x="395536" y="1700808"/>
            <a:ext cx="8352928" cy="1815882"/>
          </a:xfrm>
          <a:prstGeom prst="rect">
            <a:avLst/>
          </a:prstGeom>
          <a:noFill/>
        </p:spPr>
        <p:txBody>
          <a:bodyPr wrap="square" rtlCol="0">
            <a:spAutoFit/>
          </a:bodyPr>
          <a:lstStyle/>
          <a:p>
            <a:r>
              <a:rPr lang="ru-RU" sz="2800" b="1" dirty="0" err="1"/>
              <a:t>Префікс</a:t>
            </a:r>
            <a:r>
              <a:rPr lang="ru-RU" sz="2800" b="1" dirty="0"/>
              <a:t> </a:t>
            </a:r>
            <a:r>
              <a:rPr lang="ru-RU" sz="2800" dirty="0"/>
              <a:t>(</a:t>
            </a:r>
            <a:r>
              <a:rPr lang="ru-RU" sz="2800" dirty="0" err="1"/>
              <a:t>від</a:t>
            </a:r>
            <a:r>
              <a:rPr lang="ru-RU" sz="2800" dirty="0"/>
              <a:t> лат. </a:t>
            </a:r>
            <a:r>
              <a:rPr lang="en-US" sz="2800" dirty="0" err="1"/>
              <a:t>prae</a:t>
            </a:r>
            <a:r>
              <a:rPr lang="en-US" sz="2800" dirty="0"/>
              <a:t> - </a:t>
            </a:r>
            <a:r>
              <a:rPr lang="ru-RU" sz="2800" dirty="0" err="1">
                <a:solidFill>
                  <a:srgbClr val="7030A0"/>
                </a:solidFill>
              </a:rPr>
              <a:t>попереду</a:t>
            </a:r>
            <a:r>
              <a:rPr lang="ru-RU" sz="2800" dirty="0"/>
              <a:t> і </a:t>
            </a:r>
            <a:r>
              <a:rPr lang="en-US" sz="2800" dirty="0" err="1"/>
              <a:t>fixus</a:t>
            </a:r>
            <a:r>
              <a:rPr lang="en-US" sz="2800" dirty="0"/>
              <a:t> - </a:t>
            </a:r>
            <a:r>
              <a:rPr lang="ru-RU" sz="2800" dirty="0" err="1">
                <a:solidFill>
                  <a:srgbClr val="7030A0"/>
                </a:solidFill>
              </a:rPr>
              <a:t>прикріплений</a:t>
            </a:r>
            <a:r>
              <a:rPr lang="ru-RU" sz="2800" dirty="0"/>
              <a:t>) - </a:t>
            </a:r>
            <a:r>
              <a:rPr lang="ru-RU" sz="2800" dirty="0" err="1"/>
              <a:t>це</a:t>
            </a:r>
            <a:r>
              <a:rPr lang="ru-RU" sz="2800" dirty="0"/>
              <a:t> </a:t>
            </a:r>
            <a:r>
              <a:rPr lang="ru-RU" sz="2800" dirty="0" err="1"/>
              <a:t>частина</a:t>
            </a:r>
            <a:r>
              <a:rPr lang="ru-RU" sz="2800" dirty="0"/>
              <a:t> слова, </a:t>
            </a:r>
            <a:r>
              <a:rPr lang="ru-RU" sz="2800" dirty="0" err="1"/>
              <a:t>що</a:t>
            </a:r>
            <a:r>
              <a:rPr lang="ru-RU" sz="2800" dirty="0"/>
              <a:t> </a:t>
            </a:r>
            <a:r>
              <a:rPr lang="ru-RU" sz="2800" dirty="0" err="1"/>
              <a:t>стоїть</a:t>
            </a:r>
            <a:r>
              <a:rPr lang="ru-RU" sz="2800" dirty="0"/>
              <a:t> перед </a:t>
            </a:r>
            <a:r>
              <a:rPr lang="ru-RU" sz="2800" dirty="0" err="1"/>
              <a:t>коренем</a:t>
            </a:r>
            <a:r>
              <a:rPr lang="ru-RU" sz="2800" dirty="0"/>
              <a:t> і служить для </a:t>
            </a:r>
            <a:r>
              <a:rPr lang="ru-RU" sz="2800" dirty="0" err="1"/>
              <a:t>утворення</a:t>
            </a:r>
            <a:r>
              <a:rPr lang="ru-RU" sz="2800" dirty="0"/>
              <a:t> </a:t>
            </a:r>
            <a:r>
              <a:rPr lang="ru-RU" sz="2800" dirty="0" err="1"/>
              <a:t>нових</a:t>
            </a:r>
            <a:r>
              <a:rPr lang="ru-RU" sz="2800" dirty="0"/>
              <a:t> </a:t>
            </a:r>
            <a:r>
              <a:rPr lang="ru-RU" sz="2800" dirty="0" err="1"/>
              <a:t>слів</a:t>
            </a:r>
            <a:r>
              <a:rPr lang="ru-RU" sz="2800" dirty="0"/>
              <a:t> </a:t>
            </a:r>
            <a:r>
              <a:rPr lang="ru-RU" sz="2800" dirty="0" err="1"/>
              <a:t>чи</a:t>
            </a:r>
            <a:r>
              <a:rPr lang="ru-RU" sz="2800" dirty="0"/>
              <a:t> </a:t>
            </a:r>
            <a:r>
              <a:rPr lang="ru-RU" sz="2800" dirty="0" err="1"/>
              <a:t>інших</a:t>
            </a:r>
            <a:r>
              <a:rPr lang="ru-RU" sz="2800" dirty="0"/>
              <a:t> </a:t>
            </a:r>
            <a:r>
              <a:rPr lang="ru-RU" sz="2800" dirty="0" err="1"/>
              <a:t>граматичних</a:t>
            </a:r>
            <a:r>
              <a:rPr lang="ru-RU" sz="2800" dirty="0"/>
              <a:t> </a:t>
            </a:r>
            <a:r>
              <a:rPr lang="ru-RU" sz="2800" dirty="0" smtClean="0"/>
              <a:t>форм.</a:t>
            </a:r>
            <a:endParaRPr lang="ru-RU" dirty="0"/>
          </a:p>
        </p:txBody>
      </p:sp>
      <p:sp>
        <p:nvSpPr>
          <p:cNvPr id="4" name="Тройная стрелка влево/вправо/вверх 3"/>
          <p:cNvSpPr/>
          <p:nvPr/>
        </p:nvSpPr>
        <p:spPr>
          <a:xfrm>
            <a:off x="3563888" y="3573016"/>
            <a:ext cx="1584176" cy="95817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07504" y="3990543"/>
            <a:ext cx="3600400" cy="1077218"/>
          </a:xfrm>
          <a:prstGeom prst="rect">
            <a:avLst/>
          </a:prstGeom>
          <a:noFill/>
        </p:spPr>
        <p:txBody>
          <a:bodyPr wrap="square" rtlCol="0">
            <a:spAutoFit/>
          </a:bodyPr>
          <a:lstStyle/>
          <a:p>
            <a:r>
              <a:rPr lang="ru-RU" sz="2400" u="sng" dirty="0" err="1" smtClean="0">
                <a:solidFill>
                  <a:srgbClr val="00B050"/>
                </a:solidFill>
              </a:rPr>
              <a:t>Словотворчий</a:t>
            </a:r>
            <a:r>
              <a:rPr lang="ru-RU" sz="2400" u="sng" dirty="0" smtClean="0">
                <a:solidFill>
                  <a:srgbClr val="00B050"/>
                </a:solidFill>
              </a:rPr>
              <a:t> </a:t>
            </a:r>
            <a:r>
              <a:rPr lang="ru-RU" sz="2400" u="sng" dirty="0" err="1" smtClean="0">
                <a:solidFill>
                  <a:srgbClr val="00B050"/>
                </a:solidFill>
              </a:rPr>
              <a:t>префікс</a:t>
            </a:r>
            <a:r>
              <a:rPr lang="ru-RU" sz="2400" u="sng" dirty="0" smtClean="0">
                <a:solidFill>
                  <a:srgbClr val="00B050"/>
                </a:solidFill>
              </a:rPr>
              <a:t> - </a:t>
            </a:r>
            <a:r>
              <a:rPr lang="ru-RU" sz="2000" dirty="0" err="1" smtClean="0"/>
              <a:t>змінює</a:t>
            </a:r>
            <a:r>
              <a:rPr lang="ru-RU" sz="2000" dirty="0" smtClean="0"/>
              <a:t> </a:t>
            </a:r>
            <a:r>
              <a:rPr lang="ru-RU" sz="2000" dirty="0" err="1" smtClean="0"/>
              <a:t>лексичне</a:t>
            </a:r>
            <a:r>
              <a:rPr lang="ru-RU" sz="2000" dirty="0" smtClean="0"/>
              <a:t> </a:t>
            </a:r>
            <a:r>
              <a:rPr lang="ru-RU" sz="2000" dirty="0" err="1" smtClean="0"/>
              <a:t>значення</a:t>
            </a:r>
            <a:r>
              <a:rPr lang="ru-RU" sz="2000" dirty="0" smtClean="0"/>
              <a:t> слова </a:t>
            </a:r>
          </a:p>
        </p:txBody>
      </p:sp>
      <p:sp>
        <p:nvSpPr>
          <p:cNvPr id="6" name="TextBox 5"/>
          <p:cNvSpPr txBox="1"/>
          <p:nvPr/>
        </p:nvSpPr>
        <p:spPr>
          <a:xfrm>
            <a:off x="5148064" y="4005064"/>
            <a:ext cx="3744416" cy="1077218"/>
          </a:xfrm>
          <a:prstGeom prst="rect">
            <a:avLst/>
          </a:prstGeom>
          <a:noFill/>
        </p:spPr>
        <p:txBody>
          <a:bodyPr wrap="square" rtlCol="0">
            <a:spAutoFit/>
          </a:bodyPr>
          <a:lstStyle/>
          <a:p>
            <a:r>
              <a:rPr lang="ru-RU" sz="2400" u="sng" dirty="0" err="1" smtClean="0">
                <a:solidFill>
                  <a:srgbClr val="00B050"/>
                </a:solidFill>
              </a:rPr>
              <a:t>Формотворчий</a:t>
            </a:r>
            <a:r>
              <a:rPr lang="ru-RU" sz="2400" u="sng" dirty="0" smtClean="0">
                <a:solidFill>
                  <a:srgbClr val="00B050"/>
                </a:solidFill>
              </a:rPr>
              <a:t> </a:t>
            </a:r>
            <a:r>
              <a:rPr lang="ru-RU" sz="2400" u="sng" dirty="0" err="1" smtClean="0">
                <a:solidFill>
                  <a:srgbClr val="00B050"/>
                </a:solidFill>
              </a:rPr>
              <a:t>префікс</a:t>
            </a:r>
            <a:r>
              <a:rPr lang="ru-RU" sz="2400" u="sng" dirty="0" smtClean="0">
                <a:solidFill>
                  <a:srgbClr val="00B050"/>
                </a:solidFill>
              </a:rPr>
              <a:t>-  </a:t>
            </a:r>
          </a:p>
          <a:p>
            <a:r>
              <a:rPr lang="ru-RU" sz="2000" dirty="0" err="1" smtClean="0"/>
              <a:t>може</a:t>
            </a:r>
            <a:r>
              <a:rPr lang="ru-RU" sz="2000" dirty="0" smtClean="0"/>
              <a:t> </a:t>
            </a:r>
            <a:r>
              <a:rPr lang="ru-RU" sz="2000" dirty="0" err="1"/>
              <a:t>використовуватись</a:t>
            </a:r>
            <a:r>
              <a:rPr lang="ru-RU" sz="2000" dirty="0"/>
              <a:t> для </a:t>
            </a:r>
            <a:r>
              <a:rPr lang="ru-RU" sz="2000" dirty="0" err="1"/>
              <a:t>утворення</a:t>
            </a:r>
            <a:r>
              <a:rPr lang="ru-RU" sz="2000" dirty="0"/>
              <a:t> </a:t>
            </a:r>
            <a:r>
              <a:rPr lang="ru-RU" sz="2000" dirty="0" err="1"/>
              <a:t>нових</a:t>
            </a:r>
            <a:r>
              <a:rPr lang="ru-RU" sz="2000" dirty="0"/>
              <a:t> форм </a:t>
            </a:r>
            <a:r>
              <a:rPr lang="ru-RU" sz="2000" dirty="0" err="1"/>
              <a:t>слів</a:t>
            </a:r>
            <a:endParaRPr lang="ru-RU" sz="2000" dirty="0"/>
          </a:p>
        </p:txBody>
      </p:sp>
      <p:sp>
        <p:nvSpPr>
          <p:cNvPr id="7" name="TextBox 6"/>
          <p:cNvSpPr txBox="1"/>
          <p:nvPr/>
        </p:nvSpPr>
        <p:spPr>
          <a:xfrm>
            <a:off x="5076056" y="5229200"/>
            <a:ext cx="4153701" cy="400110"/>
          </a:xfrm>
          <a:prstGeom prst="rect">
            <a:avLst/>
          </a:prstGeom>
          <a:noFill/>
        </p:spPr>
        <p:txBody>
          <a:bodyPr wrap="none" rtlCol="0">
            <a:spAutoFit/>
          </a:bodyPr>
          <a:lstStyle/>
          <a:p>
            <a:r>
              <a:rPr lang="ru-RU" sz="2000" i="1" dirty="0" err="1" smtClean="0"/>
              <a:t>Робити</a:t>
            </a:r>
            <a:r>
              <a:rPr lang="ru-RU" sz="2000" i="1" dirty="0" smtClean="0"/>
              <a:t>-</a:t>
            </a:r>
            <a:r>
              <a:rPr lang="ru-RU" sz="2000" i="1" dirty="0"/>
              <a:t> </a:t>
            </a:r>
            <a:r>
              <a:rPr lang="ru-RU" sz="2000" b="1" i="1" dirty="0" err="1">
                <a:solidFill>
                  <a:schemeClr val="accent6">
                    <a:lumMod val="75000"/>
                  </a:schemeClr>
                </a:solidFill>
              </a:rPr>
              <a:t>до</a:t>
            </a:r>
            <a:r>
              <a:rPr lang="ru-RU" sz="2000" i="1" dirty="0" err="1"/>
              <a:t>робити</a:t>
            </a:r>
            <a:r>
              <a:rPr lang="ru-RU" dirty="0"/>
              <a:t> (</a:t>
            </a:r>
            <a:r>
              <a:rPr lang="ru-RU" dirty="0" err="1" smtClean="0"/>
              <a:t>док.в</a:t>
            </a:r>
            <a:r>
              <a:rPr lang="ru-RU" dirty="0" smtClean="0"/>
              <a:t> </a:t>
            </a:r>
            <a:r>
              <a:rPr lang="ru-RU" dirty="0" err="1" smtClean="0"/>
              <a:t>дієсл</a:t>
            </a:r>
            <a:r>
              <a:rPr lang="ru-RU" dirty="0" smtClean="0"/>
              <a:t>.),</a:t>
            </a:r>
            <a:endParaRPr lang="ru-RU" dirty="0"/>
          </a:p>
        </p:txBody>
      </p:sp>
      <p:sp>
        <p:nvSpPr>
          <p:cNvPr id="8" name="TextBox 7"/>
          <p:cNvSpPr txBox="1"/>
          <p:nvPr/>
        </p:nvSpPr>
        <p:spPr>
          <a:xfrm>
            <a:off x="5148064" y="5661248"/>
            <a:ext cx="3816424" cy="677108"/>
          </a:xfrm>
          <a:prstGeom prst="rect">
            <a:avLst/>
          </a:prstGeom>
          <a:noFill/>
        </p:spPr>
        <p:txBody>
          <a:bodyPr wrap="square" rtlCol="0">
            <a:spAutoFit/>
          </a:bodyPr>
          <a:lstStyle/>
          <a:p>
            <a:r>
              <a:rPr lang="ru-RU" sz="2000" i="1" dirty="0" err="1"/>
              <a:t>в</a:t>
            </a:r>
            <a:r>
              <a:rPr lang="ru-RU" sz="2000" i="1" dirty="0" err="1" smtClean="0"/>
              <a:t>идатний</a:t>
            </a:r>
            <a:r>
              <a:rPr lang="ru-RU" sz="2000" i="1" dirty="0" smtClean="0"/>
              <a:t> -</a:t>
            </a:r>
            <a:r>
              <a:rPr lang="ru-RU" sz="2000" i="1" dirty="0"/>
              <a:t> </a:t>
            </a:r>
            <a:r>
              <a:rPr lang="ru-RU" sz="2000" b="1" i="1" dirty="0" err="1" smtClean="0"/>
              <a:t>най</a:t>
            </a:r>
            <a:r>
              <a:rPr lang="ru-RU" sz="2000" i="1" dirty="0" err="1" smtClean="0"/>
              <a:t>видатніший</a:t>
            </a:r>
            <a:endParaRPr lang="ru-RU" sz="2000" i="1" dirty="0" smtClean="0"/>
          </a:p>
          <a:p>
            <a:r>
              <a:rPr lang="ru-RU" i="1" dirty="0"/>
              <a:t> </a:t>
            </a:r>
            <a:r>
              <a:rPr lang="ru-RU" dirty="0"/>
              <a:t>(</a:t>
            </a:r>
            <a:r>
              <a:rPr lang="ru-RU" dirty="0" err="1" smtClean="0"/>
              <a:t>найв.ступ</a:t>
            </a:r>
            <a:r>
              <a:rPr lang="ru-RU" dirty="0" smtClean="0"/>
              <a:t>. </a:t>
            </a:r>
            <a:r>
              <a:rPr lang="ru-RU" dirty="0" err="1"/>
              <a:t>п</a:t>
            </a:r>
            <a:r>
              <a:rPr lang="ru-RU" dirty="0" err="1" smtClean="0"/>
              <a:t>орівн</a:t>
            </a:r>
            <a:r>
              <a:rPr lang="ru-RU" dirty="0" smtClean="0"/>
              <a:t>. </a:t>
            </a:r>
            <a:r>
              <a:rPr lang="ru-RU" dirty="0" err="1" smtClean="0"/>
              <a:t>прикм</a:t>
            </a:r>
            <a:r>
              <a:rPr lang="ru-RU" dirty="0" smtClean="0"/>
              <a:t>.)</a:t>
            </a:r>
            <a:endParaRPr lang="ru-RU" dirty="0"/>
          </a:p>
        </p:txBody>
      </p:sp>
      <p:sp>
        <p:nvSpPr>
          <p:cNvPr id="9" name="TextBox 8"/>
          <p:cNvSpPr txBox="1"/>
          <p:nvPr/>
        </p:nvSpPr>
        <p:spPr>
          <a:xfrm>
            <a:off x="251520" y="5157192"/>
            <a:ext cx="3600400" cy="400110"/>
          </a:xfrm>
          <a:prstGeom prst="rect">
            <a:avLst/>
          </a:prstGeom>
          <a:noFill/>
        </p:spPr>
        <p:txBody>
          <a:bodyPr wrap="square" rtlCol="0">
            <a:spAutoFit/>
          </a:bodyPr>
          <a:lstStyle/>
          <a:p>
            <a:r>
              <a:rPr lang="ru-RU" sz="2000" i="1" dirty="0" err="1" smtClean="0"/>
              <a:t>Друкувати</a:t>
            </a:r>
            <a:r>
              <a:rPr lang="ru-RU" sz="2000" i="1" dirty="0" smtClean="0"/>
              <a:t> -</a:t>
            </a:r>
            <a:r>
              <a:rPr lang="ru-RU" sz="2000" i="1" dirty="0"/>
              <a:t> </a:t>
            </a:r>
            <a:r>
              <a:rPr lang="ru-RU" sz="2000" b="1" i="1" dirty="0" err="1" smtClean="0">
                <a:solidFill>
                  <a:schemeClr val="accent6">
                    <a:lumMod val="75000"/>
                  </a:schemeClr>
                </a:solidFill>
              </a:rPr>
              <a:t>на</a:t>
            </a:r>
            <a:r>
              <a:rPr lang="ru-RU" sz="2000" i="1" dirty="0" err="1" smtClean="0"/>
              <a:t>друкувати</a:t>
            </a:r>
            <a:r>
              <a:rPr lang="ru-RU" sz="2000" i="1" dirty="0" smtClean="0"/>
              <a:t>,</a:t>
            </a:r>
            <a:endParaRPr lang="ru-RU" sz="2000" dirty="0"/>
          </a:p>
        </p:txBody>
      </p:sp>
      <p:sp>
        <p:nvSpPr>
          <p:cNvPr id="10" name="Прямоугольник 9"/>
          <p:cNvSpPr/>
          <p:nvPr/>
        </p:nvSpPr>
        <p:spPr>
          <a:xfrm>
            <a:off x="395536" y="5661248"/>
            <a:ext cx="2383986" cy="400110"/>
          </a:xfrm>
          <a:prstGeom prst="rect">
            <a:avLst/>
          </a:prstGeom>
        </p:spPr>
        <p:txBody>
          <a:bodyPr wrap="none">
            <a:spAutoFit/>
          </a:bodyPr>
          <a:lstStyle/>
          <a:p>
            <a:r>
              <a:rPr lang="ru-RU" sz="2000" i="1" dirty="0" err="1"/>
              <a:t>г</a:t>
            </a:r>
            <a:r>
              <a:rPr lang="ru-RU" sz="2000" i="1" dirty="0" err="1" smtClean="0"/>
              <a:t>лядач</a:t>
            </a:r>
            <a:r>
              <a:rPr lang="ru-RU" sz="2000" i="1" dirty="0" smtClean="0"/>
              <a:t> - </a:t>
            </a:r>
            <a:r>
              <a:rPr lang="ru-RU" sz="2000" b="1" i="1" dirty="0" err="1" smtClean="0">
                <a:solidFill>
                  <a:schemeClr val="accent6">
                    <a:lumMod val="75000"/>
                  </a:schemeClr>
                </a:solidFill>
              </a:rPr>
              <a:t>на</a:t>
            </a:r>
            <a:r>
              <a:rPr lang="ru-RU" sz="2000" i="1" dirty="0" err="1" smtClean="0"/>
              <a:t>глядач</a:t>
            </a:r>
            <a:endParaRPr lang="ru-RU" sz="2000"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58901" y="116632"/>
            <a:ext cx="1761167" cy="1899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Нижний колонтитул 10"/>
          <p:cNvSpPr>
            <a:spLocks noGrp="1"/>
          </p:cNvSpPr>
          <p:nvPr>
            <p:ph type="ftr" sz="quarter" idx="11"/>
          </p:nvPr>
        </p:nvSpPr>
        <p:spPr/>
        <p:txBody>
          <a:bodyPr/>
          <a:lstStyle/>
          <a:p>
            <a:endParaRPr lang="ru-RU" dirty="0"/>
          </a:p>
        </p:txBody>
      </p:sp>
    </p:spTree>
    <p:extLst>
      <p:ext uri="{BB962C8B-B14F-4D97-AF65-F5344CB8AC3E}">
        <p14:creationId xmlns="" xmlns:p14="http://schemas.microsoft.com/office/powerpoint/2010/main" val="252374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2"/>
                                        </p:tgtEl>
                                      </p:cBhvr>
                                      <p:by x="150000" y="150000"/>
                                    </p:animScale>
                                  </p:childTnLst>
                                </p:cTn>
                              </p:par>
                            </p:childTnLst>
                          </p:cTn>
                        </p:par>
                        <p:par>
                          <p:cTn id="7" fill="hold">
                            <p:stCondLst>
                              <p:cond delay="2000"/>
                            </p:stCondLst>
                            <p:childTnLst>
                              <p:par>
                                <p:cTn id="8" presetID="21" presetClass="entr" presetSubtype="1"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40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1000"/>
                                        <p:tgtEl>
                                          <p:spTgt spid="4"/>
                                        </p:tgtEl>
                                      </p:cBhvr>
                                    </p:animEffect>
                                  </p:childTnLst>
                                </p:cTn>
                              </p:par>
                            </p:childTnLst>
                          </p:cTn>
                        </p:par>
                        <p:par>
                          <p:cTn id="15" fill="hold">
                            <p:stCondLst>
                              <p:cond delay="5000"/>
                            </p:stCondLst>
                            <p:childTnLst>
                              <p:par>
                                <p:cTn id="16" presetID="3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ppt_w</p:attrName>
                                        </p:attrNameLst>
                                      </p:cBhvr>
                                      <p:tavLst>
                                        <p:tav tm="0">
                                          <p:val>
                                            <p:fltVal val="0"/>
                                          </p:val>
                                        </p:tav>
                                        <p:tav tm="100000">
                                          <p:val>
                                            <p:strVal val="#ppt_w"/>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style.rotation</p:attrName>
                                        </p:attrNameLst>
                                      </p:cBhvr>
                                      <p:tavLst>
                                        <p:tav tm="0">
                                          <p:val>
                                            <p:fltVal val="90"/>
                                          </p:val>
                                        </p:tav>
                                        <p:tav tm="100000">
                                          <p:val>
                                            <p:fltVal val="0"/>
                                          </p:val>
                                        </p:tav>
                                      </p:tavLst>
                                    </p:anim>
                                    <p:animEffect transition="in" filter="fade">
                                      <p:cBhvr>
                                        <p:cTn id="21" dur="2000"/>
                                        <p:tgtEl>
                                          <p:spTgt spid="5"/>
                                        </p:tgtEl>
                                      </p:cBhvr>
                                    </p:animEffect>
                                  </p:childTnLst>
                                </p:cTn>
                              </p:par>
                            </p:childTnLst>
                          </p:cTn>
                        </p:par>
                        <p:par>
                          <p:cTn id="22" fill="hold">
                            <p:stCondLst>
                              <p:cond delay="7000"/>
                            </p:stCondLst>
                            <p:childTnLst>
                              <p:par>
                                <p:cTn id="23" presetID="26"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par>
                          <p:cTn id="39" fill="hold">
                            <p:stCondLst>
                              <p:cond delay="9000"/>
                            </p:stCondLst>
                            <p:childTnLst>
                              <p:par>
                                <p:cTn id="40" presetID="26"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80">
                                          <p:stCondLst>
                                            <p:cond delay="0"/>
                                          </p:stCondLst>
                                        </p:cTn>
                                        <p:tgtEl>
                                          <p:spTgt spid="10"/>
                                        </p:tgtEl>
                                      </p:cBhvr>
                                    </p:animEffect>
                                    <p:anim calcmode="lin" valueType="num">
                                      <p:cBhvr>
                                        <p:cTn id="4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8" dur="26">
                                          <p:stCondLst>
                                            <p:cond delay="650"/>
                                          </p:stCondLst>
                                        </p:cTn>
                                        <p:tgtEl>
                                          <p:spTgt spid="10"/>
                                        </p:tgtEl>
                                      </p:cBhvr>
                                      <p:to x="100000" y="60000"/>
                                    </p:animScale>
                                    <p:animScale>
                                      <p:cBhvr>
                                        <p:cTn id="49" dur="166" decel="50000">
                                          <p:stCondLst>
                                            <p:cond delay="676"/>
                                          </p:stCondLst>
                                        </p:cTn>
                                        <p:tgtEl>
                                          <p:spTgt spid="10"/>
                                        </p:tgtEl>
                                      </p:cBhvr>
                                      <p:to x="100000" y="100000"/>
                                    </p:animScale>
                                    <p:animScale>
                                      <p:cBhvr>
                                        <p:cTn id="50" dur="26">
                                          <p:stCondLst>
                                            <p:cond delay="1312"/>
                                          </p:stCondLst>
                                        </p:cTn>
                                        <p:tgtEl>
                                          <p:spTgt spid="10"/>
                                        </p:tgtEl>
                                      </p:cBhvr>
                                      <p:to x="100000" y="80000"/>
                                    </p:animScale>
                                    <p:animScale>
                                      <p:cBhvr>
                                        <p:cTn id="51" dur="166" decel="50000">
                                          <p:stCondLst>
                                            <p:cond delay="1338"/>
                                          </p:stCondLst>
                                        </p:cTn>
                                        <p:tgtEl>
                                          <p:spTgt spid="10"/>
                                        </p:tgtEl>
                                      </p:cBhvr>
                                      <p:to x="100000" y="100000"/>
                                    </p:animScale>
                                    <p:animScale>
                                      <p:cBhvr>
                                        <p:cTn id="52" dur="26">
                                          <p:stCondLst>
                                            <p:cond delay="1642"/>
                                          </p:stCondLst>
                                        </p:cTn>
                                        <p:tgtEl>
                                          <p:spTgt spid="10"/>
                                        </p:tgtEl>
                                      </p:cBhvr>
                                      <p:to x="100000" y="90000"/>
                                    </p:animScale>
                                    <p:animScale>
                                      <p:cBhvr>
                                        <p:cTn id="53" dur="166" decel="50000">
                                          <p:stCondLst>
                                            <p:cond delay="1668"/>
                                          </p:stCondLst>
                                        </p:cTn>
                                        <p:tgtEl>
                                          <p:spTgt spid="10"/>
                                        </p:tgtEl>
                                      </p:cBhvr>
                                      <p:to x="100000" y="100000"/>
                                    </p:animScale>
                                    <p:animScale>
                                      <p:cBhvr>
                                        <p:cTn id="54" dur="26">
                                          <p:stCondLst>
                                            <p:cond delay="1808"/>
                                          </p:stCondLst>
                                        </p:cTn>
                                        <p:tgtEl>
                                          <p:spTgt spid="10"/>
                                        </p:tgtEl>
                                      </p:cBhvr>
                                      <p:to x="100000" y="95000"/>
                                    </p:animScale>
                                    <p:animScale>
                                      <p:cBhvr>
                                        <p:cTn id="55" dur="166" decel="50000">
                                          <p:stCondLst>
                                            <p:cond delay="1834"/>
                                          </p:stCondLst>
                                        </p:cTn>
                                        <p:tgtEl>
                                          <p:spTgt spid="10"/>
                                        </p:tgtEl>
                                      </p:cBhvr>
                                      <p:to x="100000" y="100000"/>
                                    </p:animScale>
                                  </p:childTnLst>
                                </p:cTn>
                              </p:par>
                            </p:childTnLst>
                          </p:cTn>
                        </p:par>
                        <p:par>
                          <p:cTn id="56" fill="hold">
                            <p:stCondLst>
                              <p:cond delay="11000"/>
                            </p:stCondLst>
                            <p:childTnLst>
                              <p:par>
                                <p:cTn id="57" presetID="31"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2000" fill="hold"/>
                                        <p:tgtEl>
                                          <p:spTgt spid="6"/>
                                        </p:tgtEl>
                                        <p:attrNameLst>
                                          <p:attrName>ppt_w</p:attrName>
                                        </p:attrNameLst>
                                      </p:cBhvr>
                                      <p:tavLst>
                                        <p:tav tm="0">
                                          <p:val>
                                            <p:fltVal val="0"/>
                                          </p:val>
                                        </p:tav>
                                        <p:tav tm="100000">
                                          <p:val>
                                            <p:strVal val="#ppt_w"/>
                                          </p:val>
                                        </p:tav>
                                      </p:tavLst>
                                    </p:anim>
                                    <p:anim calcmode="lin" valueType="num">
                                      <p:cBhvr>
                                        <p:cTn id="60" dur="2000" fill="hold"/>
                                        <p:tgtEl>
                                          <p:spTgt spid="6"/>
                                        </p:tgtEl>
                                        <p:attrNameLst>
                                          <p:attrName>ppt_h</p:attrName>
                                        </p:attrNameLst>
                                      </p:cBhvr>
                                      <p:tavLst>
                                        <p:tav tm="0">
                                          <p:val>
                                            <p:fltVal val="0"/>
                                          </p:val>
                                        </p:tav>
                                        <p:tav tm="100000">
                                          <p:val>
                                            <p:strVal val="#ppt_h"/>
                                          </p:val>
                                        </p:tav>
                                      </p:tavLst>
                                    </p:anim>
                                    <p:anim calcmode="lin" valueType="num">
                                      <p:cBhvr>
                                        <p:cTn id="61" dur="2000" fill="hold"/>
                                        <p:tgtEl>
                                          <p:spTgt spid="6"/>
                                        </p:tgtEl>
                                        <p:attrNameLst>
                                          <p:attrName>style.rotation</p:attrName>
                                        </p:attrNameLst>
                                      </p:cBhvr>
                                      <p:tavLst>
                                        <p:tav tm="0">
                                          <p:val>
                                            <p:fltVal val="90"/>
                                          </p:val>
                                        </p:tav>
                                        <p:tav tm="100000">
                                          <p:val>
                                            <p:fltVal val="0"/>
                                          </p:val>
                                        </p:tav>
                                      </p:tavLst>
                                    </p:anim>
                                    <p:animEffect transition="in" filter="fade">
                                      <p:cBhvr>
                                        <p:cTn id="62" dur="2000"/>
                                        <p:tgtEl>
                                          <p:spTgt spid="6"/>
                                        </p:tgtEl>
                                      </p:cBhvr>
                                    </p:animEffect>
                                  </p:childTnLst>
                                </p:cTn>
                              </p:par>
                            </p:childTnLst>
                          </p:cTn>
                        </p:par>
                        <p:par>
                          <p:cTn id="63" fill="hold">
                            <p:stCondLst>
                              <p:cond delay="13000"/>
                            </p:stCondLst>
                            <p:childTnLst>
                              <p:par>
                                <p:cTn id="64" presetID="26" presetClass="entr" presetSubtype="0"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down)">
                                      <p:cBhvr>
                                        <p:cTn id="66" dur="580">
                                          <p:stCondLst>
                                            <p:cond delay="0"/>
                                          </p:stCondLst>
                                        </p:cTn>
                                        <p:tgtEl>
                                          <p:spTgt spid="7"/>
                                        </p:tgtEl>
                                      </p:cBhvr>
                                    </p:animEffect>
                                    <p:anim calcmode="lin" valueType="num">
                                      <p:cBhvr>
                                        <p:cTn id="6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2" dur="26">
                                          <p:stCondLst>
                                            <p:cond delay="650"/>
                                          </p:stCondLst>
                                        </p:cTn>
                                        <p:tgtEl>
                                          <p:spTgt spid="7"/>
                                        </p:tgtEl>
                                      </p:cBhvr>
                                      <p:to x="100000" y="60000"/>
                                    </p:animScale>
                                    <p:animScale>
                                      <p:cBhvr>
                                        <p:cTn id="73" dur="166" decel="50000">
                                          <p:stCondLst>
                                            <p:cond delay="676"/>
                                          </p:stCondLst>
                                        </p:cTn>
                                        <p:tgtEl>
                                          <p:spTgt spid="7"/>
                                        </p:tgtEl>
                                      </p:cBhvr>
                                      <p:to x="100000" y="100000"/>
                                    </p:animScale>
                                    <p:animScale>
                                      <p:cBhvr>
                                        <p:cTn id="74" dur="26">
                                          <p:stCondLst>
                                            <p:cond delay="1312"/>
                                          </p:stCondLst>
                                        </p:cTn>
                                        <p:tgtEl>
                                          <p:spTgt spid="7"/>
                                        </p:tgtEl>
                                      </p:cBhvr>
                                      <p:to x="100000" y="80000"/>
                                    </p:animScale>
                                    <p:animScale>
                                      <p:cBhvr>
                                        <p:cTn id="75" dur="166" decel="50000">
                                          <p:stCondLst>
                                            <p:cond delay="1338"/>
                                          </p:stCondLst>
                                        </p:cTn>
                                        <p:tgtEl>
                                          <p:spTgt spid="7"/>
                                        </p:tgtEl>
                                      </p:cBhvr>
                                      <p:to x="100000" y="100000"/>
                                    </p:animScale>
                                    <p:animScale>
                                      <p:cBhvr>
                                        <p:cTn id="76" dur="26">
                                          <p:stCondLst>
                                            <p:cond delay="1642"/>
                                          </p:stCondLst>
                                        </p:cTn>
                                        <p:tgtEl>
                                          <p:spTgt spid="7"/>
                                        </p:tgtEl>
                                      </p:cBhvr>
                                      <p:to x="100000" y="90000"/>
                                    </p:animScale>
                                    <p:animScale>
                                      <p:cBhvr>
                                        <p:cTn id="77" dur="166" decel="50000">
                                          <p:stCondLst>
                                            <p:cond delay="1668"/>
                                          </p:stCondLst>
                                        </p:cTn>
                                        <p:tgtEl>
                                          <p:spTgt spid="7"/>
                                        </p:tgtEl>
                                      </p:cBhvr>
                                      <p:to x="100000" y="100000"/>
                                    </p:animScale>
                                    <p:animScale>
                                      <p:cBhvr>
                                        <p:cTn id="78" dur="26">
                                          <p:stCondLst>
                                            <p:cond delay="1808"/>
                                          </p:stCondLst>
                                        </p:cTn>
                                        <p:tgtEl>
                                          <p:spTgt spid="7"/>
                                        </p:tgtEl>
                                      </p:cBhvr>
                                      <p:to x="100000" y="95000"/>
                                    </p:animScale>
                                    <p:animScale>
                                      <p:cBhvr>
                                        <p:cTn id="79" dur="166" decel="50000">
                                          <p:stCondLst>
                                            <p:cond delay="1834"/>
                                          </p:stCondLst>
                                        </p:cTn>
                                        <p:tgtEl>
                                          <p:spTgt spid="7"/>
                                        </p:tgtEl>
                                      </p:cBhvr>
                                      <p:to x="100000" y="100000"/>
                                    </p:animScale>
                                  </p:childTnLst>
                                </p:cTn>
                              </p:par>
                            </p:childTnLst>
                          </p:cTn>
                        </p:par>
                        <p:par>
                          <p:cTn id="80" fill="hold">
                            <p:stCondLst>
                              <p:cond delay="15000"/>
                            </p:stCondLst>
                            <p:childTnLst>
                              <p:par>
                                <p:cTn id="81" presetID="26" presetClass="entr" presetSubtype="0" fill="hold" grpId="0"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down)">
                                      <p:cBhvr>
                                        <p:cTn id="83" dur="580">
                                          <p:stCondLst>
                                            <p:cond delay="0"/>
                                          </p:stCondLst>
                                        </p:cTn>
                                        <p:tgtEl>
                                          <p:spTgt spid="8"/>
                                        </p:tgtEl>
                                      </p:cBhvr>
                                    </p:animEffect>
                                    <p:anim calcmode="lin" valueType="num">
                                      <p:cBhvr>
                                        <p:cTn id="8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9" dur="26">
                                          <p:stCondLst>
                                            <p:cond delay="650"/>
                                          </p:stCondLst>
                                        </p:cTn>
                                        <p:tgtEl>
                                          <p:spTgt spid="8"/>
                                        </p:tgtEl>
                                      </p:cBhvr>
                                      <p:to x="100000" y="60000"/>
                                    </p:animScale>
                                    <p:animScale>
                                      <p:cBhvr>
                                        <p:cTn id="90" dur="166" decel="50000">
                                          <p:stCondLst>
                                            <p:cond delay="676"/>
                                          </p:stCondLst>
                                        </p:cTn>
                                        <p:tgtEl>
                                          <p:spTgt spid="8"/>
                                        </p:tgtEl>
                                      </p:cBhvr>
                                      <p:to x="100000" y="100000"/>
                                    </p:animScale>
                                    <p:animScale>
                                      <p:cBhvr>
                                        <p:cTn id="91" dur="26">
                                          <p:stCondLst>
                                            <p:cond delay="1312"/>
                                          </p:stCondLst>
                                        </p:cTn>
                                        <p:tgtEl>
                                          <p:spTgt spid="8"/>
                                        </p:tgtEl>
                                      </p:cBhvr>
                                      <p:to x="100000" y="80000"/>
                                    </p:animScale>
                                    <p:animScale>
                                      <p:cBhvr>
                                        <p:cTn id="92" dur="166" decel="50000">
                                          <p:stCondLst>
                                            <p:cond delay="1338"/>
                                          </p:stCondLst>
                                        </p:cTn>
                                        <p:tgtEl>
                                          <p:spTgt spid="8"/>
                                        </p:tgtEl>
                                      </p:cBhvr>
                                      <p:to x="100000" y="100000"/>
                                    </p:animScale>
                                    <p:animScale>
                                      <p:cBhvr>
                                        <p:cTn id="93" dur="26">
                                          <p:stCondLst>
                                            <p:cond delay="1642"/>
                                          </p:stCondLst>
                                        </p:cTn>
                                        <p:tgtEl>
                                          <p:spTgt spid="8"/>
                                        </p:tgtEl>
                                      </p:cBhvr>
                                      <p:to x="100000" y="90000"/>
                                    </p:animScale>
                                    <p:animScale>
                                      <p:cBhvr>
                                        <p:cTn id="94" dur="166" decel="50000">
                                          <p:stCondLst>
                                            <p:cond delay="1668"/>
                                          </p:stCondLst>
                                        </p:cTn>
                                        <p:tgtEl>
                                          <p:spTgt spid="8"/>
                                        </p:tgtEl>
                                      </p:cBhvr>
                                      <p:to x="100000" y="100000"/>
                                    </p:animScale>
                                    <p:animScale>
                                      <p:cBhvr>
                                        <p:cTn id="95" dur="26">
                                          <p:stCondLst>
                                            <p:cond delay="1808"/>
                                          </p:stCondLst>
                                        </p:cTn>
                                        <p:tgtEl>
                                          <p:spTgt spid="8"/>
                                        </p:tgtEl>
                                      </p:cBhvr>
                                      <p:to x="100000" y="95000"/>
                                    </p:animScale>
                                    <p:animScale>
                                      <p:cBhvr>
                                        <p:cTn id="9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7" y="332656"/>
            <a:ext cx="7190184" cy="1008112"/>
          </a:xfrm>
        </p:spPr>
        <p:txBody>
          <a:bodyPr/>
          <a:lstStyle/>
          <a:p>
            <a:pPr algn="ctr"/>
            <a:r>
              <a:rPr lang="uk-UA" sz="5400" dirty="0" smtClean="0">
                <a:solidFill>
                  <a:srgbClr val="00B050"/>
                </a:solidFill>
              </a:rPr>
              <a:t>Суфікс</a:t>
            </a:r>
            <a:endParaRPr lang="ru-RU" sz="5400" dirty="0">
              <a:solidFill>
                <a:srgbClr val="00B050"/>
              </a:solidFill>
            </a:endParaRPr>
          </a:p>
        </p:txBody>
      </p:sp>
      <p:sp>
        <p:nvSpPr>
          <p:cNvPr id="4" name="Прямоугольник 3"/>
          <p:cNvSpPr/>
          <p:nvPr/>
        </p:nvSpPr>
        <p:spPr>
          <a:xfrm>
            <a:off x="467544" y="2189182"/>
            <a:ext cx="8280920" cy="1815882"/>
          </a:xfrm>
          <a:prstGeom prst="rect">
            <a:avLst/>
          </a:prstGeom>
        </p:spPr>
        <p:txBody>
          <a:bodyPr wrap="square">
            <a:spAutoFit/>
          </a:bodyPr>
          <a:lstStyle/>
          <a:p>
            <a:r>
              <a:rPr lang="ru-RU" sz="2800" b="1" u="sng" dirty="0" err="1"/>
              <a:t>Суфікс</a:t>
            </a:r>
            <a:r>
              <a:rPr lang="ru-RU" sz="2800" dirty="0"/>
              <a:t> (</a:t>
            </a:r>
            <a:r>
              <a:rPr lang="ru-RU" sz="2800" dirty="0" err="1"/>
              <a:t>від</a:t>
            </a:r>
            <a:r>
              <a:rPr lang="ru-RU" sz="2800" dirty="0"/>
              <a:t> лат. </a:t>
            </a:r>
            <a:r>
              <a:rPr lang="ru-RU" sz="2800" dirty="0" err="1"/>
              <a:t>sufficus</a:t>
            </a:r>
            <a:r>
              <a:rPr lang="ru-RU" sz="2800" dirty="0"/>
              <a:t> - </a:t>
            </a:r>
            <a:r>
              <a:rPr lang="ru-RU" sz="2800" dirty="0" err="1">
                <a:solidFill>
                  <a:schemeClr val="accent1">
                    <a:lumMod val="75000"/>
                  </a:schemeClr>
                </a:solidFill>
              </a:rPr>
              <a:t>прикріплений</a:t>
            </a:r>
            <a:r>
              <a:rPr lang="ru-RU" sz="2800" dirty="0"/>
              <a:t>) - </a:t>
            </a:r>
            <a:r>
              <a:rPr lang="ru-RU" sz="2800" dirty="0" err="1"/>
              <a:t>частина</a:t>
            </a:r>
            <a:r>
              <a:rPr lang="ru-RU" sz="2800" dirty="0"/>
              <a:t> слова, </a:t>
            </a:r>
            <a:r>
              <a:rPr lang="ru-RU" sz="2800" dirty="0" err="1"/>
              <a:t>що</a:t>
            </a:r>
            <a:r>
              <a:rPr lang="ru-RU" sz="2800" dirty="0"/>
              <a:t> </a:t>
            </a:r>
            <a:r>
              <a:rPr lang="ru-RU" sz="2800" dirty="0" err="1"/>
              <a:t>стоїть</a:t>
            </a:r>
            <a:r>
              <a:rPr lang="ru-RU" sz="2800" dirty="0"/>
              <a:t> </a:t>
            </a:r>
            <a:r>
              <a:rPr lang="ru-RU" sz="2800" dirty="0" err="1"/>
              <a:t>після</a:t>
            </a:r>
            <a:r>
              <a:rPr lang="ru-RU" sz="2800" dirty="0"/>
              <a:t> </a:t>
            </a:r>
            <a:r>
              <a:rPr lang="ru-RU" sz="2800" dirty="0" err="1"/>
              <a:t>кореня</a:t>
            </a:r>
            <a:r>
              <a:rPr lang="ru-RU" sz="2800" dirty="0"/>
              <a:t> і служить для </a:t>
            </a:r>
            <a:r>
              <a:rPr lang="ru-RU" sz="2800" dirty="0" err="1"/>
              <a:t>утворення</a:t>
            </a:r>
            <a:r>
              <a:rPr lang="ru-RU" sz="2800" dirty="0"/>
              <a:t> </a:t>
            </a:r>
            <a:r>
              <a:rPr lang="ru-RU" sz="2800" dirty="0" err="1"/>
              <a:t>нових</a:t>
            </a:r>
            <a:r>
              <a:rPr lang="ru-RU" sz="2800" dirty="0"/>
              <a:t> </a:t>
            </a:r>
            <a:r>
              <a:rPr lang="ru-RU" sz="2800" dirty="0" err="1"/>
              <a:t>слів</a:t>
            </a:r>
            <a:r>
              <a:rPr lang="ru-RU" sz="2800" dirty="0"/>
              <a:t> </a:t>
            </a:r>
            <a:r>
              <a:rPr lang="ru-RU" sz="2800" dirty="0" err="1"/>
              <a:t>чи</a:t>
            </a:r>
            <a:r>
              <a:rPr lang="ru-RU" sz="2800" dirty="0"/>
              <a:t> </a:t>
            </a:r>
            <a:r>
              <a:rPr lang="ru-RU" sz="2800" dirty="0" err="1"/>
              <a:t>інших</a:t>
            </a:r>
            <a:r>
              <a:rPr lang="ru-RU" sz="2800" dirty="0"/>
              <a:t> </a:t>
            </a:r>
            <a:r>
              <a:rPr lang="ru-RU" sz="2800" dirty="0" err="1"/>
              <a:t>граматичних</a:t>
            </a:r>
            <a:r>
              <a:rPr lang="ru-RU" sz="2800" dirty="0"/>
              <a:t> форм:</a:t>
            </a:r>
          </a:p>
        </p:txBody>
      </p:sp>
      <p:sp>
        <p:nvSpPr>
          <p:cNvPr id="5" name="TextBox 4"/>
          <p:cNvSpPr txBox="1"/>
          <p:nvPr/>
        </p:nvSpPr>
        <p:spPr>
          <a:xfrm>
            <a:off x="2555776" y="3748970"/>
            <a:ext cx="4176464" cy="400110"/>
          </a:xfrm>
          <a:prstGeom prst="rect">
            <a:avLst/>
          </a:prstGeom>
          <a:noFill/>
        </p:spPr>
        <p:txBody>
          <a:bodyPr wrap="square" rtlCol="0">
            <a:spAutoFit/>
          </a:bodyPr>
          <a:lstStyle/>
          <a:p>
            <a:r>
              <a:rPr lang="ru-RU" i="1" dirty="0" err="1"/>
              <a:t>мудрий</a:t>
            </a:r>
            <a:r>
              <a:rPr lang="ru-RU" i="1" dirty="0"/>
              <a:t> + </a:t>
            </a:r>
            <a:r>
              <a:rPr lang="ru-RU" sz="2000" b="1" i="1" dirty="0">
                <a:solidFill>
                  <a:srgbClr val="FF0000"/>
                </a:solidFill>
              </a:rPr>
              <a:t>-</a:t>
            </a:r>
            <a:r>
              <a:rPr lang="ru-RU" sz="2000" b="1" i="1" dirty="0" err="1" smtClean="0">
                <a:solidFill>
                  <a:srgbClr val="FF0000"/>
                </a:solidFill>
              </a:rPr>
              <a:t>ість</a:t>
            </a:r>
            <a:r>
              <a:rPr lang="ru-RU" sz="2000" b="1" i="1" dirty="0" smtClean="0">
                <a:solidFill>
                  <a:srgbClr val="FF0000"/>
                </a:solidFill>
              </a:rPr>
              <a:t> </a:t>
            </a:r>
            <a:r>
              <a:rPr lang="ru-RU" b="1" i="1" dirty="0" smtClean="0"/>
              <a:t>= </a:t>
            </a:r>
            <a:r>
              <a:rPr lang="ru-RU" i="1" dirty="0" err="1" smtClean="0"/>
              <a:t>мудрість</a:t>
            </a:r>
            <a:endParaRPr lang="ru-RU" dirty="0"/>
          </a:p>
        </p:txBody>
      </p:sp>
      <p:sp>
        <p:nvSpPr>
          <p:cNvPr id="6" name="Прямоугольник 5"/>
          <p:cNvSpPr/>
          <p:nvPr/>
        </p:nvSpPr>
        <p:spPr>
          <a:xfrm>
            <a:off x="2958882" y="4109010"/>
            <a:ext cx="2621230" cy="400110"/>
          </a:xfrm>
          <a:prstGeom prst="rect">
            <a:avLst/>
          </a:prstGeom>
        </p:spPr>
        <p:txBody>
          <a:bodyPr wrap="none">
            <a:spAutoFit/>
          </a:bodyPr>
          <a:lstStyle/>
          <a:p>
            <a:r>
              <a:rPr lang="ru-RU" i="1" dirty="0"/>
              <a:t>гора +</a:t>
            </a:r>
            <a:r>
              <a:rPr lang="ru-RU" b="1" i="1" dirty="0"/>
              <a:t> </a:t>
            </a:r>
            <a:r>
              <a:rPr lang="ru-RU" sz="2000" b="1" i="1" dirty="0">
                <a:solidFill>
                  <a:srgbClr val="FF0000"/>
                </a:solidFill>
              </a:rPr>
              <a:t>-</a:t>
            </a:r>
            <a:r>
              <a:rPr lang="ru-RU" sz="2000" b="1" i="1" dirty="0" err="1" smtClean="0">
                <a:solidFill>
                  <a:srgbClr val="FF0000"/>
                </a:solidFill>
              </a:rPr>
              <a:t>ськ</a:t>
            </a:r>
            <a:r>
              <a:rPr lang="ru-RU" sz="2000" b="1" i="1" dirty="0" smtClean="0">
                <a:solidFill>
                  <a:srgbClr val="FF0000"/>
                </a:solidFill>
              </a:rPr>
              <a:t> </a:t>
            </a:r>
            <a:r>
              <a:rPr lang="ru-RU" b="1" i="1" dirty="0" smtClean="0"/>
              <a:t>=</a:t>
            </a:r>
            <a:r>
              <a:rPr lang="ru-RU" b="1" i="1" dirty="0"/>
              <a:t> </a:t>
            </a:r>
            <a:r>
              <a:rPr lang="ru-RU" i="1" dirty="0" err="1"/>
              <a:t>гірський</a:t>
            </a:r>
            <a:endParaRPr lang="ru-RU" dirty="0"/>
          </a:p>
        </p:txBody>
      </p:sp>
      <p:sp>
        <p:nvSpPr>
          <p:cNvPr id="7" name="Прямоугольник 6"/>
          <p:cNvSpPr/>
          <p:nvPr/>
        </p:nvSpPr>
        <p:spPr>
          <a:xfrm>
            <a:off x="467544" y="4510861"/>
            <a:ext cx="8280920" cy="646331"/>
          </a:xfrm>
          <a:prstGeom prst="rect">
            <a:avLst/>
          </a:prstGeom>
        </p:spPr>
        <p:txBody>
          <a:bodyPr wrap="square">
            <a:spAutoFit/>
          </a:bodyPr>
          <a:lstStyle/>
          <a:p>
            <a:r>
              <a:rPr lang="ru-RU" dirty="0" err="1"/>
              <a:t>Формотворчі</a:t>
            </a:r>
            <a:r>
              <a:rPr lang="ru-RU" dirty="0"/>
              <a:t> </a:t>
            </a:r>
            <a:r>
              <a:rPr lang="ru-RU" dirty="0" err="1"/>
              <a:t>суфікси</a:t>
            </a:r>
            <a:r>
              <a:rPr lang="ru-RU" dirty="0"/>
              <a:t> </a:t>
            </a:r>
            <a:r>
              <a:rPr lang="ru-RU" dirty="0" err="1"/>
              <a:t>використовуються</a:t>
            </a:r>
            <a:r>
              <a:rPr lang="ru-RU" dirty="0"/>
              <a:t> для </a:t>
            </a:r>
            <a:r>
              <a:rPr lang="ru-RU" dirty="0" err="1"/>
              <a:t>створення</a:t>
            </a:r>
            <a:r>
              <a:rPr lang="ru-RU" dirty="0"/>
              <a:t> </a:t>
            </a:r>
            <a:r>
              <a:rPr lang="ru-RU" dirty="0" err="1"/>
              <a:t>інших</a:t>
            </a:r>
            <a:r>
              <a:rPr lang="ru-RU" dirty="0"/>
              <a:t> </a:t>
            </a:r>
            <a:r>
              <a:rPr lang="ru-RU" dirty="0" err="1"/>
              <a:t>граматичних</a:t>
            </a:r>
            <a:r>
              <a:rPr lang="ru-RU" dirty="0"/>
              <a:t> </a:t>
            </a:r>
            <a:r>
              <a:rPr lang="ru-RU" dirty="0" smtClean="0"/>
              <a:t>форм</a:t>
            </a:r>
            <a:endParaRPr lang="ru-RU" dirty="0"/>
          </a:p>
        </p:txBody>
      </p:sp>
      <p:sp>
        <p:nvSpPr>
          <p:cNvPr id="8" name="Прямоугольник 7"/>
          <p:cNvSpPr/>
          <p:nvPr/>
        </p:nvSpPr>
        <p:spPr>
          <a:xfrm>
            <a:off x="2195736" y="4973106"/>
            <a:ext cx="4551246" cy="400110"/>
          </a:xfrm>
          <a:prstGeom prst="rect">
            <a:avLst/>
          </a:prstGeom>
        </p:spPr>
        <p:txBody>
          <a:bodyPr wrap="none">
            <a:spAutoFit/>
          </a:bodyPr>
          <a:lstStyle/>
          <a:p>
            <a:r>
              <a:rPr lang="ru-RU" i="1" dirty="0" err="1" smtClean="0"/>
              <a:t>Співати</a:t>
            </a:r>
            <a:r>
              <a:rPr lang="ru-RU" i="1" dirty="0" smtClean="0"/>
              <a:t>+ </a:t>
            </a:r>
            <a:r>
              <a:rPr lang="ru-RU" sz="2000" i="1" dirty="0" smtClean="0">
                <a:solidFill>
                  <a:srgbClr val="FF0000"/>
                </a:solidFill>
              </a:rPr>
              <a:t>-в </a:t>
            </a:r>
            <a:r>
              <a:rPr lang="ru-RU" i="1" dirty="0" smtClean="0"/>
              <a:t>=</a:t>
            </a:r>
            <a:r>
              <a:rPr lang="ru-RU" i="1" dirty="0"/>
              <a:t> </a:t>
            </a:r>
            <a:r>
              <a:rPr lang="ru-RU" i="1" dirty="0" err="1" smtClean="0"/>
              <a:t>співа</a:t>
            </a:r>
            <a:r>
              <a:rPr lang="ru-RU" b="1" i="1" dirty="0" err="1" smtClean="0"/>
              <a:t>в</a:t>
            </a:r>
            <a:r>
              <a:rPr lang="ru-RU" b="1" i="1" dirty="0" smtClean="0"/>
              <a:t> ( </a:t>
            </a:r>
            <a:r>
              <a:rPr lang="ru-RU" b="1" i="1" dirty="0" err="1" smtClean="0"/>
              <a:t>мин.ч</a:t>
            </a:r>
            <a:r>
              <a:rPr lang="ru-RU" b="1" i="1" dirty="0" smtClean="0"/>
              <a:t>. </a:t>
            </a:r>
            <a:r>
              <a:rPr lang="ru-RU" b="1" i="1" dirty="0" err="1"/>
              <a:t>д</a:t>
            </a:r>
            <a:r>
              <a:rPr lang="ru-RU" b="1" i="1" dirty="0" err="1" smtClean="0"/>
              <a:t>ієслова</a:t>
            </a:r>
            <a:r>
              <a:rPr lang="ru-RU" b="1" i="1" dirty="0" smtClean="0"/>
              <a:t>)</a:t>
            </a:r>
            <a:endParaRPr lang="ru-RU" dirty="0"/>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116632"/>
            <a:ext cx="1755197" cy="17551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Нижний колонтитул 2"/>
          <p:cNvSpPr>
            <a:spLocks noGrp="1"/>
          </p:cNvSpPr>
          <p:nvPr>
            <p:ph type="ftr" sz="quarter" idx="11"/>
          </p:nvPr>
        </p:nvSpPr>
        <p:spPr/>
        <p:txBody>
          <a:bodyPr/>
          <a:lstStyle/>
          <a:p>
            <a:endParaRPr lang="ru-RU" dirty="0"/>
          </a:p>
        </p:txBody>
      </p:sp>
    </p:spTree>
    <p:extLst>
      <p:ext uri="{BB962C8B-B14F-4D97-AF65-F5344CB8AC3E}">
        <p14:creationId xmlns="" xmlns:p14="http://schemas.microsoft.com/office/powerpoint/2010/main" val="11888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 presetClass="emph" presetSubtype="2" fill="hold" nodeType="afterEffect">
                                  <p:stCondLst>
                                    <p:cond delay="0"/>
                                  </p:stCondLst>
                                  <p:childTnLst>
                                    <p:animClr clrSpc="rgb" dir="cw">
                                      <p:cBhvr override="childStyle">
                                        <p:cTn id="13" dur="2000" fill="hold"/>
                                        <p:tgtEl>
                                          <p:spTgt spid="4">
                                            <p:txEl>
                                              <p:pRg st="0" end="0"/>
                                            </p:txEl>
                                          </p:spTgt>
                                        </p:tgtEl>
                                        <p:attrNameLst>
                                          <p:attrName>style.color</p:attrName>
                                        </p:attrNameLst>
                                      </p:cBhvr>
                                      <p:to>
                                        <a:srgbClr val="7030A0"/>
                                      </p:to>
                                    </p:animClr>
                                  </p:childTnLst>
                                </p:cTn>
                              </p:par>
                            </p:childTnLst>
                          </p:cTn>
                        </p:par>
                        <p:par>
                          <p:cTn id="14" fill="hold">
                            <p:stCondLst>
                              <p:cond delay="3000"/>
                            </p:stCondLst>
                            <p:childTnLst>
                              <p:par>
                                <p:cTn id="15" presetID="26"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par>
                          <p:cTn id="31" fill="hold">
                            <p:stCondLst>
                              <p:cond delay="5000"/>
                            </p:stCondLst>
                            <p:childTnLst>
                              <p:par>
                                <p:cTn id="32" presetID="26"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80">
                                          <p:stCondLst>
                                            <p:cond delay="0"/>
                                          </p:stCondLst>
                                        </p:cTn>
                                        <p:tgtEl>
                                          <p:spTgt spid="6"/>
                                        </p:tgtEl>
                                      </p:cBhvr>
                                    </p:animEffect>
                                    <p:anim calcmode="lin" valueType="num">
                                      <p:cBhvr>
                                        <p:cTn id="3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0" dur="26">
                                          <p:stCondLst>
                                            <p:cond delay="650"/>
                                          </p:stCondLst>
                                        </p:cTn>
                                        <p:tgtEl>
                                          <p:spTgt spid="6"/>
                                        </p:tgtEl>
                                      </p:cBhvr>
                                      <p:to x="100000" y="60000"/>
                                    </p:animScale>
                                    <p:animScale>
                                      <p:cBhvr>
                                        <p:cTn id="41" dur="166" decel="50000">
                                          <p:stCondLst>
                                            <p:cond delay="676"/>
                                          </p:stCondLst>
                                        </p:cTn>
                                        <p:tgtEl>
                                          <p:spTgt spid="6"/>
                                        </p:tgtEl>
                                      </p:cBhvr>
                                      <p:to x="100000" y="100000"/>
                                    </p:animScale>
                                    <p:animScale>
                                      <p:cBhvr>
                                        <p:cTn id="42" dur="26">
                                          <p:stCondLst>
                                            <p:cond delay="1312"/>
                                          </p:stCondLst>
                                        </p:cTn>
                                        <p:tgtEl>
                                          <p:spTgt spid="6"/>
                                        </p:tgtEl>
                                      </p:cBhvr>
                                      <p:to x="100000" y="80000"/>
                                    </p:animScale>
                                    <p:animScale>
                                      <p:cBhvr>
                                        <p:cTn id="43" dur="166" decel="50000">
                                          <p:stCondLst>
                                            <p:cond delay="1338"/>
                                          </p:stCondLst>
                                        </p:cTn>
                                        <p:tgtEl>
                                          <p:spTgt spid="6"/>
                                        </p:tgtEl>
                                      </p:cBhvr>
                                      <p:to x="100000" y="100000"/>
                                    </p:animScale>
                                    <p:animScale>
                                      <p:cBhvr>
                                        <p:cTn id="44" dur="26">
                                          <p:stCondLst>
                                            <p:cond delay="1642"/>
                                          </p:stCondLst>
                                        </p:cTn>
                                        <p:tgtEl>
                                          <p:spTgt spid="6"/>
                                        </p:tgtEl>
                                      </p:cBhvr>
                                      <p:to x="100000" y="90000"/>
                                    </p:animScale>
                                    <p:animScale>
                                      <p:cBhvr>
                                        <p:cTn id="45" dur="166" decel="50000">
                                          <p:stCondLst>
                                            <p:cond delay="1668"/>
                                          </p:stCondLst>
                                        </p:cTn>
                                        <p:tgtEl>
                                          <p:spTgt spid="6"/>
                                        </p:tgtEl>
                                      </p:cBhvr>
                                      <p:to x="100000" y="100000"/>
                                    </p:animScale>
                                    <p:animScale>
                                      <p:cBhvr>
                                        <p:cTn id="46" dur="26">
                                          <p:stCondLst>
                                            <p:cond delay="1808"/>
                                          </p:stCondLst>
                                        </p:cTn>
                                        <p:tgtEl>
                                          <p:spTgt spid="6"/>
                                        </p:tgtEl>
                                      </p:cBhvr>
                                      <p:to x="100000" y="95000"/>
                                    </p:animScale>
                                    <p:animScale>
                                      <p:cBhvr>
                                        <p:cTn id="47" dur="166" decel="50000">
                                          <p:stCondLst>
                                            <p:cond delay="1834"/>
                                          </p:stCondLst>
                                        </p:cTn>
                                        <p:tgtEl>
                                          <p:spTgt spid="6"/>
                                        </p:tgtEl>
                                      </p:cBhvr>
                                      <p:to x="100000" y="100000"/>
                                    </p:animScale>
                                  </p:childTnLst>
                                </p:cTn>
                              </p:par>
                            </p:childTnLst>
                          </p:cTn>
                        </p:par>
                        <p:par>
                          <p:cTn id="48" fill="hold">
                            <p:stCondLst>
                              <p:cond delay="7000"/>
                            </p:stCondLst>
                            <p:childTnLst>
                              <p:par>
                                <p:cTn id="49" presetID="14" presetClass="entr" presetSubtype="1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horizontal)">
                                      <p:cBhvr>
                                        <p:cTn id="51" dur="2500"/>
                                        <p:tgtEl>
                                          <p:spTgt spid="7"/>
                                        </p:tgtEl>
                                      </p:cBhvr>
                                    </p:animEffect>
                                  </p:childTnLst>
                                </p:cTn>
                              </p:par>
                            </p:childTnLst>
                          </p:cTn>
                        </p:par>
                        <p:par>
                          <p:cTn id="52" fill="hold">
                            <p:stCondLst>
                              <p:cond delay="9500"/>
                            </p:stCondLst>
                            <p:childTnLst>
                              <p:par>
                                <p:cTn id="53" presetID="26" presetClass="entr" presetSubtype="0" fill="hold"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wipe(down)">
                                      <p:cBhvr>
                                        <p:cTn id="55" dur="580">
                                          <p:stCondLst>
                                            <p:cond delay="0"/>
                                          </p:stCondLst>
                                        </p:cTn>
                                        <p:tgtEl>
                                          <p:spTgt spid="8">
                                            <p:txEl>
                                              <p:pRg st="0" end="0"/>
                                            </p:txEl>
                                          </p:spTgt>
                                        </p:tgtEl>
                                      </p:cBhvr>
                                    </p:animEffect>
                                    <p:anim calcmode="lin" valueType="num">
                                      <p:cBhvr>
                                        <p:cTn id="56"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xEl>
                                              <p:pRg st="0" end="0"/>
                                            </p:txEl>
                                          </p:spTgt>
                                        </p:tgtEl>
                                      </p:cBhvr>
                                      <p:to x="100000" y="60000"/>
                                    </p:animScale>
                                    <p:animScale>
                                      <p:cBhvr>
                                        <p:cTn id="62" dur="166" decel="50000">
                                          <p:stCondLst>
                                            <p:cond delay="676"/>
                                          </p:stCondLst>
                                        </p:cTn>
                                        <p:tgtEl>
                                          <p:spTgt spid="8">
                                            <p:txEl>
                                              <p:pRg st="0" end="0"/>
                                            </p:txEl>
                                          </p:spTgt>
                                        </p:tgtEl>
                                      </p:cBhvr>
                                      <p:to x="100000" y="100000"/>
                                    </p:animScale>
                                    <p:animScale>
                                      <p:cBhvr>
                                        <p:cTn id="63" dur="26">
                                          <p:stCondLst>
                                            <p:cond delay="1312"/>
                                          </p:stCondLst>
                                        </p:cTn>
                                        <p:tgtEl>
                                          <p:spTgt spid="8">
                                            <p:txEl>
                                              <p:pRg st="0" end="0"/>
                                            </p:txEl>
                                          </p:spTgt>
                                        </p:tgtEl>
                                      </p:cBhvr>
                                      <p:to x="100000" y="80000"/>
                                    </p:animScale>
                                    <p:animScale>
                                      <p:cBhvr>
                                        <p:cTn id="64" dur="166" decel="50000">
                                          <p:stCondLst>
                                            <p:cond delay="1338"/>
                                          </p:stCondLst>
                                        </p:cTn>
                                        <p:tgtEl>
                                          <p:spTgt spid="8">
                                            <p:txEl>
                                              <p:pRg st="0" end="0"/>
                                            </p:txEl>
                                          </p:spTgt>
                                        </p:tgtEl>
                                      </p:cBhvr>
                                      <p:to x="100000" y="100000"/>
                                    </p:animScale>
                                    <p:animScale>
                                      <p:cBhvr>
                                        <p:cTn id="65" dur="26">
                                          <p:stCondLst>
                                            <p:cond delay="1642"/>
                                          </p:stCondLst>
                                        </p:cTn>
                                        <p:tgtEl>
                                          <p:spTgt spid="8">
                                            <p:txEl>
                                              <p:pRg st="0" end="0"/>
                                            </p:txEl>
                                          </p:spTgt>
                                        </p:tgtEl>
                                      </p:cBhvr>
                                      <p:to x="100000" y="90000"/>
                                    </p:animScale>
                                    <p:animScale>
                                      <p:cBhvr>
                                        <p:cTn id="66" dur="166" decel="50000">
                                          <p:stCondLst>
                                            <p:cond delay="1668"/>
                                          </p:stCondLst>
                                        </p:cTn>
                                        <p:tgtEl>
                                          <p:spTgt spid="8">
                                            <p:txEl>
                                              <p:pRg st="0" end="0"/>
                                            </p:txEl>
                                          </p:spTgt>
                                        </p:tgtEl>
                                      </p:cBhvr>
                                      <p:to x="100000" y="100000"/>
                                    </p:animScale>
                                    <p:animScale>
                                      <p:cBhvr>
                                        <p:cTn id="67" dur="26">
                                          <p:stCondLst>
                                            <p:cond delay="1808"/>
                                          </p:stCondLst>
                                        </p:cTn>
                                        <p:tgtEl>
                                          <p:spTgt spid="8">
                                            <p:txEl>
                                              <p:pRg st="0" end="0"/>
                                            </p:txEl>
                                          </p:spTgt>
                                        </p:tgtEl>
                                      </p:cBhvr>
                                      <p:to x="100000" y="95000"/>
                                    </p:animScale>
                                    <p:animScale>
                                      <p:cBhvr>
                                        <p:cTn id="68"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3825" y="476672"/>
            <a:ext cx="6512511" cy="1143000"/>
          </a:xfrm>
        </p:spPr>
        <p:txBody>
          <a:bodyPr/>
          <a:lstStyle/>
          <a:p>
            <a:pPr algn="ctr"/>
            <a:r>
              <a:rPr lang="uk-UA" sz="5400" dirty="0" smtClean="0">
                <a:solidFill>
                  <a:srgbClr val="0070C0"/>
                </a:solidFill>
              </a:rPr>
              <a:t>Постфікс</a:t>
            </a:r>
            <a:endParaRPr lang="ru-RU" sz="5400" dirty="0">
              <a:solidFill>
                <a:srgbClr val="0070C0"/>
              </a:solidFill>
            </a:endParaRPr>
          </a:p>
        </p:txBody>
      </p:sp>
      <p:sp>
        <p:nvSpPr>
          <p:cNvPr id="3" name="TextBox 2"/>
          <p:cNvSpPr txBox="1"/>
          <p:nvPr/>
        </p:nvSpPr>
        <p:spPr>
          <a:xfrm>
            <a:off x="539551" y="1772816"/>
            <a:ext cx="8424937" cy="1815882"/>
          </a:xfrm>
          <a:prstGeom prst="rect">
            <a:avLst/>
          </a:prstGeom>
          <a:noFill/>
        </p:spPr>
        <p:txBody>
          <a:bodyPr wrap="square" rtlCol="0">
            <a:spAutoFit/>
          </a:bodyPr>
          <a:lstStyle/>
          <a:p>
            <a:r>
              <a:rPr lang="ru-RU" sz="2800" b="1" dirty="0" err="1"/>
              <a:t>Постфікс</a:t>
            </a:r>
            <a:r>
              <a:rPr lang="ru-RU" dirty="0"/>
              <a:t> </a:t>
            </a:r>
            <a:r>
              <a:rPr lang="ru-RU" sz="2800" dirty="0"/>
              <a:t>(</a:t>
            </a:r>
            <a:r>
              <a:rPr lang="ru-RU" sz="2800" dirty="0" err="1"/>
              <a:t>від</a:t>
            </a:r>
            <a:r>
              <a:rPr lang="ru-RU" sz="2800" dirty="0"/>
              <a:t> лат. </a:t>
            </a:r>
            <a:r>
              <a:rPr lang="en-US" sz="2800" dirty="0" err="1"/>
              <a:t>postfixus</a:t>
            </a:r>
            <a:r>
              <a:rPr lang="en-US" sz="2800" dirty="0"/>
              <a:t>- </a:t>
            </a:r>
            <a:r>
              <a:rPr lang="ru-RU" sz="2800" dirty="0" err="1" smtClean="0">
                <a:solidFill>
                  <a:srgbClr val="7030A0"/>
                </a:solidFill>
              </a:rPr>
              <a:t>прикріплений</a:t>
            </a:r>
            <a:r>
              <a:rPr lang="ru-RU" sz="2800" dirty="0" smtClean="0">
                <a:solidFill>
                  <a:srgbClr val="0070C0"/>
                </a:solidFill>
              </a:rPr>
              <a:t> </a:t>
            </a:r>
            <a:r>
              <a:rPr lang="ru-RU" sz="2800" dirty="0" err="1">
                <a:solidFill>
                  <a:srgbClr val="7030A0"/>
                </a:solidFill>
              </a:rPr>
              <a:t>після</a:t>
            </a:r>
            <a:r>
              <a:rPr lang="ru-RU" sz="2800" dirty="0"/>
              <a:t>)- </a:t>
            </a:r>
            <a:r>
              <a:rPr lang="ru-RU" sz="2800" dirty="0" err="1"/>
              <a:t>частина</a:t>
            </a:r>
            <a:r>
              <a:rPr lang="ru-RU" sz="2800" dirty="0"/>
              <a:t> слова,  </a:t>
            </a:r>
            <a:r>
              <a:rPr lang="ru-RU" sz="2800" dirty="0" smtClean="0"/>
              <a:t> </a:t>
            </a:r>
            <a:r>
              <a:rPr lang="ru-RU" sz="2800" dirty="0" err="1" smtClean="0"/>
              <a:t>що</a:t>
            </a:r>
            <a:r>
              <a:rPr lang="ru-RU" sz="2800" dirty="0" smtClean="0"/>
              <a:t> </a:t>
            </a:r>
            <a:r>
              <a:rPr lang="ru-RU" sz="2800" dirty="0" err="1"/>
              <a:t>стоїть</a:t>
            </a:r>
            <a:r>
              <a:rPr lang="ru-RU" sz="2800" dirty="0"/>
              <a:t> у </a:t>
            </a:r>
            <a:r>
              <a:rPr lang="ru-RU" sz="2800" dirty="0" err="1"/>
              <a:t>кінці</a:t>
            </a:r>
            <a:r>
              <a:rPr lang="ru-RU" sz="2800" dirty="0"/>
              <a:t> слова </a:t>
            </a:r>
            <a:r>
              <a:rPr lang="ru-RU" sz="2800" dirty="0" err="1"/>
              <a:t>після</a:t>
            </a:r>
            <a:r>
              <a:rPr lang="ru-RU" sz="2800" dirty="0"/>
              <a:t> </a:t>
            </a:r>
            <a:r>
              <a:rPr lang="ru-RU" sz="2800" dirty="0" err="1"/>
              <a:t>закінчення</a:t>
            </a:r>
            <a:r>
              <a:rPr lang="ru-RU" sz="2800" dirty="0"/>
              <a:t> і служить для </a:t>
            </a:r>
            <a:r>
              <a:rPr lang="ru-RU" sz="2800" dirty="0" err="1"/>
              <a:t>утворення</a:t>
            </a:r>
            <a:r>
              <a:rPr lang="ru-RU" sz="2800" dirty="0"/>
              <a:t> </a:t>
            </a:r>
            <a:r>
              <a:rPr lang="ru-RU" sz="2800" dirty="0" err="1"/>
              <a:t>нових</a:t>
            </a:r>
            <a:r>
              <a:rPr lang="ru-RU" sz="2800" dirty="0"/>
              <a:t> </a:t>
            </a:r>
            <a:r>
              <a:rPr lang="ru-RU" sz="2800" dirty="0" err="1" smtClean="0"/>
              <a:t>слів</a:t>
            </a:r>
            <a:r>
              <a:rPr lang="ru-RU" sz="2800" dirty="0" smtClean="0"/>
              <a:t> </a:t>
            </a:r>
            <a:r>
              <a:rPr lang="ru-RU" sz="2800" dirty="0" err="1"/>
              <a:t>чи</a:t>
            </a:r>
            <a:r>
              <a:rPr lang="ru-RU" sz="2800" dirty="0"/>
              <a:t> </a:t>
            </a:r>
            <a:r>
              <a:rPr lang="ru-RU" sz="2800" dirty="0" err="1"/>
              <a:t>нових</a:t>
            </a:r>
            <a:r>
              <a:rPr lang="ru-RU" sz="2800" dirty="0"/>
              <a:t> форм </a:t>
            </a:r>
            <a:r>
              <a:rPr lang="ru-RU" sz="2800" dirty="0" smtClean="0"/>
              <a:t>().</a:t>
            </a:r>
            <a:endParaRPr lang="ru-RU" sz="2800" dirty="0"/>
          </a:p>
        </p:txBody>
      </p:sp>
      <p:sp>
        <p:nvSpPr>
          <p:cNvPr id="5" name="TextBox 4"/>
          <p:cNvSpPr txBox="1"/>
          <p:nvPr/>
        </p:nvSpPr>
        <p:spPr>
          <a:xfrm>
            <a:off x="1259632" y="3615407"/>
            <a:ext cx="2952328" cy="461665"/>
          </a:xfrm>
          <a:prstGeom prst="rect">
            <a:avLst/>
          </a:prstGeom>
          <a:noFill/>
        </p:spPr>
        <p:txBody>
          <a:bodyPr wrap="square" rtlCol="0">
            <a:spAutoFit/>
          </a:bodyPr>
          <a:lstStyle/>
          <a:p>
            <a:r>
              <a:rPr lang="ru-RU" sz="2400" i="1" dirty="0" smtClean="0"/>
              <a:t>скажи- скажи-</a:t>
            </a:r>
            <a:r>
              <a:rPr lang="ru-RU" sz="2400" b="1" i="1" dirty="0" smtClean="0">
                <a:solidFill>
                  <a:srgbClr val="FF0000"/>
                </a:solidFill>
              </a:rPr>
              <a:t>но</a:t>
            </a:r>
            <a:r>
              <a:rPr lang="ru-RU" i="1" dirty="0" smtClean="0"/>
              <a:t>; </a:t>
            </a:r>
            <a:endParaRPr lang="ru-RU" dirty="0"/>
          </a:p>
        </p:txBody>
      </p:sp>
      <p:sp>
        <p:nvSpPr>
          <p:cNvPr id="7" name="TextBox 6"/>
          <p:cNvSpPr txBox="1"/>
          <p:nvPr/>
        </p:nvSpPr>
        <p:spPr>
          <a:xfrm>
            <a:off x="4355976" y="3645024"/>
            <a:ext cx="2977097" cy="461665"/>
          </a:xfrm>
          <a:prstGeom prst="rect">
            <a:avLst/>
          </a:prstGeom>
          <a:noFill/>
        </p:spPr>
        <p:txBody>
          <a:bodyPr wrap="none" rtlCol="0">
            <a:spAutoFit/>
          </a:bodyPr>
          <a:lstStyle/>
          <a:p>
            <a:r>
              <a:rPr lang="ru-RU" sz="2400" i="1" dirty="0" err="1" smtClean="0"/>
              <a:t>кохати</a:t>
            </a:r>
            <a:r>
              <a:rPr lang="ru-RU" sz="2400" i="1" dirty="0" smtClean="0"/>
              <a:t> - </a:t>
            </a:r>
            <a:r>
              <a:rPr lang="ru-RU" sz="2400" i="1" dirty="0" err="1" smtClean="0"/>
              <a:t>кохати</a:t>
            </a:r>
            <a:r>
              <a:rPr lang="ru-RU" sz="2400" b="1" i="1" dirty="0" err="1" smtClean="0">
                <a:solidFill>
                  <a:srgbClr val="FF0000"/>
                </a:solidFill>
              </a:rPr>
              <a:t>ся</a:t>
            </a:r>
            <a:endParaRPr lang="ru-RU" sz="2400"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25179" y="4509120"/>
            <a:ext cx="2853680" cy="21442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endParaRPr lang="ru-RU" dirty="0"/>
          </a:p>
        </p:txBody>
      </p:sp>
    </p:spTree>
    <p:extLst>
      <p:ext uri="{BB962C8B-B14F-4D97-AF65-F5344CB8AC3E}">
        <p14:creationId xmlns="" xmlns:p14="http://schemas.microsoft.com/office/powerpoint/2010/main" val="275410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26" presetClass="entr" presetSubtype="0"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80">
                                          <p:stCondLst>
                                            <p:cond delay="0"/>
                                          </p:stCondLst>
                                        </p:cTn>
                                        <p:tgtEl>
                                          <p:spTgt spid="5">
                                            <p:txEl>
                                              <p:pRg st="0" end="0"/>
                                            </p:txEl>
                                          </p:spTgt>
                                        </p:tgtEl>
                                      </p:cBhvr>
                                    </p:animEffect>
                                    <p:anim calcmode="lin" valueType="num">
                                      <p:cBhvr>
                                        <p:cTn id="19"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xEl>
                                              <p:pRg st="0" end="0"/>
                                            </p:txEl>
                                          </p:spTgt>
                                        </p:tgtEl>
                                      </p:cBhvr>
                                      <p:to x="100000" y="60000"/>
                                    </p:animScale>
                                    <p:animScale>
                                      <p:cBhvr>
                                        <p:cTn id="25" dur="166" decel="50000">
                                          <p:stCondLst>
                                            <p:cond delay="676"/>
                                          </p:stCondLst>
                                        </p:cTn>
                                        <p:tgtEl>
                                          <p:spTgt spid="5">
                                            <p:txEl>
                                              <p:pRg st="0" end="0"/>
                                            </p:txEl>
                                          </p:spTgt>
                                        </p:tgtEl>
                                      </p:cBhvr>
                                      <p:to x="100000" y="100000"/>
                                    </p:animScale>
                                    <p:animScale>
                                      <p:cBhvr>
                                        <p:cTn id="26" dur="26">
                                          <p:stCondLst>
                                            <p:cond delay="1312"/>
                                          </p:stCondLst>
                                        </p:cTn>
                                        <p:tgtEl>
                                          <p:spTgt spid="5">
                                            <p:txEl>
                                              <p:pRg st="0" end="0"/>
                                            </p:txEl>
                                          </p:spTgt>
                                        </p:tgtEl>
                                      </p:cBhvr>
                                      <p:to x="100000" y="80000"/>
                                    </p:animScale>
                                    <p:animScale>
                                      <p:cBhvr>
                                        <p:cTn id="27" dur="166" decel="50000">
                                          <p:stCondLst>
                                            <p:cond delay="1338"/>
                                          </p:stCondLst>
                                        </p:cTn>
                                        <p:tgtEl>
                                          <p:spTgt spid="5">
                                            <p:txEl>
                                              <p:pRg st="0" end="0"/>
                                            </p:txEl>
                                          </p:spTgt>
                                        </p:tgtEl>
                                      </p:cBhvr>
                                      <p:to x="100000" y="100000"/>
                                    </p:animScale>
                                    <p:animScale>
                                      <p:cBhvr>
                                        <p:cTn id="28" dur="26">
                                          <p:stCondLst>
                                            <p:cond delay="1642"/>
                                          </p:stCondLst>
                                        </p:cTn>
                                        <p:tgtEl>
                                          <p:spTgt spid="5">
                                            <p:txEl>
                                              <p:pRg st="0" end="0"/>
                                            </p:txEl>
                                          </p:spTgt>
                                        </p:tgtEl>
                                      </p:cBhvr>
                                      <p:to x="100000" y="90000"/>
                                    </p:animScale>
                                    <p:animScale>
                                      <p:cBhvr>
                                        <p:cTn id="29" dur="166" decel="50000">
                                          <p:stCondLst>
                                            <p:cond delay="1668"/>
                                          </p:stCondLst>
                                        </p:cTn>
                                        <p:tgtEl>
                                          <p:spTgt spid="5">
                                            <p:txEl>
                                              <p:pRg st="0" end="0"/>
                                            </p:txEl>
                                          </p:spTgt>
                                        </p:tgtEl>
                                      </p:cBhvr>
                                      <p:to x="100000" y="100000"/>
                                    </p:animScale>
                                    <p:animScale>
                                      <p:cBhvr>
                                        <p:cTn id="30" dur="26">
                                          <p:stCondLst>
                                            <p:cond delay="1808"/>
                                          </p:stCondLst>
                                        </p:cTn>
                                        <p:tgtEl>
                                          <p:spTgt spid="5">
                                            <p:txEl>
                                              <p:pRg st="0" end="0"/>
                                            </p:txEl>
                                          </p:spTgt>
                                        </p:tgtEl>
                                      </p:cBhvr>
                                      <p:to x="100000" y="95000"/>
                                    </p:animScale>
                                    <p:animScale>
                                      <p:cBhvr>
                                        <p:cTn id="31" dur="166" decel="50000">
                                          <p:stCondLst>
                                            <p:cond delay="1834"/>
                                          </p:stCondLst>
                                        </p:cTn>
                                        <p:tgtEl>
                                          <p:spTgt spid="5">
                                            <p:txEl>
                                              <p:pRg st="0" end="0"/>
                                            </p:txEl>
                                          </p:spTgt>
                                        </p:tgtEl>
                                      </p:cBhvr>
                                      <p:to x="100000" y="100000"/>
                                    </p:animScale>
                                  </p:childTnLst>
                                </p:cTn>
                              </p:par>
                            </p:childTnLst>
                          </p:cTn>
                        </p:par>
                        <p:par>
                          <p:cTn id="32" fill="hold">
                            <p:stCondLst>
                              <p:cond delay="5000"/>
                            </p:stCondLst>
                            <p:childTnLst>
                              <p:par>
                                <p:cTn id="33" presetID="26"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par>
                          <p:cTn id="49" fill="hold">
                            <p:stCondLst>
                              <p:cond delay="7000"/>
                            </p:stCondLst>
                            <p:childTnLst>
                              <p:par>
                                <p:cTn id="50" presetID="26" presetClass="entr" presetSubtype="0" fill="hold" nodeType="after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wipe(down)">
                                      <p:cBhvr>
                                        <p:cTn id="52" dur="580">
                                          <p:stCondLst>
                                            <p:cond delay="0"/>
                                          </p:stCondLst>
                                        </p:cTn>
                                        <p:tgtEl>
                                          <p:spTgt spid="7">
                                            <p:txEl>
                                              <p:pRg st="0" end="0"/>
                                            </p:txEl>
                                          </p:spTgt>
                                        </p:tgtEl>
                                      </p:cBhvr>
                                    </p:animEffect>
                                    <p:anim calcmode="lin" valueType="num">
                                      <p:cBhvr>
                                        <p:cTn id="53"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58" dur="26">
                                          <p:stCondLst>
                                            <p:cond delay="650"/>
                                          </p:stCondLst>
                                        </p:cTn>
                                        <p:tgtEl>
                                          <p:spTgt spid="7">
                                            <p:txEl>
                                              <p:pRg st="0" end="0"/>
                                            </p:txEl>
                                          </p:spTgt>
                                        </p:tgtEl>
                                      </p:cBhvr>
                                      <p:to x="100000" y="60000"/>
                                    </p:animScale>
                                    <p:animScale>
                                      <p:cBhvr>
                                        <p:cTn id="59" dur="166" decel="50000">
                                          <p:stCondLst>
                                            <p:cond delay="676"/>
                                          </p:stCondLst>
                                        </p:cTn>
                                        <p:tgtEl>
                                          <p:spTgt spid="7">
                                            <p:txEl>
                                              <p:pRg st="0" end="0"/>
                                            </p:txEl>
                                          </p:spTgt>
                                        </p:tgtEl>
                                      </p:cBhvr>
                                      <p:to x="100000" y="100000"/>
                                    </p:animScale>
                                    <p:animScale>
                                      <p:cBhvr>
                                        <p:cTn id="60" dur="26">
                                          <p:stCondLst>
                                            <p:cond delay="1312"/>
                                          </p:stCondLst>
                                        </p:cTn>
                                        <p:tgtEl>
                                          <p:spTgt spid="7">
                                            <p:txEl>
                                              <p:pRg st="0" end="0"/>
                                            </p:txEl>
                                          </p:spTgt>
                                        </p:tgtEl>
                                      </p:cBhvr>
                                      <p:to x="100000" y="80000"/>
                                    </p:animScale>
                                    <p:animScale>
                                      <p:cBhvr>
                                        <p:cTn id="61" dur="166" decel="50000">
                                          <p:stCondLst>
                                            <p:cond delay="1338"/>
                                          </p:stCondLst>
                                        </p:cTn>
                                        <p:tgtEl>
                                          <p:spTgt spid="7">
                                            <p:txEl>
                                              <p:pRg st="0" end="0"/>
                                            </p:txEl>
                                          </p:spTgt>
                                        </p:tgtEl>
                                      </p:cBhvr>
                                      <p:to x="100000" y="100000"/>
                                    </p:animScale>
                                    <p:animScale>
                                      <p:cBhvr>
                                        <p:cTn id="62" dur="26">
                                          <p:stCondLst>
                                            <p:cond delay="1642"/>
                                          </p:stCondLst>
                                        </p:cTn>
                                        <p:tgtEl>
                                          <p:spTgt spid="7">
                                            <p:txEl>
                                              <p:pRg st="0" end="0"/>
                                            </p:txEl>
                                          </p:spTgt>
                                        </p:tgtEl>
                                      </p:cBhvr>
                                      <p:to x="100000" y="90000"/>
                                    </p:animScale>
                                    <p:animScale>
                                      <p:cBhvr>
                                        <p:cTn id="63" dur="166" decel="50000">
                                          <p:stCondLst>
                                            <p:cond delay="1668"/>
                                          </p:stCondLst>
                                        </p:cTn>
                                        <p:tgtEl>
                                          <p:spTgt spid="7">
                                            <p:txEl>
                                              <p:pRg st="0" end="0"/>
                                            </p:txEl>
                                          </p:spTgt>
                                        </p:tgtEl>
                                      </p:cBhvr>
                                      <p:to x="100000" y="100000"/>
                                    </p:animScale>
                                    <p:animScale>
                                      <p:cBhvr>
                                        <p:cTn id="64" dur="26">
                                          <p:stCondLst>
                                            <p:cond delay="1808"/>
                                          </p:stCondLst>
                                        </p:cTn>
                                        <p:tgtEl>
                                          <p:spTgt spid="7">
                                            <p:txEl>
                                              <p:pRg st="0" end="0"/>
                                            </p:txEl>
                                          </p:spTgt>
                                        </p:tgtEl>
                                      </p:cBhvr>
                                      <p:to x="100000" y="95000"/>
                                    </p:animScale>
                                    <p:animScale>
                                      <p:cBhvr>
                                        <p:cTn id="65"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6632"/>
            <a:ext cx="6512511" cy="1143000"/>
          </a:xfrm>
        </p:spPr>
        <p:txBody>
          <a:bodyPr/>
          <a:lstStyle/>
          <a:p>
            <a:pPr algn="ctr"/>
            <a:r>
              <a:rPr lang="uk-UA" sz="5400" dirty="0" smtClean="0"/>
              <a:t>Основа слова</a:t>
            </a:r>
            <a:endParaRPr lang="ru-RU" sz="5400" dirty="0"/>
          </a:p>
        </p:txBody>
      </p:sp>
      <p:graphicFrame>
        <p:nvGraphicFramePr>
          <p:cNvPr id="3" name="Схема 2"/>
          <p:cNvGraphicFramePr/>
          <p:nvPr>
            <p:extLst>
              <p:ext uri="{D42A27DB-BD31-4B8C-83A1-F6EECF244321}">
                <p14:modId xmlns="" xmlns:p14="http://schemas.microsoft.com/office/powerpoint/2010/main" val="2884128418"/>
              </p:ext>
            </p:extLst>
          </p:nvPr>
        </p:nvGraphicFramePr>
        <p:xfrm>
          <a:off x="395536" y="980728"/>
          <a:ext cx="828092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endParaRPr lang="ru-RU" dirty="0"/>
          </a:p>
        </p:txBody>
      </p:sp>
    </p:spTree>
    <p:extLst>
      <p:ext uri="{BB962C8B-B14F-4D97-AF65-F5344CB8AC3E}">
        <p14:creationId xmlns="" xmlns:p14="http://schemas.microsoft.com/office/powerpoint/2010/main" val="57006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7766249" cy="1143000"/>
          </a:xfrm>
        </p:spPr>
        <p:txBody>
          <a:bodyPr/>
          <a:lstStyle/>
          <a:p>
            <a:pPr algn="ctr"/>
            <a:r>
              <a:rPr lang="uk-UA" sz="5400" dirty="0" smtClean="0">
                <a:solidFill>
                  <a:srgbClr val="7030A0"/>
                </a:solidFill>
              </a:rPr>
              <a:t>Закінчення</a:t>
            </a:r>
            <a:r>
              <a:rPr lang="uk-UA" sz="5400" dirty="0" smtClean="0"/>
              <a:t> </a:t>
            </a:r>
            <a:endParaRPr lang="ru-RU" sz="5400" dirty="0"/>
          </a:p>
        </p:txBody>
      </p:sp>
      <p:sp>
        <p:nvSpPr>
          <p:cNvPr id="3" name="Прямоугольник 2"/>
          <p:cNvSpPr/>
          <p:nvPr/>
        </p:nvSpPr>
        <p:spPr>
          <a:xfrm>
            <a:off x="251520" y="1700808"/>
            <a:ext cx="8712968" cy="1384995"/>
          </a:xfrm>
          <a:prstGeom prst="rect">
            <a:avLst/>
          </a:prstGeom>
        </p:spPr>
        <p:txBody>
          <a:bodyPr wrap="square">
            <a:spAutoFit/>
          </a:bodyPr>
          <a:lstStyle/>
          <a:p>
            <a:r>
              <a:rPr lang="ru-RU" sz="2800" b="1" u="sng" dirty="0" err="1"/>
              <a:t>Закінчення</a:t>
            </a:r>
            <a:r>
              <a:rPr lang="ru-RU" sz="2800" dirty="0"/>
              <a:t>- </a:t>
            </a:r>
            <a:r>
              <a:rPr lang="ru-RU" sz="2800" dirty="0" err="1"/>
              <a:t>це</a:t>
            </a:r>
            <a:r>
              <a:rPr lang="ru-RU" sz="2800" dirty="0"/>
              <a:t> </a:t>
            </a:r>
            <a:r>
              <a:rPr lang="ru-RU" sz="2800" dirty="0" err="1"/>
              <a:t>змінна</a:t>
            </a:r>
            <a:r>
              <a:rPr lang="ru-RU" sz="2800" dirty="0"/>
              <a:t> </a:t>
            </a:r>
            <a:r>
              <a:rPr lang="ru-RU" sz="2800" dirty="0" err="1"/>
              <a:t>частина</a:t>
            </a:r>
            <a:r>
              <a:rPr lang="ru-RU" sz="2800" dirty="0"/>
              <a:t> слова, яка </a:t>
            </a:r>
            <a:r>
              <a:rPr lang="ru-RU" sz="2800" dirty="0" err="1"/>
              <a:t>стоїть</a:t>
            </a:r>
            <a:r>
              <a:rPr lang="ru-RU" sz="2800" dirty="0"/>
              <a:t> </a:t>
            </a:r>
            <a:r>
              <a:rPr lang="ru-RU" sz="2800" dirty="0" err="1"/>
              <a:t>найчастіше</a:t>
            </a:r>
            <a:r>
              <a:rPr lang="ru-RU" sz="2800" dirty="0"/>
              <a:t> в </a:t>
            </a:r>
            <a:r>
              <a:rPr lang="ru-RU" sz="2800" dirty="0" err="1"/>
              <a:t>кінці</a:t>
            </a:r>
            <a:r>
              <a:rPr lang="ru-RU" sz="2800" dirty="0"/>
              <a:t> слова, </a:t>
            </a:r>
            <a:r>
              <a:rPr lang="ru-RU" sz="2800" dirty="0" err="1"/>
              <a:t>вказуючи</a:t>
            </a:r>
            <a:r>
              <a:rPr lang="ru-RU" sz="2800" dirty="0"/>
              <a:t> на </a:t>
            </a:r>
            <a:r>
              <a:rPr lang="ru-RU" sz="2800" dirty="0" err="1"/>
              <a:t>відношення</a:t>
            </a:r>
            <a:r>
              <a:rPr lang="ru-RU" sz="2800" dirty="0"/>
              <a:t> з </a:t>
            </a:r>
            <a:r>
              <a:rPr lang="ru-RU" sz="2800" dirty="0" err="1"/>
              <a:t>іншими</a:t>
            </a:r>
            <a:r>
              <a:rPr lang="ru-RU" sz="2800" dirty="0"/>
              <a:t> словами у </a:t>
            </a:r>
            <a:r>
              <a:rPr lang="ru-RU" sz="2800" dirty="0" err="1"/>
              <a:t>словосполученні</a:t>
            </a:r>
            <a:r>
              <a:rPr lang="ru-RU" sz="2800" dirty="0"/>
              <a:t> і </a:t>
            </a:r>
            <a:r>
              <a:rPr lang="ru-RU" sz="2800" dirty="0" err="1"/>
              <a:t>реченні</a:t>
            </a:r>
            <a:r>
              <a:rPr lang="ru-RU" sz="2800" dirty="0"/>
              <a:t>:</a:t>
            </a:r>
          </a:p>
        </p:txBody>
      </p:sp>
      <p:sp>
        <p:nvSpPr>
          <p:cNvPr id="4" name="TextBox 3"/>
          <p:cNvSpPr txBox="1"/>
          <p:nvPr/>
        </p:nvSpPr>
        <p:spPr>
          <a:xfrm>
            <a:off x="2123728" y="3316922"/>
            <a:ext cx="2952328" cy="400110"/>
          </a:xfrm>
          <a:prstGeom prst="rect">
            <a:avLst/>
          </a:prstGeom>
          <a:noFill/>
        </p:spPr>
        <p:txBody>
          <a:bodyPr wrap="square" rtlCol="0">
            <a:spAutoFit/>
          </a:bodyPr>
          <a:lstStyle/>
          <a:p>
            <a:pPr algn="ctr"/>
            <a:r>
              <a:rPr lang="uk-UA" sz="2000" dirty="0" err="1"/>
              <a:t>у</a:t>
            </a:r>
            <a:r>
              <a:rPr lang="uk-UA" sz="2000" dirty="0" err="1" smtClean="0"/>
              <a:t>країнськ</a:t>
            </a:r>
            <a:r>
              <a:rPr lang="uk-UA" sz="2000" dirty="0" smtClean="0"/>
              <a:t>(</a:t>
            </a:r>
            <a:r>
              <a:rPr lang="uk-UA" sz="2000" dirty="0" err="1" smtClean="0">
                <a:solidFill>
                  <a:srgbClr val="FF0000"/>
                </a:solidFill>
              </a:rPr>
              <a:t>ий</a:t>
            </a:r>
            <a:r>
              <a:rPr lang="uk-UA" sz="2000" dirty="0" smtClean="0"/>
              <a:t>),</a:t>
            </a:r>
            <a:endParaRPr lang="ru-RU" sz="2000" dirty="0"/>
          </a:p>
        </p:txBody>
      </p:sp>
      <p:sp>
        <p:nvSpPr>
          <p:cNvPr id="5" name="TextBox 4"/>
          <p:cNvSpPr txBox="1"/>
          <p:nvPr/>
        </p:nvSpPr>
        <p:spPr>
          <a:xfrm>
            <a:off x="4752020" y="3316922"/>
            <a:ext cx="1476164" cy="400110"/>
          </a:xfrm>
          <a:prstGeom prst="rect">
            <a:avLst/>
          </a:prstGeom>
          <a:noFill/>
        </p:spPr>
        <p:txBody>
          <a:bodyPr wrap="square" rtlCol="0">
            <a:spAutoFit/>
          </a:bodyPr>
          <a:lstStyle/>
          <a:p>
            <a:r>
              <a:rPr lang="uk-UA" sz="2000" dirty="0" err="1"/>
              <a:t>к</a:t>
            </a:r>
            <a:r>
              <a:rPr lang="uk-UA" sz="2000" dirty="0" err="1" smtClean="0"/>
              <a:t>оханн</a:t>
            </a:r>
            <a:r>
              <a:rPr lang="uk-UA" sz="2000" dirty="0" smtClean="0"/>
              <a:t>(</a:t>
            </a:r>
            <a:r>
              <a:rPr lang="uk-UA" sz="2000" dirty="0" smtClean="0">
                <a:solidFill>
                  <a:srgbClr val="FF0000"/>
                </a:solidFill>
              </a:rPr>
              <a:t>я</a:t>
            </a:r>
            <a:r>
              <a:rPr lang="uk-UA" sz="2000" dirty="0" smtClean="0"/>
              <a:t>)</a:t>
            </a:r>
            <a:endParaRPr lang="ru-RU" sz="2000" dirty="0"/>
          </a:p>
        </p:txBody>
      </p:sp>
      <p:sp>
        <p:nvSpPr>
          <p:cNvPr id="10" name="7-конечная звезда 9"/>
          <p:cNvSpPr/>
          <p:nvPr/>
        </p:nvSpPr>
        <p:spPr>
          <a:xfrm>
            <a:off x="107606" y="3288641"/>
            <a:ext cx="3744416" cy="338437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solidFill>
                <a:srgbClr val="FF0000"/>
              </a:solidFill>
            </a:endParaRPr>
          </a:p>
        </p:txBody>
      </p:sp>
      <p:sp>
        <p:nvSpPr>
          <p:cNvPr id="12" name="7-конечная звезда 11"/>
          <p:cNvSpPr/>
          <p:nvPr/>
        </p:nvSpPr>
        <p:spPr>
          <a:xfrm>
            <a:off x="5292080" y="3356992"/>
            <a:ext cx="3744416" cy="338437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5940152" y="3933056"/>
            <a:ext cx="2952328" cy="1446550"/>
          </a:xfrm>
          <a:prstGeom prst="rect">
            <a:avLst/>
          </a:prstGeom>
          <a:noFill/>
        </p:spPr>
        <p:txBody>
          <a:bodyPr wrap="square" rtlCol="0">
            <a:spAutoFit/>
          </a:bodyPr>
          <a:lstStyle/>
          <a:p>
            <a:r>
              <a:rPr lang="ru-RU" sz="2200" b="1" dirty="0" err="1">
                <a:solidFill>
                  <a:srgbClr val="FF0000"/>
                </a:solidFill>
              </a:rPr>
              <a:t>Закінчення</a:t>
            </a:r>
            <a:r>
              <a:rPr lang="ru-RU" sz="2200" b="1" dirty="0">
                <a:solidFill>
                  <a:srgbClr val="FF0000"/>
                </a:solidFill>
              </a:rPr>
              <a:t> </a:t>
            </a:r>
            <a:r>
              <a:rPr lang="ru-RU" sz="2200" b="1" dirty="0" err="1">
                <a:solidFill>
                  <a:srgbClr val="FF0000"/>
                </a:solidFill>
              </a:rPr>
              <a:t>може</a:t>
            </a:r>
            <a:r>
              <a:rPr lang="ru-RU" sz="2200" b="1" dirty="0">
                <a:solidFill>
                  <a:srgbClr val="FF0000"/>
                </a:solidFill>
              </a:rPr>
              <a:t> бути </a:t>
            </a:r>
            <a:r>
              <a:rPr lang="ru-RU" sz="2200" b="1" i="1" u="sng" dirty="0" err="1">
                <a:solidFill>
                  <a:srgbClr val="FF0000"/>
                </a:solidFill>
              </a:rPr>
              <a:t>нульовим</a:t>
            </a:r>
            <a:r>
              <a:rPr lang="ru-RU" sz="2200" b="1" dirty="0">
                <a:solidFill>
                  <a:srgbClr val="FF0000"/>
                </a:solidFill>
              </a:rPr>
              <a:t>, </a:t>
            </a:r>
            <a:r>
              <a:rPr lang="ru-RU" sz="2200" b="1" dirty="0" err="1">
                <a:solidFill>
                  <a:srgbClr val="FF0000"/>
                </a:solidFill>
              </a:rPr>
              <a:t>тобто</a:t>
            </a:r>
            <a:r>
              <a:rPr lang="ru-RU" sz="2200" b="1" dirty="0">
                <a:solidFill>
                  <a:srgbClr val="FF0000"/>
                </a:solidFill>
              </a:rPr>
              <a:t> не </a:t>
            </a:r>
            <a:r>
              <a:rPr lang="ru-RU" sz="2200" b="1" dirty="0" err="1">
                <a:solidFill>
                  <a:srgbClr val="FF0000"/>
                </a:solidFill>
              </a:rPr>
              <a:t>виражене</a:t>
            </a:r>
            <a:r>
              <a:rPr lang="ru-RU" sz="2200" b="1" dirty="0">
                <a:solidFill>
                  <a:srgbClr val="FF0000"/>
                </a:solidFill>
              </a:rPr>
              <a:t> звуком</a:t>
            </a:r>
          </a:p>
        </p:txBody>
      </p:sp>
      <p:sp>
        <p:nvSpPr>
          <p:cNvPr id="14" name="TextBox 13"/>
          <p:cNvSpPr txBox="1"/>
          <p:nvPr/>
        </p:nvSpPr>
        <p:spPr>
          <a:xfrm>
            <a:off x="611560" y="3933056"/>
            <a:ext cx="2988332" cy="1446550"/>
          </a:xfrm>
          <a:prstGeom prst="rect">
            <a:avLst/>
          </a:prstGeom>
          <a:noFill/>
        </p:spPr>
        <p:txBody>
          <a:bodyPr wrap="square" rtlCol="0">
            <a:spAutoFit/>
          </a:bodyPr>
          <a:lstStyle/>
          <a:p>
            <a:r>
              <a:rPr lang="ru-RU" sz="2200" dirty="0" err="1">
                <a:solidFill>
                  <a:srgbClr val="FF0000"/>
                </a:solidFill>
              </a:rPr>
              <a:t>Закінчення</a:t>
            </a:r>
            <a:r>
              <a:rPr lang="ru-RU" sz="2200" dirty="0">
                <a:solidFill>
                  <a:srgbClr val="FF0000"/>
                </a:solidFill>
              </a:rPr>
              <a:t> </a:t>
            </a:r>
            <a:r>
              <a:rPr lang="ru-RU" sz="2200" dirty="0" err="1">
                <a:solidFill>
                  <a:srgbClr val="FF0000"/>
                </a:solidFill>
              </a:rPr>
              <a:t>змінює</a:t>
            </a:r>
            <a:r>
              <a:rPr lang="ru-RU" sz="2200" dirty="0">
                <a:solidFill>
                  <a:srgbClr val="FF0000"/>
                </a:solidFill>
              </a:rPr>
              <a:t> </a:t>
            </a:r>
            <a:r>
              <a:rPr lang="ru-RU" sz="2200" dirty="0" err="1">
                <a:solidFill>
                  <a:srgbClr val="FF0000"/>
                </a:solidFill>
              </a:rPr>
              <a:t>лише</a:t>
            </a:r>
            <a:r>
              <a:rPr lang="ru-RU" sz="2200" dirty="0">
                <a:solidFill>
                  <a:srgbClr val="FF0000"/>
                </a:solidFill>
              </a:rPr>
              <a:t> форму слова, </a:t>
            </a:r>
            <a:endParaRPr lang="ru-RU" sz="2200" dirty="0" smtClean="0">
              <a:solidFill>
                <a:srgbClr val="FF0000"/>
              </a:solidFill>
            </a:endParaRPr>
          </a:p>
          <a:p>
            <a:r>
              <a:rPr lang="ru-RU" sz="2200" dirty="0" smtClean="0">
                <a:solidFill>
                  <a:srgbClr val="FF0000"/>
                </a:solidFill>
              </a:rPr>
              <a:t>не </a:t>
            </a:r>
            <a:r>
              <a:rPr lang="ru-RU" sz="2200" dirty="0" err="1">
                <a:solidFill>
                  <a:srgbClr val="FF0000"/>
                </a:solidFill>
              </a:rPr>
              <a:t>змінюючи</a:t>
            </a:r>
            <a:r>
              <a:rPr lang="ru-RU" sz="2200" dirty="0">
                <a:solidFill>
                  <a:srgbClr val="FF0000"/>
                </a:solidFill>
              </a:rPr>
              <a:t> </a:t>
            </a:r>
            <a:r>
              <a:rPr lang="ru-RU" sz="2200" dirty="0" err="1">
                <a:solidFill>
                  <a:srgbClr val="FF0000"/>
                </a:solidFill>
              </a:rPr>
              <a:t>його</a:t>
            </a:r>
            <a:r>
              <a:rPr lang="ru-RU" sz="2200" dirty="0">
                <a:solidFill>
                  <a:srgbClr val="FF0000"/>
                </a:solidFill>
              </a:rPr>
              <a:t> </a:t>
            </a:r>
            <a:r>
              <a:rPr lang="ru-RU" sz="2200" dirty="0" err="1">
                <a:solidFill>
                  <a:srgbClr val="FF0000"/>
                </a:solidFill>
              </a:rPr>
              <a:t>лексичного</a:t>
            </a:r>
            <a:r>
              <a:rPr lang="ru-RU" sz="2200" dirty="0">
                <a:solidFill>
                  <a:srgbClr val="FF0000"/>
                </a:solidFill>
              </a:rPr>
              <a:t> </a:t>
            </a:r>
            <a:r>
              <a:rPr lang="ru-RU" sz="2200" dirty="0" err="1">
                <a:solidFill>
                  <a:srgbClr val="FF0000"/>
                </a:solidFill>
              </a:rPr>
              <a:t>значення</a:t>
            </a:r>
            <a:endParaRPr lang="ru-RU" sz="2200" dirty="0">
              <a:solidFill>
                <a:srgbClr val="FF0000"/>
              </a:solidFill>
            </a:endParaRPr>
          </a:p>
        </p:txBody>
      </p:sp>
      <p:sp>
        <p:nvSpPr>
          <p:cNvPr id="15" name="TextBox 14"/>
          <p:cNvSpPr txBox="1"/>
          <p:nvPr/>
        </p:nvSpPr>
        <p:spPr>
          <a:xfrm>
            <a:off x="1043608" y="5373216"/>
            <a:ext cx="1872208" cy="830997"/>
          </a:xfrm>
          <a:prstGeom prst="rect">
            <a:avLst/>
          </a:prstGeom>
          <a:noFill/>
        </p:spPr>
        <p:txBody>
          <a:bodyPr wrap="square" rtlCol="0">
            <a:spAutoFit/>
          </a:bodyPr>
          <a:lstStyle/>
          <a:p>
            <a:r>
              <a:rPr lang="uk-UA" sz="2400" b="1" dirty="0" smtClean="0"/>
              <a:t>Вол</a:t>
            </a:r>
            <a:r>
              <a:rPr lang="uk-UA" sz="2400" b="1" u="sng" dirty="0" smtClean="0">
                <a:solidFill>
                  <a:srgbClr val="00B050"/>
                </a:solidFill>
              </a:rPr>
              <a:t>я</a:t>
            </a:r>
            <a:r>
              <a:rPr lang="uk-UA" sz="2400" b="1" dirty="0" smtClean="0"/>
              <a:t>, вол</a:t>
            </a:r>
            <a:r>
              <a:rPr lang="uk-UA" sz="2400" b="1" u="sng" dirty="0" smtClean="0">
                <a:solidFill>
                  <a:srgbClr val="00B050"/>
                </a:solidFill>
              </a:rPr>
              <a:t>і</a:t>
            </a:r>
            <a:r>
              <a:rPr lang="uk-UA" sz="2400" b="1" dirty="0" smtClean="0"/>
              <a:t>, вол</a:t>
            </a:r>
            <a:r>
              <a:rPr lang="uk-UA" sz="2400" b="1" u="sng" dirty="0" smtClean="0">
                <a:solidFill>
                  <a:srgbClr val="00B050"/>
                </a:solidFill>
              </a:rPr>
              <a:t>е</a:t>
            </a:r>
            <a:r>
              <a:rPr lang="uk-UA" sz="2400" b="1" dirty="0" smtClean="0"/>
              <a:t>ю</a:t>
            </a:r>
            <a:endParaRPr lang="ru-RU" sz="2400" b="1" dirty="0"/>
          </a:p>
        </p:txBody>
      </p:sp>
      <p:sp>
        <p:nvSpPr>
          <p:cNvPr id="16" name="TextBox 15"/>
          <p:cNvSpPr txBox="1"/>
          <p:nvPr/>
        </p:nvSpPr>
        <p:spPr>
          <a:xfrm>
            <a:off x="6804248" y="5373216"/>
            <a:ext cx="1120552" cy="461665"/>
          </a:xfrm>
          <a:prstGeom prst="rect">
            <a:avLst/>
          </a:prstGeom>
          <a:noFill/>
        </p:spPr>
        <p:txBody>
          <a:bodyPr wrap="square" rtlCol="0">
            <a:spAutoFit/>
          </a:bodyPr>
          <a:lstStyle/>
          <a:p>
            <a:r>
              <a:rPr lang="uk-UA" sz="2400" b="1" dirty="0" smtClean="0"/>
              <a:t>Сіль</a:t>
            </a:r>
            <a:r>
              <a:rPr lang="uk-UA" sz="2400" b="1" dirty="0" smtClean="0">
                <a:solidFill>
                  <a:srgbClr val="00B050"/>
                </a:solidFill>
              </a:rPr>
              <a:t>_</a:t>
            </a:r>
            <a:r>
              <a:rPr lang="uk-UA" sz="2400" dirty="0" smtClean="0"/>
              <a:t> </a:t>
            </a:r>
            <a:endParaRPr lang="ru-RU" sz="2400" dirty="0"/>
          </a:p>
        </p:txBody>
      </p:sp>
      <p:sp>
        <p:nvSpPr>
          <p:cNvPr id="6" name="Нижний колонтитул 5"/>
          <p:cNvSpPr>
            <a:spLocks noGrp="1"/>
          </p:cNvSpPr>
          <p:nvPr>
            <p:ph type="ftr" sz="quarter" idx="11"/>
          </p:nvPr>
        </p:nvSpPr>
        <p:spPr/>
        <p:txBody>
          <a:bodyPr/>
          <a:lstStyle/>
          <a:p>
            <a:endParaRPr lang="ru-RU" dirty="0"/>
          </a:p>
        </p:txBody>
      </p:sp>
    </p:spTree>
    <p:extLst>
      <p:ext uri="{BB962C8B-B14F-4D97-AF65-F5344CB8AC3E}">
        <p14:creationId xmlns="" xmlns:p14="http://schemas.microsoft.com/office/powerpoint/2010/main" val="94311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8" presetClass="emph" presetSubtype="0" fill="hold" grpId="0" nodeType="afterEffect">
                                  <p:stCondLst>
                                    <p:cond delay="0"/>
                                  </p:stCondLst>
                                  <p:iterate type="lt">
                                    <p:tmPct val="4000"/>
                                  </p:iterate>
                                  <p:childTnLst>
                                    <p:set>
                                      <p:cBhvr override="childStyle">
                                        <p:cTn id="10" dur="2000" fill="hold"/>
                                        <p:tgtEl>
                                          <p:spTgt spid="3"/>
                                        </p:tgtEl>
                                        <p:attrNameLst>
                                          <p:attrName>style.textDecorationUnderline</p:attrName>
                                        </p:attrNameLst>
                                      </p:cBhvr>
                                      <p:to>
                                        <p:strVal val="true"/>
                                      </p:to>
                                    </p:set>
                                  </p:childTnLst>
                                </p:cTn>
                              </p:par>
                            </p:childTnLst>
                          </p:cTn>
                        </p:par>
                        <p:par>
                          <p:cTn id="11" fill="hold">
                            <p:stCondLst>
                              <p:cond delay="13680"/>
                            </p:stCondLst>
                            <p:childTnLst>
                              <p:par>
                                <p:cTn id="12" presetID="26"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par>
                          <p:cTn id="28" fill="hold">
                            <p:stCondLst>
                              <p:cond delay="15680"/>
                            </p:stCondLst>
                            <p:childTnLst>
                              <p:par>
                                <p:cTn id="29" presetID="26"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par>
                          <p:cTn id="45" fill="hold">
                            <p:stCondLst>
                              <p:cond delay="17680"/>
                            </p:stCondLst>
                            <p:childTnLst>
                              <p:par>
                                <p:cTn id="46" presetID="31"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2000" fill="hold"/>
                                        <p:tgtEl>
                                          <p:spTgt spid="10"/>
                                        </p:tgtEl>
                                        <p:attrNameLst>
                                          <p:attrName>ppt_w</p:attrName>
                                        </p:attrNameLst>
                                      </p:cBhvr>
                                      <p:tavLst>
                                        <p:tav tm="0">
                                          <p:val>
                                            <p:fltVal val="0"/>
                                          </p:val>
                                        </p:tav>
                                        <p:tav tm="100000">
                                          <p:val>
                                            <p:strVal val="#ppt_w"/>
                                          </p:val>
                                        </p:tav>
                                      </p:tavLst>
                                    </p:anim>
                                    <p:anim calcmode="lin" valueType="num">
                                      <p:cBhvr>
                                        <p:cTn id="49" dur="2000" fill="hold"/>
                                        <p:tgtEl>
                                          <p:spTgt spid="10"/>
                                        </p:tgtEl>
                                        <p:attrNameLst>
                                          <p:attrName>ppt_h</p:attrName>
                                        </p:attrNameLst>
                                      </p:cBhvr>
                                      <p:tavLst>
                                        <p:tav tm="0">
                                          <p:val>
                                            <p:fltVal val="0"/>
                                          </p:val>
                                        </p:tav>
                                        <p:tav tm="100000">
                                          <p:val>
                                            <p:strVal val="#ppt_h"/>
                                          </p:val>
                                        </p:tav>
                                      </p:tavLst>
                                    </p:anim>
                                    <p:anim calcmode="lin" valueType="num">
                                      <p:cBhvr>
                                        <p:cTn id="50" dur="2000" fill="hold"/>
                                        <p:tgtEl>
                                          <p:spTgt spid="10"/>
                                        </p:tgtEl>
                                        <p:attrNameLst>
                                          <p:attrName>style.rotation</p:attrName>
                                        </p:attrNameLst>
                                      </p:cBhvr>
                                      <p:tavLst>
                                        <p:tav tm="0">
                                          <p:val>
                                            <p:fltVal val="90"/>
                                          </p:val>
                                        </p:tav>
                                        <p:tav tm="100000">
                                          <p:val>
                                            <p:fltVal val="0"/>
                                          </p:val>
                                        </p:tav>
                                      </p:tavLst>
                                    </p:anim>
                                    <p:animEffect transition="in" filter="fade">
                                      <p:cBhvr>
                                        <p:cTn id="51" dur="2000"/>
                                        <p:tgtEl>
                                          <p:spTgt spid="10"/>
                                        </p:tgtEl>
                                      </p:cBhvr>
                                    </p:animEffect>
                                  </p:childTnLst>
                                </p:cTn>
                              </p:par>
                            </p:childTnLst>
                          </p:cTn>
                        </p:par>
                        <p:par>
                          <p:cTn id="52" fill="hold">
                            <p:stCondLst>
                              <p:cond delay="1968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2000"/>
                                        <p:tgtEl>
                                          <p:spTgt spid="14"/>
                                        </p:tgtEl>
                                      </p:cBhvr>
                                    </p:animEffect>
                                  </p:childTnLst>
                                </p:cTn>
                              </p:par>
                            </p:childTnLst>
                          </p:cTn>
                        </p:par>
                        <p:par>
                          <p:cTn id="56" fill="hold">
                            <p:stCondLst>
                              <p:cond delay="21680"/>
                            </p:stCondLst>
                            <p:childTnLst>
                              <p:par>
                                <p:cTn id="57" presetID="26"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80">
                                          <p:stCondLst>
                                            <p:cond delay="0"/>
                                          </p:stCondLst>
                                        </p:cTn>
                                        <p:tgtEl>
                                          <p:spTgt spid="15"/>
                                        </p:tgtEl>
                                      </p:cBhvr>
                                    </p:animEffect>
                                    <p:anim calcmode="lin" valueType="num">
                                      <p:cBhvr>
                                        <p:cTn id="6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5" dur="26">
                                          <p:stCondLst>
                                            <p:cond delay="650"/>
                                          </p:stCondLst>
                                        </p:cTn>
                                        <p:tgtEl>
                                          <p:spTgt spid="15"/>
                                        </p:tgtEl>
                                      </p:cBhvr>
                                      <p:to x="100000" y="60000"/>
                                    </p:animScale>
                                    <p:animScale>
                                      <p:cBhvr>
                                        <p:cTn id="66" dur="166" decel="50000">
                                          <p:stCondLst>
                                            <p:cond delay="676"/>
                                          </p:stCondLst>
                                        </p:cTn>
                                        <p:tgtEl>
                                          <p:spTgt spid="15"/>
                                        </p:tgtEl>
                                      </p:cBhvr>
                                      <p:to x="100000" y="100000"/>
                                    </p:animScale>
                                    <p:animScale>
                                      <p:cBhvr>
                                        <p:cTn id="67" dur="26">
                                          <p:stCondLst>
                                            <p:cond delay="1312"/>
                                          </p:stCondLst>
                                        </p:cTn>
                                        <p:tgtEl>
                                          <p:spTgt spid="15"/>
                                        </p:tgtEl>
                                      </p:cBhvr>
                                      <p:to x="100000" y="80000"/>
                                    </p:animScale>
                                    <p:animScale>
                                      <p:cBhvr>
                                        <p:cTn id="68" dur="166" decel="50000">
                                          <p:stCondLst>
                                            <p:cond delay="1338"/>
                                          </p:stCondLst>
                                        </p:cTn>
                                        <p:tgtEl>
                                          <p:spTgt spid="15"/>
                                        </p:tgtEl>
                                      </p:cBhvr>
                                      <p:to x="100000" y="100000"/>
                                    </p:animScale>
                                    <p:animScale>
                                      <p:cBhvr>
                                        <p:cTn id="69" dur="26">
                                          <p:stCondLst>
                                            <p:cond delay="1642"/>
                                          </p:stCondLst>
                                        </p:cTn>
                                        <p:tgtEl>
                                          <p:spTgt spid="15"/>
                                        </p:tgtEl>
                                      </p:cBhvr>
                                      <p:to x="100000" y="90000"/>
                                    </p:animScale>
                                    <p:animScale>
                                      <p:cBhvr>
                                        <p:cTn id="70" dur="166" decel="50000">
                                          <p:stCondLst>
                                            <p:cond delay="1668"/>
                                          </p:stCondLst>
                                        </p:cTn>
                                        <p:tgtEl>
                                          <p:spTgt spid="15"/>
                                        </p:tgtEl>
                                      </p:cBhvr>
                                      <p:to x="100000" y="100000"/>
                                    </p:animScale>
                                    <p:animScale>
                                      <p:cBhvr>
                                        <p:cTn id="71" dur="26">
                                          <p:stCondLst>
                                            <p:cond delay="1808"/>
                                          </p:stCondLst>
                                        </p:cTn>
                                        <p:tgtEl>
                                          <p:spTgt spid="15"/>
                                        </p:tgtEl>
                                      </p:cBhvr>
                                      <p:to x="100000" y="95000"/>
                                    </p:animScale>
                                    <p:animScale>
                                      <p:cBhvr>
                                        <p:cTn id="72" dur="166" decel="50000">
                                          <p:stCondLst>
                                            <p:cond delay="1834"/>
                                          </p:stCondLst>
                                        </p:cTn>
                                        <p:tgtEl>
                                          <p:spTgt spid="15"/>
                                        </p:tgtEl>
                                      </p:cBhvr>
                                      <p:to x="100000" y="100000"/>
                                    </p:animScale>
                                  </p:childTnLst>
                                </p:cTn>
                              </p:par>
                            </p:childTnLst>
                          </p:cTn>
                        </p:par>
                        <p:par>
                          <p:cTn id="73" fill="hold">
                            <p:stCondLst>
                              <p:cond delay="23680"/>
                            </p:stCondLst>
                            <p:childTnLst>
                              <p:par>
                                <p:cTn id="74" presetID="31" presetClass="entr" presetSubtype="0"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2000" fill="hold"/>
                                        <p:tgtEl>
                                          <p:spTgt spid="12"/>
                                        </p:tgtEl>
                                        <p:attrNameLst>
                                          <p:attrName>ppt_w</p:attrName>
                                        </p:attrNameLst>
                                      </p:cBhvr>
                                      <p:tavLst>
                                        <p:tav tm="0">
                                          <p:val>
                                            <p:fltVal val="0"/>
                                          </p:val>
                                        </p:tav>
                                        <p:tav tm="100000">
                                          <p:val>
                                            <p:strVal val="#ppt_w"/>
                                          </p:val>
                                        </p:tav>
                                      </p:tavLst>
                                    </p:anim>
                                    <p:anim calcmode="lin" valueType="num">
                                      <p:cBhvr>
                                        <p:cTn id="77" dur="2000" fill="hold"/>
                                        <p:tgtEl>
                                          <p:spTgt spid="12"/>
                                        </p:tgtEl>
                                        <p:attrNameLst>
                                          <p:attrName>ppt_h</p:attrName>
                                        </p:attrNameLst>
                                      </p:cBhvr>
                                      <p:tavLst>
                                        <p:tav tm="0">
                                          <p:val>
                                            <p:fltVal val="0"/>
                                          </p:val>
                                        </p:tav>
                                        <p:tav tm="100000">
                                          <p:val>
                                            <p:strVal val="#ppt_h"/>
                                          </p:val>
                                        </p:tav>
                                      </p:tavLst>
                                    </p:anim>
                                    <p:anim calcmode="lin" valueType="num">
                                      <p:cBhvr>
                                        <p:cTn id="78" dur="2000" fill="hold"/>
                                        <p:tgtEl>
                                          <p:spTgt spid="12"/>
                                        </p:tgtEl>
                                        <p:attrNameLst>
                                          <p:attrName>style.rotation</p:attrName>
                                        </p:attrNameLst>
                                      </p:cBhvr>
                                      <p:tavLst>
                                        <p:tav tm="0">
                                          <p:val>
                                            <p:fltVal val="90"/>
                                          </p:val>
                                        </p:tav>
                                        <p:tav tm="100000">
                                          <p:val>
                                            <p:fltVal val="0"/>
                                          </p:val>
                                        </p:tav>
                                      </p:tavLst>
                                    </p:anim>
                                    <p:animEffect transition="in" filter="fade">
                                      <p:cBhvr>
                                        <p:cTn id="79" dur="2000"/>
                                        <p:tgtEl>
                                          <p:spTgt spid="12"/>
                                        </p:tgtEl>
                                      </p:cBhvr>
                                    </p:animEffect>
                                  </p:childTnLst>
                                </p:cTn>
                              </p:par>
                            </p:childTnLst>
                          </p:cTn>
                        </p:par>
                        <p:par>
                          <p:cTn id="80" fill="hold">
                            <p:stCondLst>
                              <p:cond delay="25680"/>
                            </p:stCondLst>
                            <p:childTnLst>
                              <p:par>
                                <p:cTn id="81" presetID="22" presetClass="entr" presetSubtype="4" fill="hold" nodeType="afterEffect">
                                  <p:stCondLst>
                                    <p:cond delay="0"/>
                                  </p:stCondLst>
                                  <p:childTnLst>
                                    <p:set>
                                      <p:cBhvr>
                                        <p:cTn id="82" dur="1" fill="hold">
                                          <p:stCondLst>
                                            <p:cond delay="0"/>
                                          </p:stCondLst>
                                        </p:cTn>
                                        <p:tgtEl>
                                          <p:spTgt spid="13">
                                            <p:txEl>
                                              <p:pRg st="0" end="0"/>
                                            </p:txEl>
                                          </p:spTgt>
                                        </p:tgtEl>
                                        <p:attrNameLst>
                                          <p:attrName>style.visibility</p:attrName>
                                        </p:attrNameLst>
                                      </p:cBhvr>
                                      <p:to>
                                        <p:strVal val="visible"/>
                                      </p:to>
                                    </p:set>
                                    <p:animEffect transition="in" filter="wipe(down)">
                                      <p:cBhvr>
                                        <p:cTn id="83" dur="2000"/>
                                        <p:tgtEl>
                                          <p:spTgt spid="13">
                                            <p:txEl>
                                              <p:pRg st="0" end="0"/>
                                            </p:txEl>
                                          </p:spTgt>
                                        </p:tgtEl>
                                      </p:cBhvr>
                                    </p:animEffect>
                                  </p:childTnLst>
                                </p:cTn>
                              </p:par>
                            </p:childTnLst>
                          </p:cTn>
                        </p:par>
                        <p:par>
                          <p:cTn id="84" fill="hold">
                            <p:stCondLst>
                              <p:cond delay="27680"/>
                            </p:stCondLst>
                            <p:childTnLst>
                              <p:par>
                                <p:cTn id="85" presetID="26"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ipe(down)">
                                      <p:cBhvr>
                                        <p:cTn id="87" dur="580">
                                          <p:stCondLst>
                                            <p:cond delay="0"/>
                                          </p:stCondLst>
                                        </p:cTn>
                                        <p:tgtEl>
                                          <p:spTgt spid="16"/>
                                        </p:tgtEl>
                                      </p:cBhvr>
                                    </p:animEffect>
                                    <p:anim calcmode="lin" valueType="num">
                                      <p:cBhvr>
                                        <p:cTn id="8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3" dur="26">
                                          <p:stCondLst>
                                            <p:cond delay="650"/>
                                          </p:stCondLst>
                                        </p:cTn>
                                        <p:tgtEl>
                                          <p:spTgt spid="16"/>
                                        </p:tgtEl>
                                      </p:cBhvr>
                                      <p:to x="100000" y="60000"/>
                                    </p:animScale>
                                    <p:animScale>
                                      <p:cBhvr>
                                        <p:cTn id="94" dur="166" decel="50000">
                                          <p:stCondLst>
                                            <p:cond delay="676"/>
                                          </p:stCondLst>
                                        </p:cTn>
                                        <p:tgtEl>
                                          <p:spTgt spid="16"/>
                                        </p:tgtEl>
                                      </p:cBhvr>
                                      <p:to x="100000" y="100000"/>
                                    </p:animScale>
                                    <p:animScale>
                                      <p:cBhvr>
                                        <p:cTn id="95" dur="26">
                                          <p:stCondLst>
                                            <p:cond delay="1312"/>
                                          </p:stCondLst>
                                        </p:cTn>
                                        <p:tgtEl>
                                          <p:spTgt spid="16"/>
                                        </p:tgtEl>
                                      </p:cBhvr>
                                      <p:to x="100000" y="80000"/>
                                    </p:animScale>
                                    <p:animScale>
                                      <p:cBhvr>
                                        <p:cTn id="96" dur="166" decel="50000">
                                          <p:stCondLst>
                                            <p:cond delay="1338"/>
                                          </p:stCondLst>
                                        </p:cTn>
                                        <p:tgtEl>
                                          <p:spTgt spid="16"/>
                                        </p:tgtEl>
                                      </p:cBhvr>
                                      <p:to x="100000" y="100000"/>
                                    </p:animScale>
                                    <p:animScale>
                                      <p:cBhvr>
                                        <p:cTn id="97" dur="26">
                                          <p:stCondLst>
                                            <p:cond delay="1642"/>
                                          </p:stCondLst>
                                        </p:cTn>
                                        <p:tgtEl>
                                          <p:spTgt spid="16"/>
                                        </p:tgtEl>
                                      </p:cBhvr>
                                      <p:to x="100000" y="90000"/>
                                    </p:animScale>
                                    <p:animScale>
                                      <p:cBhvr>
                                        <p:cTn id="98" dur="166" decel="50000">
                                          <p:stCondLst>
                                            <p:cond delay="1668"/>
                                          </p:stCondLst>
                                        </p:cTn>
                                        <p:tgtEl>
                                          <p:spTgt spid="16"/>
                                        </p:tgtEl>
                                      </p:cBhvr>
                                      <p:to x="100000" y="100000"/>
                                    </p:animScale>
                                    <p:animScale>
                                      <p:cBhvr>
                                        <p:cTn id="99" dur="26">
                                          <p:stCondLst>
                                            <p:cond delay="1808"/>
                                          </p:stCondLst>
                                        </p:cTn>
                                        <p:tgtEl>
                                          <p:spTgt spid="16"/>
                                        </p:tgtEl>
                                      </p:cBhvr>
                                      <p:to x="100000" y="95000"/>
                                    </p:animScale>
                                    <p:animScale>
                                      <p:cBhvr>
                                        <p:cTn id="10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 grpId="0" animBg="1"/>
      <p:bldP spid="12" grpId="0" animBg="1"/>
      <p:bldP spid="14" grpId="0"/>
      <p:bldP spid="15" grpId="0"/>
      <p:bldP spid="16" grpId="0"/>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402</TotalTime>
  <Words>346</Words>
  <Application>Microsoft Office PowerPoint</Application>
  <PresentationFormat>Экран (4:3)</PresentationFormat>
  <Paragraphs>92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Воздушный поток</vt:lpstr>
      <vt:lpstr>Будова слова.Способи творення слів </vt:lpstr>
      <vt:lpstr>Слайд 2</vt:lpstr>
      <vt:lpstr>Слайд 3</vt:lpstr>
      <vt:lpstr>Кожна морфема позначається своєю умовною позначкою:</vt:lpstr>
      <vt:lpstr>Префікс</vt:lpstr>
      <vt:lpstr>Суфікс</vt:lpstr>
      <vt:lpstr>Постфікс</vt:lpstr>
      <vt:lpstr>Основа слова</vt:lpstr>
      <vt:lpstr>Закінчення </vt:lpstr>
      <vt:lpstr>Способи словотворення </vt:lpstr>
      <vt:lpstr>  Вправа 1.  Погрупувати різні форми одного слова та спільнокореневі слова.       Сніг, снігуронька, снігами, засніжений, снігів, сніговик, снігом, сніже, снігові, сніжно-білий, білосніжний, снігам</vt:lpstr>
      <vt:lpstr>Ключ Форми слова "сніг": сніг (іменник однина невідмінюваний) сніги (іменник множина) засніжений (прикметник) снігом (прислівник) сніжно-білий (прикметник) білосніжний (прикметник) Спільнокореневі слова: снігуронька (зменшувально-пестливе слово) сніговик (складова частина слова "сніг") сніже (дієслово на основі слова "сніг") снігові (прикметник на основі слова "сніг") снігам (множина іменника "сніг" з закінченням -ам) </vt:lpstr>
      <vt:lpstr>Вправа 2 Виписати спільнокореневі слова. Розібрати ці слова за будовою. Пояснити, чому корінь є головною значущою частиною слова.     1.Хатонька рідна, хатинко, хатино, знов твоя стежка прослалась для мене. (О.Ванжула.) 2.Мамо, мамцю, матусенько, ма!.. Обступає журба тополина. Зазирає у душу зима… (О. Абліцов.) 3.Не всі люди брати: є багато братків і братанів. (Ф.Бондар.) 4.Світлійте людяністю, люди! Уволю правді правоти – і зло не втримає оруди. (М. Самійленко.) 5.Гончар… Гончарство… Гончарівка… Людських зусиль надійна гілка. (С. Бурлаков.)  </vt:lpstr>
      <vt:lpstr>Ключ Спільнокореневі слова: хатинка, хатино, хатонька, матусенько, мамцю, ма, братків, братанів, людяністю, люди, гончарство, гончарівка, голосить. Ці слова є похідними від спільного кореня. Корінь є головною значущою частиною слова, оскільки він надає слову його основне значення, а від суфіксів та закінчень залежать форма і граматичні характеристики слова.   Хатонька рідна, хатинко, хатино, знов твоя стежка прослалась для мене.  "Хатонька" - корінь "хат-", суфікс "-оньк-" "Хатинко" - корінь "хат-", суфікс "-инк- "Хатино" - корінь "хат-", суфікс "-ин-" Мамо, мамцю, матусенько, ма!.. Обступає журба тополина. Зазирає у душу зима… "Мамо" - корінь "мам-", суфікс "-о"; "Мамцю" - корінь "мам-", суфікс "-цю"; "Матусенько" - корінь "мат-", суфікс "-усеньк-" </vt:lpstr>
      <vt:lpstr>Слайд 15</vt:lpstr>
      <vt:lpstr>Вправа 3. Від поданих слів утворіть прикметники.  Виборг, Іртиш, казах, калмик, Казбек, Гаага, Солигалич, Золотоноша, Кобеляки, Страхолісся, Ветлуга, Гельсінгфорс, Ніцца ,Гостролуччя, Гринвіч, Дорогобуж, Дорогожичі, калуга, Запоріжжя, Залісся, Кандалакша, Единбург, Карабах, Тбілісі, Нальчик, Люксембург, Ельзас-Лотарінгія, Західний Буг, Івано-Франківськ,Вернигородок, Вишній Волочок ,Вільшанська Новоселиця, Вінницькі Стави, Гуляй поле Давидів Брід ,  гірник, герцог, кишлак. боягуз. </vt:lpstr>
      <vt:lpstr>Вправа 4  Словниковий диктант. Виділити в словах префікси. Від яких слів утворено виділені слова?  Розклад, безслідно, розсіяння, розхитаний, розм’якшити, роззброєний, роз’юшити, розходження, сказати, звузити, стишити, змусити, зшити, стривожити, зцідити, стриманий, стрибнути, зцілити, стриножити, зчіплювач, стурбувати, стягнений, збарложений, зворохобити, скоцюбритись.  Пречудовий, примарний, презавзятий, пребагато, Причорномор’я, Придунав’я, Приуралля, Приазов’я, Прикарпаття, приозер’я, принаджувати, прещасливий, принизити, предужий. Вправа 5. Переписати, добираючи з дужок потрібний префікс.  Чи я до тебе, Україно, (при-, пре-)б’юсь, мов крапля у Дніпро… Як синяя птиця із казки, на трави (з-, с-)пускається вечір… (З-, с-) жовкне лист уліті, відчахнеться віття. В твоїх (при-, пре-)тінених очах я бачу небо ясно-синє. </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User</cp:lastModifiedBy>
  <cp:revision>35</cp:revision>
  <dcterms:created xsi:type="dcterms:W3CDTF">2017-12-16T17:42:32Z</dcterms:created>
  <dcterms:modified xsi:type="dcterms:W3CDTF">2023-03-16T14:12:03Z</dcterms:modified>
</cp:coreProperties>
</file>