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1401" r:id="rId3"/>
    <p:sldId id="873" r:id="rId4"/>
    <p:sldId id="1693" r:id="rId5"/>
    <p:sldId id="1694" r:id="rId6"/>
    <p:sldId id="1695" r:id="rId7"/>
    <p:sldId id="1696" r:id="rId8"/>
    <p:sldId id="1697" r:id="rId9"/>
    <p:sldId id="1698" r:id="rId10"/>
    <p:sldId id="1701" r:id="rId11"/>
    <p:sldId id="1702" r:id="rId12"/>
    <p:sldId id="1704" r:id="rId13"/>
    <p:sldId id="1705" r:id="rId14"/>
    <p:sldId id="1706" r:id="rId15"/>
    <p:sldId id="1707" r:id="rId16"/>
    <p:sldId id="1708" r:id="rId17"/>
    <p:sldId id="1703" r:id="rId18"/>
    <p:sldId id="884" r:id="rId19"/>
    <p:sldId id="1407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B0F0"/>
    <a:srgbClr val="00AA4F"/>
    <a:srgbClr val="76C2AF"/>
    <a:srgbClr val="19426B"/>
    <a:srgbClr val="09806D"/>
    <a:srgbClr val="2497FF"/>
    <a:srgbClr val="99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8" autoAdjust="0"/>
    <p:restoredTop sz="95059" autoAdjust="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таке </a:t>
          </a:r>
          <a:r>
            <a:rPr lang="uk-UA" i="1" noProof="0" dirty="0" err="1"/>
            <a:t>декоративно</a:t>
          </a:r>
          <a:r>
            <a:rPr lang="uk-UA" i="1" noProof="0" dirty="0"/>
            <a:t>-ужиткове мистецтво;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Дотримуйся правил:</a:t>
          </a:r>
          <a:endParaRPr lang="uk-UA" b="1" i="1" noProof="0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роботи з комп’ютером.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Ти дізнаєшся: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932CBCEA-CEBE-4E25-9AEC-7518BD6FD04A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будують орнаменти та якими вони бувають;</a:t>
          </a:r>
        </a:p>
      </dgm:t>
    </dgm:pt>
    <dgm:pt modelId="{52CC86AE-6047-4928-BCDF-DF164DFBCB7A}" type="parTrans" cxnId="{027F8A0E-6D71-401D-BB68-A07DFE61F42B}">
      <dgm:prSet/>
      <dgm:spPr/>
      <dgm:t>
        <a:bodyPr/>
        <a:lstStyle/>
        <a:p>
          <a:endParaRPr lang="uk-UA"/>
        </a:p>
      </dgm:t>
    </dgm:pt>
    <dgm:pt modelId="{9FDA24CC-1A16-4B56-945A-063DF1A823E3}" type="sibTrans" cxnId="{027F8A0E-6D71-401D-BB68-A07DFE61F42B}">
      <dgm:prSet/>
      <dgm:spPr/>
      <dgm:t>
        <a:bodyPr/>
        <a:lstStyle/>
        <a:p>
          <a:endParaRPr lang="uk-UA"/>
        </a:p>
      </dgm:t>
    </dgm:pt>
    <dgm:pt modelId="{F41EA77E-48B1-4773-AE9B-A50A759D2321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де в Україні збережено традиції створення виробів </a:t>
          </a:r>
          <a:r>
            <a:rPr lang="uk-UA" i="1" noProof="0" dirty="0" err="1"/>
            <a:t>декоративно</a:t>
          </a:r>
          <a:r>
            <a:rPr lang="uk-UA" i="1" noProof="0" dirty="0"/>
            <a:t>-ужиткового мистецтва;</a:t>
          </a:r>
        </a:p>
      </dgm:t>
    </dgm:pt>
    <dgm:pt modelId="{9DECB1EA-4076-446B-A17E-2EA1BAA2194F}" type="parTrans" cxnId="{561C7443-924C-4000-B11E-B851577AE1C4}">
      <dgm:prSet/>
      <dgm:spPr/>
      <dgm:t>
        <a:bodyPr/>
        <a:lstStyle/>
        <a:p>
          <a:endParaRPr lang="uk-UA"/>
        </a:p>
      </dgm:t>
    </dgm:pt>
    <dgm:pt modelId="{D4DCD47E-158B-471F-AAB0-FE68D055A9AA}" type="sibTrans" cxnId="{561C7443-924C-4000-B11E-B851577AE1C4}">
      <dgm:prSet/>
      <dgm:spPr/>
      <dgm:t>
        <a:bodyPr/>
        <a:lstStyle/>
        <a:p>
          <a:endParaRPr lang="uk-UA"/>
        </a:p>
      </dgm:t>
    </dgm:pt>
    <dgm:pt modelId="{EBA2646C-64E0-422F-852A-C1D1178C0521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таке закономірність.</a:t>
          </a:r>
        </a:p>
      </dgm:t>
    </dgm:pt>
    <dgm:pt modelId="{CFD41BA1-44CC-49F3-BAE4-E2F9713B03D1}" type="parTrans" cxnId="{4F30E41A-48B9-42CC-B521-B3F606104675}">
      <dgm:prSet/>
      <dgm:spPr/>
      <dgm:t>
        <a:bodyPr/>
        <a:lstStyle/>
        <a:p>
          <a:endParaRPr lang="uk-UA"/>
        </a:p>
      </dgm:t>
    </dgm:pt>
    <dgm:pt modelId="{C60C7B29-1A59-4961-AEA2-00134ABA30A7}" type="sibTrans" cxnId="{4F30E41A-48B9-42CC-B521-B3F606104675}">
      <dgm:prSet/>
      <dgm:spPr/>
      <dgm:t>
        <a:bodyPr/>
        <a:lstStyle/>
        <a:p>
          <a:endParaRPr lang="uk-UA"/>
        </a:p>
      </dgm:t>
    </dgm:pt>
    <dgm:pt modelId="{43425B68-37BB-4F2A-B601-AD1ADEB5AA39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 smtClean="0"/>
            <a:t>дізнаєтеся, що таке масштаб;</a:t>
          </a:r>
          <a:endParaRPr lang="uk-UA" i="1" noProof="0" dirty="0"/>
        </a:p>
      </dgm:t>
    </dgm:pt>
    <dgm:pt modelId="{3AE9A3EF-AE87-4A3C-B75F-68AEBBFE0147}" type="parTrans" cxnId="{73BE634C-9EC3-4331-8387-D4A54075758B}">
      <dgm:prSet/>
      <dgm:spPr/>
    </dgm:pt>
    <dgm:pt modelId="{E959C04F-068C-44DE-A86F-A6E7FDC2503F}" type="sibTrans" cxnId="{73BE634C-9EC3-4331-8387-D4A54075758B}">
      <dgm:prSet/>
      <dgm:spPr/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F276B779-BBC3-4DE2-A6EA-3CCAC17D400B}" type="presOf" srcId="{F41EA77E-48B1-4773-AE9B-A50A759D2321}" destId="{025CB6B8-CA2B-431B-8414-06FEB88A9357}" srcOrd="0" destOrd="2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027F8A0E-6D71-401D-BB68-A07DFE61F42B}" srcId="{60CDE318-31FA-4F04-9607-291D96EE6197}" destId="{932CBCEA-CEBE-4E25-9AEC-7518BD6FD04A}" srcOrd="1" destOrd="0" parTransId="{52CC86AE-6047-4928-BCDF-DF164DFBCB7A}" sibTransId="{9FDA24CC-1A16-4B56-945A-063DF1A823E3}"/>
    <dgm:cxn modelId="{8E7A0924-F2D1-499F-91E1-26D5E3C1667B}" type="presOf" srcId="{EBA2646C-64E0-422F-852A-C1D1178C0521}" destId="{025CB6B8-CA2B-431B-8414-06FEB88A9357}" srcOrd="0" destOrd="4" presId="urn:microsoft.com/office/officeart/2005/8/layout/vList2"/>
    <dgm:cxn modelId="{73BE634C-9EC3-4331-8387-D4A54075758B}" srcId="{60CDE318-31FA-4F04-9607-291D96EE6197}" destId="{43425B68-37BB-4F2A-B601-AD1ADEB5AA39}" srcOrd="3" destOrd="0" parTransId="{3AE9A3EF-AE87-4A3C-B75F-68AEBBFE0147}" sibTransId="{E959C04F-068C-44DE-A86F-A6E7FDC2503F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5BCA4651-371E-48A2-AF54-14ADDC815BC9}" type="presOf" srcId="{932CBCEA-CEBE-4E25-9AEC-7518BD6FD04A}" destId="{025CB6B8-CA2B-431B-8414-06FEB88A9357}" srcOrd="0" destOrd="1" presId="urn:microsoft.com/office/officeart/2005/8/layout/vList2"/>
    <dgm:cxn modelId="{4F30E41A-48B9-42CC-B521-B3F606104675}" srcId="{60CDE318-31FA-4F04-9607-291D96EE6197}" destId="{EBA2646C-64E0-422F-852A-C1D1178C0521}" srcOrd="4" destOrd="0" parTransId="{CFD41BA1-44CC-49F3-BAE4-E2F9713B03D1}" sibTransId="{C60C7B29-1A59-4961-AEA2-00134ABA30A7}"/>
    <dgm:cxn modelId="{561C7443-924C-4000-B11E-B851577AE1C4}" srcId="{60CDE318-31FA-4F04-9607-291D96EE6197}" destId="{F41EA77E-48B1-4773-AE9B-A50A759D2321}" srcOrd="2" destOrd="0" parTransId="{9DECB1EA-4076-446B-A17E-2EA1BAA2194F}" sibTransId="{D4DCD47E-158B-471F-AAB0-FE68D055A9AA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E94FB5E5-2CEB-466E-90B2-0020B9320016}" type="presOf" srcId="{43425B68-37BB-4F2A-B601-AD1ADEB5AA39}" destId="{025CB6B8-CA2B-431B-8414-06FEB88A9357}" srcOrd="0" destOrd="3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dirty="0"/>
            <a:t>Косові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0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00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dirty="0"/>
            <a:t>Яворові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0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0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dirty="0">
              <a:solidFill>
                <a:srgbClr val="002060"/>
              </a:solidFill>
            </a:rPr>
            <a:t>Опішні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00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000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dirty="0"/>
            <a:t>Решетилівці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000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000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i="1" dirty="0" err="1"/>
            <a:t>Дибинцях</a:t>
          </a:r>
          <a:endParaRPr lang="uk-UA" sz="2800" i="1" dirty="0"/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sz="2000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sz="200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196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AD2F74AD-5B6A-4346-8349-090AC68FEE9A}" type="pres">
      <dgm:prSet presAssocID="{1B81C372-925C-46FC-96B1-2F1AAF945560}" presName="text_2" presStyleLbl="node1" presStyleIdx="1" presStyleCnt="5" custScaleY="1196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46297F79-2755-4E7F-87B4-88629DD167EF}" type="pres">
      <dgm:prSet presAssocID="{FFF60420-B008-4E57-9B7A-8B5C4B8F1F0F}" presName="text_3" presStyleLbl="node1" presStyleIdx="2" presStyleCnt="5" custScaleY="1196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97A966C-ADE1-481C-9602-29D743F1F5D5}" type="pres">
      <dgm:prSet presAssocID="{574467BF-CB95-4D99-A5FA-460B08A3B1CD}" presName="text_4" presStyleLbl="node1" presStyleIdx="3" presStyleCnt="5" custScaleY="1196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A75E9348-9280-4796-BDCC-B84F04B5A654}" type="pres">
      <dgm:prSet presAssocID="{9F5EE445-7A33-4127-8BC1-059962E1C614}" presName="text_5" presStyleLbl="node1" presStyleIdx="4" presStyleCnt="5" custScaleY="1196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 custLinFactNeighborX="-32" custLinFactNeighborY="391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dirty="0"/>
            <a:t>Ічні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0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00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dirty="0" err="1"/>
            <a:t>Дегтярах</a:t>
          </a:r>
          <a:endParaRPr lang="uk-UA" sz="2800" i="1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0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0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dirty="0">
              <a:solidFill>
                <a:srgbClr val="002060"/>
              </a:solidFill>
            </a:rPr>
            <a:t>Петриківці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00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000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dirty="0"/>
            <a:t>Бубнівці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000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000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2800" i="1" dirty="0" err="1"/>
            <a:t>Клембівці</a:t>
          </a:r>
          <a:r>
            <a:rPr lang="ru-RU" sz="2800" i="1" dirty="0"/>
            <a:t> й </a:t>
          </a:r>
          <a:r>
            <a:rPr lang="ru-RU" sz="2800" i="1" dirty="0" err="1"/>
            <a:t>інших</a:t>
          </a:r>
          <a:endParaRPr lang="uk-UA" sz="2800" i="1" dirty="0"/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sz="2000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sz="200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196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AD2F74AD-5B6A-4346-8349-090AC68FEE9A}" type="pres">
      <dgm:prSet presAssocID="{1B81C372-925C-46FC-96B1-2F1AAF945560}" presName="text_2" presStyleLbl="node1" presStyleIdx="1" presStyleCnt="5" custScaleY="1196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46297F79-2755-4E7F-87B4-88629DD167EF}" type="pres">
      <dgm:prSet presAssocID="{FFF60420-B008-4E57-9B7A-8B5C4B8F1F0F}" presName="text_3" presStyleLbl="node1" presStyleIdx="2" presStyleCnt="5" custScaleY="1196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97A966C-ADE1-481C-9602-29D743F1F5D5}" type="pres">
      <dgm:prSet presAssocID="{574467BF-CB95-4D99-A5FA-460B08A3B1CD}" presName="text_4" presStyleLbl="node1" presStyleIdx="3" presStyleCnt="5" custScaleY="1196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A75E9348-9280-4796-BDCC-B84F04B5A654}" type="pres">
      <dgm:prSet presAssocID="{9F5EE445-7A33-4127-8BC1-059962E1C614}" presName="text_5" presStyleLbl="node1" presStyleIdx="4" presStyleCnt="5" custScaleY="1196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19253"/>
          <a:ext cx="12050141" cy="86346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noProof="0" dirty="0"/>
            <a:t>Ти дізнаєшся:</a:t>
          </a:r>
        </a:p>
      </dsp:txBody>
      <dsp:txXfrm>
        <a:off x="42151" y="61404"/>
        <a:ext cx="11965839" cy="779158"/>
      </dsp:txXfrm>
    </dsp:sp>
    <dsp:sp modelId="{025CB6B8-CA2B-431B-8414-06FEB88A9357}">
      <dsp:nvSpPr>
        <dsp:cNvPr id="0" name=""/>
        <dsp:cNvSpPr/>
      </dsp:nvSpPr>
      <dsp:spPr>
        <a:xfrm>
          <a:off x="0" y="934817"/>
          <a:ext cx="12050141" cy="283176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/>
            <a:t>що таке </a:t>
          </a:r>
          <a:r>
            <a:rPr lang="uk-UA" sz="2800" i="1" kern="1200" noProof="0" dirty="0" err="1"/>
            <a:t>декоративно</a:t>
          </a:r>
          <a:r>
            <a:rPr lang="uk-UA" sz="2800" i="1" kern="1200" noProof="0" dirty="0"/>
            <a:t>-ужиткове мистецтво;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/>
            <a:t>як будують орнаменти та якими вони бувають;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/>
            <a:t>де в Україні збережено традиції створення виробів </a:t>
          </a:r>
          <a:r>
            <a:rPr lang="uk-UA" sz="2800" i="1" kern="1200" noProof="0" dirty="0" err="1"/>
            <a:t>декоративно</a:t>
          </a:r>
          <a:r>
            <a:rPr lang="uk-UA" sz="2800" i="1" kern="1200" noProof="0" dirty="0"/>
            <a:t>-ужиткового мистецтва;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 smtClean="0"/>
            <a:t>дізнаєтеся, що таке масштаб;</a:t>
          </a:r>
          <a:endParaRPr lang="uk-UA" sz="2800" i="1" kern="1200" noProof="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/>
            <a:t>що таке закономірність.</a:t>
          </a:r>
        </a:p>
      </dsp:txBody>
      <dsp:txXfrm>
        <a:off x="0" y="934817"/>
        <a:ext cx="12050141" cy="2831760"/>
      </dsp:txXfrm>
    </dsp:sp>
    <dsp:sp modelId="{79A6FD81-FCF4-4CE0-8871-588E983C05B5}">
      <dsp:nvSpPr>
        <dsp:cNvPr id="0" name=""/>
        <dsp:cNvSpPr/>
      </dsp:nvSpPr>
      <dsp:spPr>
        <a:xfrm>
          <a:off x="0" y="3766577"/>
          <a:ext cx="12050141" cy="86346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noProof="0" dirty="0">
              <a:solidFill>
                <a:schemeClr val="bg1"/>
              </a:solidFill>
            </a:rPr>
            <a:t>Дотримуйся правил:</a:t>
          </a:r>
          <a:endParaRPr lang="uk-UA" sz="3600" b="1" i="1" kern="1200" noProof="0" dirty="0"/>
        </a:p>
      </dsp:txBody>
      <dsp:txXfrm>
        <a:off x="42151" y="3808728"/>
        <a:ext cx="11965839" cy="779158"/>
      </dsp:txXfrm>
    </dsp:sp>
    <dsp:sp modelId="{FAB089FA-E62B-4CA2-81E6-4269C82BD344}">
      <dsp:nvSpPr>
        <dsp:cNvPr id="0" name=""/>
        <dsp:cNvSpPr/>
      </dsp:nvSpPr>
      <dsp:spPr>
        <a:xfrm>
          <a:off x="0" y="4630037"/>
          <a:ext cx="12050141" cy="59616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роботи з комп’ютером.</a:t>
          </a:r>
        </a:p>
      </dsp:txBody>
      <dsp:txXfrm>
        <a:off x="0" y="4630037"/>
        <a:ext cx="12050141" cy="59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9CA56-CB58-4287-89CC-A069E18472D9}" type="datetimeFigureOut">
              <a:rPr lang="uk-UA" smtClean="0"/>
              <a:t>20.02.2021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A9455-83C8-43B3-87D6-DEDCA5EE18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25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890F28-18AC-428A-AC36-95008B18A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3"/>
          <a:stretch/>
        </p:blipFill>
        <p:spPr>
          <a:xfrm>
            <a:off x="0" y="0"/>
            <a:ext cx="4709204" cy="5923292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xmlns="" id="{36DD4E8F-7AFE-4B20-8199-CD50FEF3C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8BCB60-3CD3-42A6-BAE7-C9A3EA487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27379365-6BE4-45D7-84F6-049B9DC858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xmlns="" id="{E7EF410E-0AB3-4124-8DBA-D3207C4EDC17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4BE153C2-9176-411C-A7E5-3906CA88B4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938C7BF3-85C4-4CD5-A4F3-A73E03288FA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xmlns="" id="{F785A720-DB7F-47E5-AF80-193CA074A4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xmlns="" id="{AF4C6B19-8327-48F6-B153-248564F8358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xmlns="" id="{6ECE3C05-D9C4-41A0-A432-DBD2EF775C5D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xmlns="" id="{E3E4BADD-6D17-4D74-A381-6D560B9B69AE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xmlns="" id="{B4BCDAFE-EC09-4432-8FB4-61A4E23E87C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xmlns="" id="{4FE8C664-C910-46F9-BB6C-0CD71C804B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3DCE515-A64B-432E-B6E9-041371DB099F}"/>
              </a:ext>
            </a:extLst>
          </p:cNvPr>
          <p:cNvSpPr txBox="1"/>
          <p:nvPr userDrawn="1"/>
        </p:nvSpPr>
        <p:spPr>
          <a:xfrm>
            <a:off x="1416466" y="3045082"/>
            <a:ext cx="2441027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D2A9EDB9-D229-4B61-8938-4456B721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xmlns="" id="{A17CD5B7-6510-4D04-97AA-09F1B306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20.02.2021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44682"/>
            <a:ext cx="7137066" cy="1801607"/>
          </a:xfrm>
        </p:spPr>
        <p:txBody>
          <a:bodyPr>
            <a:noAutofit/>
          </a:bodyPr>
          <a:lstStyle/>
          <a:p>
            <a:r>
              <a:rPr lang="uk-UA" sz="7200" dirty="0"/>
              <a:t>Створення орнаменту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програмою нової української школи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 descr="http://screenshots.en.sftcdn.net/en/scrn/26000/26516/tux-paint-27.png">
            <a:extLst>
              <a:ext uri="{FF2B5EF4-FFF2-40B4-BE49-F238E27FC236}">
                <a16:creationId xmlns:a16="http://schemas.microsoft.com/office/drawing/2014/main" xmlns="" id="{7F337D84-42C6-4326-BBF4-0A72C420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872" y1="20619" x2="69060" y2="20206"/>
                        <a14:foregroundMark x1="51453" y1="65361" x2="42564" y2="95670"/>
                        <a14:foregroundMark x1="58632" y1="86804" x2="55556" y2="98144"/>
                        <a14:foregroundMark x1="46667" y1="64948" x2="39658" y2="88866"/>
                        <a14:foregroundMark x1="41709" y1="80619" x2="61197" y2="97732"/>
                        <a14:foregroundMark x1="51795" y1="60000" x2="61197" y2="70515"/>
                        <a14:foregroundMark x1="51795" y1="22062" x2="66667" y2="30309"/>
                        <a14:foregroundMark x1="56923" y1="17526" x2="51282" y2="31753"/>
                        <a14:foregroundMark x1="61880" y1="83918" x2="62393" y2="96082"/>
                        <a14:foregroundMark x1="72821" y1="67423" x2="73333" y2="85361"/>
                        <a14:foregroundMark x1="69573" y1="65567" x2="69915" y2="71959"/>
                        <a14:foregroundMark x1="69060" y1="15670" x2="65299" y2="37526"/>
                        <a14:foregroundMark x1="74701" y1="95670" x2="83932" y2="91340"/>
                        <a14:foregroundMark x1="74188" y1="95670" x2="80513" y2="96082"/>
                        <a14:foregroundMark x1="40684" y1="72784" x2="39487" y2="85979"/>
                        <a14:foregroundMark x1="45641" y1="94433" x2="54188" y2="94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41" y="3677209"/>
            <a:ext cx="2856635" cy="236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 ÐµÐ·ÑÐ»ÑÑÐ°Ñ Ð¿Ð¾ÑÑÐºÑ Ð·Ð¾Ð±ÑÐ°Ð¶ÐµÐ½Ñ Ð·Ð° Ð·Ð°Ð¿Ð¸ÑÐ¾Ð¼ &quot;ÑÐºÑÐ°ÑÐ½ÑÑÐºÐ¸Ð¹ Ð½Ð°ÑÑÐ¾Ð½Ð°Ð»ÑÐ½Ð¸Ð¹ Ð¾Ð´ÑÐ³ icon&quot;">
            <a:extLst>
              <a:ext uri="{FF2B5EF4-FFF2-40B4-BE49-F238E27FC236}">
                <a16:creationId xmlns:a16="http://schemas.microsoft.com/office/drawing/2014/main" xmlns="" id="{536903CD-723A-4366-A92F-22E5211FB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"/>
          <a:stretch/>
        </p:blipFill>
        <p:spPr bwMode="auto">
          <a:xfrm>
            <a:off x="9149080" y="3612348"/>
            <a:ext cx="2511224" cy="24980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орнаменти?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Україні історично склалися центри </a:t>
            </a:r>
            <a:r>
              <a:rPr lang="uk-UA" sz="2800" b="1" i="1" kern="0" dirty="0" err="1">
                <a:solidFill>
                  <a:srgbClr val="FFFFFF"/>
                </a:solidFill>
              </a:rPr>
              <a:t>декоративно</a:t>
            </a:r>
            <a:r>
              <a:rPr lang="uk-UA" sz="2800" b="1" i="1" kern="0" dirty="0">
                <a:solidFill>
                  <a:srgbClr val="FFFFFF"/>
                </a:solidFill>
              </a:rPr>
              <a:t>-ужиткового мистецтва в: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23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1E08357D-E715-4A1A-A360-2D838D5674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362036"/>
              </p:ext>
            </p:extLst>
          </p:nvPr>
        </p:nvGraphicFramePr>
        <p:xfrm>
          <a:off x="175399" y="2150870"/>
          <a:ext cx="5733032" cy="442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E4F713F4-1F70-413B-BB1F-F55805196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798855"/>
              </p:ext>
            </p:extLst>
          </p:nvPr>
        </p:nvGraphicFramePr>
        <p:xfrm>
          <a:off x="6389118" y="2150870"/>
          <a:ext cx="5733032" cy="442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1524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орнаменти?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xmlns="" id="{8083D801-AAE0-4972-B724-7C371E6C1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7F522E-4DA5-46C5-A01E-72A0B12D2F83}"/>
              </a:ext>
            </a:extLst>
          </p:cNvPr>
          <p:cNvSpPr txBox="1"/>
          <p:nvPr/>
        </p:nvSpPr>
        <p:spPr>
          <a:xfrm>
            <a:off x="1401490" y="1199586"/>
            <a:ext cx="10718502" cy="209288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Чи є у твоїй місцевості умільці, які виготовляють вироби </a:t>
            </a:r>
            <a:r>
              <a:rPr lang="uk-UA" sz="2600" b="1" i="1" kern="0" dirty="0" err="1">
                <a:solidFill>
                  <a:srgbClr val="FFFFFF"/>
                </a:solidFill>
              </a:rPr>
              <a:t>декоративно</a:t>
            </a:r>
            <a:r>
              <a:rPr lang="uk-UA" sz="2600" b="1" i="1" kern="0" dirty="0">
                <a:solidFill>
                  <a:srgbClr val="FFFFFF"/>
                </a:solidFill>
              </a:rPr>
              <a:t>-ужиткового мистецтва? Чого тобі було б цікаво навчитись у них? Де можна побачити вироби цих умільців? Чому праця майстрів </a:t>
            </a:r>
            <a:r>
              <a:rPr lang="uk-UA" sz="2600" b="1" i="1" kern="0" dirty="0" err="1">
                <a:solidFill>
                  <a:srgbClr val="FFFFFF"/>
                </a:solidFill>
              </a:rPr>
              <a:t>декоративно</a:t>
            </a:r>
            <a:r>
              <a:rPr lang="uk-UA" sz="2600" b="1" i="1" kern="0" dirty="0">
                <a:solidFill>
                  <a:srgbClr val="FFFFFF"/>
                </a:solidFill>
              </a:rPr>
              <a:t>-ужиткового мистецтва важлива?</a:t>
            </a:r>
          </a:p>
        </p:txBody>
      </p:sp>
      <p:pic>
        <p:nvPicPr>
          <p:cNvPr id="819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230D93F6-9895-4392-9DA9-8E6CE1326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 b="15018"/>
          <a:stretch/>
        </p:blipFill>
        <p:spPr bwMode="auto">
          <a:xfrm>
            <a:off x="156009" y="3418952"/>
            <a:ext cx="3762848" cy="308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B3C03AC4-ED5B-42C3-8220-7B46BE6E7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" b="19223"/>
          <a:stretch/>
        </p:blipFill>
        <p:spPr bwMode="auto">
          <a:xfrm>
            <a:off x="4355821" y="3600806"/>
            <a:ext cx="3480358" cy="290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06B60323-52C4-45AF-B507-39ED2A326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9" b="19560"/>
          <a:stretch/>
        </p:blipFill>
        <p:spPr bwMode="auto">
          <a:xfrm>
            <a:off x="7676941" y="3418951"/>
            <a:ext cx="4443051" cy="31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орнаменти?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50966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Орнамент завжди укладається від центра, де б він не був, — у смужці, квадраті, колі чи прямокутнику.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B7B72B-DB85-4B34-86AD-FB170F989CA2}"/>
              </a:ext>
            </a:extLst>
          </p:cNvPr>
          <p:cNvSpPr txBox="1"/>
          <p:nvPr/>
        </p:nvSpPr>
        <p:spPr>
          <a:xfrm>
            <a:off x="72008" y="3589444"/>
            <a:ext cx="650966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 деталі орнаменту розміщують по обидва боки від центральної фігури.</a:t>
            </a:r>
          </a:p>
        </p:txBody>
      </p:sp>
      <p:pic>
        <p:nvPicPr>
          <p:cNvPr id="921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DFB7CA67-BDD7-4A79-BEE6-DD6161019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2"/>
          <a:stretch/>
        </p:blipFill>
        <p:spPr bwMode="auto">
          <a:xfrm>
            <a:off x="6832879" y="1196763"/>
            <a:ext cx="5287113" cy="54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39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орнаменти?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своїх виробів майстри спочатку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2026FB-B1E5-420D-B113-1D90E16950CD}"/>
              </a:ext>
            </a:extLst>
          </p:cNvPr>
          <p:cNvSpPr txBox="1"/>
          <p:nvPr/>
        </p:nvSpPr>
        <p:spPr>
          <a:xfrm>
            <a:off x="72009" y="1881166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роблять </a:t>
            </a:r>
            <a:r>
              <a:rPr lang="uk-UA" sz="3200" b="1" i="1" kern="0" dirty="0">
                <a:solidFill>
                  <a:srgbClr val="FFFF00"/>
                </a:solidFill>
              </a:rPr>
              <a:t>ескіз</a:t>
            </a:r>
            <a:r>
              <a:rPr lang="uk-UA" sz="3200" b="1" i="1" kern="0" dirty="0">
                <a:solidFill>
                  <a:srgbClr val="FFFFFF"/>
                </a:solidFill>
              </a:rPr>
              <a:t> на папері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D2F13F-BB16-4190-878A-450929353216}"/>
              </a:ext>
            </a:extLst>
          </p:cNvPr>
          <p:cNvSpPr txBox="1"/>
          <p:nvPr/>
        </p:nvSpPr>
        <p:spPr>
          <a:xfrm>
            <a:off x="7134478" y="1881166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 малюють </a:t>
            </a:r>
            <a:r>
              <a:rPr lang="uk-UA" sz="3200" b="1" i="1" kern="0" dirty="0">
                <a:solidFill>
                  <a:srgbClr val="FFFF00"/>
                </a:solidFill>
              </a:rPr>
              <a:t>ескіз</a:t>
            </a:r>
            <a:r>
              <a:rPr lang="uk-UA" sz="3200" b="1" i="1" kern="0" dirty="0">
                <a:solidFill>
                  <a:srgbClr val="FFFFFF"/>
                </a:solidFill>
              </a:rPr>
              <a:t> на комп’ютері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D10FC1-E633-42C3-B86D-5D9B119608CF}"/>
              </a:ext>
            </a:extLst>
          </p:cNvPr>
          <p:cNvSpPr txBox="1"/>
          <p:nvPr/>
        </p:nvSpPr>
        <p:spPr>
          <a:xfrm>
            <a:off x="5172264" y="2127387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pic>
        <p:nvPicPr>
          <p:cNvPr id="10242" name="Picture 2" descr="Ð ÐµÐ·ÑÐ»ÑÑÐ°Ñ Ð¿Ð¾ÑÑÐºÑ Ð·Ð¾Ð±ÑÐ°Ð¶ÐµÐ½Ñ Ð·Ð° Ð·Ð°Ð¿Ð¸ÑÐ¾Ð¼ &quot;paper icon&quot;">
            <a:extLst>
              <a:ext uri="{FF2B5EF4-FFF2-40B4-BE49-F238E27FC236}">
                <a16:creationId xmlns:a16="http://schemas.microsoft.com/office/drawing/2014/main" xmlns="" id="{64703D8F-D117-41EA-82A9-77F26E83A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/>
        </p:blipFill>
        <p:spPr bwMode="auto">
          <a:xfrm>
            <a:off x="1306696" y="3047778"/>
            <a:ext cx="3502953" cy="350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apple, computer, imac, pc icon">
            <a:extLst>
              <a:ext uri="{FF2B5EF4-FFF2-40B4-BE49-F238E27FC236}">
                <a16:creationId xmlns:a16="http://schemas.microsoft.com/office/drawing/2014/main" xmlns="" id="{241358E3-D962-4B70-9CC6-68B7FBB0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52" y="3054936"/>
            <a:ext cx="3502952" cy="350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Створюємо орнамент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Picture 2" descr="Ð ÐµÐ·ÑÐ»ÑÑÐ°Ñ Ð¿Ð¾ÑÑÐºÑ Ð·Ð¾Ð±ÑÐ°Ð¶ÐµÐ½Ñ Ð·Ð° Ð·Ð°Ð¿Ð¸ÑÐ¾Ð¼ &quot;plane vector&quot;">
            <a:extLst>
              <a:ext uri="{FF2B5EF4-FFF2-40B4-BE49-F238E27FC236}">
                <a16:creationId xmlns:a16="http://schemas.microsoft.com/office/drawing/2014/main" xmlns="" id="{FB320CF6-2AEF-42BC-B81D-F7E2FBF92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5" r="10272"/>
          <a:stretch/>
        </p:blipFill>
        <p:spPr bwMode="auto">
          <a:xfrm>
            <a:off x="69850" y="3139440"/>
            <a:ext cx="5972332" cy="326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6069A72D-901D-4048-9E38-8C785F685550}"/>
              </a:ext>
            </a:extLst>
          </p:cNvPr>
          <p:cNvSpPr/>
          <p:nvPr/>
        </p:nvSpPr>
        <p:spPr>
          <a:xfrm>
            <a:off x="69850" y="1196763"/>
            <a:ext cx="5972332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Уяви, що  ти малюєш літак. На малюнку він вийде меншим за справжній. 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7FAF9F23-C6EB-44D9-BB9D-421F6C35DF2A}"/>
              </a:ext>
            </a:extLst>
          </p:cNvPr>
          <p:cNvSpPr/>
          <p:nvPr/>
        </p:nvSpPr>
        <p:spPr>
          <a:xfrm>
            <a:off x="6147662" y="1196763"/>
            <a:ext cx="5972332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 якщо ти намалюєш комаху, то вона зазвичай буде більшою, ніж справжня. </a:t>
            </a:r>
          </a:p>
        </p:txBody>
      </p:sp>
      <p:pic>
        <p:nvPicPr>
          <p:cNvPr id="1032" name="Picture 8" descr="Ð ÐµÐ·ÑÐ»ÑÑÐ°Ñ Ð¿Ð¾ÑÑÐºÑ Ð·Ð¾Ð±ÑÐ°Ð¶ÐµÐ½Ñ Ð·Ð° Ð·Ð°Ð¿Ð¸ÑÐ¾Ð¼ &quot;insect vector&quot;">
            <a:extLst>
              <a:ext uri="{FF2B5EF4-FFF2-40B4-BE49-F238E27FC236}">
                <a16:creationId xmlns:a16="http://schemas.microsoft.com/office/drawing/2014/main" xmlns="" id="{9A0740F5-3877-4ACA-B958-70A3521B7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t="15883" r="24602" b="17878"/>
          <a:stretch/>
        </p:blipFill>
        <p:spPr bwMode="auto">
          <a:xfrm>
            <a:off x="7375529" y="3139440"/>
            <a:ext cx="3516597" cy="32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Створюємо орнамент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 цих випадках говорять, що об’єкти намальовані в масштабі. Масштаб показує, на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скільки зображений об'єкт більший або менший за реальний.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12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F88D7D19-4FE8-47F1-8CBB-99A74B886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0" b="11645"/>
          <a:stretch/>
        </p:blipFill>
        <p:spPr bwMode="auto">
          <a:xfrm>
            <a:off x="531681" y="2733040"/>
            <a:ext cx="5424063" cy="35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 ÐµÐ·ÑÐ»ÑÑÐ°Ñ Ð¿Ð¾ÑÑÐºÑ Ð·Ð¾Ð±ÑÐ°Ð¶ÐµÐ½Ñ Ð·Ð° Ð·Ð°Ð¿Ð¸ÑÐ¾Ð¼ &quot;Earth vector&quot;">
            <a:extLst>
              <a:ext uri="{FF2B5EF4-FFF2-40B4-BE49-F238E27FC236}">
                <a16:creationId xmlns:a16="http://schemas.microsoft.com/office/drawing/2014/main" xmlns="" id="{4556D721-3ADD-4248-B2EC-F373D443E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35" b="91948" l="4205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60" y="2510638"/>
            <a:ext cx="4095750" cy="42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Створюємо орнамент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збільшити масштаб малюнка, то можна побачити, що  він складається з  маленьких квадратиків. У  цьому комп’ютерний малюнок схожий на  вишивку, яку квадратик за квадратиком вишивають на тканині.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bird vector&quot;">
            <a:extLst>
              <a:ext uri="{FF2B5EF4-FFF2-40B4-BE49-F238E27FC236}">
                <a16:creationId xmlns:a16="http://schemas.microsoft.com/office/drawing/2014/main" xmlns="" id="{58AE132F-58C0-4212-8F20-1DC5870BF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r="13094" b="27145"/>
          <a:stretch/>
        </p:blipFill>
        <p:spPr bwMode="auto">
          <a:xfrm>
            <a:off x="5079425" y="3556000"/>
            <a:ext cx="2033150" cy="15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FAB81A3-DA0E-408E-86EF-06B3AC34F3E4}"/>
              </a:ext>
            </a:extLst>
          </p:cNvPr>
          <p:cNvSpPr/>
          <p:nvPr/>
        </p:nvSpPr>
        <p:spPr>
          <a:xfrm>
            <a:off x="4110552" y="5798698"/>
            <a:ext cx="3973050" cy="7652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100%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BFAE84-0971-4618-BE3B-BF6A8DB8F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979" y="5798698"/>
            <a:ext cx="648793" cy="698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5421E1-F1FD-4196-B7B9-1E487F117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1228" y="5798698"/>
            <a:ext cx="648793" cy="7652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79877FA-F940-4DAB-84B7-98BEDB598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88" y="3094612"/>
            <a:ext cx="3530774" cy="26221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245C9ED-83BF-415E-9F53-06FCFA04B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3878" y="3845356"/>
            <a:ext cx="1263492" cy="9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887D24-55C0-4235-8B32-49175CC2FF15}"/>
              </a:ext>
            </a:extLst>
          </p:cNvPr>
          <p:cNvSpPr txBox="1"/>
          <p:nvPr/>
        </p:nvSpPr>
        <p:spPr>
          <a:xfrm>
            <a:off x="70929" y="552701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Останнім має бути намальований трикутник зеленого кольору.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орнаменти?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Часто за допомогою послідовності повторень можна розгадати деякі </a:t>
            </a:r>
            <a:r>
              <a:rPr lang="uk-UA" sz="2800" b="1" i="1" kern="0" dirty="0">
                <a:solidFill>
                  <a:srgbClr val="FFFF00"/>
                </a:solidFill>
              </a:rPr>
              <a:t>закономірності</a:t>
            </a:r>
            <a:r>
              <a:rPr lang="uk-UA" sz="2800" b="1" i="1" kern="0" dirty="0">
                <a:solidFill>
                  <a:srgbClr val="FFFFFF"/>
                </a:solidFill>
              </a:rPr>
              <a:t> — правила утворення послідовностей малюнків. Наприклад, у послідовності геометричних фігур:	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0637A494-B2E2-409F-BB44-8655B39E9ED4}"/>
              </a:ext>
            </a:extLst>
          </p:cNvPr>
          <p:cNvSpPr/>
          <p:nvPr/>
        </p:nvSpPr>
        <p:spPr>
          <a:xfrm>
            <a:off x="2507114" y="3126047"/>
            <a:ext cx="2304480" cy="23030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Рівнобедрений трикутник 10">
            <a:extLst>
              <a:ext uri="{FF2B5EF4-FFF2-40B4-BE49-F238E27FC236}">
                <a16:creationId xmlns:a16="http://schemas.microsoft.com/office/drawing/2014/main" xmlns="" id="{EF23352E-A20F-4C64-9208-9C75FD0A69F2}"/>
              </a:ext>
            </a:extLst>
          </p:cNvPr>
          <p:cNvSpPr/>
          <p:nvPr/>
        </p:nvSpPr>
        <p:spPr>
          <a:xfrm>
            <a:off x="4942220" y="3126048"/>
            <a:ext cx="2307099" cy="230308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9F0EBBC3-F661-41E6-9CA5-570911AD5479}"/>
              </a:ext>
            </a:extLst>
          </p:cNvPr>
          <p:cNvSpPr/>
          <p:nvPr/>
        </p:nvSpPr>
        <p:spPr>
          <a:xfrm>
            <a:off x="7379945" y="3126047"/>
            <a:ext cx="2307100" cy="23030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0B3259CB-60BF-4B73-850C-D5844DF8046A}"/>
              </a:ext>
            </a:extLst>
          </p:cNvPr>
          <p:cNvSpPr/>
          <p:nvPr/>
        </p:nvSpPr>
        <p:spPr>
          <a:xfrm>
            <a:off x="9817670" y="3126048"/>
            <a:ext cx="2304480" cy="2303084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21DAC18B-D13D-42BB-9D74-E79578E49074}"/>
              </a:ext>
            </a:extLst>
          </p:cNvPr>
          <p:cNvSpPr/>
          <p:nvPr/>
        </p:nvSpPr>
        <p:spPr>
          <a:xfrm>
            <a:off x="71894" y="3126047"/>
            <a:ext cx="2304594" cy="2303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знаєш ти, що комп’ютерні малюнки можна створювати за допомогою математичних обчислень? Подивись, які чудові малюнки можна отримати, якщо знаєш математику і вмієш добре користуватися комп’ютером.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http://europe-today.ru/media/2012/11/fracta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15" y="3547991"/>
            <a:ext cx="4210270" cy="31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&quot;Фрактальні зображе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37" y="3547991"/>
            <a:ext cx="4850258" cy="28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Діємо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011A7F-B78F-4A2A-85BB-F2B7CAE8F289}"/>
              </a:ext>
            </a:extLst>
          </p:cNvPr>
          <p:cNvSpPr txBox="1"/>
          <p:nvPr/>
        </p:nvSpPr>
        <p:spPr>
          <a:xfrm>
            <a:off x="72008" y="1196763"/>
            <a:ext cx="396742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Робочому столі знайди значок і відкрий програму</a:t>
            </a:r>
            <a:r>
              <a:rPr lang="en-US" sz="2800" b="1" i="1" kern="0" dirty="0">
                <a:solidFill>
                  <a:srgbClr val="FFFFFF"/>
                </a:solidFill>
              </a:rPr>
              <a:t/>
            </a:r>
            <a:br>
              <a:rPr lang="en-US" sz="2800" b="1" i="1" kern="0" dirty="0">
                <a:solidFill>
                  <a:srgbClr val="FFFFFF"/>
                </a:solidFill>
              </a:rPr>
            </a:br>
            <a:r>
              <a:rPr lang="en-US" sz="2800" b="1" i="1" kern="0" dirty="0">
                <a:solidFill>
                  <a:srgbClr val="FFFF00"/>
                </a:solidFill>
              </a:rPr>
              <a:t>Tux Paint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2B92DA6-9D07-4933-9DDD-44CF5AA857FB}"/>
              </a:ext>
            </a:extLst>
          </p:cNvPr>
          <p:cNvSpPr txBox="1"/>
          <p:nvPr/>
        </p:nvSpPr>
        <p:spPr>
          <a:xfrm>
            <a:off x="4163370" y="1196763"/>
            <a:ext cx="7938198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Придумай і створи модель виробу </a:t>
            </a:r>
            <a:r>
              <a:rPr lang="uk-UA" sz="2800" b="1" i="1" kern="0" dirty="0" err="1">
                <a:solidFill>
                  <a:srgbClr val="FFFFFF"/>
                </a:solidFill>
              </a:rPr>
              <a:t>декоративно</a:t>
            </a:r>
            <a:r>
              <a:rPr lang="uk-UA" sz="2800" b="1" i="1" kern="0" dirty="0">
                <a:solidFill>
                  <a:srgbClr val="FFFFFF"/>
                </a:solidFill>
              </a:rPr>
              <a:t>-ужиткового мистецтва. Намалюй модель за допомогою інструментів графічного редактора </a:t>
            </a:r>
            <a:r>
              <a:rPr lang="uk-UA" sz="2800" b="1" i="1" kern="0" dirty="0" err="1">
                <a:solidFill>
                  <a:srgbClr val="FFFFFF"/>
                </a:solidFill>
              </a:rPr>
              <a:t>Тукс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Пейнт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834B7E-DA34-4878-96A2-79DFC3D8F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728564"/>
            <a:ext cx="12029560" cy="209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орнаменти?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2F6DCD98-BE37-48F5-8F92-D06DF3158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335375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Вінні-Пух, П'ятачок і Кролик вирізали три прапорці різного кольору: синій, зелений і червоний. Кролик вирізав не червоний, а Вінні-Пух не червоний і не синій. Якого кольору прапорець вирізав кожний?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malyatko4.klasna.com/uploads/editor/3849/336933/sitepage_70/images/79055672_4061676_00023hke_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10" y="4131387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azlov.net/3043/2297-30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56" y="4131387"/>
            <a:ext cx="1735298" cy="222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855" y="4409530"/>
            <a:ext cx="1215887" cy="19541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942" y="3339299"/>
            <a:ext cx="895350" cy="990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2342" y="3337869"/>
            <a:ext cx="914400" cy="952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0124" y="3339299"/>
            <a:ext cx="923925" cy="990600"/>
          </a:xfrm>
          <a:prstGeom prst="rect">
            <a:avLst/>
          </a:prstGeom>
        </p:spPr>
      </p:pic>
      <p:cxnSp>
        <p:nvCxnSpPr>
          <p:cNvPr id="15" name="Пряма зі стрілкою 14"/>
          <p:cNvCxnSpPr/>
          <p:nvPr/>
        </p:nvCxnSpPr>
        <p:spPr>
          <a:xfrm flipV="1">
            <a:off x="3775699" y="3834599"/>
            <a:ext cx="864605" cy="116026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Пряма зі стрілкою 15"/>
          <p:cNvCxnSpPr/>
          <p:nvPr/>
        </p:nvCxnSpPr>
        <p:spPr>
          <a:xfrm flipV="1">
            <a:off x="5995017" y="3814119"/>
            <a:ext cx="229674" cy="82946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Пряма зі стрілкою 16"/>
          <p:cNvCxnSpPr/>
          <p:nvPr/>
        </p:nvCxnSpPr>
        <p:spPr>
          <a:xfrm flipH="1" flipV="1">
            <a:off x="7520550" y="3834600"/>
            <a:ext cx="746057" cy="119428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002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орнаменти?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Геометричні фігури часто використовують в орнаментах у виробах </a:t>
            </a:r>
            <a:r>
              <a:rPr lang="uk-UA" sz="2800" b="1" i="1" kern="0" dirty="0" err="1">
                <a:solidFill>
                  <a:srgbClr val="FFFFFF"/>
                </a:solidFill>
              </a:rPr>
              <a:t>декоративно</a:t>
            </a:r>
            <a:r>
              <a:rPr lang="uk-UA" sz="2800" b="1" i="1" kern="0" dirty="0">
                <a:solidFill>
                  <a:srgbClr val="FFFFFF"/>
                </a:solidFill>
              </a:rPr>
              <a:t>-ужиткового мистецтва.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8C6505-6906-4E3F-9309-ADB1B3040D82}"/>
              </a:ext>
            </a:extLst>
          </p:cNvPr>
          <p:cNvSpPr txBox="1"/>
          <p:nvPr/>
        </p:nvSpPr>
        <p:spPr>
          <a:xfrm>
            <a:off x="1403648" y="2673857"/>
            <a:ext cx="5014412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Декоративно</a:t>
            </a:r>
            <a:r>
              <a:rPr lang="uk-UA" sz="2800" b="1" i="1" kern="0" dirty="0">
                <a:solidFill>
                  <a:srgbClr val="FFFF00"/>
                </a:solidFill>
              </a:rPr>
              <a:t>-ужиткове мистецтво</a:t>
            </a:r>
            <a:r>
              <a:rPr lang="en-US" dirty="0"/>
              <a:t>  </a:t>
            </a:r>
            <a:r>
              <a:rPr lang="uk-UA" sz="2800" b="1" i="1" kern="0" dirty="0">
                <a:solidFill>
                  <a:srgbClr val="FFFFFF"/>
                </a:solidFill>
              </a:rPr>
              <a:t>— це один з видів художньої діяльності, твори якого є гарними й корисними.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C350B8D-6250-47E4-B51F-5E3181D50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73857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Ð ÐµÐ·ÑÐ»ÑÑÐ°Ñ Ð¿Ð¾ÑÑÐºÑ Ð·Ð¾Ð±ÑÐ°Ð¶ÐµÐ½Ñ Ð·Ð° Ð·Ð°Ð¿Ð¸ÑÐ¾Ð¼ &quot;Ð£ÐºÑÐ°ÑÐ½ÑÑÐºÐ¸Ð¹ Ð¿Ð¾ÑÑÑÐµÑ Ð²Ð¸ÑÐ¸Ð²ÐºÐ°&quot;">
            <a:extLst>
              <a:ext uri="{FF2B5EF4-FFF2-40B4-BE49-F238E27FC236}">
                <a16:creationId xmlns:a16="http://schemas.microsoft.com/office/drawing/2014/main" xmlns="" id="{25566EB0-A535-4A05-8527-18A767D13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2" b="18535"/>
          <a:stretch/>
        </p:blipFill>
        <p:spPr bwMode="auto">
          <a:xfrm>
            <a:off x="6548107" y="2646320"/>
            <a:ext cx="5574044" cy="414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5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орнаменти?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929" y="455530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Є декоративними, тобто вони прикрашають наше життя. І водночас ми користуємося ними в побуті. Отже, це ужиткові вироби.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xmlns="" id="{8A80E4F0-E204-4BFA-A186-A42328C8223E}"/>
              </a:ext>
            </a:extLst>
          </p:cNvPr>
          <p:cNvGrpSpPr/>
          <p:nvPr/>
        </p:nvGrpSpPr>
        <p:grpSpPr>
          <a:xfrm>
            <a:off x="69849" y="1157145"/>
            <a:ext cx="4005796" cy="1666065"/>
            <a:chOff x="69849" y="1157145"/>
            <a:chExt cx="4005796" cy="1666065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xmlns="" id="{59809244-7361-42D2-9A08-F4B012CB7099}"/>
                </a:ext>
              </a:extLst>
            </p:cNvPr>
            <p:cNvSpPr/>
            <p:nvPr/>
          </p:nvSpPr>
          <p:spPr>
            <a:xfrm>
              <a:off x="69849" y="1196763"/>
              <a:ext cx="3973050" cy="159127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 err="1">
                  <a:solidFill>
                    <a:srgbClr val="FFFFFF"/>
                  </a:solidFill>
                </a:rPr>
                <a:t>Розма</a:t>
              </a:r>
              <a:r>
                <a:rPr lang="en-US" sz="2800" b="1" i="1" kern="0" dirty="0">
                  <a:solidFill>
                    <a:srgbClr val="FFFFFF"/>
                  </a:solidFill>
                </a:rPr>
                <a:t>-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 err="1">
                  <a:solidFill>
                    <a:srgbClr val="FFFFFF"/>
                  </a:solidFill>
                </a:rPr>
                <a:t>льований</a:t>
              </a:r>
              <a:endParaRPr lang="en-US" sz="2800" b="1" i="1" kern="0" dirty="0">
                <a:solidFill>
                  <a:srgbClr val="FFFFFF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глечик</a:t>
              </a:r>
            </a:p>
          </p:txBody>
        </p:sp>
        <p:pic>
          <p:nvPicPr>
            <p:cNvPr id="2050" name="Picture 2" descr="floral, floral essence, jug, spa icon">
              <a:extLst>
                <a:ext uri="{FF2B5EF4-FFF2-40B4-BE49-F238E27FC236}">
                  <a16:creationId xmlns:a16="http://schemas.microsoft.com/office/drawing/2014/main" xmlns="" id="{6F2252C3-88FF-4AA9-BD04-C25C0C861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580" y="1157145"/>
              <a:ext cx="1666065" cy="166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xmlns="" id="{0427512C-98B0-4E74-94BE-1033AF8C6537}"/>
              </a:ext>
            </a:extLst>
          </p:cNvPr>
          <p:cNvGrpSpPr/>
          <p:nvPr/>
        </p:nvGrpSpPr>
        <p:grpSpPr>
          <a:xfrm>
            <a:off x="4108394" y="1196763"/>
            <a:ext cx="3973050" cy="1591273"/>
            <a:chOff x="4108394" y="1196763"/>
            <a:chExt cx="3973050" cy="1591273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xmlns="" id="{AED94E71-FA18-4AAA-A883-481C728A5C5E}"/>
                </a:ext>
              </a:extLst>
            </p:cNvPr>
            <p:cNvSpPr/>
            <p:nvPr/>
          </p:nvSpPr>
          <p:spPr>
            <a:xfrm>
              <a:off x="4108394" y="1196763"/>
              <a:ext cx="3973050" cy="159127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Дивовижна писанка</a:t>
              </a:r>
            </a:p>
          </p:txBody>
        </p:sp>
        <p:pic>
          <p:nvPicPr>
            <p:cNvPr id="2052" name="Picture 4" descr="easter, egg, spring icon">
              <a:extLst>
                <a:ext uri="{FF2B5EF4-FFF2-40B4-BE49-F238E27FC236}">
                  <a16:creationId xmlns:a16="http://schemas.microsoft.com/office/drawing/2014/main" xmlns="" id="{B578A141-4861-4C86-9C49-E09B6BF9B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575" y="1254138"/>
              <a:ext cx="1216189" cy="1472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xmlns="" id="{989DBF7F-3925-4740-9034-51ED216CAF79}"/>
              </a:ext>
            </a:extLst>
          </p:cNvPr>
          <p:cNvGrpSpPr/>
          <p:nvPr/>
        </p:nvGrpSpPr>
        <p:grpSpPr>
          <a:xfrm>
            <a:off x="8146942" y="1196763"/>
            <a:ext cx="3973050" cy="1591273"/>
            <a:chOff x="8146942" y="1196763"/>
            <a:chExt cx="3973050" cy="1591273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xmlns="" id="{D607F91D-1600-4931-9E19-6829F5B31E28}"/>
                </a:ext>
              </a:extLst>
            </p:cNvPr>
            <p:cNvSpPr/>
            <p:nvPr/>
          </p:nvSpPr>
          <p:spPr>
            <a:xfrm>
              <a:off x="8146942" y="1196763"/>
              <a:ext cx="3973050" cy="159127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Вишитий</a:t>
              </a:r>
              <a:endParaRPr lang="en-US" sz="2800" b="1" i="1" kern="0" dirty="0">
                <a:solidFill>
                  <a:srgbClr val="FFFFFF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рушник</a:t>
              </a:r>
            </a:p>
          </p:txBody>
        </p:sp>
        <p:pic>
          <p:nvPicPr>
            <p:cNvPr id="2054" name="Picture 6" descr="Ð ÐµÐ·ÑÐ»ÑÑÐ°Ñ Ð¿Ð¾ÑÑÐºÑ Ð·Ð¾Ð±ÑÐ°Ð¶ÐµÐ½Ñ Ð·Ð° Ð·Ð°Ð¿Ð¸ÑÐ¾Ð¼ &quot;Ukrainian towel vector&quot;">
              <a:extLst>
                <a:ext uri="{FF2B5EF4-FFF2-40B4-BE49-F238E27FC236}">
                  <a16:creationId xmlns:a16="http://schemas.microsoft.com/office/drawing/2014/main" xmlns="" id="{6414A9C3-2A93-4F75-9575-24DE41B02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2583" y="1265351"/>
              <a:ext cx="1466221" cy="1466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xmlns="" id="{B8CC1826-53F0-4CC8-A15D-10A79801E7D5}"/>
              </a:ext>
            </a:extLst>
          </p:cNvPr>
          <p:cNvGrpSpPr/>
          <p:nvPr/>
        </p:nvGrpSpPr>
        <p:grpSpPr>
          <a:xfrm>
            <a:off x="69849" y="2876034"/>
            <a:ext cx="3973050" cy="1591273"/>
            <a:chOff x="69849" y="2876034"/>
            <a:chExt cx="3973050" cy="1591273"/>
          </a:xfrm>
        </p:grpSpPr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xmlns="" id="{DB390061-1AD9-47B2-85CE-9E57658C370E}"/>
                </a:ext>
              </a:extLst>
            </p:cNvPr>
            <p:cNvSpPr/>
            <p:nvPr/>
          </p:nvSpPr>
          <p:spPr>
            <a:xfrm>
              <a:off x="69849" y="2876034"/>
              <a:ext cx="3973050" cy="159127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Ошатний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національ</a:t>
              </a:r>
              <a:r>
                <a:rPr lang="en-US" sz="2800" b="1" i="1" kern="0" dirty="0">
                  <a:solidFill>
                    <a:srgbClr val="FFFFFF"/>
                  </a:solidFill>
                </a:rPr>
                <a:t>-</a:t>
              </a:r>
              <a:endParaRPr lang="ru-RU" sz="2800" b="1" i="1" kern="0" dirty="0">
                <a:solidFill>
                  <a:srgbClr val="FFFFFF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ний одяг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5D90C1B-E151-42CD-BA0A-B821D9294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2755" y="2925450"/>
              <a:ext cx="1398773" cy="1492441"/>
            </a:xfrm>
            <a:prstGeom prst="rect">
              <a:avLst/>
            </a:prstGeom>
          </p:spPr>
        </p:pic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xmlns="" id="{42D5B764-567C-4EF3-A4C0-273D9C5179FD}"/>
              </a:ext>
            </a:extLst>
          </p:cNvPr>
          <p:cNvGrpSpPr/>
          <p:nvPr/>
        </p:nvGrpSpPr>
        <p:grpSpPr>
          <a:xfrm>
            <a:off x="4108394" y="2736156"/>
            <a:ext cx="4086901" cy="1906204"/>
            <a:chOff x="4108394" y="2736156"/>
            <a:chExt cx="4086901" cy="1906204"/>
          </a:xfrm>
        </p:grpSpPr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xmlns="" id="{66B64466-3325-4DF9-BCEE-A783D864E715}"/>
                </a:ext>
              </a:extLst>
            </p:cNvPr>
            <p:cNvSpPr/>
            <p:nvPr/>
          </p:nvSpPr>
          <p:spPr>
            <a:xfrm>
              <a:off x="4108394" y="2876034"/>
              <a:ext cx="3973050" cy="159127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Таріль</a:t>
              </a:r>
            </a:p>
          </p:txBody>
        </p:sp>
        <p:pic>
          <p:nvPicPr>
            <p:cNvPr id="2056" name="Picture 8" descr="Ð ÐµÐ·ÑÐ»ÑÑÐ°Ñ Ð¿Ð¾ÑÑÐºÑ Ð·Ð¾Ð±ÑÐ°Ð¶ÐµÐ½Ñ Ð·Ð° Ð·Ð°Ð¿Ð¸ÑÐ¾Ð¼ &quot;painted plate vector&quot;">
              <a:extLst>
                <a:ext uri="{FF2B5EF4-FFF2-40B4-BE49-F238E27FC236}">
                  <a16:creationId xmlns:a16="http://schemas.microsoft.com/office/drawing/2014/main" xmlns="" id="{4D2EAC2D-A71F-4B4B-AB5B-655EE7DCA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091" y="2736156"/>
              <a:ext cx="1906204" cy="1906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xmlns="" id="{6CE238EC-656D-4BF4-B401-AF537D684831}"/>
              </a:ext>
            </a:extLst>
          </p:cNvPr>
          <p:cNvGrpSpPr/>
          <p:nvPr/>
        </p:nvGrpSpPr>
        <p:grpSpPr>
          <a:xfrm>
            <a:off x="8146942" y="2876034"/>
            <a:ext cx="3973050" cy="1591273"/>
            <a:chOff x="8146942" y="2876034"/>
            <a:chExt cx="3973050" cy="1591273"/>
          </a:xfrm>
        </p:grpSpPr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xmlns="" id="{A270C78B-4DFD-403F-A598-CDD72F6C546F}"/>
                </a:ext>
              </a:extLst>
            </p:cNvPr>
            <p:cNvSpPr/>
            <p:nvPr/>
          </p:nvSpPr>
          <p:spPr>
            <a:xfrm>
              <a:off x="8146942" y="2876034"/>
              <a:ext cx="3973050" cy="159127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Скринька та багато інших виробів</a:t>
              </a:r>
            </a:p>
          </p:txBody>
        </p:sp>
        <p:pic>
          <p:nvPicPr>
            <p:cNvPr id="2058" name="Picture 10" descr="Ð ÐµÐ·ÑÐ»ÑÑÐ°Ñ Ð¿Ð¾ÑÑÐºÑ Ð·Ð¾Ð±ÑÐ°Ð¶ÐµÐ½Ñ Ð·Ð° Ð·Ð°Ð¿Ð¸ÑÐ¾Ð¼ &quot;chest vector&quot;">
              <a:extLst>
                <a:ext uri="{FF2B5EF4-FFF2-40B4-BE49-F238E27FC236}">
                  <a16:creationId xmlns:a16="http://schemas.microsoft.com/office/drawing/2014/main" xmlns="" id="{B748786E-7F99-4017-83FB-0DDBCBDF1C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2" t="12508" r="11495" b="23371"/>
            <a:stretch/>
          </p:blipFill>
          <p:spPr bwMode="auto">
            <a:xfrm>
              <a:off x="10988040" y="3203280"/>
              <a:ext cx="1040512" cy="948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46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орнаменти?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xmlns="" id="{737D28DF-5DBE-407C-A448-D721397D2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EAB9ED-36B2-426A-ABC6-E63BAE5D5A8E}"/>
              </a:ext>
            </a:extLst>
          </p:cNvPr>
          <p:cNvSpPr txBox="1"/>
          <p:nvPr/>
        </p:nvSpPr>
        <p:spPr>
          <a:xfrm>
            <a:off x="1401490" y="1199586"/>
            <a:ext cx="1071850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предмети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декоративно</a:t>
            </a:r>
            <a:r>
              <a:rPr lang="uk-UA" sz="2800" b="1" i="1" kern="0" dirty="0">
                <a:solidFill>
                  <a:srgbClr val="FFFFFF"/>
                </a:solidFill>
              </a:rPr>
              <a:t>-ужиткового мистецтва є в тебе вдома? Із чого вони виготовлені?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Picture 2" descr="Ð ÐµÐ·ÑÐ»ÑÑÐ°Ñ Ð¿Ð¾ÑÑÐºÑ Ð·Ð¾Ð±ÑÐ°Ð¶ÐµÐ½Ñ Ð·Ð° Ð·Ð°Ð¿Ð¸ÑÐ¾Ð¼ &quot;Ukrainian towel icon&quot;">
            <a:extLst>
              <a:ext uri="{FF2B5EF4-FFF2-40B4-BE49-F238E27FC236}">
                <a16:creationId xmlns:a16="http://schemas.microsoft.com/office/drawing/2014/main" xmlns="" id="{9E8897BB-D51A-4855-8CD2-704FB1C91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2" b="11477"/>
          <a:stretch/>
        </p:blipFill>
        <p:spPr bwMode="auto">
          <a:xfrm>
            <a:off x="182041" y="2743328"/>
            <a:ext cx="6431202" cy="36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 ÐµÐ·ÑÐ»ÑÑÐ°Ñ Ð¿Ð¾ÑÑÐºÑ Ð·Ð¾Ð±ÑÐ°Ð¶ÐµÐ½Ñ Ð·Ð° Ð·Ð°Ð¿Ð¸ÑÐ¾Ð¼ &quot;Easter Egg vector&quot;">
            <a:extLst>
              <a:ext uri="{FF2B5EF4-FFF2-40B4-BE49-F238E27FC236}">
                <a16:creationId xmlns:a16="http://schemas.microsoft.com/office/drawing/2014/main" xmlns="" id="{A00F4E7B-6F5C-4FC1-A175-D0419521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022" y="2743328"/>
            <a:ext cx="5197745" cy="36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орнаменти?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B2D6CA-5F07-4CC9-B84A-237E855E798B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Орнамент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— це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прикраса,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візерунок, побудований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на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ритмічному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чергуванні геометричних елементів або стилізованих рослин і тварин.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E30FA3D-DDE0-407A-B10D-AB92FDD21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 ÐµÐ·ÑÐ»ÑÑÐ°Ñ Ð¿Ð¾ÑÑÐºÑ Ð·Ð¾Ð±ÑÐ°Ð¶ÐµÐ½Ñ Ð·Ð° Ð·Ð°Ð¿Ð¸ÑÐ¾Ð¼ &quot;ÑÐºÑÐ°ÑÐ½ÑÑÐºÐ¸Ð¹ Ð¾ÑÐ½Ð°Ð¼ÐµÐ½Ñ Ð²ÐµÐºÑÐ¾Ñ&quot;">
            <a:extLst>
              <a:ext uri="{FF2B5EF4-FFF2-40B4-BE49-F238E27FC236}">
                <a16:creationId xmlns:a16="http://schemas.microsoft.com/office/drawing/2014/main" xmlns="" id="{0B1B7FFC-2749-4A98-BEF6-F5CC15D63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b="8425"/>
          <a:stretch/>
        </p:blipFill>
        <p:spPr bwMode="auto">
          <a:xfrm>
            <a:off x="247202" y="3211007"/>
            <a:ext cx="3581220" cy="32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B7EA235E-7D0D-45F5-9370-F2DA76B5B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7"/>
          <a:stretch/>
        </p:blipFill>
        <p:spPr bwMode="auto">
          <a:xfrm>
            <a:off x="4009285" y="3211007"/>
            <a:ext cx="3718528" cy="32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C8F67A5B-D18A-49D0-8951-E58881D5C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47" y="3211007"/>
            <a:ext cx="4236904" cy="32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орнаменти?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xmlns="" id="{4AF43A9C-44EF-44B2-89B5-4AEE8A74C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319C0C-36B6-4A02-A101-3A3180DED610}"/>
              </a:ext>
            </a:extLst>
          </p:cNvPr>
          <p:cNvSpPr txBox="1"/>
          <p:nvPr/>
        </p:nvSpPr>
        <p:spPr>
          <a:xfrm>
            <a:off x="1401490" y="1199586"/>
            <a:ext cx="1071850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1. 3 якими повтореннями об’єктів або дій ти стикаєшся у школі? Як ти використовуєш повторення дій удома?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2. У яких комп’ютерних програмах тобі вже доводилося використовувати повторення?</a:t>
            </a:r>
          </a:p>
        </p:txBody>
      </p:sp>
      <p:pic>
        <p:nvPicPr>
          <p:cNvPr id="512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EF827757-C923-47A5-8EBC-10A786A22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/>
          <a:stretch/>
        </p:blipFill>
        <p:spPr bwMode="auto">
          <a:xfrm>
            <a:off x="132099" y="3596961"/>
            <a:ext cx="3600864" cy="30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 ÐµÐ·ÑÐ»ÑÑÐ°Ñ Ð¿Ð¾ÑÑÐºÑ Ð·Ð¾Ð±ÑÐ°Ð¶ÐµÐ½Ñ Ð·Ð° Ð·Ð°Ð¿Ð¸ÑÐ¾Ð¼ &quot;Ð·Ð° ÐºÐ¾Ð¼Ð¿'ÑÑÐµÑÐ¾Ð¼ Ð²ÐµÐºÑÐ¾Ñ&quot;">
            <a:extLst>
              <a:ext uri="{FF2B5EF4-FFF2-40B4-BE49-F238E27FC236}">
                <a16:creationId xmlns:a16="http://schemas.microsoft.com/office/drawing/2014/main" xmlns="" id="{D4D53A69-1867-434B-BEC5-CD8CC22E7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8" b="12674"/>
          <a:stretch/>
        </p:blipFill>
        <p:spPr bwMode="auto">
          <a:xfrm>
            <a:off x="8195913" y="3556253"/>
            <a:ext cx="3924079" cy="30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Ð ÐµÐ·ÑÐ»ÑÑÐ°Ñ Ð¿Ð¾ÑÑÐºÑ Ð·Ð¾Ð±ÑÐ°Ð¶ÐµÐ½Ñ Ð·Ð° Ð·Ð°Ð¿Ð¸ÑÐ¾Ð¼ &quot;Ð´ÑÑÐ¸ Ð² ÑÐºÐ¾Ð»Ñ Ð²ÐµÐºÑÐ¾Ñ&quot;">
            <a:extLst>
              <a:ext uri="{FF2B5EF4-FFF2-40B4-BE49-F238E27FC236}">
                <a16:creationId xmlns:a16="http://schemas.microsoft.com/office/drawing/2014/main" xmlns="" id="{65483CAC-6371-468B-BA86-660A995B8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/>
        </p:blipFill>
        <p:spPr bwMode="auto">
          <a:xfrm>
            <a:off x="4069582" y="3596961"/>
            <a:ext cx="3828422" cy="305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орнаменти?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Орнаменти бувають кількох видів: орнаменти в смужці, квадраті, прямокутнику, трикутнику, крузі й овалі.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xmlns="" id="{4713D5C9-ECD3-4677-8AA6-CECA22A61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5274297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F71A0C-8CFB-4F63-920C-B2F5407D81D0}"/>
              </a:ext>
            </a:extLst>
          </p:cNvPr>
          <p:cNvSpPr txBox="1"/>
          <p:nvPr/>
        </p:nvSpPr>
        <p:spPr>
          <a:xfrm>
            <a:off x="1401490" y="5299313"/>
            <a:ext cx="1071850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з орнаментів створено за допомогою геометричних фігур? Що прикрашають таким орнаментом? Що повторюється в орнаменті?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3C10F6A-689A-4561-ADCD-44B77E3549C0}"/>
              </a:ext>
            </a:extLst>
          </p:cNvPr>
          <p:cNvSpPr/>
          <p:nvPr/>
        </p:nvSpPr>
        <p:spPr>
          <a:xfrm>
            <a:off x="72007" y="4180114"/>
            <a:ext cx="3973050" cy="10346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Орнамент у смужці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946A5DAC-E442-437B-89ED-585A6EDC8DFE}"/>
              </a:ext>
            </a:extLst>
          </p:cNvPr>
          <p:cNvSpPr/>
          <p:nvPr/>
        </p:nvSpPr>
        <p:spPr>
          <a:xfrm>
            <a:off x="4110552" y="4180114"/>
            <a:ext cx="3973050" cy="10346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Орнамент у прямокутнику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99008412-E9DD-4620-B0B0-8EAACA6C0CE7}"/>
              </a:ext>
            </a:extLst>
          </p:cNvPr>
          <p:cNvSpPr/>
          <p:nvPr/>
        </p:nvSpPr>
        <p:spPr>
          <a:xfrm>
            <a:off x="8149100" y="4180114"/>
            <a:ext cx="3973050" cy="10346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Орнамент у крузі</a:t>
            </a:r>
          </a:p>
        </p:txBody>
      </p:sp>
      <p:pic>
        <p:nvPicPr>
          <p:cNvPr id="6148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79C7670E-D8AA-42A6-BD10-7A7ADB3DD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06" y="2666301"/>
            <a:ext cx="3137387" cy="142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 ÐµÐ·ÑÐ»ÑÑÐ°Ñ Ð¿Ð¾ÑÑÐºÑ Ð·Ð¾Ð±ÑÐ°Ð¶ÐµÐ½Ñ Ð·Ð° Ð·Ð°Ð¿Ð¸ÑÐ¾Ð¼ &quot;ÐÑÐ½Ð°Ð¼ÐµÐ½Ñ Ñ ÐºÑÑÐ·Ñ&quot;">
            <a:extLst>
              <a:ext uri="{FF2B5EF4-FFF2-40B4-BE49-F238E27FC236}">
                <a16:creationId xmlns:a16="http://schemas.microsoft.com/office/drawing/2014/main" xmlns="" id="{DBD7F65E-CA22-48EE-B11E-AEF624B76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9084" r="8926" b="9743"/>
          <a:stretch/>
        </p:blipFill>
        <p:spPr bwMode="auto">
          <a:xfrm>
            <a:off x="9443127" y="2705694"/>
            <a:ext cx="1384995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51BA6D83-5AEA-4434-B9E4-EBA22BE45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92"/>
          <a:stretch/>
        </p:blipFill>
        <p:spPr bwMode="auto">
          <a:xfrm>
            <a:off x="72007" y="3083189"/>
            <a:ext cx="3973050" cy="41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0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194623</TotalTime>
  <Words>596</Words>
  <Application>Microsoft Office PowerPoint</Application>
  <PresentationFormat>Широкоэкранный</PresentationFormat>
  <Paragraphs>98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Створення орнаменту</vt:lpstr>
      <vt:lpstr>Як створювати орнаменти?</vt:lpstr>
      <vt:lpstr>Запитання і завдання</vt:lpstr>
      <vt:lpstr>Як створювати орнаменти?</vt:lpstr>
      <vt:lpstr>Як створювати орнаменти?</vt:lpstr>
      <vt:lpstr>Як створювати орнаменти?</vt:lpstr>
      <vt:lpstr>Як створювати орнаменти?</vt:lpstr>
      <vt:lpstr>Як створювати орнаменти?</vt:lpstr>
      <vt:lpstr>Як створювати орнаменти?</vt:lpstr>
      <vt:lpstr>Як створювати орнаменти?</vt:lpstr>
      <vt:lpstr>Як створювати орнаменти?</vt:lpstr>
      <vt:lpstr>Як створювати орнаменти?</vt:lpstr>
      <vt:lpstr>Як створювати орнаменти?</vt:lpstr>
      <vt:lpstr>Створюємо орнамент</vt:lpstr>
      <vt:lpstr>Створюємо орнамент</vt:lpstr>
      <vt:lpstr>Створюємо орнамент</vt:lpstr>
      <vt:lpstr>Як створювати орнаменти?</vt:lpstr>
      <vt:lpstr>Цікавинки</vt:lpstr>
      <vt:lpstr>Діємо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Ірина Білоус</cp:lastModifiedBy>
  <cp:revision>962</cp:revision>
  <dcterms:created xsi:type="dcterms:W3CDTF">2016-06-06T19:48:43Z</dcterms:created>
  <dcterms:modified xsi:type="dcterms:W3CDTF">2021-02-20T18:50:03Z</dcterms:modified>
</cp:coreProperties>
</file>