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65" autoAdjust="0"/>
    <p:restoredTop sz="94660"/>
  </p:normalViewPr>
  <p:slideViewPr>
    <p:cSldViewPr>
      <p:cViewPr varScale="1">
        <p:scale>
          <a:sx n="68" d="100"/>
          <a:sy n="68" d="100"/>
        </p:scale>
        <p:origin x="63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Зразок підзаголовка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21.03.2023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напис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21.03.2023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напис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21.03.2023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21.03.2023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21.03.2023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21.03.2023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21.03.2023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21.03.2023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21.03.2023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21.03.2023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рисунк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21.03.2023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3959E6-847B-4937-8C3D-49CDB5BA4EF3}" type="datetimeFigureOut">
              <a:rPr lang="uk-UA" smtClean="0"/>
              <a:pPr/>
              <a:t>21.03.2023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149080"/>
            <a:ext cx="9144000" cy="270892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uk-UA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Укриття людей у сховищах, медичний, радіаційний та хімічний захист, евакуація населення з небезпечних районів.</a:t>
            </a:r>
          </a:p>
        </p:txBody>
      </p:sp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79512" y="260648"/>
            <a:ext cx="8712968" cy="30469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400" b="1" dirty="0"/>
              <a:t>Найпростіші укриття — це фортифікаційні споруди, цокольні або підвальні приміщення, що знижують комбіноване ураження людей від небезпечних наслідків надзвичайних ситуацій, а також від дії засобів ураження в особливий період. Вони повинні бути  достатньо міцні, збудовані з </a:t>
            </a:r>
            <a:r>
              <a:rPr lang="uk-UA" sz="2400" b="1" dirty="0" err="1"/>
              <a:t>вогнебезпечних</a:t>
            </a:r>
            <a:r>
              <a:rPr lang="uk-UA" sz="2400" b="1" dirty="0"/>
              <a:t> матеріалів і не мати транзитних комунікацій  (трубопроводів опалення та водопостачання, кабелів високої напруги тощо).</a:t>
            </a:r>
          </a:p>
        </p:txBody>
      </p:sp>
      <p:pic>
        <p:nvPicPr>
          <p:cNvPr id="27650" name="Picture 2" descr="Результат пошуку зображень за запитом &quot;найпростіші укриття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3289042"/>
            <a:ext cx="5976664" cy="3568958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79512" y="476672"/>
            <a:ext cx="8784976" cy="563231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/>
              <a:t>Правила </a:t>
            </a:r>
            <a:r>
              <a:rPr lang="ru-RU" sz="2400" b="1" dirty="0" err="1"/>
              <a:t>перебування</a:t>
            </a:r>
            <a:r>
              <a:rPr lang="ru-RU" sz="2400" b="1" dirty="0"/>
              <a:t> в </a:t>
            </a:r>
            <a:r>
              <a:rPr lang="ru-RU" sz="2400" b="1" dirty="0" err="1"/>
              <a:t>захисних</a:t>
            </a:r>
            <a:r>
              <a:rPr lang="ru-RU" sz="2400" b="1" dirty="0"/>
              <a:t> </a:t>
            </a:r>
            <a:r>
              <a:rPr lang="ru-RU" sz="2400" b="1" dirty="0" err="1"/>
              <a:t>спорудах</a:t>
            </a:r>
            <a:r>
              <a:rPr lang="ru-RU" sz="2400" b="1" dirty="0"/>
              <a:t>. </a:t>
            </a:r>
          </a:p>
          <a:p>
            <a:r>
              <a:rPr lang="ru-RU" sz="2400" dirty="0" err="1"/>
              <a:t>Укриття</a:t>
            </a:r>
            <a:r>
              <a:rPr lang="ru-RU" sz="2400" dirty="0"/>
              <a:t> в </a:t>
            </a:r>
            <a:r>
              <a:rPr lang="ru-RU" sz="2400" dirty="0" err="1"/>
              <a:t>захисних</a:t>
            </a:r>
            <a:r>
              <a:rPr lang="ru-RU" sz="2400" dirty="0"/>
              <a:t> </a:t>
            </a:r>
            <a:r>
              <a:rPr lang="ru-RU" sz="2400" dirty="0" err="1"/>
              <a:t>спорудах</a:t>
            </a:r>
            <a:r>
              <a:rPr lang="ru-RU" sz="2400" dirty="0"/>
              <a:t> </a:t>
            </a:r>
            <a:r>
              <a:rPr lang="ru-RU" sz="2400" dirty="0" err="1"/>
              <a:t>і</a:t>
            </a:r>
            <a:r>
              <a:rPr lang="ru-RU" sz="2400" dirty="0"/>
              <a:t> </a:t>
            </a:r>
            <a:r>
              <a:rPr lang="ru-RU" sz="2400" dirty="0" err="1"/>
              <a:t>перебування</a:t>
            </a:r>
            <a:r>
              <a:rPr lang="ru-RU" sz="2400" dirty="0"/>
              <a:t> в них </a:t>
            </a:r>
            <a:r>
              <a:rPr lang="ru-RU" sz="2400" dirty="0" err="1"/>
              <a:t>здійснюють</a:t>
            </a:r>
            <a:r>
              <a:rPr lang="ru-RU" sz="2400" dirty="0"/>
              <a:t> за командою </a:t>
            </a:r>
            <a:r>
              <a:rPr lang="ru-RU" sz="2400" dirty="0" err="1"/>
              <a:t>штабів</a:t>
            </a:r>
            <a:r>
              <a:rPr lang="ru-RU" sz="2400" dirty="0"/>
              <a:t> ЦЗ.</a:t>
            </a:r>
          </a:p>
          <a:p>
            <a:r>
              <a:rPr lang="ru-RU" sz="2400" dirty="0"/>
              <a:t>Як правило, люди </a:t>
            </a:r>
            <a:r>
              <a:rPr lang="ru-RU" sz="2400" dirty="0" err="1"/>
              <a:t>розміщуються</a:t>
            </a:r>
            <a:r>
              <a:rPr lang="ru-RU" sz="2400" dirty="0"/>
              <a:t> </a:t>
            </a:r>
            <a:r>
              <a:rPr lang="ru-RU" sz="2400" dirty="0" err="1"/>
              <a:t>групами</a:t>
            </a:r>
            <a:r>
              <a:rPr lang="ru-RU" sz="2400" dirty="0"/>
              <a:t> за </a:t>
            </a:r>
            <a:r>
              <a:rPr lang="ru-RU" sz="2400" dirty="0" err="1"/>
              <a:t>місцем</a:t>
            </a:r>
            <a:r>
              <a:rPr lang="ru-RU" sz="2400" dirty="0"/>
              <a:t> </a:t>
            </a:r>
            <a:r>
              <a:rPr lang="ru-RU" sz="2400" dirty="0" err="1"/>
              <a:t>роботи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проживання</a:t>
            </a:r>
            <a:r>
              <a:rPr lang="ru-RU" sz="2400" dirty="0"/>
              <a:t>.</a:t>
            </a:r>
          </a:p>
          <a:p>
            <a:r>
              <a:rPr lang="ru-RU" sz="2400" dirty="0"/>
              <a:t>Кожному </a:t>
            </a:r>
            <a:r>
              <a:rPr lang="ru-RU" sz="2400" dirty="0" err="1"/>
              <a:t>надають</a:t>
            </a:r>
            <a:r>
              <a:rPr lang="ru-RU" sz="2400" dirty="0"/>
              <a:t> </a:t>
            </a:r>
            <a:r>
              <a:rPr lang="ru-RU" sz="2400" dirty="0" err="1"/>
              <a:t>місце</a:t>
            </a:r>
            <a:r>
              <a:rPr lang="ru-RU" sz="2400" dirty="0"/>
              <a:t> для </a:t>
            </a:r>
            <a:r>
              <a:rPr lang="ru-RU" sz="2400" dirty="0" err="1"/>
              <a:t>розміщення</a:t>
            </a:r>
            <a:r>
              <a:rPr lang="ru-RU" sz="2400" dirty="0"/>
              <a:t> </a:t>
            </a:r>
            <a:r>
              <a:rPr lang="ru-RU" sz="2400" dirty="0" err="1"/>
              <a:t>його</a:t>
            </a:r>
            <a:r>
              <a:rPr lang="ru-RU" sz="2400" dirty="0"/>
              <a:t> </a:t>
            </a:r>
            <a:r>
              <a:rPr lang="ru-RU" sz="2400" dirty="0" err="1"/>
              <a:t>індивідуальних</a:t>
            </a:r>
            <a:r>
              <a:rPr lang="ru-RU" sz="2400" dirty="0"/>
              <a:t> </a:t>
            </a:r>
            <a:r>
              <a:rPr lang="ru-RU" sz="2400" dirty="0" err="1"/>
              <a:t>засобів</a:t>
            </a:r>
            <a:r>
              <a:rPr lang="ru-RU" sz="2400" dirty="0"/>
              <a:t> </a:t>
            </a:r>
            <a:r>
              <a:rPr lang="ru-RU" sz="2400" dirty="0" err="1"/>
              <a:t>захисту</a:t>
            </a:r>
            <a:r>
              <a:rPr lang="ru-RU" sz="2400" dirty="0"/>
              <a:t> та </a:t>
            </a:r>
            <a:r>
              <a:rPr lang="ru-RU" sz="2400" dirty="0" err="1"/>
              <a:t>інших</a:t>
            </a:r>
            <a:r>
              <a:rPr lang="ru-RU" sz="2400" dirty="0"/>
              <a:t> </a:t>
            </a:r>
            <a:r>
              <a:rPr lang="ru-RU" sz="2400" dirty="0" err="1"/>
              <a:t>необхідних</a:t>
            </a:r>
            <a:r>
              <a:rPr lang="ru-RU" sz="2400" dirty="0"/>
              <a:t> речей. Для </a:t>
            </a:r>
            <a:r>
              <a:rPr lang="ru-RU" sz="2400" dirty="0" err="1"/>
              <a:t>літніх</a:t>
            </a:r>
            <a:r>
              <a:rPr lang="ru-RU" sz="2400" dirty="0"/>
              <a:t> </a:t>
            </a:r>
            <a:r>
              <a:rPr lang="ru-RU" sz="2400" dirty="0" err="1"/>
              <a:t>і</a:t>
            </a:r>
            <a:r>
              <a:rPr lang="ru-RU" sz="2400" dirty="0"/>
              <a:t> </a:t>
            </a:r>
            <a:r>
              <a:rPr lang="ru-RU" sz="2400" dirty="0" err="1"/>
              <a:t>хворих</a:t>
            </a:r>
            <a:r>
              <a:rPr lang="ru-RU" sz="2400" dirty="0"/>
              <a:t> </a:t>
            </a:r>
            <a:r>
              <a:rPr lang="ru-RU" sz="2400" dirty="0" err="1"/>
              <a:t>осіб</a:t>
            </a:r>
            <a:r>
              <a:rPr lang="ru-RU" sz="2400" dirty="0"/>
              <a:t>, а </a:t>
            </a:r>
            <a:r>
              <a:rPr lang="ru-RU" sz="2400" dirty="0" err="1"/>
              <a:t>також</a:t>
            </a:r>
            <a:r>
              <a:rPr lang="ru-RU" sz="2400" dirty="0"/>
              <a:t> </a:t>
            </a:r>
            <a:r>
              <a:rPr lang="ru-RU" sz="2400" dirty="0" err="1"/>
              <a:t>дітей</a:t>
            </a:r>
            <a:r>
              <a:rPr lang="ru-RU" sz="2400" dirty="0"/>
              <a:t> </a:t>
            </a:r>
            <a:r>
              <a:rPr lang="ru-RU" sz="2400" dirty="0" err="1"/>
              <a:t>виділяють</a:t>
            </a:r>
            <a:r>
              <a:rPr lang="ru-RU" sz="2400" dirty="0"/>
              <a:t> </a:t>
            </a:r>
            <a:r>
              <a:rPr lang="ru-RU" sz="2400" dirty="0" err="1"/>
              <a:t>місце</a:t>
            </a:r>
            <a:r>
              <a:rPr lang="ru-RU" sz="2400" dirty="0"/>
              <a:t> </a:t>
            </a:r>
            <a:r>
              <a:rPr lang="ru-RU" sz="2400" dirty="0" err="1"/>
              <a:t>поблизу</a:t>
            </a:r>
            <a:r>
              <a:rPr lang="ru-RU" sz="2400" dirty="0"/>
              <a:t> </a:t>
            </a:r>
            <a:r>
              <a:rPr lang="ru-RU" sz="2400" dirty="0" err="1"/>
              <a:t>вентиляційних</a:t>
            </a:r>
            <a:r>
              <a:rPr lang="ru-RU" sz="2400" dirty="0"/>
              <a:t> труб.</a:t>
            </a:r>
          </a:p>
          <a:p>
            <a:r>
              <a:rPr lang="ru-RU" sz="2400" dirty="0"/>
              <a:t>Заборонено </a:t>
            </a:r>
            <a:r>
              <a:rPr lang="ru-RU" sz="2400" dirty="0" err="1"/>
              <a:t>заводити</a:t>
            </a:r>
            <a:r>
              <a:rPr lang="ru-RU" sz="2400" dirty="0"/>
              <a:t> в </a:t>
            </a:r>
            <a:r>
              <a:rPr lang="ru-RU" sz="2400" dirty="0" err="1"/>
              <a:t>сховище</a:t>
            </a:r>
            <a:r>
              <a:rPr lang="ru-RU" sz="2400" dirty="0"/>
              <a:t> </a:t>
            </a:r>
            <a:r>
              <a:rPr lang="ru-RU" sz="2400" dirty="0" err="1"/>
              <a:t>тварин</a:t>
            </a:r>
            <a:r>
              <a:rPr lang="ru-RU" sz="2400" dirty="0"/>
              <a:t>, </a:t>
            </a:r>
            <a:r>
              <a:rPr lang="ru-RU" sz="2400" dirty="0" err="1"/>
              <a:t>заносити</a:t>
            </a:r>
            <a:r>
              <a:rPr lang="ru-RU" sz="2400" dirty="0"/>
              <a:t> </a:t>
            </a:r>
            <a:r>
              <a:rPr lang="ru-RU" sz="2400" dirty="0" err="1"/>
              <a:t>легкозаймисті</a:t>
            </a:r>
            <a:r>
              <a:rPr lang="ru-RU" sz="2400" dirty="0"/>
              <a:t>, </a:t>
            </a:r>
            <a:r>
              <a:rPr lang="ru-RU" sz="2400" dirty="0" err="1"/>
              <a:t>вибухонебезпечні</a:t>
            </a:r>
            <a:r>
              <a:rPr lang="ru-RU" sz="2400" dirty="0"/>
              <a:t> та </a:t>
            </a:r>
            <a:r>
              <a:rPr lang="ru-RU" sz="2400" dirty="0" err="1"/>
              <a:t>громіздкі</a:t>
            </a:r>
            <a:r>
              <a:rPr lang="ru-RU" sz="2400" dirty="0"/>
              <a:t> </a:t>
            </a:r>
            <a:r>
              <a:rPr lang="ru-RU" sz="2400" dirty="0" err="1"/>
              <a:t>речі</a:t>
            </a:r>
            <a:r>
              <a:rPr lang="ru-RU" sz="2400" dirty="0"/>
              <a:t>. У </a:t>
            </a:r>
            <a:r>
              <a:rPr lang="ru-RU" sz="2400" dirty="0" err="1"/>
              <a:t>захисних</a:t>
            </a:r>
            <a:r>
              <a:rPr lang="ru-RU" sz="2400" dirty="0"/>
              <a:t> </a:t>
            </a:r>
            <a:r>
              <a:rPr lang="ru-RU" sz="2400" dirty="0" err="1"/>
              <a:t>спорудах</a:t>
            </a:r>
            <a:r>
              <a:rPr lang="ru-RU" sz="2400" dirty="0"/>
              <a:t> треба </a:t>
            </a:r>
            <a:r>
              <a:rPr lang="ru-RU" sz="2400" dirty="0" err="1"/>
              <a:t>діяти</a:t>
            </a:r>
            <a:r>
              <a:rPr lang="ru-RU" sz="2400" dirty="0"/>
              <a:t>  </a:t>
            </a:r>
            <a:r>
              <a:rPr lang="ru-RU" sz="2400" dirty="0" err="1"/>
              <a:t>організовано</a:t>
            </a:r>
            <a:r>
              <a:rPr lang="ru-RU" sz="2400" dirty="0"/>
              <a:t>, без потреби не </a:t>
            </a:r>
            <a:r>
              <a:rPr lang="ru-RU" sz="2400" dirty="0" err="1"/>
              <a:t>ходити</a:t>
            </a:r>
            <a:r>
              <a:rPr lang="ru-RU" sz="2400" dirty="0"/>
              <a:t>, </a:t>
            </a:r>
            <a:r>
              <a:rPr lang="ru-RU" sz="2400" dirty="0" err="1"/>
              <a:t>виконувати</a:t>
            </a:r>
            <a:r>
              <a:rPr lang="ru-RU" sz="2400" dirty="0"/>
              <a:t> </a:t>
            </a:r>
            <a:r>
              <a:rPr lang="ru-RU" sz="2400" dirty="0" err="1"/>
              <a:t>вказівки</a:t>
            </a:r>
            <a:r>
              <a:rPr lang="ru-RU" sz="2400" dirty="0"/>
              <a:t> </a:t>
            </a:r>
            <a:r>
              <a:rPr lang="ru-RU" sz="2400" dirty="0" err="1"/>
              <a:t>чергового</a:t>
            </a:r>
            <a:r>
              <a:rPr lang="ru-RU" sz="2400" dirty="0"/>
              <a:t> персоналу. За </a:t>
            </a:r>
            <a:r>
              <a:rPr lang="ru-RU" sz="2400" dirty="0" err="1"/>
              <a:t>необхідності</a:t>
            </a:r>
            <a:r>
              <a:rPr lang="ru-RU" sz="2400" dirty="0"/>
              <a:t>, </a:t>
            </a:r>
            <a:r>
              <a:rPr lang="ru-RU" sz="2400" dirty="0" err="1"/>
              <a:t>допомагати</a:t>
            </a:r>
            <a:r>
              <a:rPr lang="ru-RU" sz="2400" dirty="0"/>
              <a:t> </a:t>
            </a:r>
            <a:r>
              <a:rPr lang="ru-RU" sz="2400" dirty="0" err="1"/>
              <a:t>хворим</a:t>
            </a:r>
            <a:r>
              <a:rPr lang="ru-RU" sz="2400" dirty="0"/>
              <a:t>  </a:t>
            </a:r>
            <a:r>
              <a:rPr lang="ru-RU" sz="2400" dirty="0" err="1"/>
              <a:t>і</a:t>
            </a:r>
            <a:r>
              <a:rPr lang="ru-RU" sz="2400" dirty="0"/>
              <a:t> </a:t>
            </a:r>
            <a:r>
              <a:rPr lang="ru-RU" sz="2400" dirty="0" err="1"/>
              <a:t>потерпілим</a:t>
            </a:r>
            <a:r>
              <a:rPr lang="ru-RU" sz="2400" dirty="0"/>
              <a:t>.</a:t>
            </a:r>
          </a:p>
          <a:p>
            <a:r>
              <a:rPr lang="ru-RU" sz="2400" dirty="0" err="1"/>
              <a:t>Виходити</a:t>
            </a:r>
            <a:r>
              <a:rPr lang="ru-RU" sz="2400" dirty="0"/>
              <a:t> </a:t>
            </a:r>
            <a:r>
              <a:rPr lang="ru-RU" sz="2400" dirty="0" err="1"/>
              <a:t>зі</a:t>
            </a:r>
            <a:r>
              <a:rPr lang="ru-RU" sz="2400" dirty="0"/>
              <a:t> </a:t>
            </a:r>
            <a:r>
              <a:rPr lang="ru-RU" sz="2400" dirty="0" err="1"/>
              <a:t>сховища</a:t>
            </a:r>
            <a:r>
              <a:rPr lang="ru-RU" sz="2400" dirty="0"/>
              <a:t> дозволено </a:t>
            </a:r>
            <a:r>
              <a:rPr lang="ru-RU" sz="2400" dirty="0" err="1"/>
              <a:t>тільки</a:t>
            </a:r>
            <a:r>
              <a:rPr lang="ru-RU" sz="2400" dirty="0"/>
              <a:t> за командою </a:t>
            </a:r>
            <a:r>
              <a:rPr lang="ru-RU" sz="2400" dirty="0" err="1"/>
              <a:t>уповноважених</a:t>
            </a:r>
            <a:r>
              <a:rPr lang="ru-RU" sz="2400" dirty="0"/>
              <a:t> </a:t>
            </a:r>
            <a:r>
              <a:rPr lang="ru-RU" sz="2400" dirty="0" err="1"/>
              <a:t>осіб</a:t>
            </a:r>
            <a:r>
              <a:rPr lang="ru-RU" sz="2400" dirty="0"/>
              <a:t>.</a:t>
            </a:r>
          </a:p>
        </p:txBody>
      </p:sp>
    </p:spTree>
  </p:cSld>
  <p:clrMapOvr>
    <a:masterClrMapping/>
  </p:clrMapOvr>
  <p:transition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err="1"/>
              <a:t>Медичний</a:t>
            </a:r>
            <a:r>
              <a:rPr lang="ru-RU" sz="2000" b="1" dirty="0"/>
              <a:t> </a:t>
            </a:r>
            <a:r>
              <a:rPr lang="ru-RU" sz="2000" b="1" dirty="0" err="1"/>
              <a:t>захист</a:t>
            </a:r>
            <a:r>
              <a:rPr lang="ru-RU" sz="2000" b="1" dirty="0"/>
              <a:t> </a:t>
            </a:r>
            <a:r>
              <a:rPr lang="ru-RU" sz="2000" b="1" dirty="0" err="1"/>
              <a:t>і</a:t>
            </a:r>
            <a:r>
              <a:rPr lang="ru-RU" sz="2000" b="1" dirty="0"/>
              <a:t> </a:t>
            </a:r>
            <a:r>
              <a:rPr lang="ru-RU" sz="2000" b="1" dirty="0" err="1"/>
              <a:t>забезпечення</a:t>
            </a:r>
            <a:r>
              <a:rPr lang="ru-RU" sz="2000" b="1" dirty="0"/>
              <a:t> </a:t>
            </a:r>
            <a:r>
              <a:rPr lang="ru-RU" sz="2000" b="1" dirty="0" err="1"/>
              <a:t>санітарного</a:t>
            </a:r>
            <a:r>
              <a:rPr lang="ru-RU" sz="2000" b="1" dirty="0"/>
              <a:t> та </a:t>
            </a:r>
            <a:r>
              <a:rPr lang="ru-RU" sz="2000" b="1" dirty="0" err="1"/>
              <a:t>епідемічного</a:t>
            </a:r>
            <a:r>
              <a:rPr lang="ru-RU" sz="2000" b="1" dirty="0"/>
              <a:t> </a:t>
            </a:r>
            <a:r>
              <a:rPr lang="ru-RU" sz="2000" b="1" dirty="0" err="1"/>
              <a:t>благополуччя</a:t>
            </a:r>
            <a:r>
              <a:rPr lang="ru-RU" sz="2000" b="1" dirty="0"/>
              <a:t>  </a:t>
            </a:r>
            <a:r>
              <a:rPr lang="ru-RU" sz="2000" b="1" dirty="0" err="1"/>
              <a:t>населення</a:t>
            </a:r>
            <a:r>
              <a:rPr lang="ru-RU" sz="2000" b="1" dirty="0"/>
              <a:t> </a:t>
            </a:r>
            <a:r>
              <a:rPr lang="ru-RU" sz="2000" b="1" dirty="0" err="1"/>
              <a:t>передбачає</a:t>
            </a:r>
            <a:r>
              <a:rPr lang="ru-RU" sz="2000" b="1" dirty="0"/>
              <a:t>:</a:t>
            </a:r>
            <a:endParaRPr lang="uk-UA" sz="2000" b="1" dirty="0"/>
          </a:p>
        </p:txBody>
      </p:sp>
      <p:sp>
        <p:nvSpPr>
          <p:cNvPr id="3" name="Прямокутник 2"/>
          <p:cNvSpPr/>
          <p:nvPr/>
        </p:nvSpPr>
        <p:spPr>
          <a:xfrm>
            <a:off x="0" y="764704"/>
            <a:ext cx="9144000" cy="655564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dirty="0" err="1"/>
              <a:t>надання</a:t>
            </a:r>
            <a:r>
              <a:rPr lang="ru-RU" sz="2000" dirty="0"/>
              <a:t> </a:t>
            </a:r>
            <a:r>
              <a:rPr lang="ru-RU" sz="2000" dirty="0" err="1"/>
              <a:t>медичної</a:t>
            </a:r>
            <a:r>
              <a:rPr lang="ru-RU" sz="2000" dirty="0"/>
              <a:t> </a:t>
            </a:r>
            <a:r>
              <a:rPr lang="ru-RU" sz="2000" dirty="0" err="1"/>
              <a:t>допомоги</a:t>
            </a:r>
            <a:r>
              <a:rPr lang="ru-RU" sz="2000" dirty="0"/>
              <a:t> </a:t>
            </a:r>
            <a:r>
              <a:rPr lang="ru-RU" sz="2000" dirty="0" err="1"/>
              <a:t>постраждалим</a:t>
            </a:r>
            <a:r>
              <a:rPr lang="ru-RU" sz="2000" dirty="0"/>
              <a:t> </a:t>
            </a:r>
            <a:r>
              <a:rPr lang="ru-RU" sz="2000" dirty="0" err="1"/>
              <a:t>унаслідок</a:t>
            </a:r>
            <a:r>
              <a:rPr lang="ru-RU" sz="2000" dirty="0"/>
              <a:t> </a:t>
            </a:r>
            <a:r>
              <a:rPr lang="ru-RU" sz="2000" dirty="0" err="1"/>
              <a:t>надзвичайних</a:t>
            </a:r>
            <a:r>
              <a:rPr lang="ru-RU" sz="2000" dirty="0"/>
              <a:t> </a:t>
            </a:r>
            <a:r>
              <a:rPr lang="ru-RU" sz="2000" dirty="0" err="1"/>
              <a:t>ситуацій</a:t>
            </a:r>
            <a:r>
              <a:rPr lang="ru-RU" sz="2000" dirty="0"/>
              <a:t>, </a:t>
            </a:r>
            <a:r>
              <a:rPr lang="ru-RU" sz="2000" dirty="0" err="1"/>
              <a:t>проведення</a:t>
            </a:r>
            <a:r>
              <a:rPr lang="ru-RU" sz="2000" dirty="0"/>
              <a:t> </a:t>
            </a:r>
            <a:r>
              <a:rPr lang="ru-RU" sz="2000" dirty="0" err="1"/>
              <a:t>їх</a:t>
            </a:r>
            <a:r>
              <a:rPr lang="ru-RU" sz="2000" dirty="0"/>
              <a:t> </a:t>
            </a:r>
            <a:r>
              <a:rPr lang="ru-RU" sz="2000" dirty="0" err="1"/>
              <a:t>медико-психологічної</a:t>
            </a:r>
            <a:r>
              <a:rPr lang="ru-RU" sz="2000" dirty="0"/>
              <a:t> </a:t>
            </a:r>
            <a:r>
              <a:rPr lang="ru-RU" sz="2000" dirty="0" err="1"/>
              <a:t>реабілітації</a:t>
            </a:r>
            <a:r>
              <a:rPr lang="ru-RU" sz="2000" dirty="0"/>
              <a:t>;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/>
              <a:t> контроль за </a:t>
            </a:r>
            <a:r>
              <a:rPr lang="ru-RU" sz="2000" dirty="0" err="1"/>
              <a:t>якістю</a:t>
            </a:r>
            <a:r>
              <a:rPr lang="ru-RU" sz="2000" dirty="0"/>
              <a:t> та </a:t>
            </a:r>
            <a:r>
              <a:rPr lang="ru-RU" sz="2000" dirty="0" err="1"/>
              <a:t>безпекою</a:t>
            </a:r>
            <a:r>
              <a:rPr lang="ru-RU" sz="2000" dirty="0"/>
              <a:t> </a:t>
            </a:r>
            <a:r>
              <a:rPr lang="ru-RU" sz="2000" dirty="0" err="1"/>
              <a:t>харчових</a:t>
            </a:r>
            <a:r>
              <a:rPr lang="ru-RU" sz="2000" dirty="0"/>
              <a:t> </a:t>
            </a:r>
            <a:r>
              <a:rPr lang="ru-RU" sz="2000" dirty="0" err="1"/>
              <a:t>продуктів</a:t>
            </a:r>
            <a:r>
              <a:rPr lang="ru-RU" sz="2000" dirty="0"/>
              <a:t> </a:t>
            </a:r>
            <a:r>
              <a:rPr lang="ru-RU" sz="2000" dirty="0" err="1"/>
              <a:t>і</a:t>
            </a:r>
            <a:r>
              <a:rPr lang="ru-RU" sz="2000" dirty="0"/>
              <a:t> </a:t>
            </a:r>
            <a:r>
              <a:rPr lang="ru-RU" sz="2000" dirty="0" err="1"/>
              <a:t>продовольчої</a:t>
            </a:r>
            <a:r>
              <a:rPr lang="ru-RU" sz="2000" dirty="0"/>
              <a:t> </a:t>
            </a:r>
            <a:r>
              <a:rPr lang="ru-RU" sz="2000" dirty="0" err="1"/>
              <a:t>сировини</a:t>
            </a:r>
            <a:r>
              <a:rPr lang="ru-RU" sz="2000" dirty="0"/>
              <a:t>, </a:t>
            </a:r>
            <a:r>
              <a:rPr lang="ru-RU" sz="2000" dirty="0" err="1"/>
              <a:t>питної</a:t>
            </a:r>
            <a:r>
              <a:rPr lang="ru-RU" sz="2000" dirty="0"/>
              <a:t> води та </a:t>
            </a:r>
            <a:r>
              <a:rPr lang="ru-RU" sz="2000" dirty="0" err="1"/>
              <a:t>джерелами</a:t>
            </a:r>
            <a:r>
              <a:rPr lang="ru-RU" sz="2000" dirty="0"/>
              <a:t> </a:t>
            </a:r>
            <a:r>
              <a:rPr lang="ru-RU" sz="2000" dirty="0" err="1"/>
              <a:t>водопостачання</a:t>
            </a:r>
            <a:r>
              <a:rPr lang="ru-RU" sz="2000" dirty="0"/>
              <a:t>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err="1"/>
              <a:t>завчасне</a:t>
            </a:r>
            <a:r>
              <a:rPr lang="ru-RU" sz="2000" dirty="0"/>
              <a:t> </a:t>
            </a:r>
            <a:r>
              <a:rPr lang="ru-RU" sz="2000" dirty="0" err="1"/>
              <a:t>створення</a:t>
            </a:r>
            <a:r>
              <a:rPr lang="ru-RU" sz="2000" dirty="0"/>
              <a:t> </a:t>
            </a:r>
            <a:r>
              <a:rPr lang="ru-RU" sz="2000" dirty="0" err="1"/>
              <a:t>і</a:t>
            </a:r>
            <a:r>
              <a:rPr lang="ru-RU" sz="2000" dirty="0"/>
              <a:t> </a:t>
            </a:r>
            <a:r>
              <a:rPr lang="ru-RU" sz="2000" dirty="0" err="1"/>
              <a:t>підготовку</a:t>
            </a:r>
            <a:r>
              <a:rPr lang="ru-RU" sz="2000" dirty="0"/>
              <a:t> </a:t>
            </a:r>
            <a:r>
              <a:rPr lang="ru-RU" sz="2000" dirty="0" err="1"/>
              <a:t>спеціальних</a:t>
            </a:r>
            <a:r>
              <a:rPr lang="ru-RU" sz="2000" dirty="0"/>
              <a:t> </a:t>
            </a:r>
            <a:r>
              <a:rPr lang="ru-RU" sz="2000" dirty="0" err="1"/>
              <a:t>медичних</a:t>
            </a:r>
            <a:r>
              <a:rPr lang="ru-RU" sz="2000" dirty="0"/>
              <a:t> </a:t>
            </a:r>
            <a:r>
              <a:rPr lang="ru-RU" sz="2000" dirty="0" err="1"/>
              <a:t>формувань</a:t>
            </a:r>
            <a:r>
              <a:rPr lang="ru-RU" sz="2000" dirty="0"/>
              <a:t>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err="1"/>
              <a:t>формування</a:t>
            </a:r>
            <a:r>
              <a:rPr lang="ru-RU" sz="2000" dirty="0"/>
              <a:t> в </a:t>
            </a:r>
            <a:r>
              <a:rPr lang="ru-RU" sz="2000" dirty="0" err="1"/>
              <a:t>умовах</a:t>
            </a:r>
            <a:r>
              <a:rPr lang="ru-RU" sz="2000" dirty="0"/>
              <a:t> НС </a:t>
            </a:r>
            <a:r>
              <a:rPr lang="ru-RU" sz="2000" dirty="0" err="1"/>
              <a:t>необхідної</a:t>
            </a:r>
            <a:r>
              <a:rPr lang="ru-RU" sz="2000" dirty="0"/>
              <a:t> </a:t>
            </a:r>
            <a:r>
              <a:rPr lang="ru-RU" sz="2000" dirty="0" err="1"/>
              <a:t>кількості</a:t>
            </a:r>
            <a:r>
              <a:rPr lang="ru-RU" sz="2000" dirty="0"/>
              <a:t> </a:t>
            </a:r>
            <a:r>
              <a:rPr lang="ru-RU" sz="2000" dirty="0" err="1"/>
              <a:t>додаткових</a:t>
            </a:r>
            <a:r>
              <a:rPr lang="ru-RU" sz="2000" dirty="0"/>
              <a:t> </a:t>
            </a:r>
            <a:r>
              <a:rPr lang="ru-RU" sz="2000" dirty="0" err="1"/>
              <a:t>тимчасових</a:t>
            </a:r>
            <a:r>
              <a:rPr lang="ru-RU" sz="2000" dirty="0"/>
              <a:t> </a:t>
            </a:r>
            <a:r>
              <a:rPr lang="ru-RU" sz="2000" dirty="0" err="1"/>
              <a:t>мобільних</a:t>
            </a:r>
            <a:r>
              <a:rPr lang="ru-RU" sz="2000" dirty="0"/>
              <a:t> </a:t>
            </a:r>
            <a:r>
              <a:rPr lang="ru-RU" sz="2000" dirty="0" err="1"/>
              <a:t>медичних</a:t>
            </a:r>
            <a:r>
              <a:rPr lang="ru-RU" sz="2000" dirty="0"/>
              <a:t> </a:t>
            </a:r>
            <a:r>
              <a:rPr lang="ru-RU" sz="2000" dirty="0" err="1"/>
              <a:t>підрозділів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залучення</a:t>
            </a:r>
            <a:r>
              <a:rPr lang="ru-RU" sz="2000" dirty="0"/>
              <a:t> </a:t>
            </a:r>
            <a:r>
              <a:rPr lang="ru-RU" sz="2000" dirty="0" err="1"/>
              <a:t>додаткових</a:t>
            </a:r>
            <a:r>
              <a:rPr lang="ru-RU" sz="2000" dirty="0"/>
              <a:t> </a:t>
            </a:r>
            <a:r>
              <a:rPr lang="ru-RU" sz="2000" dirty="0" err="1"/>
              <a:t>закладів</a:t>
            </a:r>
            <a:r>
              <a:rPr lang="ru-RU" sz="2000" dirty="0"/>
              <a:t> </a:t>
            </a:r>
            <a:r>
              <a:rPr lang="ru-RU" sz="2000" dirty="0" err="1"/>
              <a:t>охорони</a:t>
            </a:r>
            <a:r>
              <a:rPr lang="ru-RU" sz="2000" dirty="0"/>
              <a:t> </a:t>
            </a:r>
            <a:r>
              <a:rPr lang="ru-RU" sz="2000" dirty="0" err="1"/>
              <a:t>здоров’я</a:t>
            </a:r>
            <a:r>
              <a:rPr lang="ru-RU" sz="2000" dirty="0"/>
              <a:t>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err="1"/>
              <a:t>накопичення</a:t>
            </a:r>
            <a:r>
              <a:rPr lang="ru-RU" sz="2000" dirty="0"/>
              <a:t> </a:t>
            </a:r>
            <a:r>
              <a:rPr lang="ru-RU" sz="2000" dirty="0" err="1"/>
              <a:t>медичного</a:t>
            </a:r>
            <a:r>
              <a:rPr lang="ru-RU" sz="2000" dirty="0"/>
              <a:t> та </a:t>
            </a:r>
            <a:r>
              <a:rPr lang="ru-RU" sz="2000" dirty="0" err="1"/>
              <a:t>спеціального</a:t>
            </a:r>
            <a:r>
              <a:rPr lang="ru-RU" sz="2000" dirty="0"/>
              <a:t> майна </a:t>
            </a:r>
            <a:r>
              <a:rPr lang="ru-RU" sz="2000" dirty="0" err="1"/>
              <a:t>і</a:t>
            </a:r>
            <a:r>
              <a:rPr lang="ru-RU" sz="2000" dirty="0"/>
              <a:t> </a:t>
            </a:r>
            <a:r>
              <a:rPr lang="ru-RU" sz="2000" dirty="0" err="1"/>
              <a:t>техніки</a:t>
            </a:r>
            <a:r>
              <a:rPr lang="ru-RU" sz="2000" dirty="0"/>
              <a:t>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err="1"/>
              <a:t>підготовку</a:t>
            </a:r>
            <a:r>
              <a:rPr lang="ru-RU" sz="2000" dirty="0"/>
              <a:t> та </a:t>
            </a:r>
            <a:r>
              <a:rPr lang="ru-RU" sz="2000" dirty="0" err="1"/>
              <a:t>перепідготовку</a:t>
            </a:r>
            <a:r>
              <a:rPr lang="ru-RU" sz="2000" dirty="0"/>
              <a:t> </a:t>
            </a:r>
            <a:r>
              <a:rPr lang="ru-RU" sz="2000" dirty="0" err="1"/>
              <a:t>медичних</a:t>
            </a:r>
            <a:r>
              <a:rPr lang="ru-RU" sz="2000" dirty="0"/>
              <a:t> </a:t>
            </a:r>
            <a:r>
              <a:rPr lang="ru-RU" sz="2000" dirty="0" err="1"/>
              <a:t>працівників</a:t>
            </a:r>
            <a:r>
              <a:rPr lang="ru-RU" sz="2000" dirty="0"/>
              <a:t> </a:t>
            </a:r>
            <a:r>
              <a:rPr lang="ru-RU" sz="2000" dirty="0" err="1"/>
              <a:t>з</a:t>
            </a:r>
            <a:r>
              <a:rPr lang="ru-RU" sz="2000" dirty="0"/>
              <a:t> </a:t>
            </a:r>
            <a:r>
              <a:rPr lang="ru-RU" sz="2000" dirty="0" err="1"/>
              <a:t>надання</a:t>
            </a:r>
            <a:r>
              <a:rPr lang="ru-RU" sz="2000" dirty="0"/>
              <a:t> </a:t>
            </a:r>
            <a:r>
              <a:rPr lang="ru-RU" sz="2000" dirty="0" err="1"/>
              <a:t>екстреної</a:t>
            </a:r>
            <a:r>
              <a:rPr lang="ru-RU" sz="2000" dirty="0"/>
              <a:t> </a:t>
            </a:r>
            <a:r>
              <a:rPr lang="ru-RU" sz="2000" dirty="0" err="1"/>
              <a:t>медичної</a:t>
            </a:r>
            <a:r>
              <a:rPr lang="ru-RU" sz="2000" dirty="0"/>
              <a:t> </a:t>
            </a:r>
            <a:r>
              <a:rPr lang="ru-RU" sz="2000" dirty="0" err="1"/>
              <a:t>допомоги</a:t>
            </a:r>
            <a:r>
              <a:rPr lang="ru-RU" sz="2000" dirty="0"/>
              <a:t>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/>
              <a:t> </a:t>
            </a:r>
            <a:r>
              <a:rPr lang="ru-RU" sz="2000" dirty="0" err="1"/>
              <a:t>навчання</a:t>
            </a:r>
            <a:r>
              <a:rPr lang="ru-RU" sz="2000" dirty="0"/>
              <a:t> </a:t>
            </a:r>
            <a:r>
              <a:rPr lang="ru-RU" sz="2000" dirty="0" err="1"/>
              <a:t>населення</a:t>
            </a:r>
            <a:r>
              <a:rPr lang="ru-RU" sz="2000" dirty="0"/>
              <a:t> способам </a:t>
            </a:r>
            <a:r>
              <a:rPr lang="ru-RU" sz="2000" dirty="0" err="1"/>
              <a:t>надання</a:t>
            </a:r>
            <a:r>
              <a:rPr lang="ru-RU" sz="2000" dirty="0"/>
              <a:t> </a:t>
            </a:r>
            <a:r>
              <a:rPr lang="ru-RU" sz="2000" dirty="0" err="1"/>
              <a:t>домедичної</a:t>
            </a:r>
            <a:r>
              <a:rPr lang="ru-RU" sz="2000" dirty="0"/>
              <a:t> </a:t>
            </a:r>
            <a:r>
              <a:rPr lang="ru-RU" sz="2000" dirty="0" err="1"/>
              <a:t>допомоги</a:t>
            </a:r>
            <a:r>
              <a:rPr lang="ru-RU" sz="2000" dirty="0"/>
              <a:t>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/>
              <a:t> </a:t>
            </a:r>
            <a:r>
              <a:rPr lang="ru-RU" sz="2000" dirty="0" err="1"/>
              <a:t>здійснення</a:t>
            </a:r>
            <a:r>
              <a:rPr lang="ru-RU" sz="2000" dirty="0"/>
              <a:t> </a:t>
            </a:r>
            <a:r>
              <a:rPr lang="ru-RU" sz="2000" dirty="0" err="1"/>
              <a:t>заходів</a:t>
            </a:r>
            <a:r>
              <a:rPr lang="ru-RU" sz="2000" dirty="0"/>
              <a:t> </a:t>
            </a:r>
            <a:r>
              <a:rPr lang="ru-RU" sz="2000" dirty="0" err="1"/>
              <a:t>з</a:t>
            </a:r>
            <a:r>
              <a:rPr lang="ru-RU" sz="2000" dirty="0"/>
              <a:t> метою </a:t>
            </a:r>
            <a:r>
              <a:rPr lang="ru-RU" sz="2000" dirty="0" err="1"/>
              <a:t>недопущення</a:t>
            </a:r>
            <a:r>
              <a:rPr lang="ru-RU" sz="2000" dirty="0"/>
              <a:t> негативного </a:t>
            </a:r>
            <a:r>
              <a:rPr lang="ru-RU" sz="2000" dirty="0" err="1"/>
              <a:t>впливу</a:t>
            </a:r>
            <a:r>
              <a:rPr lang="ru-RU" sz="2000" dirty="0"/>
              <a:t> на </a:t>
            </a:r>
            <a:r>
              <a:rPr lang="ru-RU" sz="2000" dirty="0" err="1"/>
              <a:t>здоров’я</a:t>
            </a:r>
            <a:r>
              <a:rPr lang="ru-RU" sz="2000" dirty="0"/>
              <a:t> </a:t>
            </a:r>
            <a:r>
              <a:rPr lang="ru-RU" sz="2000" dirty="0" err="1"/>
              <a:t>населення</a:t>
            </a:r>
            <a:r>
              <a:rPr lang="ru-RU" sz="2000" dirty="0"/>
              <a:t> </a:t>
            </a:r>
            <a:r>
              <a:rPr lang="ru-RU" sz="2000" dirty="0" err="1"/>
              <a:t>шкідливих</a:t>
            </a:r>
            <a:r>
              <a:rPr lang="ru-RU" sz="2000" dirty="0"/>
              <a:t> </a:t>
            </a:r>
            <a:r>
              <a:rPr lang="ru-RU" sz="2000" dirty="0" err="1"/>
              <a:t>факторів</a:t>
            </a:r>
            <a:r>
              <a:rPr lang="ru-RU" sz="2000" dirty="0"/>
              <a:t> </a:t>
            </a:r>
            <a:r>
              <a:rPr lang="ru-RU" sz="2000" dirty="0" err="1"/>
              <a:t>навколишнього</a:t>
            </a:r>
            <a:r>
              <a:rPr lang="ru-RU" sz="2000" dirty="0"/>
              <a:t> природного </a:t>
            </a:r>
            <a:r>
              <a:rPr lang="ru-RU" sz="2000" dirty="0" err="1"/>
              <a:t>середовища</a:t>
            </a:r>
            <a:r>
              <a:rPr lang="ru-RU" sz="2000" dirty="0"/>
              <a:t> та </a:t>
            </a:r>
            <a:r>
              <a:rPr lang="ru-RU" sz="2000" dirty="0" err="1"/>
              <a:t>наслідків</a:t>
            </a:r>
            <a:r>
              <a:rPr lang="ru-RU" sz="2000" dirty="0"/>
              <a:t> </a:t>
            </a:r>
            <a:r>
              <a:rPr lang="ru-RU" sz="2000" dirty="0" err="1"/>
              <a:t>надзвичайних</a:t>
            </a:r>
            <a:r>
              <a:rPr lang="ru-RU" sz="2000" dirty="0"/>
              <a:t> </a:t>
            </a:r>
            <a:r>
              <a:rPr lang="ru-RU" sz="2000" dirty="0" err="1"/>
              <a:t>ситуацій</a:t>
            </a:r>
            <a:r>
              <a:rPr lang="ru-RU" sz="2000" dirty="0"/>
              <a:t>, а </a:t>
            </a:r>
            <a:r>
              <a:rPr lang="ru-RU" sz="2000" dirty="0" err="1"/>
              <a:t>також</a:t>
            </a:r>
            <a:r>
              <a:rPr lang="ru-RU" sz="2000" dirty="0"/>
              <a:t> умов для </a:t>
            </a:r>
            <a:r>
              <a:rPr lang="ru-RU" sz="2000" dirty="0" err="1"/>
              <a:t>виникнення</a:t>
            </a:r>
            <a:r>
              <a:rPr lang="ru-RU" sz="2000" dirty="0"/>
              <a:t> </a:t>
            </a:r>
            <a:r>
              <a:rPr lang="ru-RU" sz="2000" dirty="0" err="1"/>
              <a:t>і</a:t>
            </a:r>
            <a:r>
              <a:rPr lang="ru-RU" sz="2000" dirty="0"/>
              <a:t> </a:t>
            </a:r>
            <a:r>
              <a:rPr lang="ru-RU" sz="2000" dirty="0" err="1"/>
              <a:t>поширення</a:t>
            </a:r>
            <a:r>
              <a:rPr lang="ru-RU" sz="2000" dirty="0"/>
              <a:t> </a:t>
            </a:r>
            <a:r>
              <a:rPr lang="ru-RU" sz="2000" dirty="0" err="1"/>
              <a:t>інфекційних</a:t>
            </a:r>
            <a:r>
              <a:rPr lang="ru-RU" sz="2000" dirty="0"/>
              <a:t> </a:t>
            </a:r>
            <a:r>
              <a:rPr lang="ru-RU" sz="2000" dirty="0" err="1"/>
              <a:t>захворювань</a:t>
            </a:r>
            <a:r>
              <a:rPr lang="ru-RU" sz="2000" dirty="0"/>
              <a:t>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err="1"/>
              <a:t>проведення</a:t>
            </a:r>
            <a:r>
              <a:rPr lang="ru-RU" sz="2000" dirty="0"/>
              <a:t> </a:t>
            </a:r>
            <a:r>
              <a:rPr lang="ru-RU" sz="2000" dirty="0" err="1"/>
              <a:t>моніторингу</a:t>
            </a:r>
            <a:r>
              <a:rPr lang="ru-RU" sz="2000" dirty="0"/>
              <a:t> стану </a:t>
            </a:r>
            <a:r>
              <a:rPr lang="ru-RU" sz="2000" dirty="0" err="1"/>
              <a:t>навколишнього</a:t>
            </a:r>
            <a:r>
              <a:rPr lang="ru-RU" sz="2000" dirty="0"/>
              <a:t> природного </a:t>
            </a:r>
            <a:r>
              <a:rPr lang="ru-RU" sz="2000" dirty="0" err="1"/>
              <a:t>середовища</a:t>
            </a:r>
            <a:r>
              <a:rPr lang="ru-RU" sz="2000" dirty="0"/>
              <a:t>, </a:t>
            </a:r>
            <a:r>
              <a:rPr lang="ru-RU" sz="2000" dirty="0" err="1"/>
              <a:t>санітарно-гігієнічної</a:t>
            </a:r>
            <a:r>
              <a:rPr lang="ru-RU" sz="2000" dirty="0"/>
              <a:t> та </a:t>
            </a:r>
            <a:r>
              <a:rPr lang="ru-RU" sz="2000" dirty="0" err="1"/>
              <a:t>епідемічної</a:t>
            </a:r>
            <a:r>
              <a:rPr lang="ru-RU" sz="2000" dirty="0"/>
              <a:t> </a:t>
            </a:r>
            <a:r>
              <a:rPr lang="ru-RU" sz="2000" dirty="0" err="1"/>
              <a:t>ситуації</a:t>
            </a:r>
            <a:r>
              <a:rPr lang="ru-RU" sz="2000" dirty="0"/>
              <a:t>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/>
              <a:t> </a:t>
            </a:r>
            <a:r>
              <a:rPr lang="ru-RU" sz="2000" dirty="0" err="1"/>
              <a:t>санітарну</a:t>
            </a:r>
            <a:r>
              <a:rPr lang="ru-RU" sz="2000" dirty="0"/>
              <a:t> </a:t>
            </a:r>
            <a:r>
              <a:rPr lang="ru-RU" sz="2000" dirty="0" err="1"/>
              <a:t>охорону</a:t>
            </a:r>
            <a:r>
              <a:rPr lang="ru-RU" sz="2000" dirty="0"/>
              <a:t> </a:t>
            </a:r>
            <a:r>
              <a:rPr lang="ru-RU" sz="2000" dirty="0" err="1"/>
              <a:t>територій</a:t>
            </a:r>
            <a:r>
              <a:rPr lang="ru-RU" sz="2000" dirty="0"/>
              <a:t> та </a:t>
            </a:r>
            <a:r>
              <a:rPr lang="ru-RU" sz="2000" dirty="0" err="1"/>
              <a:t>суб’єктів</a:t>
            </a:r>
            <a:r>
              <a:rPr lang="ru-RU" sz="2000" dirty="0"/>
              <a:t> </a:t>
            </a:r>
            <a:r>
              <a:rPr lang="ru-RU" sz="2000" dirty="0" err="1"/>
              <a:t>господарювання</a:t>
            </a:r>
            <a:r>
              <a:rPr lang="ru-RU" sz="2000" dirty="0"/>
              <a:t> в </a:t>
            </a:r>
            <a:r>
              <a:rPr lang="ru-RU" sz="2000" dirty="0" err="1"/>
              <a:t>зоні</a:t>
            </a:r>
            <a:r>
              <a:rPr lang="ru-RU" sz="2000" dirty="0"/>
              <a:t> </a:t>
            </a:r>
            <a:r>
              <a:rPr lang="ru-RU" sz="2000" dirty="0" err="1"/>
              <a:t>надзвичайної</a:t>
            </a:r>
            <a:r>
              <a:rPr lang="ru-RU" sz="2000" dirty="0"/>
              <a:t> </a:t>
            </a:r>
            <a:r>
              <a:rPr lang="ru-RU" sz="2000" dirty="0" err="1"/>
              <a:t>ситуації</a:t>
            </a:r>
            <a:r>
              <a:rPr lang="ru-RU" sz="2000" dirty="0"/>
              <a:t>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err="1"/>
              <a:t>здійснення</a:t>
            </a:r>
            <a:r>
              <a:rPr lang="ru-RU" sz="2000" dirty="0"/>
              <a:t> </a:t>
            </a:r>
            <a:r>
              <a:rPr lang="ru-RU" sz="2000" dirty="0" err="1"/>
              <a:t>інших</a:t>
            </a:r>
            <a:r>
              <a:rPr lang="ru-RU" sz="2000" dirty="0"/>
              <a:t> </a:t>
            </a:r>
            <a:r>
              <a:rPr lang="ru-RU" sz="2000" dirty="0" err="1"/>
              <a:t>заходів</a:t>
            </a:r>
            <a:r>
              <a:rPr lang="ru-RU" sz="2000" dirty="0"/>
              <a:t>, </a:t>
            </a:r>
            <a:r>
              <a:rPr lang="ru-RU" sz="2000" dirty="0" err="1"/>
              <a:t>пов’язаних</a:t>
            </a:r>
            <a:r>
              <a:rPr lang="ru-RU" sz="2000" dirty="0"/>
              <a:t> </a:t>
            </a:r>
            <a:r>
              <a:rPr lang="ru-RU" sz="2000" dirty="0" err="1"/>
              <a:t>з</a:t>
            </a:r>
            <a:r>
              <a:rPr lang="ru-RU" sz="2000" dirty="0"/>
              <a:t> </a:t>
            </a:r>
            <a:r>
              <a:rPr lang="ru-RU" sz="2000" dirty="0" err="1"/>
              <a:t>медичним</a:t>
            </a:r>
            <a:r>
              <a:rPr lang="ru-RU" sz="2000" dirty="0"/>
              <a:t> </a:t>
            </a:r>
            <a:r>
              <a:rPr lang="ru-RU" sz="2000" dirty="0" err="1"/>
              <a:t>захистом</a:t>
            </a:r>
            <a:r>
              <a:rPr lang="ru-RU" sz="2000" dirty="0"/>
              <a:t> </a:t>
            </a:r>
            <a:r>
              <a:rPr lang="ru-RU" sz="2000" dirty="0" err="1"/>
              <a:t>населення</a:t>
            </a:r>
            <a:r>
              <a:rPr lang="ru-RU" sz="2000" dirty="0"/>
              <a:t>, </a:t>
            </a:r>
            <a:r>
              <a:rPr lang="ru-RU" sz="2000" dirty="0" err="1"/>
              <a:t>залежно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/>
              <a:t>ситуації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склалася</a:t>
            </a:r>
            <a:r>
              <a:rPr lang="ru-RU" sz="2000" dirty="0"/>
              <a:t>.</a:t>
            </a:r>
            <a:endParaRPr lang="uk-UA" sz="2000" dirty="0"/>
          </a:p>
        </p:txBody>
      </p:sp>
    </p:spTree>
  </p:cSld>
  <p:clrMapOvr>
    <a:masterClrMapping/>
  </p:clrMapOvr>
  <p:transition>
    <p:wheel spokes="8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188640"/>
            <a:ext cx="9144000" cy="667477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/>
              <a:t>Радіаційний і хімічний захист населення і територій передбачає:</a:t>
            </a:r>
          </a:p>
          <a:p>
            <a:pPr>
              <a:buFont typeface="Wingdings" pitchFamily="2" charset="2"/>
              <a:buChar char="q"/>
            </a:pPr>
            <a:r>
              <a:rPr lang="uk-UA" sz="2000" dirty="0"/>
              <a:t>виявлення та оцінку радіаційної і хімічної обстановки;</a:t>
            </a:r>
          </a:p>
          <a:p>
            <a:pPr>
              <a:buFont typeface="Wingdings" pitchFamily="2" charset="2"/>
              <a:buChar char="q"/>
            </a:pPr>
            <a:r>
              <a:rPr lang="uk-UA" sz="2000" dirty="0"/>
              <a:t>організацію та здійснення дозиметричного й хімічного контролю;</a:t>
            </a:r>
          </a:p>
          <a:p>
            <a:pPr>
              <a:buFont typeface="Wingdings" pitchFamily="2" charset="2"/>
              <a:buChar char="q"/>
            </a:pPr>
            <a:r>
              <a:rPr lang="uk-UA" sz="2000" dirty="0"/>
              <a:t> використання засобів колективного захисту;</a:t>
            </a:r>
          </a:p>
          <a:p>
            <a:pPr>
              <a:buFont typeface="Wingdings" pitchFamily="2" charset="2"/>
              <a:buChar char="q"/>
            </a:pPr>
            <a:r>
              <a:rPr lang="uk-UA" sz="2000" dirty="0"/>
              <a:t>використання засобів індивідуального захисту, приладів радіаційної та хімічної розвідки, дозиметричного й хімічного контролю аварійно-рятувальними службами, формуваннями та спеціалізованими службами цивільного захисту, які беруть участь у проведенні аварійно-рятувальних та інших невідкладних робіт, гасінні пожеж в осередках ураження </a:t>
            </a:r>
            <a:r>
              <a:rPr lang="uk-UA" sz="2000" dirty="0" err="1"/>
              <a:t>радіаційно</a:t>
            </a:r>
            <a:r>
              <a:rPr lang="uk-UA" sz="2000" dirty="0"/>
              <a:t> й хімічно небезпечних об’єктів та населення, яке проживає в зонах небезпечного забруднення;</a:t>
            </a:r>
          </a:p>
          <a:p>
            <a:pPr>
              <a:buFont typeface="Wingdings" pitchFamily="2" charset="2"/>
              <a:buChar char="q"/>
            </a:pPr>
            <a:r>
              <a:rPr lang="uk-UA" sz="2000" dirty="0"/>
              <a:t> проведення йодної профілактики рятувальників, залучених до ліквідації радіаційної</a:t>
            </a:r>
          </a:p>
          <a:p>
            <a:r>
              <a:rPr lang="uk-UA" sz="2000" dirty="0"/>
              <a:t>аварії, персоналу </a:t>
            </a:r>
            <a:r>
              <a:rPr lang="uk-UA" sz="2000" dirty="0" err="1"/>
              <a:t>радіаційно</a:t>
            </a:r>
            <a:r>
              <a:rPr lang="uk-UA" sz="2000" dirty="0"/>
              <a:t> небезпечних об’єктів та населення, яке проживає в зонах</a:t>
            </a:r>
          </a:p>
          <a:p>
            <a:r>
              <a:rPr lang="uk-UA" sz="2000" dirty="0"/>
              <a:t>можливого забруднення, радіоактивними ізотопами йоду з метою запобігання опроміненню щитоподібної залози;</a:t>
            </a:r>
          </a:p>
          <a:p>
            <a:pPr>
              <a:buFont typeface="Wingdings" pitchFamily="2" charset="2"/>
              <a:buChar char="q"/>
            </a:pPr>
            <a:r>
              <a:rPr lang="uk-UA" sz="2000" dirty="0"/>
              <a:t>надання населенню можливості придбання в особисте користування засобів індивідуального захисту, приладів дозиметричного та хімічного контролю;</a:t>
            </a:r>
          </a:p>
          <a:p>
            <a:pPr>
              <a:buFont typeface="Wingdings" pitchFamily="2" charset="2"/>
              <a:buChar char="q"/>
            </a:pPr>
            <a:r>
              <a:rPr lang="uk-UA" sz="2000" dirty="0"/>
              <a:t>проведення санітарної обробки населення та спеціальної обробки одягу, майна і транспорту;</a:t>
            </a:r>
          </a:p>
          <a:p>
            <a:pPr>
              <a:buFont typeface="Wingdings" pitchFamily="2" charset="2"/>
              <a:buChar char="q"/>
            </a:pPr>
            <a:r>
              <a:rPr lang="uk-UA" sz="2000" dirty="0"/>
              <a:t> інші заходи радіаційного й хімічного захисту залежно від ситуації, що склалася.</a:t>
            </a:r>
          </a:p>
        </p:txBody>
      </p:sp>
    </p:spTree>
  </p:cSld>
  <p:clrMapOvr>
    <a:masterClrMapping/>
  </p:clrMapOvr>
  <p:transition>
    <p:wheel spokes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395536" y="332656"/>
            <a:ext cx="8424936" cy="19389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000" b="1" dirty="0"/>
              <a:t>Евакуація — організоване виведення чи вивезення із зони надзвичайної ситуації або зони можливого ураження населення, якщо виникає загроза його життю або здоров’ю, а також матеріальних і культурних цінностей, якщо виникає загроза їх пошкодження або знищення.</a:t>
            </a:r>
          </a:p>
          <a:p>
            <a:r>
              <a:rPr lang="uk-UA" sz="2000" b="1" dirty="0"/>
              <a:t>Евакуацію проводять на державному, регіональному, місцевому або об’єктовому  рівні.</a:t>
            </a:r>
          </a:p>
        </p:txBody>
      </p:sp>
      <p:pic>
        <p:nvPicPr>
          <p:cNvPr id="23554" name="Picture 2" descr="Результат пошуку зображень за запитом &quot;евакуація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48880"/>
            <a:ext cx="4330322" cy="2880320"/>
          </a:xfrm>
          <a:prstGeom prst="rect">
            <a:avLst/>
          </a:prstGeom>
          <a:noFill/>
        </p:spPr>
      </p:pic>
      <p:pic>
        <p:nvPicPr>
          <p:cNvPr id="23556" name="Picture 4" descr="Результат пошуку зображень за запитом &quot;евакуація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266982"/>
            <a:ext cx="4788024" cy="3591018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260648"/>
            <a:ext cx="9144000" cy="569386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Залежно від особливостей надзвичайної ситуації розрізняють такі види евакуації:</a:t>
            </a:r>
          </a:p>
          <a:p>
            <a:r>
              <a:rPr lang="uk-UA" sz="2800" b="1" dirty="0"/>
              <a:t>а) обов’язкова;</a:t>
            </a:r>
          </a:p>
          <a:p>
            <a:r>
              <a:rPr lang="uk-UA" sz="2800" b="1" dirty="0"/>
              <a:t>б) загальна або часткова;</a:t>
            </a:r>
          </a:p>
          <a:p>
            <a:r>
              <a:rPr lang="uk-UA" sz="2800" b="1" dirty="0"/>
              <a:t>в) тимчасова або безповоротна.</a:t>
            </a:r>
          </a:p>
          <a:p>
            <a:r>
              <a:rPr lang="uk-UA" sz="2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Рішення про проведення евакуації приймають:</a:t>
            </a:r>
          </a:p>
          <a:p>
            <a:r>
              <a:rPr lang="uk-UA" sz="2800" b="1" dirty="0"/>
              <a:t>• на державному рівні — Кабінет Міністрів України;</a:t>
            </a:r>
          </a:p>
          <a:p>
            <a:r>
              <a:rPr lang="uk-UA" sz="2800" b="1" dirty="0"/>
              <a:t>• на регіональному рівні — обласні та міські державні адміністрації;</a:t>
            </a:r>
          </a:p>
          <a:p>
            <a:r>
              <a:rPr lang="uk-UA" sz="2800" b="1" dirty="0"/>
              <a:t>• на місцевому рівні — районні, відповідні органи місцевого самоврядування;</a:t>
            </a:r>
          </a:p>
          <a:p>
            <a:r>
              <a:rPr lang="uk-UA" sz="2800" b="1" dirty="0"/>
              <a:t>• на об’єктовому рівні — керівники суб’єктів господарювання.</a:t>
            </a:r>
          </a:p>
        </p:txBody>
      </p:sp>
    </p:spTree>
  </p:cSld>
  <p:clrMapOvr>
    <a:masterClrMapping/>
  </p:clrMapOvr>
  <p:transition>
    <p:cover dir="l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323528" y="0"/>
            <a:ext cx="8424936" cy="25545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Обов’язкову евакуацію населення проводять у разі виникнення загрози:</a:t>
            </a:r>
          </a:p>
          <a:p>
            <a:r>
              <a:rPr lang="uk-UA" sz="2000" b="1" dirty="0"/>
              <a:t>1) аварій з викидом радіоактивних та небезпечних хімічних речовин;</a:t>
            </a:r>
          </a:p>
          <a:p>
            <a:r>
              <a:rPr lang="uk-UA" sz="2000" b="1" dirty="0"/>
              <a:t>2) катастрофічного затоплення місцевості;</a:t>
            </a:r>
          </a:p>
          <a:p>
            <a:r>
              <a:rPr lang="uk-UA" sz="2000" b="1" dirty="0"/>
              <a:t>3) масових лісових і торф’яних пожеж, землетрусів, зсувів, інших геологічних та гідрогеологічних явищ і процесів;</a:t>
            </a:r>
          </a:p>
          <a:p>
            <a:r>
              <a:rPr lang="uk-UA" sz="2000" b="1" dirty="0"/>
              <a:t>4) збройних конфліктів (з районів можливих бойових дій у безпечні райони, які визначаються Міністерством оборони України на особливий період).</a:t>
            </a:r>
          </a:p>
        </p:txBody>
      </p:sp>
      <p:sp>
        <p:nvSpPr>
          <p:cNvPr id="3" name="Прямокутник 2"/>
          <p:cNvSpPr/>
          <p:nvPr/>
        </p:nvSpPr>
        <p:spPr>
          <a:xfrm>
            <a:off x="0" y="5445224"/>
            <a:ext cx="9144000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Загальну</a:t>
            </a:r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20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евакуацію</a:t>
            </a:r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20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проводять</a:t>
            </a:r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для </a:t>
            </a:r>
            <a:r>
              <a:rPr lang="ru-RU" sz="20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всіх</a:t>
            </a:r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20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категорій</a:t>
            </a:r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20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населення</a:t>
            </a:r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20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із</a:t>
            </a:r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зон: </a:t>
            </a:r>
          </a:p>
          <a:p>
            <a:r>
              <a:rPr lang="ru-RU" sz="2000" b="1" dirty="0"/>
              <a:t>1) </a:t>
            </a:r>
            <a:r>
              <a:rPr lang="ru-RU" sz="2000" b="1" dirty="0" err="1"/>
              <a:t>можливого</a:t>
            </a:r>
            <a:r>
              <a:rPr lang="ru-RU" sz="2000" b="1" dirty="0"/>
              <a:t> </a:t>
            </a:r>
            <a:r>
              <a:rPr lang="ru-RU" sz="2000" b="1" dirty="0" err="1"/>
              <a:t>радіоактивного</a:t>
            </a:r>
            <a:r>
              <a:rPr lang="ru-RU" sz="2000" b="1" dirty="0"/>
              <a:t> та </a:t>
            </a:r>
            <a:r>
              <a:rPr lang="ru-RU" sz="2000" b="1" dirty="0" err="1"/>
              <a:t>хімічного</a:t>
            </a:r>
            <a:r>
              <a:rPr lang="ru-RU" sz="2000" b="1" dirty="0"/>
              <a:t> </a:t>
            </a:r>
            <a:r>
              <a:rPr lang="ru-RU" sz="2000" b="1" dirty="0" err="1"/>
              <a:t>забруднення</a:t>
            </a:r>
            <a:r>
              <a:rPr lang="ru-RU" sz="2000" b="1" dirty="0"/>
              <a:t>;</a:t>
            </a:r>
          </a:p>
          <a:p>
            <a:r>
              <a:rPr lang="ru-RU" sz="2000" b="1" dirty="0"/>
              <a:t>2) </a:t>
            </a:r>
            <a:r>
              <a:rPr lang="ru-RU" sz="2000" b="1" dirty="0" err="1"/>
              <a:t>катастрофічного</a:t>
            </a:r>
            <a:r>
              <a:rPr lang="ru-RU" sz="2000" b="1" dirty="0"/>
              <a:t> </a:t>
            </a:r>
            <a:r>
              <a:rPr lang="ru-RU" sz="2000" b="1" dirty="0" err="1"/>
              <a:t>затоплення</a:t>
            </a:r>
            <a:r>
              <a:rPr lang="ru-RU" sz="2000" b="1" dirty="0"/>
              <a:t> </a:t>
            </a:r>
            <a:r>
              <a:rPr lang="ru-RU" sz="2000" b="1" dirty="0" err="1"/>
              <a:t>місцевості</a:t>
            </a:r>
            <a:r>
              <a:rPr lang="ru-RU" sz="2000" b="1" dirty="0"/>
              <a:t> </a:t>
            </a:r>
            <a:r>
              <a:rPr lang="ru-RU" sz="2000" b="1" dirty="0" err="1"/>
              <a:t>з</a:t>
            </a:r>
            <a:r>
              <a:rPr lang="ru-RU" sz="2000" b="1" dirty="0"/>
              <a:t> </a:t>
            </a:r>
            <a:r>
              <a:rPr lang="ru-RU" sz="2000" b="1" dirty="0" err="1"/>
              <a:t>чотиригодинним</a:t>
            </a:r>
            <a:r>
              <a:rPr lang="ru-RU" sz="2000" b="1" dirty="0"/>
              <a:t> </a:t>
            </a:r>
            <a:r>
              <a:rPr lang="ru-RU" sz="2000" b="1" dirty="0" err="1"/>
              <a:t>добіганням</a:t>
            </a:r>
            <a:r>
              <a:rPr lang="ru-RU" sz="2000" b="1" dirty="0"/>
              <a:t> </a:t>
            </a:r>
            <a:r>
              <a:rPr lang="ru-RU" sz="2000" b="1" dirty="0" err="1"/>
              <a:t>проривної</a:t>
            </a:r>
            <a:r>
              <a:rPr lang="ru-RU" sz="2000" b="1" dirty="0"/>
              <a:t> </a:t>
            </a:r>
            <a:r>
              <a:rPr lang="ru-RU" sz="2000" b="1" dirty="0" err="1"/>
              <a:t>хвилі</a:t>
            </a:r>
            <a:r>
              <a:rPr lang="ru-RU" sz="2000" b="1" dirty="0"/>
              <a:t> </a:t>
            </a:r>
            <a:r>
              <a:rPr lang="ru-RU" sz="2000" b="1" dirty="0" err="1"/>
              <a:t>під</a:t>
            </a:r>
            <a:r>
              <a:rPr lang="ru-RU" sz="2000" b="1" dirty="0"/>
              <a:t> час </a:t>
            </a:r>
            <a:r>
              <a:rPr lang="ru-RU" sz="2000" b="1" dirty="0" err="1"/>
              <a:t>руйнування</a:t>
            </a:r>
            <a:r>
              <a:rPr lang="ru-RU" sz="2000" b="1" dirty="0"/>
              <a:t> </a:t>
            </a:r>
            <a:r>
              <a:rPr lang="ru-RU" sz="2000" b="1" dirty="0" err="1"/>
              <a:t>гідротехнічних</a:t>
            </a:r>
            <a:r>
              <a:rPr lang="ru-RU" sz="2000" b="1" dirty="0"/>
              <a:t> </a:t>
            </a:r>
            <a:r>
              <a:rPr lang="ru-RU" sz="2000" b="1" dirty="0" err="1"/>
              <a:t>споруд</a:t>
            </a:r>
            <a:r>
              <a:rPr lang="ru-RU" sz="2000" b="1" dirty="0"/>
              <a:t>.</a:t>
            </a:r>
            <a:endParaRPr lang="uk-UA" sz="2000" b="1" dirty="0"/>
          </a:p>
        </p:txBody>
      </p:sp>
      <p:pic>
        <p:nvPicPr>
          <p:cNvPr id="28674" name="Picture 2" descr="Результат пошуку зображень за запитом &quot;евакуація в школі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636912"/>
            <a:ext cx="4968552" cy="2664296"/>
          </a:xfrm>
          <a:prstGeom prst="rect">
            <a:avLst/>
          </a:prstGeom>
          <a:noFill/>
        </p:spPr>
      </p:pic>
    </p:spTree>
  </p:cSld>
  <p:clrMapOvr>
    <a:masterClrMapping/>
  </p:clrMapOvr>
  <p:transition>
    <p:comb dir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395536" y="404664"/>
            <a:ext cx="8424936" cy="563231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uk-UA" sz="2400" b="1" dirty="0"/>
              <a:t>                       Евакуйовані громадяни повинні мати при собі:</a:t>
            </a:r>
          </a:p>
          <a:p>
            <a:r>
              <a:rPr lang="uk-UA" sz="2400" b="1" dirty="0"/>
              <a:t>• паспорт;</a:t>
            </a:r>
          </a:p>
          <a:p>
            <a:r>
              <a:rPr lang="uk-UA" sz="2400" b="1" dirty="0"/>
              <a:t>• військовий квиток;</a:t>
            </a:r>
          </a:p>
          <a:p>
            <a:r>
              <a:rPr lang="uk-UA" sz="2400" b="1" dirty="0"/>
              <a:t>• документ про освіту;</a:t>
            </a:r>
          </a:p>
          <a:p>
            <a:r>
              <a:rPr lang="uk-UA" sz="2400" b="1" dirty="0"/>
              <a:t>• трудову книжку або пенсійне посвідчення;</a:t>
            </a:r>
          </a:p>
          <a:p>
            <a:r>
              <a:rPr lang="uk-UA" sz="2400" b="1" dirty="0"/>
              <a:t>• свідоцтво про народження;</a:t>
            </a:r>
          </a:p>
          <a:p>
            <a:r>
              <a:rPr lang="uk-UA" sz="2400" b="1" dirty="0"/>
              <a:t>• гроші та цінності;</a:t>
            </a:r>
          </a:p>
          <a:p>
            <a:r>
              <a:rPr lang="uk-UA" sz="2400" b="1" dirty="0"/>
              <a:t>• продукти харчування і воду на 3 доби;</a:t>
            </a:r>
          </a:p>
          <a:p>
            <a:r>
              <a:rPr lang="uk-UA" sz="2400" b="1" dirty="0"/>
              <a:t>• постільну білизну;</a:t>
            </a:r>
          </a:p>
          <a:p>
            <a:r>
              <a:rPr lang="uk-UA" sz="2400" b="1" dirty="0"/>
              <a:t>• необхідний одяг і взуття загальною масою не більш як 50 кг на кожного члена сім’ї.</a:t>
            </a:r>
          </a:p>
          <a:p>
            <a:r>
              <a:rPr lang="uk-UA" sz="2400" b="1" dirty="0"/>
              <a:t>Дітям дошкільного віку вкладають у кишеню або пришивають до одягу записку, де зазначають прізвище, ім’я та по батькові, домашню адресу, а також ім’я та по батькові матері й батька</a:t>
            </a:r>
          </a:p>
        </p:txBody>
      </p:sp>
    </p:spTree>
  </p:cSld>
  <p:clrMapOvr>
    <a:masterClrMapping/>
  </p:clrMapOvr>
  <p:transition>
    <p:plus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2348880"/>
            <a:ext cx="720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Дякую за увагу!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47664" y="5698414"/>
            <a:ext cx="7596335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800" dirty="0"/>
              <a:t>Домашнє завдання підручник </a:t>
            </a:r>
            <a:r>
              <a:rPr lang="uk-UA" sz="2800" dirty="0" err="1"/>
              <a:t>“Захист</a:t>
            </a:r>
            <a:r>
              <a:rPr lang="uk-UA" sz="2800" dirty="0"/>
              <a:t> </a:t>
            </a:r>
            <a:r>
              <a:rPr lang="uk-UA" sz="2800" dirty="0" err="1"/>
              <a:t>Вітчизни”</a:t>
            </a:r>
            <a:r>
              <a:rPr lang="uk-UA" sz="2800" dirty="0"/>
              <a:t> 11 клас  стор. 185-192</a:t>
            </a:r>
          </a:p>
        </p:txBody>
      </p:sp>
    </p:spTree>
  </p:cSld>
  <p:clrMapOvr>
    <a:masterClrMapping/>
  </p:clrMapOvr>
  <p:transition>
    <p:whee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/>
              <a:t>Навчальні питання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79512" y="2348880"/>
            <a:ext cx="8964488" cy="377728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uk-UA" sz="4400" dirty="0"/>
              <a:t>Укриття людей у сховищах.</a:t>
            </a:r>
          </a:p>
          <a:p>
            <a:pPr>
              <a:buFont typeface="Wingdings" pitchFamily="2" charset="2"/>
              <a:buChar char="q"/>
            </a:pPr>
            <a:r>
              <a:rPr lang="uk-UA" sz="4400" dirty="0"/>
              <a:t>Медичний, радіаційний та хімічний захист.</a:t>
            </a:r>
          </a:p>
          <a:p>
            <a:pPr>
              <a:buFont typeface="Wingdings" pitchFamily="2" charset="2"/>
              <a:buChar char="q"/>
            </a:pPr>
            <a:r>
              <a:rPr lang="uk-UA" sz="4400" dirty="0"/>
              <a:t>Евакуація населення з небезпечних районів.</a:t>
            </a:r>
          </a:p>
        </p:txBody>
      </p:sp>
    </p:spTree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/>
              <a:t>Укриття населення в сховищах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23528" y="2132856"/>
            <a:ext cx="8363272" cy="399330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/>
              <a:t>Укриття людей від впливу небезпечних факторів, що виникають унаслідок  надзвичайних ситуацій, воєнних дій або терористичних актів здійснюється в захисні споруди цивільного захисту (ЦЗ) — інженерні споруди, призначені для захисту населення.</a:t>
            </a:r>
          </a:p>
        </p:txBody>
      </p:sp>
    </p:spTree>
  </p:cSld>
  <p:clrMapOvr>
    <a:masterClrMapping/>
  </p:clrMapOvr>
  <p:transition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/>
              <a:t>До захисних споруд належать: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0" y="2204864"/>
            <a:ext cx="9144000" cy="3921299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4800" dirty="0"/>
              <a:t>1) сховище </a:t>
            </a:r>
          </a:p>
          <a:p>
            <a:r>
              <a:rPr lang="uk-UA" sz="4800" dirty="0"/>
              <a:t>2) протирадіаційне укриття </a:t>
            </a:r>
          </a:p>
          <a:p>
            <a:r>
              <a:rPr lang="uk-UA" sz="4800" dirty="0"/>
              <a:t>3) </a:t>
            </a:r>
            <a:r>
              <a:rPr lang="uk-UA" sz="4800" dirty="0" err="1"/>
              <a:t>швидкоспоруджувана</a:t>
            </a:r>
            <a:r>
              <a:rPr lang="uk-UA" sz="4800" dirty="0"/>
              <a:t> захисна споруда ЦЗ</a:t>
            </a:r>
          </a:p>
        </p:txBody>
      </p:sp>
    </p:spTree>
  </p:cSld>
  <p:clrMapOvr>
    <a:masterClrMapping/>
  </p:clrMapOvr>
  <p:transition>
    <p:plus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179512" y="548680"/>
            <a:ext cx="8784976" cy="56938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uk-UA" sz="2800" dirty="0"/>
              <a:t>Сховища – це інженерні споруди герметичного типу, які забезпечують захист осіб від негативного впливу </a:t>
            </a:r>
          </a:p>
          <a:p>
            <a:r>
              <a:rPr lang="uk-UA" sz="2800" dirty="0"/>
              <a:t>– сучасних засобів ураження, </a:t>
            </a:r>
          </a:p>
          <a:p>
            <a:pPr>
              <a:buFontTx/>
              <a:buChar char="-"/>
            </a:pPr>
            <a:r>
              <a:rPr lang="uk-UA" sz="2800" dirty="0"/>
              <a:t>бактеріальних (біологічних) засобів (далі – БЗ), </a:t>
            </a:r>
          </a:p>
          <a:p>
            <a:pPr>
              <a:buFontTx/>
              <a:buChar char="-"/>
            </a:pPr>
            <a:r>
              <a:rPr lang="uk-UA" sz="2800" dirty="0"/>
              <a:t> від бойових отруйних речовин (далі – БОР),</a:t>
            </a:r>
          </a:p>
          <a:p>
            <a:pPr>
              <a:buFontTx/>
              <a:buChar char="-"/>
            </a:pPr>
            <a:r>
              <a:rPr lang="uk-UA" sz="2800" dirty="0"/>
              <a:t>від катастрофічного затоплення, </a:t>
            </a:r>
          </a:p>
          <a:p>
            <a:pPr>
              <a:buFontTx/>
              <a:buChar char="-"/>
            </a:pPr>
            <a:r>
              <a:rPr lang="uk-UA" sz="2800" dirty="0"/>
              <a:t>небезпечних хімічних речовин (далі – НХР), </a:t>
            </a:r>
          </a:p>
          <a:p>
            <a:r>
              <a:rPr lang="uk-UA" sz="2800" dirty="0" err="1"/>
              <a:t>-радіоактивних</a:t>
            </a:r>
            <a:r>
              <a:rPr lang="uk-UA" sz="2800" dirty="0"/>
              <a:t> продуктів при руйнуванні ядерних енергетичних енергоустановок, високих температур і продуктів горіння при пожежах та передбачають можливість безперервного перебування у них розрахункової кількості осіб, що укриваються, протягом двох діб.</a:t>
            </a:r>
          </a:p>
        </p:txBody>
      </p:sp>
      <p:sp>
        <p:nvSpPr>
          <p:cNvPr id="1030" name="AutoShape 6" descr="https://farm1.staticflickr.com/975/42090959541_ddcc16384d_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032" name="AutoShape 8" descr="https://farm1.staticflickr.com/975/42090959541_ddcc16384d_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</p:spTree>
  </p:cSld>
  <p:clrMapOvr>
    <a:masterClrMapping/>
  </p:clrMapOvr>
  <p:transition>
    <p:check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farm1.staticflickr.com/958/28218374478_4feb4033a6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501008"/>
            <a:ext cx="4245496" cy="2831713"/>
          </a:xfrm>
          <a:prstGeom prst="rect">
            <a:avLst/>
          </a:prstGeom>
          <a:noFill/>
        </p:spPr>
      </p:pic>
      <p:pic>
        <p:nvPicPr>
          <p:cNvPr id="3" name="Picture 4" descr="https://farm1.staticflickr.com/965/28218372848_ee387b0dc2_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501008"/>
            <a:ext cx="4248472" cy="2829549"/>
          </a:xfrm>
          <a:prstGeom prst="rect">
            <a:avLst/>
          </a:prstGeom>
          <a:noFill/>
        </p:spPr>
      </p:pic>
      <p:pic>
        <p:nvPicPr>
          <p:cNvPr id="20484" name="Picture 4" descr="-7-6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0"/>
            <a:ext cx="4896544" cy="3519897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79512" y="0"/>
            <a:ext cx="8784976" cy="230832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uk-UA" sz="2400" dirty="0"/>
              <a:t>До сховищ належать споруди, що забезпечують надійний захист людей від факторів  ураження усіх НС, зокрема й від найбільш небезпечних: проникаючої радіації, бойових отруйних речовин і бактеріальних засобів, від високих температур і шкідливих газів, від обвалів і уламків руйнувань. Сховища споруджують у місцях найбільшого скупчення людей.</a:t>
            </a:r>
          </a:p>
        </p:txBody>
      </p:sp>
      <p:sp>
        <p:nvSpPr>
          <p:cNvPr id="3" name="Прямокутник 2"/>
          <p:cNvSpPr/>
          <p:nvPr/>
        </p:nvSpPr>
        <p:spPr>
          <a:xfrm>
            <a:off x="323528" y="3501008"/>
            <a:ext cx="8820472" cy="31700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000" b="1" i="1" dirty="0"/>
              <a:t>За місткістю сховища поділяються на малі (до 150 осіб), середні (150–450 осіб) і</a:t>
            </a:r>
          </a:p>
          <a:p>
            <a:r>
              <a:rPr lang="uk-UA" sz="2000" b="1" i="1" dirty="0"/>
              <a:t>великі (понад 450 осіб).</a:t>
            </a:r>
          </a:p>
          <a:p>
            <a:r>
              <a:rPr lang="uk-UA" sz="2000" b="1" i="1" dirty="0"/>
              <a:t>Приміщення, призначене для розміщення населення, розраховане на певну кількість осіб: на одну людину передбачено не менш як 0,5 м2 площі підлоги і 1,5м3  внутрішнього об’єму. Основне приміщення сховища складається з відсіків для 50–75 осіб. </a:t>
            </a:r>
          </a:p>
          <a:p>
            <a:r>
              <a:rPr lang="uk-UA" sz="2000" b="1" i="1" dirty="0"/>
              <a:t>У відсіках обладнують двоярусні нари-лавки для сидіння та лежаки. Місця для сидіння влаштовують розміром 0,45 * 0,45 м, а для лежання — 0,55 * 1,8 м.</a:t>
            </a:r>
          </a:p>
        </p:txBody>
      </p:sp>
    </p:spTree>
  </p:cSld>
  <p:clrMapOvr>
    <a:masterClrMapping/>
  </p:clrMapOvr>
  <p:transition>
    <p:wheel spokes="8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Пов’язане зображення"/>
          <p:cNvPicPr>
            <a:picLocks noChangeAspect="1" noChangeArrowheads="1"/>
          </p:cNvPicPr>
          <p:nvPr/>
        </p:nvPicPr>
        <p:blipFill>
          <a:blip r:embed="rId2" cstate="print"/>
          <a:srcRect t="29762" b="15929"/>
          <a:stretch>
            <a:fillRect/>
          </a:stretch>
        </p:blipFill>
        <p:spPr bwMode="auto">
          <a:xfrm>
            <a:off x="0" y="0"/>
            <a:ext cx="9197838" cy="4725144"/>
          </a:xfrm>
          <a:prstGeom prst="rect">
            <a:avLst/>
          </a:prstGeom>
          <a:noFill/>
        </p:spPr>
      </p:pic>
      <p:sp>
        <p:nvSpPr>
          <p:cNvPr id="3" name="Прямокутник 2"/>
          <p:cNvSpPr/>
          <p:nvPr/>
        </p:nvSpPr>
        <p:spPr>
          <a:xfrm>
            <a:off x="0" y="4725144"/>
            <a:ext cx="9144000" cy="19389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000" b="1" dirty="0"/>
              <a:t>План сховища: </a:t>
            </a:r>
            <a:r>
              <a:rPr lang="uk-UA" sz="2000" b="1" i="1" dirty="0"/>
              <a:t>1</a:t>
            </a:r>
            <a:r>
              <a:rPr lang="uk-UA" sz="2000" b="1" dirty="0"/>
              <a:t> — приміщення для укриття людей; </a:t>
            </a:r>
            <a:r>
              <a:rPr lang="uk-UA" sz="2000" b="1" i="1" dirty="0"/>
              <a:t>2</a:t>
            </a:r>
            <a:r>
              <a:rPr lang="uk-UA" sz="2000" b="1" dirty="0"/>
              <a:t> — пункт управління;</a:t>
            </a:r>
          </a:p>
          <a:p>
            <a:r>
              <a:rPr lang="uk-UA" sz="2000" b="1" dirty="0"/>
              <a:t> </a:t>
            </a:r>
            <a:r>
              <a:rPr lang="uk-UA" sz="2000" b="1" i="1" dirty="0"/>
              <a:t>3</a:t>
            </a:r>
            <a:r>
              <a:rPr lang="uk-UA" sz="2000" b="1" dirty="0"/>
              <a:t> — медичний пункт (може не влаштовуватися); </a:t>
            </a:r>
            <a:r>
              <a:rPr lang="uk-UA" sz="2000" b="1" i="1" dirty="0"/>
              <a:t>4</a:t>
            </a:r>
            <a:r>
              <a:rPr lang="uk-UA" sz="2000" b="1" dirty="0"/>
              <a:t> — фільтровентиляційна камера; </a:t>
            </a:r>
            <a:r>
              <a:rPr lang="uk-UA" sz="2000" b="1" i="1" dirty="0"/>
              <a:t>5</a:t>
            </a:r>
            <a:r>
              <a:rPr lang="uk-UA" sz="2000" b="1" dirty="0"/>
              <a:t> — приміщення дизельної електростанції; </a:t>
            </a:r>
            <a:r>
              <a:rPr lang="uk-UA" sz="2000" b="1" i="1" dirty="0"/>
              <a:t>6</a:t>
            </a:r>
            <a:r>
              <a:rPr lang="uk-UA" sz="2000" b="1" dirty="0"/>
              <a:t> — санітарний вузол; </a:t>
            </a:r>
            <a:r>
              <a:rPr lang="uk-UA" sz="2000" b="1" i="1" dirty="0"/>
              <a:t>7</a:t>
            </a:r>
            <a:r>
              <a:rPr lang="uk-UA" sz="2000" b="1" dirty="0"/>
              <a:t> — приміщення для ПММ і </a:t>
            </a:r>
            <a:r>
              <a:rPr lang="uk-UA" sz="2000" b="1" dirty="0" err="1"/>
              <a:t>електрощитова</a:t>
            </a:r>
            <a:r>
              <a:rPr lang="uk-UA" sz="2000" b="1" dirty="0"/>
              <a:t>; </a:t>
            </a:r>
            <a:r>
              <a:rPr lang="uk-UA" sz="2000" b="1" i="1" dirty="0"/>
              <a:t>8</a:t>
            </a:r>
            <a:r>
              <a:rPr lang="uk-UA" sz="2000" b="1" dirty="0"/>
              <a:t> — приміщення для продовольства (може не облаштовуватися); </a:t>
            </a:r>
            <a:r>
              <a:rPr lang="uk-UA" sz="2000" b="1" i="1" dirty="0"/>
              <a:t>9</a:t>
            </a:r>
            <a:r>
              <a:rPr lang="uk-UA" sz="2000" b="1" dirty="0"/>
              <a:t> — вхід з тамбуром; </a:t>
            </a:r>
            <a:r>
              <a:rPr lang="uk-UA" sz="2000" b="1" i="1" dirty="0"/>
              <a:t>10</a:t>
            </a:r>
            <a:r>
              <a:rPr lang="uk-UA" sz="2000" b="1" dirty="0"/>
              <a:t> — аварійний вихід з тамбуром</a:t>
            </a:r>
          </a:p>
        </p:txBody>
      </p:sp>
    </p:spTree>
  </p:cSld>
  <p:clrMapOvr>
    <a:masterClrMapping/>
  </p:clrMapOvr>
  <p:transition>
    <p:push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0"/>
            <a:ext cx="9144000" cy="19389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uk-UA" sz="2000" b="1" dirty="0"/>
              <a:t>Протирадіаційні укриття (ПРУ).</a:t>
            </a:r>
            <a:r>
              <a:rPr lang="uk-UA" sz="2000" dirty="0"/>
              <a:t> Ступінь радіоактивного забруднення місцевості, який виникає після аварії на АЕС або наземного вибуху ядерного </a:t>
            </a:r>
            <a:r>
              <a:rPr lang="uk-UA" sz="2000" dirty="0" err="1"/>
              <a:t>боєприпасу</a:t>
            </a:r>
            <a:r>
              <a:rPr lang="uk-UA" sz="2000" dirty="0"/>
              <a:t>, різко  знижується протягом кількох перших діб і поступово доходить до безпечних для людини значень. У цей час люди, щоб уникнути ураження, мають перебувати в протирадіаційних  укриттях (ПРУ) — негерметичних захисних спорудах, де рівень радіації значно нижчий, ніж на відкритій місцевості.</a:t>
            </a:r>
          </a:p>
        </p:txBody>
      </p:sp>
      <p:sp>
        <p:nvSpPr>
          <p:cNvPr id="3" name="Прямокутник 2"/>
          <p:cNvSpPr/>
          <p:nvPr/>
        </p:nvSpPr>
        <p:spPr>
          <a:xfrm>
            <a:off x="0" y="5013176"/>
            <a:ext cx="9144000" cy="19389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000" b="1" dirty="0"/>
              <a:t>Протирадіаційними укриттями вважають підвальні приміщення будівель і споруд.</a:t>
            </a:r>
          </a:p>
          <a:p>
            <a:r>
              <a:rPr lang="uk-UA" sz="2000" b="1" dirty="0"/>
              <a:t>Підвали в дерев’яних будинках послаблюють радіацію у 7–12 разів, у кам’яних будівлях — у 200–300 разів, а середня частина підвалу кам’яної будівлі на кілька поверхів — у 500–1000 разів. У сільській місцевості використовують під ПРУ погреби (льохи), що  перебувають в особистому користуванні</a:t>
            </a:r>
          </a:p>
        </p:txBody>
      </p:sp>
      <p:pic>
        <p:nvPicPr>
          <p:cNvPr id="22530" name="Picture 2" descr="Результат пошуку зображень за запитом &quot;ПРОТИРАДІАЦІЙНІ УКРИТТЯ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988840"/>
            <a:ext cx="5328592" cy="3024336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d"/>
  </p:transition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1301</Words>
  <Application>Microsoft Office PowerPoint</Application>
  <PresentationFormat>Екран (4:3)</PresentationFormat>
  <Paragraphs>90</Paragraphs>
  <Slides>18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18</vt:i4>
      </vt:variant>
    </vt:vector>
  </HeadingPairs>
  <TitlesOfParts>
    <vt:vector size="22" baseType="lpstr">
      <vt:lpstr>Arial</vt:lpstr>
      <vt:lpstr>Calibri</vt:lpstr>
      <vt:lpstr>Wingdings</vt:lpstr>
      <vt:lpstr>Тема Office</vt:lpstr>
      <vt:lpstr>Укриття людей у сховищах, медичний, радіаційний та хімічний захист, евакуація населення з небезпечних районів.</vt:lpstr>
      <vt:lpstr>Навчальні питання</vt:lpstr>
      <vt:lpstr>Укриття населення в сховищах</vt:lpstr>
      <vt:lpstr>До захисних споруд належать: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Укриття людей у сховищах, медичний, радіаційний та хімічний захист, евакуація населення з небезпечних районів.</dc:title>
  <dc:creator>desantlvov</dc:creator>
  <cp:lastModifiedBy>admin</cp:lastModifiedBy>
  <cp:revision>14</cp:revision>
  <dcterms:created xsi:type="dcterms:W3CDTF">2019-11-20T16:21:39Z</dcterms:created>
  <dcterms:modified xsi:type="dcterms:W3CDTF">2023-03-21T13:42:40Z</dcterms:modified>
</cp:coreProperties>
</file>