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247650"/>
            <a:ext cx="8825658" cy="2729345"/>
          </a:xfrm>
        </p:spPr>
        <p:txBody>
          <a:bodyPr/>
          <a:lstStyle/>
          <a:p>
            <a:pPr algn="ctr"/>
            <a:r>
              <a:rPr lang="uk-UA" sz="4000" b="1" dirty="0"/>
              <a:t>Розділ </a:t>
            </a:r>
            <a:r>
              <a:rPr lang="tr-TR" sz="4000" b="1" dirty="0"/>
              <a:t>VIII</a:t>
            </a:r>
            <a:r>
              <a:rPr lang="uk-UA" sz="4000" b="1" dirty="0"/>
              <a:t> «Основи цивільного захисту»</a:t>
            </a:r>
            <a:br>
              <a:rPr lang="uk-UA" sz="4400" b="1" dirty="0"/>
            </a:br>
            <a:br>
              <a:rPr lang="uk-UA" sz="4400" b="1" dirty="0"/>
            </a:b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158836"/>
            <a:ext cx="8825658" cy="259426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3000" b="1" dirty="0"/>
              <a:t>Тема 3.  Основні способи захисту населення в надзвичайних ситуаціях.</a:t>
            </a:r>
          </a:p>
          <a:p>
            <a:pPr algn="ctr"/>
            <a:endParaRPr lang="uk-UA" b="1" dirty="0"/>
          </a:p>
          <a:p>
            <a:pPr algn="ctr"/>
            <a:r>
              <a:rPr lang="uk-UA" sz="2200" b="1" i="1" dirty="0"/>
              <a:t>Спостереження та контроль за ураженістю навколишнього середовища, продуктів харчування та води радіоактивними, отруйними, сильнодіючими отруйними речовинами та біологічними препаратами.</a:t>
            </a:r>
            <a:endParaRPr lang="ru-RU" sz="22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285924" y="521916"/>
            <a:ext cx="1055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11 </a:t>
            </a:r>
            <a:r>
              <a:rPr lang="ru-RU" b="1" dirty="0" err="1"/>
              <a:t>клас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676" r="22724"/>
          <a:stretch/>
        </p:blipFill>
        <p:spPr>
          <a:xfrm>
            <a:off x="10198021" y="1175105"/>
            <a:ext cx="1143000" cy="115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0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Радіометр-рентгенометр ДП – 5В 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(зліва)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дозиметр-радіометр МКС – У 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(правий малюнок)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382" y="2052638"/>
            <a:ext cx="4838356" cy="4195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477"/>
          <a:stretch/>
        </p:blipFill>
        <p:spPr>
          <a:xfrm>
            <a:off x="5824032" y="2066511"/>
            <a:ext cx="5689095" cy="41818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8034" y="1009112"/>
            <a:ext cx="801814" cy="95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67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 дозиметр на кожну особу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831" y="2139504"/>
            <a:ext cx="2558570" cy="18919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30" y="4239491"/>
            <a:ext cx="2558570" cy="13001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741" y="2139504"/>
            <a:ext cx="5578185" cy="4183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2509" y="4220732"/>
            <a:ext cx="3286125" cy="12858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2211" y="5953811"/>
            <a:ext cx="2634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ДП-22В, ІД-1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34448" y="5630645"/>
            <a:ext cx="30396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Сцинтиллятор дозиметр «КАДМІЙ» ДКС-02ПН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8024" y="910526"/>
            <a:ext cx="915734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77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1608" y="452718"/>
            <a:ext cx="5489225" cy="1400530"/>
          </a:xfrm>
        </p:spPr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Легкий захисний костюм Л-1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86" t="7996" r="8161" b="6958"/>
          <a:stretch/>
        </p:blipFill>
        <p:spPr>
          <a:xfrm>
            <a:off x="5444836" y="1950707"/>
            <a:ext cx="3449781" cy="46198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8" y="267207"/>
            <a:ext cx="2857501" cy="6303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3254" y="1330795"/>
            <a:ext cx="1045585" cy="123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81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Фільтруючий протигаз ГП – 7В 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кожного) </a:t>
            </a:r>
            <a:b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респіратор Р – 2 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кожного)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931" y="2229283"/>
            <a:ext cx="5594349" cy="4195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031" y="2229283"/>
            <a:ext cx="5244703" cy="4195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7401" y="893070"/>
            <a:ext cx="968311" cy="114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49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7636" y="452718"/>
            <a:ext cx="5063198" cy="1400530"/>
          </a:xfrm>
        </p:spPr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Метеокомплект №3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(там, де визначено табелем оснащення)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2490" y="2113851"/>
            <a:ext cx="5094574" cy="44577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26" y="313571"/>
            <a:ext cx="4240791" cy="62580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4917" y="1314450"/>
            <a:ext cx="1064704" cy="126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04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Секундомір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255" y="1662546"/>
            <a:ext cx="6036244" cy="4928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6599" y="1314450"/>
            <a:ext cx="1196149" cy="141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47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Захисні окуляри 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2861" y="2281238"/>
            <a:ext cx="7449618" cy="4195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401" y="1279150"/>
            <a:ext cx="968311" cy="114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59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 зв’язку та оповіщення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(телефон, сирена, гонг)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758" y="2770251"/>
            <a:ext cx="3121394" cy="31213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0834" b="9465"/>
          <a:stretch/>
        </p:blipFill>
        <p:spPr>
          <a:xfrm>
            <a:off x="3325091" y="2770251"/>
            <a:ext cx="3934257" cy="3121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5122" b="13959"/>
          <a:stretch/>
        </p:blipFill>
        <p:spPr>
          <a:xfrm>
            <a:off x="7425226" y="2764113"/>
            <a:ext cx="4410019" cy="31275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4897" y="1158849"/>
            <a:ext cx="1292542" cy="153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06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2009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chemeClr val="bg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 чергового спостерігача</a:t>
            </a:r>
            <a:endParaRPr lang="ru-RU" sz="2800" b="1" dirty="0">
              <a:solidFill>
                <a:schemeClr val="bg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082" y="1714500"/>
            <a:ext cx="9914771" cy="4925291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 разі виявлення радіоактивного зараження вдягнути засоби захисту та контролювати зміни рівнів радіації через кожних 30 хв, при цьому робити записи в журналі спостереження;</a:t>
            </a: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Якщо виникла підозра за зовнішніми ознаками про застосування противником ОР або бактеріальних засобів, вдягти засоби індивідуального захисту, доповісти начальнику поста – старшому спостерігачу та визначити тип цих речовин.</a:t>
            </a:r>
          </a:p>
          <a:p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вказівкою начальника поста провести вимірювання приладами в інших місцях району розташування об’єкта і взяти проби для дослідження в найближчій лабораторії.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1632" y="1293668"/>
            <a:ext cx="1388935" cy="164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5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за увагу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888" y="2150269"/>
            <a:ext cx="6096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5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448059" cy="3027705"/>
          </a:xfrm>
        </p:spPr>
        <p:txBody>
          <a:bodyPr/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забезпечення заходів із запобігання виникненню НС в Україні проводять постійний моніторинг і прогнозування надзвичайних ситуацій.</a:t>
            </a:r>
            <a:b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6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b="1" i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НС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система безперервних спостережень, лабораторного та іншого контролю для оцінки стану захисту населення і територій та небезпечних процесів, які можуть призвести до загрози або виникнення НС, а також своєчасне виявлення тенденцій до їх зміни.</a:t>
            </a:r>
            <a:b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Спостереження, лабораторний ті інший контроль включають збирання, опрацювання і передавання інформації про стан навколишнього природного середовища, забруднення продуктів харчування, продовольчої сировини, фуражу, води радіоактивними та хімічними речовинами, зараження збудниками інфекційних 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іншими небезпечними біологічними агентами. </a:t>
            </a:r>
            <a:b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354" y="3027708"/>
            <a:ext cx="5561300" cy="36105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654" y="3027707"/>
            <a:ext cx="6447441" cy="3610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059" y="1152983"/>
            <a:ext cx="1185256" cy="140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2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083" y="0"/>
            <a:ext cx="9915752" cy="2098961"/>
          </a:xfrm>
        </p:spPr>
        <p:txBody>
          <a:bodyPr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проведення моніторингу і прогнозування надзвичайних ситуацій в Україні створена та функціонує система моніторингу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прогнозування надзвичайних ситуацій. Для спостереження за радіаційним і хімічним станом довкілля на об’єктах господарського комплексу створюють </a:t>
            </a:r>
            <a:r>
              <a:rPr lang="uk-UA" sz="2400" b="1" i="1" u="sng" dirty="0">
                <a:solidFill>
                  <a:schemeClr val="bg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 радіаційного й хімічного спостереження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Він є основним джерелом інформації про радіаційну, хімічну обстановку керівників (начальників цивільного захисту) та начальників штабів ЦЗ цих об’єктів.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503" y="2263823"/>
            <a:ext cx="4111286" cy="2312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947" y="2245154"/>
            <a:ext cx="3495805" cy="23312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8677" y="4741285"/>
            <a:ext cx="3128075" cy="2005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503" y="4741285"/>
            <a:ext cx="3131127" cy="20058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2060" y="4741285"/>
            <a:ext cx="2998887" cy="2005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33197" t="23197" r="30965" b="42389"/>
          <a:stretch/>
        </p:blipFill>
        <p:spPr>
          <a:xfrm>
            <a:off x="4789789" y="3074116"/>
            <a:ext cx="2381158" cy="15023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1175" y="786963"/>
            <a:ext cx="1229047" cy="145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95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4954" y="0"/>
            <a:ext cx="8468591" cy="1901536"/>
          </a:xfrm>
        </p:spPr>
        <p:txBody>
          <a:bodyPr/>
          <a:lstStyle/>
          <a:p>
            <a:pPr algn="ctr"/>
            <a:r>
              <a:rPr lang="uk-UA" sz="3600" b="1" i="1" dirty="0">
                <a:solidFill>
                  <a:schemeClr val="bg1"/>
                </a:solidFill>
                <a:highlight>
                  <a:srgbClr val="FFFF00"/>
                </a:highlight>
              </a:rPr>
              <a:t>Основні завдання поста спостереження:</a:t>
            </a:r>
            <a:endParaRPr lang="ru-RU" sz="3600" b="1" i="1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83127" y="2366456"/>
            <a:ext cx="11128663" cy="4491544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uk-UA" b="1" dirty="0"/>
              <a:t>Своєчасне виявлення радіоактивного та хімічного зараження місцевості й повітря;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Своєчасне оповіщення сигналом </a:t>
            </a:r>
            <a:r>
              <a:rPr lang="uk-UA" sz="2400" b="1" dirty="0"/>
              <a:t>«РАДІАЦІЙНА НЕБЕЗПЕКА» </a:t>
            </a:r>
            <a:r>
              <a:rPr lang="uk-UA" b="1" dirty="0"/>
              <a:t>або </a:t>
            </a:r>
            <a:r>
              <a:rPr lang="uk-UA" sz="2400" b="1" dirty="0"/>
              <a:t>«ХІМІЧНА ТРИВОГА»;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Спостереження за напрямком вітру та рухом радіоактивної хмари після аварії або хмари хімічно небезпечних речовин;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Визначення рівнів радіації та виду хімічно небезпечних речовин, які потрапили в довкілля;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Встановлення спостереження за районами, зараженими радіоактивними й отруйними речовинами;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Доповідь про характер зараження керівнику підприємства, установи та організації (навчального закладу), на базі якого створений пост спостереження.</a:t>
            </a:r>
          </a:p>
          <a:p>
            <a:pPr marL="285750" indent="-285750">
              <a:buFontTx/>
              <a:buChar char="-"/>
            </a:pP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567" y="950768"/>
            <a:ext cx="1193223" cy="141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98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185063" y="4577079"/>
            <a:ext cx="5569527" cy="1447800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Окоп поста радіаційного, хімічного та бактеріологічного спостереження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01" b="13692"/>
          <a:stretch/>
        </p:blipFill>
        <p:spPr>
          <a:xfrm>
            <a:off x="5081154" y="1401848"/>
            <a:ext cx="5195888" cy="360564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28600" y="955964"/>
            <a:ext cx="4852553" cy="5621481"/>
          </a:xfrm>
        </p:spPr>
        <p:txBody>
          <a:bodyPr/>
          <a:lstStyle/>
          <a:p>
            <a:r>
              <a:rPr lang="uk-UA" dirty="0"/>
              <a:t>     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 радіаційного та хімічного спостереження встановлюють на території об’єкта в безпосередній близькості від пункту управління. Пост розгортають так, щоб з нього було добре видно увесь визначений район спостереження, а від не виділявся би на загальному тлі. Пост обладнується засобами зв’язку, за допомогою яких передають результати спостереження та проводять оповіщення населення про небезпеку радіаційного та хімічного зараження.</a:t>
            </a:r>
          </a:p>
          <a:p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Пост складається з трьох осіб. Це начальник поста – старший спостерігач і двоє чергових спостерігачів.</a:t>
            </a: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6105" y="1246908"/>
            <a:ext cx="1335894" cy="158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0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98066" y="1080655"/>
            <a:ext cx="9404723" cy="3595254"/>
          </a:xfrm>
        </p:spPr>
        <p:txBody>
          <a:bodyPr/>
          <a:lstStyle/>
          <a:p>
            <a:pPr algn="ctr"/>
            <a:r>
              <a:rPr lang="uk-UA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 поста: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3253" y="1363967"/>
            <a:ext cx="1276351" cy="151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5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 радіаційної розвідки (рівень інформації 0,05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мр/год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98" y="1816283"/>
            <a:ext cx="3198731" cy="3329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1643" y="5286602"/>
            <a:ext cx="3485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Радіометр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 γ-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випромінювання "Прип'ять"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777" r="28132" b="1363"/>
          <a:stretch/>
        </p:blipFill>
        <p:spPr>
          <a:xfrm>
            <a:off x="4374572" y="1853248"/>
            <a:ext cx="1579419" cy="35333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67578" y="5563601"/>
            <a:ext cx="3130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Дозиметр Терра П МКС - 05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6042" y="1816283"/>
            <a:ext cx="4544290" cy="34082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16042" y="5425101"/>
            <a:ext cx="35952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Дозиметр-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радіометр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γ- β- випромінювання "Пошук«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МКС - 07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4347" y="607565"/>
            <a:ext cx="850180" cy="100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1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dirty="0"/>
              <a:t>Спеціальні прилади хімічної розвідки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7" t="5562" r="3511" b="7760"/>
          <a:stretch/>
        </p:blipFill>
        <p:spPr>
          <a:xfrm>
            <a:off x="2693594" y="1811684"/>
            <a:ext cx="5309755" cy="36368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85903" y="5821280"/>
            <a:ext cx="3745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Газосигналізатор "Дозор – С – М"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8023" y="1491095"/>
            <a:ext cx="915734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6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711" y="1408682"/>
            <a:ext cx="9404723" cy="1400530"/>
          </a:xfrm>
        </p:spPr>
        <p:txBody>
          <a:bodyPr/>
          <a:lstStyle/>
          <a:p>
            <a:pPr algn="ctr"/>
            <a:r>
              <a:rPr lang="uk-UA" sz="2800" b="1" dirty="0"/>
              <a:t>Прилад хімічної розвідки ВПХР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076" y="3079173"/>
            <a:ext cx="3395372" cy="3200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445" y="3079173"/>
            <a:ext cx="3124200" cy="32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8590" y="3079173"/>
            <a:ext cx="4267199" cy="32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257" y="1325808"/>
            <a:ext cx="909892" cy="107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56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191</TotalTime>
  <Words>482</Words>
  <Application>Microsoft Office PowerPoint</Application>
  <PresentationFormat>Широкий екран</PresentationFormat>
  <Paragraphs>43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Times New Roman</vt:lpstr>
      <vt:lpstr>Wingdings 3</vt:lpstr>
      <vt:lpstr>Ион</vt:lpstr>
      <vt:lpstr>Розділ VIII «Основи цивільного захисту»  </vt:lpstr>
      <vt:lpstr>  Для забезпечення заходів із запобігання виникненню НС в Україні проводять постійний моніторинг і прогнозування надзвичайних ситуацій.    Моніторинг НС – це система безперервних спостережень, лабораторного та іншого контролю для оцінки стану захисту населення і територій та небезпечних процесів, які можуть призвести до загрози або виникнення НС, а також своєчасне виявлення тенденцій до їх зміни.    Спостереження, лабораторний ті інший контроль включають збирання, опрацювання і передавання інформації про стан навколишнього природного середовища, забруднення продуктів харчування, продовольчої сировини, фуражу, води радіоактивними та хімічними речовинами, зараження збудниками інфекційних хвороб та іншими небезпечними біологічними агентами.  </vt:lpstr>
      <vt:lpstr>  Для проведення моніторингу і прогнозування надзвичайних ситуацій в Україні створена та функціонує система моніторингу і прогнозування надзвичайних ситуацій. Для спостереження за радіаційним і хімічним станом довкілля на об’єктах господарського комплексу створюють пост радіаційного й хімічного спостереження. Він є основним джерелом інформації про радіаційну, хімічну обстановку керівників (начальників цивільного захисту) та начальників штабів ЦЗ цих об’єктів.</vt:lpstr>
      <vt:lpstr>Основні завдання поста спостереження:</vt:lpstr>
      <vt:lpstr>Окоп поста радіаційного, хімічного та бактеріологічного спостереження</vt:lpstr>
      <vt:lpstr>Оснащення поста:</vt:lpstr>
      <vt:lpstr>Прилад радіаційної розвідки (рівень інформації 0,05 мр/год)</vt:lpstr>
      <vt:lpstr>Спеціальні прилади хімічної розвідки</vt:lpstr>
      <vt:lpstr>Прилад хімічної розвідки ВПХР</vt:lpstr>
      <vt:lpstr>Радіометр-рентгенометр ДП – 5В (зліва) або дозиметр-радіометр МКС – У (правий малюнок)</vt:lpstr>
      <vt:lpstr>Індивідуальний дозиметр на кожну особу</vt:lpstr>
      <vt:lpstr>Легкий захисний костюм Л-1</vt:lpstr>
      <vt:lpstr>Фільтруючий протигаз ГП – 7В (на кожного)  респіратор Р – 2 (на кожного)</vt:lpstr>
      <vt:lpstr>Метеокомплект №3  (там, де визначено табелем оснащення)</vt:lpstr>
      <vt:lpstr>Секундомір </vt:lpstr>
      <vt:lpstr> Захисні окуляри   </vt:lpstr>
      <vt:lpstr> Засоби зв’язку та оповіщення  (телефон, сирена, гонг)</vt:lpstr>
      <vt:lpstr>Обов’язки чергового спостерігача</vt:lpstr>
      <vt:lpstr>Дякуємо за увагу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Розділ VIII «Основи цивільного захисту»</dc:title>
  <dc:creator>Геннадий</dc:creator>
  <cp:lastModifiedBy>admin</cp:lastModifiedBy>
  <cp:revision>18</cp:revision>
  <dcterms:created xsi:type="dcterms:W3CDTF">2020-11-01T07:13:30Z</dcterms:created>
  <dcterms:modified xsi:type="dcterms:W3CDTF">2023-03-21T13:39:35Z</dcterms:modified>
</cp:coreProperties>
</file>