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8" r:id="rId3"/>
    <p:sldId id="269" r:id="rId4"/>
    <p:sldId id="259" r:id="rId5"/>
    <p:sldId id="263" r:id="rId6"/>
    <p:sldId id="274" r:id="rId7"/>
    <p:sldId id="289" r:id="rId8"/>
    <p:sldId id="270" r:id="rId9"/>
    <p:sldId id="272" r:id="rId10"/>
    <p:sldId id="295" r:id="rId11"/>
    <p:sldId id="290" r:id="rId12"/>
    <p:sldId id="291" r:id="rId13"/>
    <p:sldId id="292" r:id="rId14"/>
    <p:sldId id="278" r:id="rId15"/>
    <p:sldId id="266" r:id="rId16"/>
    <p:sldId id="294" r:id="rId17"/>
    <p:sldId id="282" r:id="rId18"/>
    <p:sldId id="273" r:id="rId19"/>
    <p:sldId id="265" r:id="rId20"/>
    <p:sldId id="288" r:id="rId21"/>
    <p:sldId id="275" r:id="rId22"/>
    <p:sldId id="276" r:id="rId23"/>
    <p:sldId id="296" r:id="rId24"/>
    <p:sldId id="297" r:id="rId25"/>
    <p:sldId id="283" r:id="rId26"/>
    <p:sldId id="284" r:id="rId27"/>
    <p:sldId id="293" r:id="rId28"/>
    <p:sldId id="298" r:id="rId29"/>
    <p:sldId id="277" r:id="rId30"/>
    <p:sldId id="279" r:id="rId31"/>
    <p:sldId id="281" r:id="rId32"/>
    <p:sldId id="280" r:id="rId33"/>
    <p:sldId id="299" r:id="rId34"/>
    <p:sldId id="285" r:id="rId35"/>
    <p:sldId id="286" r:id="rId36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09242"/>
    <a:srgbClr val="856BA5"/>
    <a:srgbClr val="9966FF"/>
    <a:srgbClr val="6E5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0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Тема уроку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8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6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1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2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5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1484784"/>
            <a:ext cx="6840760" cy="31683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3000" b="1" dirty="0">
                <a:solidFill>
                  <a:srgbClr val="002060"/>
                </a:solidFill>
              </a:rPr>
              <a:t>«</a:t>
            </a:r>
            <a:r>
              <a:rPr lang="ru-RU" sz="3000" b="1" dirty="0">
                <a:solidFill>
                  <a:srgbClr val="002060"/>
                </a:solidFill>
              </a:rPr>
              <a:t>УЗАГАЛЬНЕННЯ І СИСТЕМАТИЗАЦІЯ </a:t>
            </a:r>
            <a:r>
              <a:rPr lang="ru-RU" sz="3000" b="1" dirty="0" smtClean="0">
                <a:solidFill>
                  <a:srgbClr val="002060"/>
                </a:solidFill>
              </a:rPr>
              <a:t>ЗНАНЬ. </a:t>
            </a:r>
            <a:r>
              <a:rPr lang="ru-RU" sz="3000" b="1" dirty="0">
                <a:solidFill>
                  <a:srgbClr val="002060"/>
                </a:solidFill>
              </a:rPr>
              <a:t>«БУДОВА СЛОВА. ОРФОГРАФІЯ. РОЗБІР СЛОВА ЗА БУДОВОЮ</a:t>
            </a:r>
            <a:r>
              <a:rPr lang="uk-UA" sz="3000" b="1" dirty="0">
                <a:solidFill>
                  <a:srgbClr val="002060"/>
                </a:solidFill>
              </a:rPr>
              <a:t>»</a:t>
            </a:r>
            <a:endParaRPr lang="ru-RU" sz="30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3717032"/>
            <a:ext cx="7632848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600" noProof="0" dirty="0" smtClean="0">
                <a:solidFill>
                  <a:srgbClr val="C00000"/>
                </a:solidFill>
                <a:ea typeface="+mj-ea"/>
                <a:cs typeface="+mj-cs"/>
              </a:rPr>
              <a:t>Українська мова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600" noProof="0" dirty="0" smtClean="0">
                <a:solidFill>
                  <a:srgbClr val="C00000"/>
                </a:solidFill>
                <a:ea typeface="+mj-ea"/>
                <a:cs typeface="+mj-cs"/>
              </a:rPr>
              <a:t> 5 клас</a:t>
            </a:r>
            <a:endParaRPr kumimoji="0" lang="ru-RU" sz="4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900" b="1" dirty="0" smtClean="0">
                <a:solidFill>
                  <a:srgbClr val="C00000"/>
                </a:solidFill>
                <a:latin typeface="+mn-lt"/>
              </a:rPr>
              <a:t>Слова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23728" y="1196752"/>
            <a:ext cx="2016224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932040" y="1268760"/>
            <a:ext cx="172819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03648" y="2708920"/>
            <a:ext cx="1973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Змінні 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708920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Незмінні 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717032"/>
            <a:ext cx="74168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Закінчення мають лише змінні слова. </a:t>
            </a:r>
            <a:r>
              <a:rPr lang="uk-UA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з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мінюють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форму,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зберігаючи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лексичне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слов</a:t>
            </a:r>
            <a:r>
              <a:rPr lang="uk-UA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 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uk-UA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 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uk-UA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ом,  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uk-UA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ами,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(у) слов</a:t>
            </a:r>
            <a:r>
              <a:rPr lang="uk-UA" sz="28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700" b="1" dirty="0" smtClean="0">
                <a:solidFill>
                  <a:srgbClr val="C00000"/>
                </a:solidFill>
                <a:latin typeface="+mn-lt"/>
              </a:rPr>
              <a:t>                </a:t>
            </a:r>
            <a:r>
              <a:rPr lang="ru-RU" sz="4700" b="1" dirty="0" err="1" smtClean="0">
                <a:solidFill>
                  <a:srgbClr val="C00000"/>
                </a:solidFill>
                <a:latin typeface="+mn-lt"/>
              </a:rPr>
              <a:t>Закінчення</a:t>
            </a:r>
            <a:r>
              <a:rPr lang="ru-RU" sz="4700" b="1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4700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700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змінна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частина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слова,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яка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утворюючи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різні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форми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вказує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зв’язок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між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словами в </a:t>
            </a:r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реченні</a:t>
            </a:r>
            <a:r>
              <a:rPr lang="ru-RU" sz="2900" b="1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DC274F-BF70-4375-87AC-BCB90E0A502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1" t="33762" r="31488" b="40049"/>
          <a:stretch/>
        </p:blipFill>
        <p:spPr bwMode="auto">
          <a:xfrm>
            <a:off x="899592" y="1988840"/>
            <a:ext cx="7272808" cy="4536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73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dirty="0">
                <a:latin typeface="+mn-lt"/>
              </a:rPr>
              <a:t>Вставити потрібне закінчення</a:t>
            </a:r>
            <a:br>
              <a:rPr lang="uk-UA" altLang="ru-RU" dirty="0">
                <a:latin typeface="+mn-lt"/>
              </a:rPr>
            </a:br>
            <a:r>
              <a:rPr lang="uk-UA" altLang="ru-RU" sz="4900" b="1" dirty="0">
                <a:solidFill>
                  <a:schemeClr val="accent2"/>
                </a:solidFill>
                <a:latin typeface="+mn-lt"/>
              </a:rPr>
              <a:t>“ Рідна мова”</a:t>
            </a:r>
            <a:endParaRPr lang="ru-RU" sz="49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44824"/>
            <a:ext cx="66967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RU" sz="3000" dirty="0">
                <a:solidFill>
                  <a:srgbClr val="002060"/>
                </a:solidFill>
              </a:rPr>
              <a:t>Не згуби </a:t>
            </a:r>
            <a:r>
              <a:rPr lang="uk-UA" altLang="ru-RU" sz="3000" dirty="0" smtClean="0">
                <a:solidFill>
                  <a:srgbClr val="002060"/>
                </a:solidFill>
              </a:rPr>
              <a:t>ти свого </a:t>
            </a:r>
            <a:r>
              <a:rPr lang="uk-UA" altLang="ru-RU" sz="3000" dirty="0" err="1">
                <a:solidFill>
                  <a:srgbClr val="002060"/>
                </a:solidFill>
              </a:rPr>
              <a:t>родовод</a:t>
            </a:r>
            <a:r>
              <a:rPr lang="uk-UA" altLang="ru-RU" sz="3000" dirty="0">
                <a:solidFill>
                  <a:srgbClr val="002060"/>
                </a:solidFill>
              </a:rPr>
              <a:t>……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3000" dirty="0" err="1">
                <a:solidFill>
                  <a:srgbClr val="002060"/>
                </a:solidFill>
              </a:rPr>
              <a:t>Безсмертн</a:t>
            </a:r>
            <a:r>
              <a:rPr lang="uk-UA" altLang="ru-RU" sz="3000" dirty="0">
                <a:solidFill>
                  <a:srgbClr val="002060"/>
                </a:solidFill>
              </a:rPr>
              <a:t>……мово,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3000" dirty="0" err="1">
                <a:solidFill>
                  <a:srgbClr val="002060"/>
                </a:solidFill>
              </a:rPr>
              <a:t>Ніжн</a:t>
            </a:r>
            <a:r>
              <a:rPr lang="uk-UA" altLang="ru-RU" sz="3000" dirty="0">
                <a:solidFill>
                  <a:srgbClr val="002060"/>
                </a:solidFill>
              </a:rPr>
              <a:t>…і </a:t>
            </a:r>
            <a:r>
              <a:rPr lang="uk-UA" altLang="ru-RU" sz="3000" dirty="0" err="1">
                <a:solidFill>
                  <a:srgbClr val="002060"/>
                </a:solidFill>
              </a:rPr>
              <a:t>терпк</a:t>
            </a:r>
            <a:r>
              <a:rPr lang="uk-UA" altLang="ru-RU" sz="3000" dirty="0">
                <a:solidFill>
                  <a:srgbClr val="002060"/>
                </a:solidFill>
              </a:rPr>
              <a:t>……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3000" dirty="0">
                <a:solidFill>
                  <a:srgbClr val="002060"/>
                </a:solidFill>
              </a:rPr>
              <a:t>Ти є душ…. </a:t>
            </a:r>
            <a:r>
              <a:rPr lang="uk-UA" altLang="ru-RU" sz="3000" dirty="0" err="1">
                <a:solidFill>
                  <a:srgbClr val="002060"/>
                </a:solidFill>
              </a:rPr>
              <a:t>співуч</a:t>
            </a:r>
            <a:r>
              <a:rPr lang="uk-UA" altLang="ru-RU" sz="3000" dirty="0">
                <a:solidFill>
                  <a:srgbClr val="002060"/>
                </a:solidFill>
              </a:rPr>
              <a:t>…..народ….,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sz="3000" dirty="0">
                <a:solidFill>
                  <a:srgbClr val="002060"/>
                </a:solidFill>
              </a:rPr>
              <a:t>Що був, що є, що буде у віках.</a:t>
            </a:r>
            <a:endParaRPr lang="ru-RU" altLang="ru-RU" sz="30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14"/>
          <a:stretch/>
        </p:blipFill>
        <p:spPr>
          <a:xfrm>
            <a:off x="1475656" y="4365104"/>
            <a:ext cx="6311631" cy="19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>
                <a:solidFill>
                  <a:schemeClr val="accent2"/>
                </a:solidFill>
                <a:latin typeface="+mn-lt"/>
              </a:rPr>
              <a:t>“ Рідна мова”</a:t>
            </a:r>
            <a:endParaRPr lang="ru-RU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                </a:t>
            </a:r>
            <a:r>
              <a:rPr lang="ru-RU" sz="3000" dirty="0" smtClean="0">
                <a:solidFill>
                  <a:srgbClr val="002060"/>
                </a:solidFill>
              </a:rPr>
              <a:t>Не </a:t>
            </a:r>
            <a:r>
              <a:rPr lang="ru-RU" sz="3000" dirty="0" err="1">
                <a:solidFill>
                  <a:srgbClr val="002060"/>
                </a:solidFill>
              </a:rPr>
              <a:t>згуби</a:t>
            </a:r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000" dirty="0" err="1">
                <a:solidFill>
                  <a:srgbClr val="002060"/>
                </a:solidFill>
              </a:rPr>
              <a:t>ти</a:t>
            </a:r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000" dirty="0" err="1">
                <a:solidFill>
                  <a:srgbClr val="002060"/>
                </a:solidFill>
              </a:rPr>
              <a:t>свого</a:t>
            </a:r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000" dirty="0" err="1">
                <a:solidFill>
                  <a:srgbClr val="002060"/>
                </a:solidFill>
              </a:rPr>
              <a:t>родоводу</a:t>
            </a:r>
            <a:r>
              <a:rPr lang="ru-RU" sz="3000" dirty="0">
                <a:solidFill>
                  <a:srgbClr val="002060"/>
                </a:solidFill>
              </a:rPr>
              <a:t>,</a:t>
            </a:r>
          </a:p>
          <a:p>
            <a:r>
              <a:rPr lang="ru-RU" sz="3000" dirty="0">
                <a:solidFill>
                  <a:srgbClr val="002060"/>
                </a:solidFill>
              </a:rPr>
              <a:t>        </a:t>
            </a:r>
            <a:r>
              <a:rPr lang="ru-RU" sz="3000" dirty="0" smtClean="0">
                <a:solidFill>
                  <a:srgbClr val="002060"/>
                </a:solidFill>
              </a:rPr>
              <a:t>  </a:t>
            </a:r>
            <a:r>
              <a:rPr lang="ru-RU" sz="3000" dirty="0" err="1" smtClean="0">
                <a:solidFill>
                  <a:srgbClr val="002060"/>
                </a:solidFill>
              </a:rPr>
              <a:t>Безсмертна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 err="1">
                <a:solidFill>
                  <a:srgbClr val="002060"/>
                </a:solidFill>
              </a:rPr>
              <a:t>мово</a:t>
            </a:r>
            <a:r>
              <a:rPr lang="ru-RU" sz="3000" dirty="0">
                <a:solidFill>
                  <a:srgbClr val="002060"/>
                </a:solidFill>
              </a:rPr>
              <a:t>, </a:t>
            </a:r>
            <a:endParaRPr lang="ru-RU" sz="3000" dirty="0" smtClean="0">
              <a:solidFill>
                <a:srgbClr val="002060"/>
              </a:solidFill>
            </a:endParaRPr>
          </a:p>
          <a:p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         </a:t>
            </a:r>
            <a:r>
              <a:rPr lang="ru-RU" sz="3000" dirty="0" err="1" smtClean="0">
                <a:solidFill>
                  <a:srgbClr val="002060"/>
                </a:solidFill>
              </a:rPr>
              <a:t>Ніжна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і терпка.</a:t>
            </a:r>
          </a:p>
          <a:p>
            <a:r>
              <a:rPr lang="ru-RU" sz="3000" dirty="0">
                <a:solidFill>
                  <a:srgbClr val="002060"/>
                </a:solidFill>
              </a:rPr>
              <a:t>        </a:t>
            </a:r>
            <a:r>
              <a:rPr lang="ru-RU" sz="3000" dirty="0" smtClean="0">
                <a:solidFill>
                  <a:srgbClr val="002060"/>
                </a:solidFill>
              </a:rPr>
              <a:t>  </a:t>
            </a:r>
            <a:r>
              <a:rPr lang="ru-RU" sz="3000" dirty="0" err="1" smtClean="0">
                <a:solidFill>
                  <a:srgbClr val="002060"/>
                </a:solidFill>
              </a:rPr>
              <a:t>Ти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є душа </a:t>
            </a:r>
            <a:r>
              <a:rPr lang="ru-RU" sz="3000" dirty="0" err="1">
                <a:solidFill>
                  <a:srgbClr val="002060"/>
                </a:solidFill>
              </a:rPr>
              <a:t>співучого</a:t>
            </a:r>
            <a:r>
              <a:rPr lang="ru-RU" sz="3000" dirty="0">
                <a:solidFill>
                  <a:srgbClr val="002060"/>
                </a:solidFill>
              </a:rPr>
              <a:t> народу,</a:t>
            </a:r>
          </a:p>
          <a:p>
            <a:r>
              <a:rPr lang="ru-RU" sz="3000" dirty="0">
                <a:solidFill>
                  <a:srgbClr val="002060"/>
                </a:solidFill>
              </a:rPr>
              <a:t>       </a:t>
            </a:r>
            <a:r>
              <a:rPr lang="ru-RU" sz="3000" dirty="0" smtClean="0">
                <a:solidFill>
                  <a:srgbClr val="002060"/>
                </a:solidFill>
              </a:rPr>
              <a:t>   </a:t>
            </a:r>
            <a:r>
              <a:rPr lang="ru-RU" sz="3000" dirty="0" err="1" smtClean="0">
                <a:solidFill>
                  <a:srgbClr val="002060"/>
                </a:solidFill>
              </a:rPr>
              <a:t>Що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 err="1">
                <a:solidFill>
                  <a:srgbClr val="002060"/>
                </a:solidFill>
              </a:rPr>
              <a:t>був</a:t>
            </a:r>
            <a:r>
              <a:rPr lang="ru-RU" sz="3000" dirty="0">
                <a:solidFill>
                  <a:srgbClr val="002060"/>
                </a:solidFill>
              </a:rPr>
              <a:t>, </a:t>
            </a:r>
            <a:r>
              <a:rPr lang="ru-RU" sz="3000" dirty="0" err="1" smtClean="0">
                <a:solidFill>
                  <a:srgbClr val="002060"/>
                </a:solidFill>
              </a:rPr>
              <a:t>що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є, </a:t>
            </a:r>
            <a:r>
              <a:rPr lang="ru-RU" sz="3000" dirty="0" err="1" smtClean="0">
                <a:solidFill>
                  <a:srgbClr val="002060"/>
                </a:solidFill>
              </a:rPr>
              <a:t>що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буде у </a:t>
            </a:r>
            <a:r>
              <a:rPr lang="ru-RU" sz="3000" dirty="0" err="1">
                <a:solidFill>
                  <a:srgbClr val="002060"/>
                </a:solidFill>
              </a:rPr>
              <a:t>віках</a:t>
            </a:r>
            <a:r>
              <a:rPr lang="ru-RU" sz="3000" dirty="0">
                <a:solidFill>
                  <a:srgbClr val="002060"/>
                </a:solidFill>
              </a:rPr>
              <a:t>.</a:t>
            </a:r>
            <a:endParaRPr lang="ru-RU" sz="30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914"/>
          <a:stretch/>
        </p:blipFill>
        <p:spPr>
          <a:xfrm>
            <a:off x="1331640" y="4365104"/>
            <a:ext cx="6311631" cy="19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4203848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C00000"/>
                </a:solidFill>
                <a:latin typeface="+mn-lt"/>
              </a:rPr>
              <a:t>Зверніть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+mn-lt"/>
              </a:rPr>
              <a:t>увагу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!</a:t>
            </a:r>
            <a:r>
              <a:rPr lang="ru-RU" sz="40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+mn-lt"/>
              </a:rPr>
            </a:br>
            <a:r>
              <a:rPr lang="ru-RU" sz="3200" dirty="0" err="1" smtClean="0">
                <a:latin typeface="+mn-lt"/>
              </a:rPr>
              <a:t>Прислівники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та </a:t>
            </a:r>
            <a:r>
              <a:rPr lang="ru-RU" sz="3200" dirty="0" err="1">
                <a:latin typeface="+mn-lt"/>
              </a:rPr>
              <a:t>неозначена</a:t>
            </a:r>
            <a:r>
              <a:rPr lang="ru-RU" sz="3200" dirty="0">
                <a:latin typeface="+mn-lt"/>
              </a:rPr>
              <a:t> форма </a:t>
            </a:r>
            <a:r>
              <a:rPr lang="ru-RU" sz="3200" dirty="0" err="1">
                <a:latin typeface="+mn-lt"/>
              </a:rPr>
              <a:t>дієслова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не </a:t>
            </a:r>
            <a:r>
              <a:rPr lang="ru-RU" sz="3200" dirty="0" err="1">
                <a:latin typeface="+mn-lt"/>
              </a:rPr>
              <a:t>мають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закінчень</a:t>
            </a:r>
            <a:r>
              <a:rPr lang="ru-RU" sz="3200" dirty="0">
                <a:latin typeface="+mn-lt"/>
              </a:rPr>
              <a:t>, тому </a:t>
            </a:r>
            <a:r>
              <a:rPr lang="ru-RU" sz="3200" dirty="0" err="1">
                <a:latin typeface="+mn-lt"/>
              </a:rPr>
              <a:t>після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кореня</a:t>
            </a:r>
            <a:r>
              <a:rPr lang="ru-RU" sz="3200" dirty="0">
                <a:latin typeface="+mn-lt"/>
              </a:rPr>
              <a:t> в них </a:t>
            </a:r>
            <a:r>
              <a:rPr lang="ru-RU" sz="3200" dirty="0" err="1">
                <a:latin typeface="+mn-lt"/>
              </a:rPr>
              <a:t>можуть</a:t>
            </a:r>
            <a:r>
              <a:rPr lang="ru-RU" sz="3200" dirty="0">
                <a:latin typeface="+mn-lt"/>
              </a:rPr>
              <a:t> бути </a:t>
            </a:r>
            <a:r>
              <a:rPr lang="ru-RU" sz="3200" dirty="0" err="1">
                <a:latin typeface="+mn-lt"/>
              </a:rPr>
              <a:t>лише</a:t>
            </a:r>
            <a:r>
              <a:rPr lang="ru-RU" sz="3200" dirty="0">
                <a:latin typeface="+mn-lt"/>
              </a:rPr>
              <a:t> </a:t>
            </a:r>
            <a:r>
              <a:rPr lang="ru-RU" sz="3200" dirty="0" err="1">
                <a:latin typeface="+mn-lt"/>
              </a:rPr>
              <a:t>суфікси</a:t>
            </a:r>
            <a:r>
              <a:rPr lang="ru-RU" sz="3200" dirty="0">
                <a:latin typeface="+mn-lt"/>
              </a:rPr>
              <a:t>. 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НАПРИКЛАД</a:t>
            </a:r>
            <a:r>
              <a:rPr lang="uk-UA" sz="2400" dirty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789040"/>
            <a:ext cx="583264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+mn-lt"/>
              </a:rPr>
              <a:t>Основа  слова 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77A609-6EEB-46B0-BE7A-E0D89A65AA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4" t="21246" r="31491" b="62059"/>
          <a:stretch/>
        </p:blipFill>
        <p:spPr bwMode="auto">
          <a:xfrm>
            <a:off x="971600" y="1556792"/>
            <a:ext cx="7359652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95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kern="10" dirty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«</a:t>
            </a:r>
            <a:r>
              <a:rPr lang="ru-RU" kern="10" dirty="0" err="1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Впіймайте</a:t>
            </a:r>
            <a:r>
              <a:rPr lang="ru-RU" kern="10" dirty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основу»</a:t>
            </a:r>
            <a:br>
              <a:rPr lang="ru-RU" kern="10" dirty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uk-UA" altLang="ru-RU" b="1" dirty="0" smtClean="0"/>
              <a:t>Якщо в слові неодмінно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 smtClean="0"/>
              <a:t>Є його частина змінна,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 smtClean="0"/>
              <a:t>То є й та, що не зникає.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b="1" dirty="0" smtClean="0"/>
              <a:t>Як її ми називаємо? ________</a:t>
            </a:r>
            <a:endParaRPr lang="ru-RU" altLang="ru-RU" b="1" dirty="0" smtClean="0"/>
          </a:p>
          <a:p>
            <a:r>
              <a:rPr lang="ru-RU" altLang="ru-RU" dirty="0" err="1" smtClean="0"/>
              <a:t>Визначте</a:t>
            </a:r>
            <a:r>
              <a:rPr lang="ru-RU" altLang="ru-RU" dirty="0" smtClean="0"/>
              <a:t> </a:t>
            </a:r>
            <a:r>
              <a:rPr lang="uk-UA" altLang="ru-RU" dirty="0" smtClean="0"/>
              <a:t> в словах основу.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RU" i="1" dirty="0" smtClean="0"/>
              <a:t>   Милозвучна, словечко, голосно, радісний, промовляють, чарівно, безкінечний, звучати, скарб, краса.</a:t>
            </a:r>
          </a:p>
        </p:txBody>
      </p:sp>
    </p:spTree>
    <p:extLst>
      <p:ext uri="{BB962C8B-B14F-4D97-AF65-F5344CB8AC3E}">
        <p14:creationId xmlns:p14="http://schemas.microsoft.com/office/powerpoint/2010/main" val="35344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547664" y="404664"/>
            <a:ext cx="6285384" cy="8549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600" kern="10" dirty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kern="10" dirty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kern="10" dirty="0" err="1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Кольорове</a:t>
            </a:r>
            <a:r>
              <a:rPr lang="ru-RU" sz="3600" kern="10" dirty="0">
                <a:ln w="9525">
                  <a:solidFill>
                    <a:srgbClr val="5F497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слово»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uk-UA" altLang="ru-RU" smtClean="0"/>
              <a:t>Спишіть, одним кольором підкресліть змінні, іншим – незмінні слова. У змінних словах визначте основу та закінчення, у незмінних – укажіть належність до частини мови.</a:t>
            </a:r>
            <a:endParaRPr lang="uk-UA" altLang="ru-RU" i="1" smtClean="0"/>
          </a:p>
          <a:p>
            <a:pPr>
              <a:lnSpc>
                <a:spcPct val="90000"/>
              </a:lnSpc>
            </a:pPr>
            <a:r>
              <a:rPr lang="uk-UA" altLang="ru-RU" i="1" smtClean="0"/>
              <a:t>Сестриця, завидна, милосердний, ненароком, світлоносний, диво, якнайголосніше, лісничий, доброта, наввипередки, покоління, співчувати, валіза, прикрощі, людство, безвітряно, добродіяти, вершки.</a:t>
            </a:r>
            <a:r>
              <a:rPr lang="ru-RU" altLang="ru-RU" smtClean="0"/>
              <a:t>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31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11256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+mn-lt"/>
              </a:rPr>
              <a:t>ПОДУМАЙ!</a:t>
            </a:r>
            <a:br>
              <a:rPr lang="uk-UA" b="1" dirty="0" smtClean="0">
                <a:solidFill>
                  <a:srgbClr val="C00000"/>
                </a:solidFill>
                <a:latin typeface="+mn-lt"/>
              </a:rPr>
            </a:br>
            <a:r>
              <a:rPr lang="uk-UA" b="1" dirty="0" smtClean="0">
                <a:solidFill>
                  <a:srgbClr val="C00000"/>
                </a:solidFill>
                <a:latin typeface="+mn-lt"/>
              </a:rPr>
              <a:t>Гра «Зайве слово»</a:t>
            </a:r>
            <a:r>
              <a:rPr lang="uk-UA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+mn-lt"/>
              </a:rPr>
            </a:br>
            <a:r>
              <a:rPr lang="uk-UA" sz="3600" dirty="0" smtClean="0">
                <a:latin typeface="+mn-lt"/>
              </a:rPr>
              <a:t>1.Портфоліо, вікно, бюро.</a:t>
            </a:r>
            <a:br>
              <a:rPr lang="uk-UA" sz="3600" dirty="0" smtClean="0">
                <a:latin typeface="+mn-lt"/>
              </a:rPr>
            </a:br>
            <a:r>
              <a:rPr lang="uk-UA" sz="3600" dirty="0" smtClean="0">
                <a:latin typeface="+mn-lt"/>
              </a:rPr>
              <a:t>2.Гора , гірка ,горе.</a:t>
            </a:r>
            <a:br>
              <a:rPr lang="uk-UA" sz="3600" dirty="0" smtClean="0">
                <a:latin typeface="+mn-lt"/>
              </a:rPr>
            </a:br>
            <a:r>
              <a:rPr lang="uk-UA" sz="3600" dirty="0" smtClean="0">
                <a:latin typeface="+mn-lt"/>
              </a:rPr>
              <a:t>3.Сад , дуб, земля.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3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7525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+mn-lt"/>
              </a:rPr>
              <a:t>Запам’ятай!!!</a:t>
            </a:r>
            <a:r>
              <a:rPr lang="uk-UA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+mn-lt"/>
              </a:rPr>
            </a:br>
            <a:r>
              <a:rPr lang="uk-UA" dirty="0" smtClean="0">
                <a:latin typeface="+mn-lt"/>
              </a:rPr>
              <a:t>Значущі частини слова називають </a:t>
            </a:r>
            <a:r>
              <a:rPr lang="uk-UA" dirty="0" smtClean="0">
                <a:solidFill>
                  <a:srgbClr val="C00000"/>
                </a:solidFill>
                <a:latin typeface="+mn-lt"/>
              </a:rPr>
              <a:t>морфемами</a:t>
            </a:r>
            <a:r>
              <a:rPr lang="uk-UA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+mn-lt"/>
              </a:rPr>
            </a:br>
            <a:r>
              <a:rPr lang="uk-UA" dirty="0" smtClean="0">
                <a:solidFill>
                  <a:srgbClr val="C00000"/>
                </a:solidFill>
                <a:latin typeface="+mn-lt"/>
              </a:rPr>
              <a:t>Корінь- </a:t>
            </a:r>
            <a:r>
              <a:rPr lang="uk-UA" dirty="0" smtClean="0">
                <a:solidFill>
                  <a:srgbClr val="7030A0"/>
                </a:solidFill>
                <a:latin typeface="+mn-lt"/>
              </a:rPr>
              <a:t>головна значуща </a:t>
            </a:r>
            <a:br>
              <a:rPr lang="uk-UA" dirty="0" smtClean="0">
                <a:solidFill>
                  <a:srgbClr val="7030A0"/>
                </a:solidFill>
                <a:latin typeface="+mn-lt"/>
              </a:rPr>
            </a:br>
            <a:r>
              <a:rPr lang="uk-UA" dirty="0" smtClean="0">
                <a:solidFill>
                  <a:srgbClr val="7030A0"/>
                </a:solidFill>
                <a:latin typeface="+mn-lt"/>
              </a:rPr>
              <a:t>частина слова. 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13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+mn-lt"/>
              </a:rPr>
              <a:t>Настрій 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87026" cy="55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/>
                </a:solidFill>
              </a:rPr>
              <a:t>Фізкультхвилинка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3" name="Гімнастика для очей _ Gymnastics for the ey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467694"/>
            <a:ext cx="8712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992888" cy="50405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Частина слова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 що стоїть перед коренем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548680"/>
            <a:ext cx="2731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ПРЕФІКС</a:t>
            </a:r>
            <a:endParaRPr lang="ru-RU" sz="4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988840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Префікс слугує для творення нових слів або нових відтінків у значенні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88024" y="3789040"/>
            <a:ext cx="331236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400" dirty="0" smtClean="0">
                <a:latin typeface="+mn-lt"/>
              </a:rPr>
              <a:t>Ця частинка не проста,</a:t>
            </a:r>
            <a:br>
              <a:rPr lang="uk-UA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а утворює слова. </a:t>
            </a:r>
            <a:br>
              <a:rPr lang="uk-UA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Перед коренем стає</a:t>
            </a:r>
            <a:br>
              <a:rPr lang="uk-UA" sz="2400" dirty="0" smtClean="0">
                <a:latin typeface="+mn-lt"/>
              </a:rPr>
            </a:br>
            <a:r>
              <a:rPr lang="uk-UA" sz="2400" dirty="0" smtClean="0">
                <a:latin typeface="+mn-lt"/>
              </a:rPr>
              <a:t>і слова тоді міняє.</a:t>
            </a:r>
            <a:endParaRPr lang="ru-RU" sz="2400" dirty="0">
              <a:latin typeface="+mn-lt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2987824" y="3789040"/>
            <a:ext cx="1584176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оловина рамки 10"/>
          <p:cNvSpPr/>
          <p:nvPr/>
        </p:nvSpPr>
        <p:spPr>
          <a:xfrm rot="5400000">
            <a:off x="1403648" y="3429000"/>
            <a:ext cx="914400" cy="17784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1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56" y="1196752"/>
            <a:ext cx="8229600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rgbClr val="002060"/>
                </a:solidFill>
                <a:latin typeface="+mn-lt"/>
              </a:rPr>
              <a:t>До </a:t>
            </a:r>
            <a:r>
              <a:rPr lang="ru-RU" sz="3100" dirty="0" err="1">
                <a:solidFill>
                  <a:srgbClr val="002060"/>
                </a:solidFill>
                <a:latin typeface="+mn-lt"/>
              </a:rPr>
              <a:t>найуживаніших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+mn-lt"/>
              </a:rPr>
              <a:t>префіксів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 належать </a:t>
            </a:r>
            <a:r>
              <a:rPr lang="ru-RU" sz="3100" dirty="0" err="1">
                <a:solidFill>
                  <a:srgbClr val="002060"/>
                </a:solidFill>
                <a:latin typeface="+mn-lt"/>
              </a:rPr>
              <a:t>такі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31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70C0"/>
                </a:solidFill>
                <a:latin typeface="+mn-lt"/>
              </a:rPr>
            </a:br>
            <a:r>
              <a:rPr lang="ru-RU" sz="3100" dirty="0">
                <a:latin typeface="+mn-lt"/>
              </a:rPr>
              <a:t>•  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з­ (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зі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­,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зо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­), с</a:t>
            </a:r>
            <a:r>
              <a:rPr lang="ru-RU" sz="3100" dirty="0">
                <a:latin typeface="+mn-lt"/>
              </a:rPr>
              <a:t>­: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з</a:t>
            </a:r>
            <a:r>
              <a:rPr lang="ru-RU" sz="3100" dirty="0" err="1">
                <a:latin typeface="+mn-lt"/>
              </a:rPr>
              <a:t>мити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зі</a:t>
            </a:r>
            <a:r>
              <a:rPr lang="ru-RU" sz="3100" dirty="0" err="1">
                <a:latin typeface="+mn-lt"/>
              </a:rPr>
              <a:t>грати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зо</a:t>
            </a:r>
            <a:r>
              <a:rPr lang="ru-RU" sz="3100" dirty="0" err="1">
                <a:latin typeface="+mn-lt"/>
              </a:rPr>
              <a:t>зла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с</a:t>
            </a:r>
            <a:r>
              <a:rPr lang="ru-RU" sz="3100" dirty="0" err="1">
                <a:latin typeface="+mn-lt"/>
              </a:rPr>
              <a:t>питати</a:t>
            </a:r>
            <a:r>
              <a:rPr lang="ru-RU" sz="3100" dirty="0">
                <a:latin typeface="+mn-lt"/>
              </a:rPr>
              <a:t>;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•  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пре­, при­,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прі</a:t>
            </a:r>
            <a:r>
              <a:rPr lang="ru-RU" sz="3100" dirty="0">
                <a:latin typeface="+mn-lt"/>
              </a:rPr>
              <a:t>­: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пре</a:t>
            </a:r>
            <a:r>
              <a:rPr lang="ru-RU" sz="3100" dirty="0" err="1">
                <a:latin typeface="+mn-lt"/>
              </a:rPr>
              <a:t>мудрий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при</a:t>
            </a:r>
            <a:r>
              <a:rPr lang="ru-RU" sz="3100" dirty="0" err="1">
                <a:latin typeface="+mn-lt"/>
              </a:rPr>
              <a:t>крити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прі</a:t>
            </a:r>
            <a:r>
              <a:rPr lang="ru-RU" sz="3100" dirty="0" err="1">
                <a:latin typeface="+mn-lt"/>
              </a:rPr>
              <a:t>звище</a:t>
            </a:r>
            <a:r>
              <a:rPr lang="ru-RU" sz="3100" dirty="0">
                <a:latin typeface="+mn-lt"/>
              </a:rPr>
              <a:t>;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•  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роз­, без­, через</a:t>
            </a:r>
            <a:r>
              <a:rPr lang="ru-RU" sz="3100" dirty="0">
                <a:latin typeface="+mn-lt"/>
              </a:rPr>
              <a:t>­: </a:t>
            </a:r>
            <a:r>
              <a:rPr lang="ru-RU" sz="3100" dirty="0" err="1">
                <a:latin typeface="+mn-lt"/>
              </a:rPr>
              <a:t>розповідь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без</a:t>
            </a:r>
            <a:r>
              <a:rPr lang="ru-RU" sz="3100" dirty="0" err="1">
                <a:latin typeface="+mn-lt"/>
              </a:rPr>
              <a:t>дарність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через</a:t>
            </a:r>
            <a:r>
              <a:rPr lang="ru-RU" sz="3100" dirty="0" err="1">
                <a:latin typeface="+mn-lt"/>
              </a:rPr>
              <a:t>плічник</a:t>
            </a:r>
            <a:r>
              <a:rPr lang="ru-RU" sz="3100" dirty="0">
                <a:latin typeface="+mn-lt"/>
              </a:rPr>
              <a:t>;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latin typeface="+mn-lt"/>
              </a:rPr>
              <a:t>• 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від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­ (од­),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між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­, над­, об­, перед­,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під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­, </a:t>
            </a:r>
            <a:r>
              <a:rPr lang="ru-RU" sz="3100" b="1" dirty="0" err="1">
                <a:solidFill>
                  <a:srgbClr val="C00000"/>
                </a:solidFill>
                <a:latin typeface="+mn-lt"/>
              </a:rPr>
              <a:t>понад</a:t>
            </a:r>
            <a:r>
              <a:rPr lang="ru-RU" sz="3100" b="1" dirty="0">
                <a:solidFill>
                  <a:srgbClr val="C00000"/>
                </a:solidFill>
                <a:latin typeface="+mn-lt"/>
              </a:rPr>
              <a:t>­, пред</a:t>
            </a:r>
            <a:r>
              <a:rPr lang="ru-RU" sz="3100" dirty="0">
                <a:latin typeface="+mn-lt"/>
              </a:rPr>
              <a:t>­: </a:t>
            </a:r>
            <a:r>
              <a:rPr lang="ru-RU" sz="3100" dirty="0" err="1">
                <a:latin typeface="+mn-lt"/>
              </a:rPr>
              <a:t>відкрити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latin typeface="+mn-lt"/>
              </a:rPr>
              <a:t>міжкімнатний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latin typeface="+mn-lt"/>
              </a:rPr>
              <a:t>надміру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latin typeface="+mn-lt"/>
              </a:rPr>
              <a:t>обводити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latin typeface="+mn-lt"/>
              </a:rPr>
              <a:t>передісторія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latin typeface="+mn-lt"/>
              </a:rPr>
              <a:t>підкладати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latin typeface="+mn-lt"/>
              </a:rPr>
              <a:t>понаднормово</a:t>
            </a:r>
            <a:r>
              <a:rPr lang="ru-RU" sz="3100" dirty="0">
                <a:latin typeface="+mn-lt"/>
              </a:rPr>
              <a:t>, </a:t>
            </a:r>
            <a:r>
              <a:rPr lang="ru-RU" sz="3100" dirty="0" err="1">
                <a:latin typeface="+mn-lt"/>
              </a:rPr>
              <a:t>пред’явити</a:t>
            </a:r>
            <a:r>
              <a:rPr lang="ru-RU" sz="3100" dirty="0">
                <a:latin typeface="+mn-lt"/>
              </a:rPr>
              <a:t>. </a:t>
            </a:r>
            <a:br>
              <a:rPr lang="ru-RU" sz="3100" dirty="0"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>У </a:t>
            </a:r>
            <a:r>
              <a:rPr lang="ru-RU" sz="3100" dirty="0" err="1">
                <a:solidFill>
                  <a:srgbClr val="002060"/>
                </a:solidFill>
                <a:latin typeface="+mn-lt"/>
              </a:rPr>
              <a:t>слові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100" dirty="0" err="1">
                <a:solidFill>
                  <a:srgbClr val="002060"/>
                </a:solidFill>
                <a:latin typeface="+mn-lt"/>
              </a:rPr>
              <a:t>може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 бути </a:t>
            </a:r>
            <a:r>
              <a:rPr lang="ru-RU" sz="3100" b="1" dirty="0" err="1">
                <a:solidFill>
                  <a:srgbClr val="002060"/>
                </a:solidFill>
                <a:latin typeface="+mn-lt"/>
              </a:rPr>
              <a:t>кілька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100" b="1" dirty="0" err="1">
                <a:solidFill>
                  <a:srgbClr val="002060"/>
                </a:solidFill>
                <a:latin typeface="+mn-lt"/>
              </a:rPr>
              <a:t>префіксів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3100" dirty="0">
                <a:latin typeface="+mn-lt"/>
              </a:rPr>
              <a:t/>
            </a:r>
            <a:br>
              <a:rPr lang="ru-RU" sz="3100" dirty="0">
                <a:latin typeface="+mn-lt"/>
              </a:rPr>
            </a:br>
            <a:r>
              <a:rPr lang="ru-RU" sz="3100" dirty="0" err="1">
                <a:latin typeface="+mn-lt"/>
              </a:rPr>
              <a:t>ділити</a:t>
            </a:r>
            <a:r>
              <a:rPr lang="ru-RU" sz="3100" dirty="0">
                <a:latin typeface="+mn-lt"/>
              </a:rPr>
              <a:t> — 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по</a:t>
            </a:r>
            <a:r>
              <a:rPr lang="ru-RU" sz="3100" dirty="0" err="1">
                <a:latin typeface="+mn-lt"/>
              </a:rPr>
              <a:t>ділити</a:t>
            </a:r>
            <a:r>
              <a:rPr lang="ru-RU" sz="3100" dirty="0">
                <a:latin typeface="+mn-lt"/>
              </a:rPr>
              <a:t> —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роз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по</a:t>
            </a:r>
            <a:r>
              <a:rPr lang="ru-RU" sz="3100" dirty="0" err="1">
                <a:latin typeface="+mn-lt"/>
              </a:rPr>
              <a:t>діли</a:t>
            </a:r>
            <a:r>
              <a:rPr lang="ru-RU" sz="3100" dirty="0">
                <a:latin typeface="+mn-lt"/>
              </a:rPr>
              <a:t>-</a:t>
            </a:r>
            <a:br>
              <a:rPr lang="ru-RU" sz="3100" dirty="0">
                <a:latin typeface="+mn-lt"/>
              </a:rPr>
            </a:br>
            <a:r>
              <a:rPr lang="ru-RU" sz="3100" dirty="0" err="1">
                <a:latin typeface="+mn-lt"/>
              </a:rPr>
              <a:t>ти</a:t>
            </a:r>
            <a:r>
              <a:rPr lang="ru-RU" sz="3100" dirty="0">
                <a:latin typeface="+mn-lt"/>
              </a:rPr>
              <a:t> — </a:t>
            </a:r>
            <a:r>
              <a:rPr lang="ru-RU" sz="31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пере</a:t>
            </a:r>
            <a:r>
              <a:rPr lang="ru-RU" sz="31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роз</a:t>
            </a:r>
            <a:r>
              <a:rPr lang="ru-RU" sz="3100" dirty="0" err="1">
                <a:solidFill>
                  <a:srgbClr val="00B050"/>
                </a:solidFill>
                <a:latin typeface="+mn-lt"/>
              </a:rPr>
              <a:t>по</a:t>
            </a:r>
            <a:r>
              <a:rPr lang="ru-RU" sz="3100" dirty="0" err="1">
                <a:latin typeface="+mn-lt"/>
              </a:rPr>
              <a:t>ділити</a:t>
            </a:r>
            <a:r>
              <a:rPr lang="ru-RU" sz="3100" dirty="0">
                <a:latin typeface="+mn-lt"/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365504" cy="7829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800" b="1" dirty="0" err="1">
                <a:solidFill>
                  <a:srgbClr val="002060"/>
                </a:solidFill>
              </a:rPr>
              <a:t>Утворіть</a:t>
            </a:r>
            <a:r>
              <a:rPr lang="ru-RU" sz="2800" b="1" dirty="0">
                <a:solidFill>
                  <a:srgbClr val="002060"/>
                </a:solidFill>
              </a:rPr>
              <a:t>  за  </a:t>
            </a:r>
            <a:r>
              <a:rPr lang="ru-RU" sz="2800" b="1" dirty="0" err="1">
                <a:solidFill>
                  <a:srgbClr val="002060"/>
                </a:solidFill>
              </a:rPr>
              <a:t>допомогою</a:t>
            </a:r>
            <a:r>
              <a:rPr lang="ru-RU" sz="2800" b="1" dirty="0">
                <a:solidFill>
                  <a:srgbClr val="002060"/>
                </a:solidFill>
              </a:rPr>
              <a:t>  </a:t>
            </a:r>
            <a:r>
              <a:rPr lang="ru-RU" sz="2800" b="1" dirty="0" err="1">
                <a:solidFill>
                  <a:srgbClr val="002060"/>
                </a:solidFill>
              </a:rPr>
              <a:t>префіксів</a:t>
            </a:r>
            <a:r>
              <a:rPr lang="ru-RU" sz="2800" b="1" dirty="0">
                <a:solidFill>
                  <a:srgbClr val="002060"/>
                </a:solidFill>
              </a:rPr>
              <a:t>  </a:t>
            </a:r>
            <a:r>
              <a:rPr lang="ru-RU" sz="2800" b="1" dirty="0" err="1">
                <a:solidFill>
                  <a:srgbClr val="002060"/>
                </a:solidFill>
              </a:rPr>
              <a:t>якнайбільше</a:t>
            </a:r>
            <a:r>
              <a:rPr lang="ru-RU" sz="2800" b="1" dirty="0">
                <a:solidFill>
                  <a:srgbClr val="002060"/>
                </a:solidFill>
              </a:rPr>
              <a:t>  </a:t>
            </a:r>
            <a:r>
              <a:rPr lang="ru-RU" sz="2800" b="1" dirty="0" err="1">
                <a:solidFill>
                  <a:srgbClr val="002060"/>
                </a:solidFill>
              </a:rPr>
              <a:t>нових</a:t>
            </a:r>
            <a:r>
              <a:rPr lang="ru-RU" sz="2800" b="1" dirty="0">
                <a:solidFill>
                  <a:srgbClr val="002060"/>
                </a:solidFill>
              </a:rPr>
              <a:t>  </a:t>
            </a:r>
            <a:r>
              <a:rPr lang="ru-RU" sz="2800" b="1" dirty="0" err="1">
                <a:solidFill>
                  <a:srgbClr val="002060"/>
                </a:solidFill>
              </a:rPr>
              <a:t>слів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2564904"/>
            <a:ext cx="6707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dirty="0" smtClean="0"/>
              <a:t>Співати, звучати, говорити, лунати, </a:t>
            </a:r>
            <a:r>
              <a:rPr lang="uk-UA" sz="2600" dirty="0" err="1" smtClean="0"/>
              <a:t>пам</a:t>
            </a:r>
            <a:r>
              <a:rPr lang="en-US" sz="2600" dirty="0" smtClean="0"/>
              <a:t>’</a:t>
            </a:r>
            <a:r>
              <a:rPr lang="uk-UA" sz="2600" dirty="0" err="1" smtClean="0"/>
              <a:t>ятати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717032"/>
            <a:ext cx="69330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i="1" dirty="0" smtClean="0">
                <a:solidFill>
                  <a:srgbClr val="C00000"/>
                </a:solidFill>
              </a:rPr>
              <a:t>Зразок </a:t>
            </a:r>
            <a:r>
              <a:rPr lang="uk-UA" sz="3000" b="1" i="1" dirty="0" smtClean="0"/>
              <a:t>:  </a:t>
            </a:r>
            <a:r>
              <a:rPr lang="uk-UA" sz="2800" dirty="0" smtClean="0"/>
              <a:t>співати – проспівати, заспівати, </a:t>
            </a:r>
          </a:p>
          <a:p>
            <a:r>
              <a:rPr lang="uk-UA" sz="2800" dirty="0"/>
              <a:t> </a:t>
            </a:r>
            <a:r>
              <a:rPr lang="uk-UA" sz="2800" dirty="0" smtClean="0"/>
              <a:t>                поспівати, </a:t>
            </a:r>
            <a:r>
              <a:rPr lang="uk-UA" sz="2800" dirty="0" err="1" smtClean="0"/>
              <a:t>наспівати,переспівати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9411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000" b="1" i="1" dirty="0" smtClean="0">
                <a:solidFill>
                  <a:srgbClr val="C00000"/>
                </a:solidFill>
                <a:latin typeface="+mn-lt"/>
              </a:rPr>
              <a:t>Довідка: </a:t>
            </a:r>
            <a:r>
              <a:rPr lang="uk-UA" sz="2600" b="1" i="1" dirty="0" smtClean="0">
                <a:solidFill>
                  <a:srgbClr val="002060"/>
                </a:solidFill>
                <a:latin typeface="+mn-lt"/>
              </a:rPr>
              <a:t>про-, від-, за-, під-, роз-, на-, під-, по-, пере-</a:t>
            </a:r>
            <a:endParaRPr lang="ru-RU" sz="2600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40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45424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/>
            <a:r>
              <a:rPr lang="uk-UA" sz="2800" dirty="0" smtClean="0">
                <a:solidFill>
                  <a:srgbClr val="002060"/>
                </a:solidFill>
              </a:rPr>
              <a:t>За діаграмою </a:t>
            </a:r>
            <a:r>
              <a:rPr lang="uk-UA" sz="2800" dirty="0">
                <a:solidFill>
                  <a:srgbClr val="002060"/>
                </a:solidFill>
              </a:rPr>
              <a:t>Венна з’ясуємо спільне </a:t>
            </a:r>
            <a:r>
              <a:rPr lang="uk-UA" sz="2800" dirty="0" smtClean="0">
                <a:solidFill>
                  <a:srgbClr val="002060"/>
                </a:solidFill>
              </a:rPr>
              <a:t>і</a:t>
            </a:r>
            <a:br>
              <a:rPr lang="uk-UA" sz="2800" dirty="0" smtClean="0">
                <a:solidFill>
                  <a:srgbClr val="002060"/>
                </a:solidFill>
              </a:rPr>
            </a:b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відмінне між коренем і префіксом.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971600" y="2636912"/>
            <a:ext cx="4608512" cy="3672408"/>
          </a:xfrm>
          <a:prstGeom prst="donut">
            <a:avLst>
              <a:gd name="adj" fmla="val 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3923928" y="2564904"/>
            <a:ext cx="4392488" cy="3672408"/>
          </a:xfrm>
          <a:prstGeom prst="donut">
            <a:avLst>
              <a:gd name="adj" fmla="val 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284984"/>
            <a:ext cx="923330" cy="23762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Значуща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частина слова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068960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/>
              <a:t>1.Умовне позначення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284984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/>
              <a:t>1.Умовне позначення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717032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/>
              <a:t>2.</a:t>
            </a:r>
            <a:r>
              <a:rPr lang="uk-UA" sz="2000" b="1" i="1" dirty="0"/>
              <a:t>Змінює</a:t>
            </a:r>
            <a:r>
              <a:rPr lang="uk-UA" sz="2000" i="1" dirty="0"/>
              <a:t> </a:t>
            </a:r>
            <a:r>
              <a:rPr lang="uk-UA" sz="2000" i="1" dirty="0" smtClean="0"/>
              <a:t>лексичне</a:t>
            </a:r>
          </a:p>
          <a:p>
            <a:r>
              <a:rPr lang="uk-UA" sz="2000" i="1" dirty="0" smtClean="0"/>
              <a:t> </a:t>
            </a:r>
            <a:r>
              <a:rPr lang="uk-UA" sz="2000" i="1" dirty="0"/>
              <a:t>значення слова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645024"/>
            <a:ext cx="2521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/>
              <a:t>2.</a:t>
            </a:r>
            <a:r>
              <a:rPr lang="uk-UA" sz="2000" b="1" i="1" dirty="0"/>
              <a:t>Містить</a:t>
            </a:r>
            <a:r>
              <a:rPr lang="uk-UA" sz="2000" i="1" dirty="0"/>
              <a:t> лексичне </a:t>
            </a:r>
            <a:endParaRPr lang="uk-UA" sz="2000" i="1" dirty="0" smtClean="0"/>
          </a:p>
          <a:p>
            <a:r>
              <a:rPr lang="uk-UA" sz="2000" i="1" dirty="0" smtClean="0"/>
              <a:t>значення </a:t>
            </a:r>
            <a:r>
              <a:rPr lang="uk-UA" sz="2000" i="1" dirty="0"/>
              <a:t>слова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437112"/>
            <a:ext cx="2051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 smtClean="0"/>
              <a:t>3.В слові </a:t>
            </a:r>
            <a:r>
              <a:rPr lang="uk-UA" sz="2000" b="1" i="1" dirty="0" smtClean="0"/>
              <a:t>може </a:t>
            </a:r>
            <a:r>
              <a:rPr lang="uk-UA" sz="2000" i="1" dirty="0" smtClean="0"/>
              <a:t>і</a:t>
            </a:r>
            <a:r>
              <a:rPr lang="uk-UA" sz="2000" b="1" i="1" dirty="0" smtClean="0"/>
              <a:t> </a:t>
            </a:r>
          </a:p>
          <a:p>
            <a:r>
              <a:rPr lang="uk-UA" sz="2000" b="1" i="1" dirty="0" smtClean="0"/>
              <a:t>не бути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4581128"/>
            <a:ext cx="21139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/>
              <a:t>3.</a:t>
            </a:r>
            <a:r>
              <a:rPr lang="uk-UA" sz="2000" b="1" i="1" dirty="0"/>
              <a:t>Є</a:t>
            </a:r>
            <a:r>
              <a:rPr lang="uk-UA" sz="2000" i="1" dirty="0"/>
              <a:t> обов’язково в </a:t>
            </a:r>
            <a:endParaRPr lang="uk-UA" sz="2000" i="1" dirty="0" smtClean="0"/>
          </a:p>
          <a:p>
            <a:r>
              <a:rPr lang="uk-UA" sz="2000" b="1" i="1" dirty="0" smtClean="0"/>
              <a:t>кожному </a:t>
            </a:r>
            <a:r>
              <a:rPr lang="uk-UA" sz="2000" b="1" i="1" dirty="0"/>
              <a:t>слові </a:t>
            </a:r>
            <a:endParaRPr lang="ru-RU" sz="2000" b="1" dirty="0"/>
          </a:p>
        </p:txBody>
      </p:sp>
      <p:sp>
        <p:nvSpPr>
          <p:cNvPr id="14" name="Половина рамки 13"/>
          <p:cNvSpPr/>
          <p:nvPr/>
        </p:nvSpPr>
        <p:spPr>
          <a:xfrm rot="5400000">
            <a:off x="2843808" y="1412776"/>
            <a:ext cx="626368" cy="177849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5364088" y="1916832"/>
            <a:ext cx="1584176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680520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+mn-lt"/>
              </a:rPr>
              <a:t>Вправа з ключиком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+mn-lt"/>
              </a:rPr>
            </a:br>
            <a:r>
              <a:rPr lang="uk-UA" sz="2800" dirty="0" err="1" smtClean="0">
                <a:latin typeface="+mn-lt"/>
              </a:rPr>
              <a:t>Випишіть</a:t>
            </a:r>
            <a:r>
              <a:rPr lang="uk-UA" sz="2800" dirty="0" smtClean="0">
                <a:latin typeface="+mn-lt"/>
              </a:rPr>
              <a:t> слова з префіксом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Здійснення, звіробій, зрозумілий , </a:t>
            </a:r>
            <a:r>
              <a:rPr lang="uk-UA" sz="2800" dirty="0" err="1" smtClean="0">
                <a:latin typeface="+mn-lt"/>
              </a:rPr>
              <a:t>злакований</a:t>
            </a:r>
            <a:r>
              <a:rPr lang="uk-UA" sz="2800" dirty="0" smtClean="0">
                <a:latin typeface="+mn-lt"/>
              </a:rPr>
              <a:t>, загітувати, звучати , змарнілий , </a:t>
            </a:r>
            <a:r>
              <a:rPr lang="uk-UA" sz="2800" dirty="0" err="1" smtClean="0">
                <a:latin typeface="+mn-lt"/>
              </a:rPr>
              <a:t>зархівований</a:t>
            </a:r>
            <a:r>
              <a:rPr lang="uk-UA" sz="2800" dirty="0" smtClean="0">
                <a:latin typeface="+mn-lt"/>
              </a:rPr>
              <a:t>, знайомий , сваритися, сфантазований , свербіти, стовбичити, зекономити ,з’єднання, злоститися, зрадіти , зініційований, значення , з’являтися.</a:t>
            </a:r>
            <a:br>
              <a:rPr lang="uk-UA" sz="2800" dirty="0" smtClean="0">
                <a:latin typeface="+mn-lt"/>
              </a:rPr>
            </a:br>
            <a:r>
              <a:rPr lang="uk-UA" sz="2800" u="sng" dirty="0" smtClean="0">
                <a:solidFill>
                  <a:srgbClr val="C00000"/>
                </a:solidFill>
                <a:latin typeface="+mn-lt"/>
              </a:rPr>
              <a:t>Ключ. </a:t>
            </a:r>
            <a:r>
              <a:rPr lang="uk-UA" sz="2800" dirty="0" smtClean="0">
                <a:latin typeface="+mn-lt"/>
              </a:rPr>
              <a:t>З других букв  виписаних слів складіть назву жанру , який увела в літературу Леся Українка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39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680520"/>
          </a:xfrm>
        </p:spPr>
        <p:txBody>
          <a:bodyPr>
            <a:normAutofit/>
          </a:bodyPr>
          <a:lstStyle/>
          <a:p>
            <a:r>
              <a:rPr lang="uk-UA" dirty="0" err="1" smtClean="0">
                <a:solidFill>
                  <a:srgbClr val="C00000"/>
                </a:solidFill>
                <a:latin typeface="+mn-lt"/>
              </a:rPr>
              <a:t>Перевір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dirty="0" err="1" smtClean="0">
                <a:latin typeface="+mn-lt"/>
              </a:rPr>
              <a:t>Здійснення,зрозумілий,загітувати</a:t>
            </a:r>
            <a:r>
              <a:rPr lang="ru-RU" sz="3600" dirty="0" smtClean="0">
                <a:latin typeface="+mn-lt"/>
              </a:rPr>
              <a:t>,</a:t>
            </a:r>
            <a:br>
              <a:rPr lang="ru-RU" sz="3600" dirty="0" smtClean="0">
                <a:latin typeface="+mn-lt"/>
              </a:rPr>
            </a:br>
            <a:r>
              <a:rPr lang="ru-RU" sz="3600" dirty="0" err="1" smtClean="0">
                <a:latin typeface="+mn-lt"/>
              </a:rPr>
              <a:t>змарнілий</a:t>
            </a:r>
            <a:r>
              <a:rPr lang="ru-RU" sz="3600" dirty="0" smtClean="0">
                <a:latin typeface="+mn-lt"/>
              </a:rPr>
              <a:t>, </a:t>
            </a:r>
            <a:r>
              <a:rPr lang="ru-RU" sz="3600" dirty="0" err="1" smtClean="0">
                <a:latin typeface="+mn-lt"/>
              </a:rPr>
              <a:t>сфантазований</a:t>
            </a:r>
            <a:r>
              <a:rPr lang="ru-RU" sz="3600" dirty="0" smtClean="0">
                <a:latin typeface="+mn-lt"/>
              </a:rPr>
              <a:t>, </a:t>
            </a:r>
            <a:r>
              <a:rPr lang="ru-RU" sz="3600" dirty="0" err="1" smtClean="0">
                <a:latin typeface="+mn-lt"/>
              </a:rPr>
              <a:t>зекономити</a:t>
            </a:r>
            <a:r>
              <a:rPr lang="ru-RU" sz="3600" dirty="0" smtClean="0">
                <a:latin typeface="+mn-lt"/>
              </a:rPr>
              <a:t> , </a:t>
            </a:r>
            <a:r>
              <a:rPr lang="ru-RU" sz="3600" dirty="0" err="1" smtClean="0">
                <a:latin typeface="+mn-lt"/>
              </a:rPr>
              <a:t>з’єднання</a:t>
            </a:r>
            <a:r>
              <a:rPr lang="ru-RU" sz="3600" dirty="0" smtClean="0">
                <a:latin typeface="+mn-lt"/>
              </a:rPr>
              <a:t>, </a:t>
            </a:r>
            <a:r>
              <a:rPr lang="ru-RU" sz="3600" dirty="0" err="1" smtClean="0">
                <a:latin typeface="+mn-lt"/>
              </a:rPr>
              <a:t>зрадіти</a:t>
            </a:r>
            <a:r>
              <a:rPr lang="ru-RU" sz="3600" dirty="0" smtClean="0">
                <a:latin typeface="+mn-lt"/>
              </a:rPr>
              <a:t> , </a:t>
            </a:r>
            <a:r>
              <a:rPr lang="ru-RU" sz="3600" dirty="0" err="1" smtClean="0">
                <a:latin typeface="+mn-lt"/>
              </a:rPr>
              <a:t>зініційований</a:t>
            </a:r>
            <a:r>
              <a:rPr lang="ru-RU" sz="3600" dirty="0" smtClean="0">
                <a:latin typeface="+mn-lt"/>
              </a:rPr>
              <a:t>, </a:t>
            </a:r>
            <a:r>
              <a:rPr lang="ru-RU" sz="3600" dirty="0" err="1" smtClean="0">
                <a:latin typeface="+mn-lt"/>
              </a:rPr>
              <a:t>з’явитися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Драма-</a:t>
            </a:r>
            <a:r>
              <a:rPr lang="ru-RU" sz="3600" dirty="0" err="1" smtClean="0">
                <a:latin typeface="+mn-lt"/>
              </a:rPr>
              <a:t>феєрія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1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051720" y="620688"/>
            <a:ext cx="5277272" cy="638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48432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Хвилинка-цікавинка</a:t>
            </a:r>
            <a:endParaRPr lang="ru-RU" sz="3600" kern="10" dirty="0">
              <a:ln w="9525">
                <a:solidFill>
                  <a:srgbClr val="48432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ru-RU" dirty="0" smtClean="0"/>
              <a:t>Скільки в нашій мові префіксів? </a:t>
            </a:r>
            <a:r>
              <a:rPr lang="uk-UA" altLang="ru-RU" i="1" dirty="0" smtClean="0"/>
              <a:t>Виявляється, цього ніхто точно не знає. Вчені вважають, що близько 50. </a:t>
            </a:r>
          </a:p>
          <a:p>
            <a:r>
              <a:rPr lang="uk-UA" altLang="ru-RU" i="1" dirty="0" smtClean="0"/>
              <a:t>А в китайській мові префікси відсутні взагалі.</a:t>
            </a:r>
          </a:p>
          <a:p>
            <a:r>
              <a:rPr lang="uk-UA" altLang="ru-RU" i="1" dirty="0" smtClean="0"/>
              <a:t>А суфікси у старих граматиках української мови називалися «наростками».</a:t>
            </a:r>
          </a:p>
          <a:p>
            <a:r>
              <a:rPr lang="uk-UA" altLang="ru-RU" i="1" dirty="0" smtClean="0"/>
              <a:t>Яка назва вам подобається більше?</a:t>
            </a: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14043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+mn-lt"/>
              </a:rPr>
              <a:t>Суфікс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700808"/>
            <a:ext cx="664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Частина слова, яка стоїть після кореня.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852936"/>
            <a:ext cx="6294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rgbClr val="002060"/>
                </a:solidFill>
              </a:rPr>
              <a:t>Служить для утворення нових слів</a:t>
            </a:r>
            <a:endParaRPr lang="ru-RU" sz="30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203848" y="4149080"/>
            <a:ext cx="717550" cy="738188"/>
          </a:xfrm>
          <a:prstGeom prst="line">
            <a:avLst/>
          </a:prstGeom>
          <a:ln w="117475"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921125" y="4076700"/>
            <a:ext cx="650875" cy="882650"/>
          </a:xfrm>
          <a:prstGeom prst="line">
            <a:avLst/>
          </a:prstGeom>
          <a:ln w="117475">
            <a:solidFill>
              <a:schemeClr val="accent4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Творення</a:t>
            </a:r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+mn-lt"/>
              </a:rPr>
              <a:t>слів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dirty="0">
                <a:latin typeface="+mn-lt"/>
              </a:rPr>
              <a:t>Для </a:t>
            </a:r>
            <a:r>
              <a:rPr lang="ru-RU" sz="2700" dirty="0" err="1">
                <a:latin typeface="+mn-lt"/>
              </a:rPr>
              <a:t>утворення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слів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тієї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чи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іншої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частини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мови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використовують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певні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суфікси</a:t>
            </a:r>
            <a:r>
              <a:rPr lang="ru-RU" sz="2700" dirty="0">
                <a:latin typeface="+mn-lt"/>
              </a:rPr>
              <a:t>. 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700" b="1" i="1" dirty="0" err="1" smtClean="0">
                <a:solidFill>
                  <a:srgbClr val="C00000"/>
                </a:solidFill>
                <a:latin typeface="+mn-lt"/>
              </a:rPr>
              <a:t>Наприклад</a:t>
            </a:r>
            <a:r>
              <a:rPr lang="ru-RU" sz="2700" b="1" i="1" dirty="0" smtClean="0">
                <a:solidFill>
                  <a:srgbClr val="C00000"/>
                </a:solidFill>
                <a:latin typeface="+mn-lt"/>
              </a:rPr>
              <a:t>:</a:t>
            </a: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r>
              <a:rPr lang="ru-RU" sz="2700" dirty="0" smtClean="0">
                <a:latin typeface="+mn-lt"/>
              </a:rPr>
              <a:t>– </a:t>
            </a:r>
            <a:r>
              <a:rPr lang="ru-RU" sz="2700" dirty="0" err="1">
                <a:latin typeface="+mn-lt"/>
              </a:rPr>
              <a:t>суфікси</a:t>
            </a:r>
            <a:r>
              <a:rPr lang="ru-RU" sz="2700" dirty="0">
                <a:latin typeface="+mn-lt"/>
              </a:rPr>
              <a:t> – 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ар(-яр), – </a:t>
            </a:r>
            <a:r>
              <a:rPr lang="ru-RU" sz="2700" dirty="0" err="1">
                <a:solidFill>
                  <a:srgbClr val="C00000"/>
                </a:solidFill>
                <a:latin typeface="+mn-lt"/>
              </a:rPr>
              <a:t>иц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, – </a:t>
            </a:r>
            <a:r>
              <a:rPr lang="ru-RU" sz="2700" dirty="0" err="1">
                <a:solidFill>
                  <a:srgbClr val="C00000"/>
                </a:solidFill>
                <a:latin typeface="+mn-lt"/>
              </a:rPr>
              <a:t>ист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, – </a:t>
            </a:r>
            <a:r>
              <a:rPr lang="ru-RU" sz="2700" dirty="0" err="1">
                <a:solidFill>
                  <a:srgbClr val="C00000"/>
                </a:solidFill>
                <a:latin typeface="+mn-lt"/>
              </a:rPr>
              <a:t>іст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, – </a:t>
            </a:r>
            <a:r>
              <a:rPr lang="ru-RU" sz="2700" dirty="0" err="1">
                <a:solidFill>
                  <a:srgbClr val="C00000"/>
                </a:solidFill>
                <a:latin typeface="+mn-lt"/>
              </a:rPr>
              <a:t>тель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служать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засобом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>
                <a:latin typeface="+mn-lt"/>
              </a:rPr>
              <a:t>творення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іменників</a:t>
            </a:r>
            <a:r>
              <a:rPr lang="ru-RU" sz="2700" dirty="0" smtClean="0">
                <a:latin typeface="+mn-lt"/>
              </a:rPr>
              <a:t>:</a:t>
            </a: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r>
              <a:rPr lang="uk-UA" sz="2700" dirty="0" smtClean="0">
                <a:latin typeface="+mn-lt"/>
              </a:rPr>
              <a:t>учитель, футболіст, школяр</a:t>
            </a: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r>
              <a:rPr lang="ru-RU" sz="2700" dirty="0" smtClean="0">
                <a:latin typeface="+mn-lt"/>
              </a:rPr>
              <a:t>– </a:t>
            </a:r>
            <a:r>
              <a:rPr lang="ru-RU" sz="2700" dirty="0" err="1">
                <a:latin typeface="+mn-lt"/>
              </a:rPr>
              <a:t>суфікси</a:t>
            </a:r>
            <a:r>
              <a:rPr lang="ru-RU" sz="2700" dirty="0">
                <a:latin typeface="+mn-lt"/>
              </a:rPr>
              <a:t> – 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н-, – ив-, – </a:t>
            </a:r>
            <a:r>
              <a:rPr lang="ru-RU" sz="2700" dirty="0" err="1">
                <a:solidFill>
                  <a:srgbClr val="C00000"/>
                </a:solidFill>
                <a:latin typeface="+mn-lt"/>
              </a:rPr>
              <a:t>ськ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-, – </a:t>
            </a:r>
            <a:r>
              <a:rPr lang="ru-RU" sz="2700" dirty="0" err="1">
                <a:solidFill>
                  <a:srgbClr val="C00000"/>
                </a:solidFill>
                <a:latin typeface="+mn-lt"/>
              </a:rPr>
              <a:t>еньк</a:t>
            </a:r>
            <a:r>
              <a:rPr lang="ru-RU" sz="27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700" dirty="0">
                <a:latin typeface="+mn-lt"/>
              </a:rPr>
              <a:t>– </a:t>
            </a:r>
            <a:r>
              <a:rPr lang="ru-RU" sz="2700" dirty="0" err="1">
                <a:latin typeface="+mn-lt"/>
              </a:rPr>
              <a:t>служать</a:t>
            </a:r>
            <a:r>
              <a:rPr lang="ru-RU" sz="2700" dirty="0">
                <a:latin typeface="+mn-lt"/>
              </a:rPr>
              <a:t> </a:t>
            </a:r>
            <a:r>
              <a:rPr lang="ru-RU" sz="2700" dirty="0" smtClean="0">
                <a:latin typeface="+mn-lt"/>
              </a:rPr>
              <a:t>для  </a:t>
            </a:r>
            <a:r>
              <a:rPr lang="ru-RU" sz="2700" dirty="0" err="1" smtClean="0">
                <a:latin typeface="+mn-lt"/>
              </a:rPr>
              <a:t>творення</a:t>
            </a:r>
            <a:r>
              <a:rPr lang="ru-RU" sz="2700" dirty="0" smtClean="0">
                <a:latin typeface="+mn-lt"/>
              </a:rPr>
              <a:t> </a:t>
            </a:r>
            <a:r>
              <a:rPr lang="ru-RU" sz="2700" dirty="0" err="1" smtClean="0">
                <a:latin typeface="+mn-lt"/>
              </a:rPr>
              <a:t>прикметників</a:t>
            </a:r>
            <a:r>
              <a:rPr lang="ru-RU" sz="2700" dirty="0" smtClean="0">
                <a:latin typeface="+mn-lt"/>
              </a:rPr>
              <a:t>:</a:t>
            </a:r>
            <a:r>
              <a:rPr lang="ru-RU" sz="2700" dirty="0">
                <a:latin typeface="+mn-lt"/>
              </a:rPr>
              <a:t/>
            </a:r>
            <a:br>
              <a:rPr lang="ru-RU" sz="2700" dirty="0">
                <a:latin typeface="+mn-lt"/>
              </a:rPr>
            </a:br>
            <a:r>
              <a:rPr lang="ru-RU" sz="2700" dirty="0" err="1" smtClean="0">
                <a:latin typeface="+mn-lt"/>
              </a:rPr>
              <a:t>осінній</a:t>
            </a:r>
            <a:r>
              <a:rPr lang="ru-RU" sz="2700" dirty="0" smtClean="0">
                <a:latin typeface="+mn-lt"/>
              </a:rPr>
              <a:t> , </a:t>
            </a:r>
            <a:r>
              <a:rPr lang="ru-RU" sz="2700" dirty="0" err="1" smtClean="0">
                <a:latin typeface="+mn-lt"/>
              </a:rPr>
              <a:t>морський</a:t>
            </a:r>
            <a:r>
              <a:rPr lang="ru-RU" sz="2700" dirty="0" smtClean="0">
                <a:latin typeface="+mn-lt"/>
              </a:rPr>
              <a:t> , </a:t>
            </a:r>
            <a:r>
              <a:rPr lang="ru-RU" sz="2700" dirty="0" err="1" smtClean="0">
                <a:latin typeface="+mn-lt"/>
              </a:rPr>
              <a:t>красивий</a:t>
            </a:r>
            <a:r>
              <a:rPr lang="ru-RU" sz="2700" dirty="0" smtClean="0">
                <a:latin typeface="+mn-lt"/>
              </a:rPr>
              <a:t/>
            </a:r>
            <a:br>
              <a:rPr lang="ru-RU" sz="2700" dirty="0" smtClean="0"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суфікси</a:t>
            </a:r>
            <a:r>
              <a:rPr lang="ru-RU" sz="2800" dirty="0">
                <a:latin typeface="+mn-lt"/>
              </a:rPr>
              <a:t> – 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и-, – а-, –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ва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-, –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ува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-, –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ти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– </a:t>
            </a:r>
            <a:r>
              <a:rPr lang="ru-RU" sz="2800" dirty="0" err="1">
                <a:latin typeface="+mn-lt"/>
              </a:rPr>
              <a:t>допомагають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утворювати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дієслова:зимувати,пасати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82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Презентація &amp;quot;Емоційне налаштування перед заняттям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4" y="908720"/>
            <a:ext cx="741103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8863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 err="1">
                <a:solidFill>
                  <a:srgbClr val="C00000"/>
                </a:solidFill>
                <a:latin typeface="+mn-lt"/>
              </a:rPr>
              <a:t>Емоційне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+mn-lt"/>
              </a:rPr>
              <a:t>забарвлення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sz="3600" dirty="0" err="1">
                <a:latin typeface="+mn-lt"/>
              </a:rPr>
              <a:t>Окремі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суфіксальні</a:t>
            </a:r>
            <a:r>
              <a:rPr lang="ru-RU" sz="3600" dirty="0">
                <a:latin typeface="+mn-lt"/>
              </a:rPr>
              <a:t> й </a:t>
            </a:r>
            <a:r>
              <a:rPr lang="ru-RU" sz="3600" dirty="0" err="1">
                <a:latin typeface="+mn-lt"/>
              </a:rPr>
              <a:t>префіксальні</a:t>
            </a:r>
            <a:r>
              <a:rPr lang="ru-RU" sz="3600" dirty="0">
                <a:latin typeface="+mn-lt"/>
              </a:rPr>
              <a:t> слова </a:t>
            </a:r>
            <a:r>
              <a:rPr lang="ru-RU" sz="3600" dirty="0" err="1">
                <a:latin typeface="+mn-lt"/>
              </a:rPr>
              <a:t>можуть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надавати</a:t>
            </a:r>
            <a:r>
              <a:rPr lang="ru-RU" sz="3600" dirty="0">
                <a:latin typeface="+mn-lt"/>
              </a:rPr>
              <a:t> тексту </a:t>
            </a:r>
            <a:r>
              <a:rPr lang="ru-RU" sz="3600" dirty="0" err="1">
                <a:latin typeface="+mn-lt"/>
              </a:rPr>
              <a:t>емоційного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забарвлення</a:t>
            </a:r>
            <a:r>
              <a:rPr lang="ru-RU" sz="3600" dirty="0">
                <a:latin typeface="+mn-lt"/>
              </a:rPr>
              <a:t> та </a:t>
            </a:r>
            <a:r>
              <a:rPr lang="ru-RU" sz="3600" dirty="0" err="1">
                <a:latin typeface="+mn-lt"/>
              </a:rPr>
              <a:t>виразності</a:t>
            </a:r>
            <a:r>
              <a:rPr lang="ru-RU" sz="3600" dirty="0">
                <a:latin typeface="+mn-lt"/>
              </a:rPr>
              <a:t>.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Слова з </a:t>
            </a:r>
            <a:r>
              <a:rPr lang="ru-RU" sz="3600" dirty="0" err="1">
                <a:latin typeface="+mn-lt"/>
              </a:rPr>
              <a:t>відтінками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здрібнілості</a:t>
            </a:r>
            <a:r>
              <a:rPr lang="ru-RU" sz="3600" dirty="0">
                <a:latin typeface="+mn-lt"/>
              </a:rPr>
              <a:t>, </a:t>
            </a:r>
            <a:r>
              <a:rPr lang="ru-RU" sz="3600" dirty="0" err="1">
                <a:latin typeface="+mn-lt"/>
              </a:rPr>
              <a:t>пестливості</a:t>
            </a:r>
            <a:r>
              <a:rPr lang="ru-RU" sz="3600" dirty="0">
                <a:latin typeface="+mn-lt"/>
              </a:rPr>
              <a:t>, </a:t>
            </a:r>
            <a:r>
              <a:rPr lang="ru-RU" sz="3600" dirty="0" err="1">
                <a:latin typeface="+mn-lt"/>
              </a:rPr>
              <a:t>ласкавості</a:t>
            </a:r>
            <a:r>
              <a:rPr lang="ru-RU" sz="3600" dirty="0">
                <a:latin typeface="+mn-lt"/>
              </a:rPr>
              <a:t>, </a:t>
            </a:r>
            <a:r>
              <a:rPr lang="ru-RU" sz="3600" dirty="0" err="1">
                <a:latin typeface="+mn-lt"/>
              </a:rPr>
              <a:t>ніжності</a:t>
            </a:r>
            <a:r>
              <a:rPr lang="ru-RU" sz="3600" dirty="0">
                <a:latin typeface="+mn-lt"/>
              </a:rPr>
              <a:t>, </a:t>
            </a:r>
            <a:r>
              <a:rPr lang="ru-RU" sz="3600" dirty="0" err="1">
                <a:latin typeface="+mn-lt"/>
              </a:rPr>
              <a:t>зневаги</a:t>
            </a:r>
            <a:r>
              <a:rPr lang="ru-RU" sz="3600" dirty="0">
                <a:latin typeface="+mn-lt"/>
              </a:rPr>
              <a:t>, </a:t>
            </a:r>
            <a:r>
              <a:rPr lang="ru-RU" sz="3600" dirty="0" err="1">
                <a:latin typeface="+mn-lt"/>
              </a:rPr>
              <a:t>збільшеності</a:t>
            </a:r>
            <a:r>
              <a:rPr lang="ru-RU" sz="3600" dirty="0">
                <a:latin typeface="+mn-lt"/>
              </a:rPr>
              <a:t>, </a:t>
            </a:r>
            <a:r>
              <a:rPr lang="ru-RU" sz="3600" dirty="0" err="1">
                <a:latin typeface="+mn-lt"/>
              </a:rPr>
              <a:t>згрубілості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тощо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можна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утворити</a:t>
            </a:r>
            <a:r>
              <a:rPr lang="ru-RU" sz="3600" dirty="0">
                <a:latin typeface="+mn-lt"/>
              </a:rPr>
              <a:t> за </a:t>
            </a:r>
            <a:r>
              <a:rPr lang="ru-RU" sz="3600" dirty="0" err="1">
                <a:latin typeface="+mn-lt"/>
              </a:rPr>
              <a:t>допомогою</a:t>
            </a:r>
            <a:r>
              <a:rPr lang="ru-RU" sz="3600" b="1" dirty="0">
                <a:latin typeface="+mn-lt"/>
              </a:rPr>
              <a:t/>
            </a:r>
            <a:br>
              <a:rPr lang="ru-RU" sz="3600" b="1" dirty="0"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97152"/>
            <a:ext cx="655272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До поданих слів добери спільнокореневі&#10;з суфіксом -ар- -яр, що означають назви&#10;професій&#10;Кухня - ____________________;&#10;ша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2"/>
          <a:stretch/>
        </p:blipFill>
        <p:spPr bwMode="auto">
          <a:xfrm>
            <a:off x="1259632" y="2132856"/>
            <a:ext cx="6508998" cy="41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573416" cy="710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Назви   професій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4392488"/>
          </a:xfrm>
        </p:spPr>
        <p:txBody>
          <a:bodyPr>
            <a:normAutofit fontScale="90000"/>
          </a:bodyPr>
          <a:lstStyle/>
          <a:p>
            <a:r>
              <a:rPr lang="uk-UA" sz="3100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3300" b="1" dirty="0">
                <a:solidFill>
                  <a:srgbClr val="C00000"/>
                </a:solidFill>
                <a:latin typeface="+mn-lt"/>
              </a:rPr>
              <a:t>Лінгвістична гра «Назви слово</a:t>
            </a:r>
            <a:r>
              <a:rPr lang="uk-UA" sz="3300" b="1" dirty="0" smtClean="0">
                <a:solidFill>
                  <a:srgbClr val="C00000"/>
                </a:solidFill>
                <a:latin typeface="+mn-lt"/>
              </a:rPr>
              <a:t>»</a:t>
            </a:r>
            <a:br>
              <a:rPr lang="uk-UA" sz="33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uk-UA" sz="3100" dirty="0">
                <a:solidFill>
                  <a:srgbClr val="002060"/>
                </a:solidFill>
                <a:latin typeface="+mn-lt"/>
              </a:rPr>
              <a:t>1. Слово із закінченням-а.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uk-UA" sz="3100" dirty="0">
                <a:solidFill>
                  <a:srgbClr val="002060"/>
                </a:solidFill>
                <a:latin typeface="+mn-lt"/>
              </a:rPr>
              <a:t>2. Слово із суфіксом –</a:t>
            </a:r>
            <a:r>
              <a:rPr lang="uk-UA" sz="3100" dirty="0" err="1">
                <a:solidFill>
                  <a:srgbClr val="002060"/>
                </a:solidFill>
                <a:latin typeface="+mn-lt"/>
              </a:rPr>
              <a:t>ник</a:t>
            </a:r>
            <a:r>
              <a:rPr lang="uk-UA" sz="3100" dirty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uk-UA" sz="3100" dirty="0">
                <a:solidFill>
                  <a:srgbClr val="002060"/>
                </a:solidFill>
                <a:latin typeface="+mn-lt"/>
              </a:rPr>
              <a:t>3. Слово із префіксом –за.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uk-UA" sz="3100" dirty="0">
                <a:solidFill>
                  <a:srgbClr val="002060"/>
                </a:solidFill>
                <a:latin typeface="+mn-lt"/>
              </a:rPr>
              <a:t>4. Слово без закінчення.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uk-UA" sz="3100" dirty="0">
                <a:solidFill>
                  <a:srgbClr val="002060"/>
                </a:solidFill>
                <a:latin typeface="+mn-lt"/>
              </a:rPr>
              <a:t>5. Слово із нульовим закінченням.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uk-UA" sz="3100" dirty="0">
                <a:solidFill>
                  <a:srgbClr val="002060"/>
                </a:solidFill>
                <a:latin typeface="+mn-lt"/>
              </a:rPr>
              <a:t>6. Форма слова - школа.</a:t>
            </a:r>
            <a:r>
              <a:rPr lang="ru-RU" sz="31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+mn-lt"/>
              </a:rPr>
            </a:br>
            <a:r>
              <a:rPr lang="uk-UA" sz="3100" dirty="0">
                <a:solidFill>
                  <a:srgbClr val="002060"/>
                </a:solidFill>
                <a:latin typeface="+mn-lt"/>
              </a:rPr>
              <a:t>7.Спільнокореневе до слова - праця.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73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Словниковий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диктант 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560840" cy="2805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Записані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розібрати за будовою.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Переспів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середній, передплатник, утеплений, напірний, дов’язати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заповнити, згори, сповна.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22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16624" cy="7109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+mn-lt"/>
              </a:rPr>
              <a:t>Рефлексія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628800"/>
            <a:ext cx="530061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000" b="1" dirty="0" smtClean="0">
                <a:solidFill>
                  <a:srgbClr val="C00000"/>
                </a:solidFill>
              </a:rPr>
              <a:t>На </a:t>
            </a:r>
            <a:r>
              <a:rPr lang="uk-UA" sz="3000" b="1" dirty="0" err="1" smtClean="0">
                <a:solidFill>
                  <a:srgbClr val="C00000"/>
                </a:solidFill>
              </a:rPr>
              <a:t>уроці</a:t>
            </a:r>
            <a:r>
              <a:rPr lang="uk-UA" sz="3000" b="1" dirty="0" smtClean="0">
                <a:solidFill>
                  <a:srgbClr val="C00000"/>
                </a:solidFill>
              </a:rPr>
              <a:t>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Я дізнався: 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Я зрозумів (ла)…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Мені сподобалось…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Мені не сподобалось…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Я навчався (</a:t>
            </a:r>
            <a:r>
              <a:rPr lang="uk-UA" sz="2800" b="1" i="1" dirty="0" err="1" smtClean="0">
                <a:solidFill>
                  <a:srgbClr val="002060"/>
                </a:solidFill>
              </a:rPr>
              <a:t>лася</a:t>
            </a:r>
            <a:r>
              <a:rPr lang="uk-UA" sz="2800" b="1" i="1" dirty="0" smtClean="0">
                <a:solidFill>
                  <a:srgbClr val="002060"/>
                </a:solidFill>
              </a:rPr>
              <a:t>)…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Мене зацікавило…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Я відчув (ла) труднощі…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Я не вмів (ла), а тепер умію…</a:t>
            </a:r>
          </a:p>
          <a:p>
            <a:pPr marL="342900" indent="-342900">
              <a:buAutoNum type="arabicPeriod"/>
            </a:pPr>
            <a:r>
              <a:rPr lang="uk-UA" sz="2800" b="1" i="1" dirty="0" smtClean="0">
                <a:solidFill>
                  <a:srgbClr val="002060"/>
                </a:solidFill>
              </a:rPr>
              <a:t>Мене надихнуло на 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549329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C00000"/>
                </a:solidFill>
                <a:latin typeface="+mn-lt"/>
              </a:rPr>
              <a:t>Домашнє завдання: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3253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00" b="1" i="1" dirty="0" smtClean="0">
                <a:solidFill>
                  <a:srgbClr val="002060"/>
                </a:solidFill>
              </a:rPr>
              <a:t>До зустрічі !</a:t>
            </a:r>
            <a:endParaRPr lang="ru-RU" sz="42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924944"/>
            <a:ext cx="23766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00" b="1" i="1" dirty="0" smtClean="0">
                <a:solidFill>
                  <a:srgbClr val="002060"/>
                </a:solidFill>
              </a:rPr>
              <a:t>Молодці!</a:t>
            </a:r>
            <a:endParaRPr lang="ru-RU" sz="42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085184"/>
            <a:ext cx="37362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200" b="1" i="1" dirty="0" smtClean="0">
                <a:solidFill>
                  <a:srgbClr val="002060"/>
                </a:solidFill>
              </a:rPr>
              <a:t>Дякую за урок!</a:t>
            </a:r>
            <a:endParaRPr lang="ru-RU" sz="42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2114550" cy="2162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+mn-lt"/>
              </a:rPr>
            </a:br>
            <a:r>
              <a:rPr lang="uk-UA" b="1" dirty="0">
                <a:solidFill>
                  <a:srgbClr val="C00000"/>
                </a:solidFill>
                <a:latin typeface="+mn-lt"/>
              </a:rPr>
              <a:t/>
            </a:r>
            <a:br>
              <a:rPr lang="uk-UA" b="1" dirty="0">
                <a:solidFill>
                  <a:srgbClr val="C00000"/>
                </a:solidFill>
                <a:latin typeface="+mn-lt"/>
              </a:rPr>
            </a:br>
            <a:r>
              <a:rPr lang="uk-UA" sz="4900" b="1" dirty="0" smtClean="0">
                <a:solidFill>
                  <a:srgbClr val="C00000"/>
                </a:solidFill>
                <a:latin typeface="+mn-lt"/>
              </a:rPr>
              <a:t>Тема  уроку</a:t>
            </a:r>
            <a:r>
              <a:rPr lang="uk-UA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+mn-lt"/>
              </a:rPr>
            </a:br>
            <a:r>
              <a:rPr lang="uk-UA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+mn-lt"/>
              </a:rPr>
            </a:br>
            <a:r>
              <a:rPr lang="ru-RU" sz="3300" b="1" dirty="0">
                <a:solidFill>
                  <a:srgbClr val="002060"/>
                </a:solidFill>
                <a:latin typeface="+mn-lt"/>
              </a:rPr>
              <a:t>УЗАГАЛЬНЕННЯ </a:t>
            </a: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> і </a:t>
            </a:r>
            <a:br>
              <a:rPr lang="ru-RU" sz="33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>СИСТЕМАТИЗАЦІЯ </a:t>
            </a:r>
            <a:r>
              <a:rPr lang="ru-RU" sz="3300" b="1" dirty="0">
                <a:solidFill>
                  <a:srgbClr val="002060"/>
                </a:solidFill>
                <a:latin typeface="+mn-lt"/>
              </a:rPr>
              <a:t>ЗНАНЬ. </a:t>
            </a: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3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3300" b="1" dirty="0">
                <a:solidFill>
                  <a:srgbClr val="002060"/>
                </a:solidFill>
                <a:latin typeface="+mn-lt"/>
              </a:rPr>
              <a:t>БУДОВА СЛОВА. ОРФОГРАФІЯ. </a:t>
            </a: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3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300" b="1" dirty="0" smtClean="0">
                <a:solidFill>
                  <a:srgbClr val="002060"/>
                </a:solidFill>
                <a:latin typeface="+mn-lt"/>
              </a:rPr>
              <a:t>РОЗБІР </a:t>
            </a:r>
            <a:r>
              <a:rPr lang="ru-RU" sz="3300" b="1" dirty="0">
                <a:solidFill>
                  <a:srgbClr val="002060"/>
                </a:solidFill>
                <a:latin typeface="+mn-lt"/>
              </a:rPr>
              <a:t>СЛОВА ЗА БУДОВОЮ</a:t>
            </a:r>
            <a:r>
              <a:rPr lang="uk-UA" sz="3300" b="1" dirty="0">
                <a:solidFill>
                  <a:srgbClr val="002060"/>
                </a:solidFill>
                <a:latin typeface="+mn-lt"/>
              </a:rPr>
              <a:t>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200" b="1" smtClean="0">
                <a:solidFill>
                  <a:srgbClr val="C00000"/>
                </a:solidFill>
                <a:latin typeface="+mn-lt"/>
              </a:rPr>
              <a:t>      Мета:</a:t>
            </a:r>
            <a:r>
              <a:rPr lang="uk-UA" sz="2600" b="1" smtClean="0">
                <a:solidFill>
                  <a:srgbClr val="FF0000"/>
                </a:solidFill>
                <a:latin typeface="+mn-lt"/>
              </a:rPr>
              <a:t> </a:t>
            </a:r>
            <a:endParaRPr lang="ru-RU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76328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 smtClean="0"/>
              <a:t>формувати компетентності – </a:t>
            </a:r>
          </a:p>
          <a:p>
            <a:r>
              <a:rPr lang="uk-UA" sz="1900" b="1" dirty="0" smtClean="0"/>
              <a:t>предметні:</a:t>
            </a:r>
            <a:r>
              <a:rPr lang="uk-UA" sz="1900" dirty="0" smtClean="0"/>
              <a:t> повторити, поглибити, узагальнити й систематизувати за­своєні  знання учнів із розділу «Будова слова й орфографія»; удосконалювати вміння і </a:t>
            </a:r>
            <a:r>
              <a:rPr lang="uk-UA" sz="1900" dirty="0"/>
              <a:t>навички  щодо практичного використання знань з розділу «Будова слова й орфографія»; закріпи­ти відомості про значущі частини слова, удосконалити орфографічні навички, вміння добирати спільнокореневі слова, розрізняти форми слова й спільнокореневі слова, правильно використовувати їх у мов­ленні;</a:t>
            </a:r>
            <a:endParaRPr lang="ru-RU" sz="1900" dirty="0"/>
          </a:p>
          <a:p>
            <a:r>
              <a:rPr lang="uk-UA" sz="1900" b="1" dirty="0" smtClean="0"/>
              <a:t>ключові</a:t>
            </a:r>
            <a:r>
              <a:rPr lang="uk-UA" sz="1900" b="1" dirty="0"/>
              <a:t>:</a:t>
            </a:r>
            <a:r>
              <a:rPr lang="uk-UA" sz="1900" dirty="0"/>
              <a:t> розвивати продуктивне мовлення, логічне мислення, творчі здібності щодо використання значущих частин слова у створен­ні нових слів та їхніх форм;</a:t>
            </a:r>
            <a:endParaRPr lang="ru-RU" sz="1900" dirty="0"/>
          </a:p>
          <a:p>
            <a:r>
              <a:rPr lang="uk-UA" sz="1900" b="1" dirty="0" smtClean="0"/>
              <a:t>загальнокультурні </a:t>
            </a:r>
            <a:r>
              <a:rPr lang="uk-UA" sz="1900" b="1" dirty="0"/>
              <a:t>:</a:t>
            </a:r>
            <a:r>
              <a:rPr lang="uk-UA" sz="1900" dirty="0"/>
              <a:t> за допомогою </a:t>
            </a:r>
            <a:r>
              <a:rPr lang="uk-UA" sz="1900" dirty="0" err="1"/>
              <a:t>мовленнєво</a:t>
            </a:r>
            <a:r>
              <a:rPr lang="uk-UA" sz="1900" dirty="0"/>
              <a:t>-комунікативного                                                   дидактичного матеріалу виховувати   повагу до духовних цінностей,   до народних традицій, оберегів,  почуття національної свідомості.</a:t>
            </a:r>
            <a:endParaRPr lang="ru-RU" sz="19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        Епіграф :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20486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До </a:t>
            </a:r>
            <a:r>
              <a:rPr lang="uk-UA" sz="3600" b="1" dirty="0">
                <a:solidFill>
                  <a:srgbClr val="C00000"/>
                </a:solidFill>
              </a:rPr>
              <a:t>словечка, </a:t>
            </a:r>
            <a:endParaRPr lang="uk-UA" sz="3600" b="1" dirty="0" smtClean="0">
              <a:solidFill>
                <a:srgbClr val="C00000"/>
              </a:solidFill>
            </a:endParaRPr>
          </a:p>
          <a:p>
            <a:r>
              <a:rPr lang="uk-UA" sz="3600" b="1" dirty="0" smtClean="0">
                <a:solidFill>
                  <a:srgbClr val="C00000"/>
                </a:solidFill>
              </a:rPr>
              <a:t>до </a:t>
            </a:r>
            <a:r>
              <a:rPr lang="uk-UA" sz="3600" b="1" dirty="0">
                <a:solidFill>
                  <a:srgbClr val="C00000"/>
                </a:solidFill>
              </a:rPr>
              <a:t>слів</a:t>
            </a:r>
            <a:r>
              <a:rPr lang="ru-RU" sz="3600" b="1" dirty="0">
                <a:solidFill>
                  <a:srgbClr val="C00000"/>
                </a:solidFill>
              </a:rPr>
              <a:t>’</a:t>
            </a:r>
            <a:r>
              <a:rPr lang="uk-UA" sz="3600" b="1" dirty="0">
                <a:solidFill>
                  <a:srgbClr val="C00000"/>
                </a:solidFill>
              </a:rPr>
              <a:t>ятка притулися,</a:t>
            </a:r>
            <a:endParaRPr lang="ru-RU" sz="3600" b="1" dirty="0">
              <a:solidFill>
                <a:srgbClr val="C00000"/>
              </a:solidFill>
            </a:endParaRPr>
          </a:p>
          <a:p>
            <a:r>
              <a:rPr lang="uk-UA" sz="3600" b="1" dirty="0">
                <a:solidFill>
                  <a:srgbClr val="C00000"/>
                </a:solidFill>
              </a:rPr>
              <a:t>Може, так хоч мови </a:t>
            </a:r>
            <a:endParaRPr lang="uk-UA" sz="3600" b="1" dirty="0" smtClean="0">
              <a:solidFill>
                <a:srgbClr val="C00000"/>
              </a:solidFill>
            </a:endParaRPr>
          </a:p>
          <a:p>
            <a:r>
              <a:rPr lang="uk-UA" sz="3600" b="1" dirty="0" smtClean="0">
                <a:solidFill>
                  <a:srgbClr val="C00000"/>
                </a:solidFill>
              </a:rPr>
              <a:t>рідної </a:t>
            </a:r>
            <a:r>
              <a:rPr lang="uk-UA" sz="3600" b="1" dirty="0">
                <a:solidFill>
                  <a:srgbClr val="C00000"/>
                </a:solidFill>
              </a:rPr>
              <a:t>навчишся!</a:t>
            </a:r>
            <a:endParaRPr lang="ru-RU" sz="3600" b="1" dirty="0">
              <a:solidFill>
                <a:srgbClr val="C00000"/>
              </a:solidFill>
            </a:endParaRPr>
          </a:p>
          <a:p>
            <a:r>
              <a:rPr lang="uk-UA" sz="3600" b="1" dirty="0" smtClean="0">
                <a:solidFill>
                  <a:srgbClr val="C00000"/>
                </a:solidFill>
              </a:rPr>
              <a:t>                    </a:t>
            </a:r>
            <a:r>
              <a:rPr lang="uk-UA" sz="3600" b="1" dirty="0" err="1" smtClean="0">
                <a:solidFill>
                  <a:srgbClr val="C00000"/>
                </a:solidFill>
              </a:rPr>
              <a:t>М.Тимчак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+mn-lt"/>
              </a:rPr>
              <a:t>Пригадаймо!</a:t>
            </a:r>
            <a:br>
              <a:rPr lang="uk-UA" sz="4000" dirty="0" smtClean="0">
                <a:solidFill>
                  <a:srgbClr val="C00000"/>
                </a:solidFill>
                <a:latin typeface="+mn-lt"/>
              </a:rPr>
            </a:br>
            <a:r>
              <a:rPr lang="uk-UA" sz="27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Слово має здатність ділитися на найменші значущі частини, які є будівельним матеріалом для нього.</a:t>
            </a:r>
            <a:endParaRPr lang="ru-RU" sz="27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87AABC2-C1B8-4C6A-882E-BCF696CDC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31" t="45333" r="36271" b="41195"/>
          <a:stretch/>
        </p:blipFill>
        <p:spPr>
          <a:xfrm>
            <a:off x="899592" y="1700808"/>
            <a:ext cx="7404080" cy="2109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3789040"/>
            <a:ext cx="5692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Закінчення – це значуща частина слова, яка змінюється.</a:t>
            </a:r>
          </a:p>
          <a:p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Наприклад:</a:t>
            </a:r>
            <a:endParaRPr lang="ru-RU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509120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 smtClean="0"/>
              <a:t>мова            </a:t>
            </a:r>
            <a:r>
              <a:rPr lang="uk-UA" sz="2500" dirty="0" err="1" smtClean="0"/>
              <a:t>солов</a:t>
            </a:r>
            <a:r>
              <a:rPr lang="en-US" sz="2500" dirty="0" smtClean="0"/>
              <a:t>’</a:t>
            </a:r>
            <a:r>
              <a:rPr lang="uk-UA" sz="2500" dirty="0" err="1" smtClean="0"/>
              <a:t>їна</a:t>
            </a:r>
            <a:r>
              <a:rPr lang="uk-UA" sz="2500" dirty="0" smtClean="0"/>
              <a:t>           говорити</a:t>
            </a:r>
          </a:p>
          <a:p>
            <a:r>
              <a:rPr lang="uk-UA" sz="2500" dirty="0"/>
              <a:t>м</a:t>
            </a:r>
            <a:r>
              <a:rPr lang="uk-UA" sz="2500" dirty="0" smtClean="0"/>
              <a:t>ови           </a:t>
            </a:r>
            <a:r>
              <a:rPr lang="uk-UA" sz="2500" dirty="0" err="1" smtClean="0"/>
              <a:t>солов</a:t>
            </a:r>
            <a:r>
              <a:rPr lang="en-US" sz="2500" dirty="0"/>
              <a:t>’</a:t>
            </a:r>
            <a:r>
              <a:rPr lang="uk-UA" sz="2500" dirty="0" err="1" smtClean="0"/>
              <a:t>їної</a:t>
            </a:r>
            <a:r>
              <a:rPr lang="uk-UA" sz="2500" dirty="0" smtClean="0"/>
              <a:t>           говориш      </a:t>
            </a:r>
          </a:p>
          <a:p>
            <a:r>
              <a:rPr lang="uk-UA" sz="2500" dirty="0" smtClean="0"/>
              <a:t>мовою</a:t>
            </a:r>
            <a:r>
              <a:rPr lang="uk-UA" sz="2500" dirty="0"/>
              <a:t> </a:t>
            </a:r>
            <a:r>
              <a:rPr lang="uk-UA" sz="2500" dirty="0" smtClean="0"/>
              <a:t>       </a:t>
            </a:r>
            <a:r>
              <a:rPr lang="uk-UA" sz="2500" dirty="0" err="1" smtClean="0"/>
              <a:t>солов</a:t>
            </a:r>
            <a:r>
              <a:rPr lang="en-US" sz="2500" dirty="0"/>
              <a:t>’</a:t>
            </a:r>
            <a:r>
              <a:rPr lang="uk-UA" sz="2500" dirty="0" err="1" smtClean="0"/>
              <a:t>їною</a:t>
            </a:r>
            <a:r>
              <a:rPr lang="uk-UA" sz="2500" dirty="0" smtClean="0"/>
              <a:t>         говорять</a:t>
            </a:r>
          </a:p>
          <a:p>
            <a:r>
              <a:rPr lang="uk-UA" sz="2500" dirty="0" smtClean="0"/>
              <a:t>мову</a:t>
            </a:r>
            <a:r>
              <a:rPr lang="uk-UA" sz="2500" dirty="0"/>
              <a:t> </a:t>
            </a:r>
            <a:r>
              <a:rPr lang="uk-UA" sz="2500" dirty="0" smtClean="0"/>
              <a:t>          </a:t>
            </a:r>
            <a:r>
              <a:rPr lang="uk-UA" sz="2500" dirty="0" err="1" smtClean="0"/>
              <a:t>солов</a:t>
            </a:r>
            <a:r>
              <a:rPr lang="en-US" sz="2500" dirty="0"/>
              <a:t>’</a:t>
            </a:r>
            <a:r>
              <a:rPr lang="uk-UA" sz="2500" dirty="0" err="1" smtClean="0"/>
              <a:t>їну</a:t>
            </a:r>
            <a:r>
              <a:rPr lang="uk-UA" sz="2500" dirty="0" smtClean="0"/>
              <a:t>            говорить</a:t>
            </a:r>
          </a:p>
          <a:p>
            <a:endParaRPr lang="uk-UA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4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+mn-lt"/>
              </a:rPr>
              <a:t>Пригадаймо!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flipH="1" flipV="1">
            <a:off x="904146" y="3789040"/>
            <a:ext cx="2088231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flipH="1" flipV="1">
            <a:off x="3563888" y="1772816"/>
            <a:ext cx="2088231" cy="18585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 flipV="1">
            <a:off x="6325790" y="3801613"/>
            <a:ext cx="2088231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flipH="1" flipV="1">
            <a:off x="3588583" y="3801382"/>
            <a:ext cx="2088231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1920" y="1915956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6"/>
                </a:solidFill>
              </a:rPr>
              <a:t>Значущі частини слова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 flipV="1">
            <a:off x="904146" y="3783804"/>
            <a:ext cx="2088231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 flipV="1">
            <a:off x="904146" y="3789040"/>
            <a:ext cx="2088231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 flipH="1" flipV="1">
            <a:off x="971600" y="2060848"/>
            <a:ext cx="2088231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flipH="1">
            <a:off x="1259632" y="2492896"/>
            <a:ext cx="180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</a:rPr>
              <a:t>ПРЕФІКС</a:t>
            </a:r>
          </a:p>
          <a:p>
            <a:r>
              <a:rPr lang="uk-UA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flipH="1" flipV="1">
            <a:off x="6444208" y="1772816"/>
            <a:ext cx="2088231" cy="17145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804249" y="2320119"/>
            <a:ext cx="160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КОРІНЬ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9632" y="4386157"/>
            <a:ext cx="157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tx2"/>
                </a:solidFill>
              </a:rPr>
              <a:t>СУФІКС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9966FF"/>
                </a:solidFill>
              </a:rPr>
              <a:t>ЗАКІНЧЕННЯ</a:t>
            </a:r>
            <a:endParaRPr lang="ru-RU" dirty="0">
              <a:solidFill>
                <a:srgbClr val="99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434043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B0F0"/>
                </a:solidFill>
              </a:rPr>
              <a:t>Основа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8" name="Picture 4" descr="Будова слова. (Підсумково-узагальнюючий урок)">
            <a:extLst>
              <a:ext uri="{FF2B5EF4-FFF2-40B4-BE49-F238E27FC236}">
                <a16:creationId xmlns="" xmlns:a16="http://schemas.microsoft.com/office/drawing/2014/main" id="{10C44A57-293F-4AD6-AFC2-2476D01C4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75"/>
          <a:stretch/>
        </p:blipFill>
        <p:spPr bwMode="auto">
          <a:xfrm>
            <a:off x="1547664" y="5445224"/>
            <a:ext cx="6066902" cy="119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7077472" cy="3240360"/>
          </a:xfrm>
        </p:spPr>
        <p:txBody>
          <a:bodyPr>
            <a:normAutofit fontScale="90000"/>
          </a:bodyPr>
          <a:lstStyle/>
          <a:p>
            <a:pPr algn="l"/>
            <a:r>
              <a:rPr lang="uk-UA" sz="4800" dirty="0" smtClean="0">
                <a:solidFill>
                  <a:srgbClr val="002060"/>
                </a:solidFill>
              </a:rPr>
              <a:t>Підберіть спільнокореневі</a:t>
            </a:r>
            <a:br>
              <a:rPr lang="uk-UA" sz="4800" dirty="0" smtClean="0">
                <a:solidFill>
                  <a:srgbClr val="002060"/>
                </a:solidFill>
              </a:rPr>
            </a:br>
            <a:r>
              <a:rPr lang="uk-UA" sz="4800" dirty="0" smtClean="0">
                <a:solidFill>
                  <a:srgbClr val="002060"/>
                </a:solidFill>
              </a:rPr>
              <a:t>слова до слі</a:t>
            </a:r>
            <a:r>
              <a:rPr lang="uk-UA" dirty="0" smtClean="0">
                <a:solidFill>
                  <a:srgbClr val="002060"/>
                </a:solidFill>
              </a:rPr>
              <a:t>в :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лово,…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err="1" smtClean="0">
                <a:solidFill>
                  <a:srgbClr val="009242"/>
                </a:solidFill>
                <a:latin typeface="+mn-lt"/>
              </a:rPr>
              <a:t>говорити</a:t>
            </a:r>
            <a:r>
              <a:rPr lang="ru-RU" dirty="0" smtClean="0">
                <a:solidFill>
                  <a:srgbClr val="009242"/>
                </a:solidFill>
                <a:latin typeface="+mn-lt"/>
              </a:rPr>
              <a:t>, …    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r>
              <a:rPr lang="ru-RU" dirty="0" err="1" smtClean="0">
                <a:solidFill>
                  <a:srgbClr val="C00000"/>
                </a:solidFill>
                <a:latin typeface="+mn-lt"/>
              </a:rPr>
              <a:t>рідний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>,…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0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762ff6d763075794dbe8c1feac3c463b977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706</Words>
  <Application>Microsoft Office PowerPoint</Application>
  <PresentationFormat>Экран (4:3)</PresentationFormat>
  <Paragraphs>128</Paragraphs>
  <Slides>35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Palatino Linotype</vt:lpstr>
      <vt:lpstr>Times New Roman</vt:lpstr>
      <vt:lpstr>Wingdings</vt:lpstr>
      <vt:lpstr>Тема Office</vt:lpstr>
      <vt:lpstr>Презентация PowerPoint</vt:lpstr>
      <vt:lpstr>Настрій </vt:lpstr>
      <vt:lpstr>Презентация PowerPoint</vt:lpstr>
      <vt:lpstr>  Тема  уроку  УЗАГАЛЬНЕННЯ  і  СИСТЕМАТИЗАЦІЯ ЗНАНЬ.  «БУДОВА СЛОВА. ОРФОГРАФІЯ.  РОЗБІР СЛОВА ЗА БУДОВОЮ»   </vt:lpstr>
      <vt:lpstr>      Мета: </vt:lpstr>
      <vt:lpstr>         Епіграф :</vt:lpstr>
      <vt:lpstr>Пригадаймо! Слово має здатність ділитися на найменші значущі частини, які є будівельним матеріалом для нього.</vt:lpstr>
      <vt:lpstr>Пригадаймо!</vt:lpstr>
      <vt:lpstr>Підберіть спільнокореневі слова до слів :  Слово,…  говорити, …       рідний,…</vt:lpstr>
      <vt:lpstr>Слова </vt:lpstr>
      <vt:lpstr>                Закінчення  це змінна частина слова, яка, утворюючи різні форми його,  вказує на зв’язок між словами в реченні. </vt:lpstr>
      <vt:lpstr>Вставити потрібне закінчення “ Рідна мова”</vt:lpstr>
      <vt:lpstr>“ Рідна мова”</vt:lpstr>
      <vt:lpstr>Зверніть увагу!  Прислівники та неозначена форма дієслова  не мають закінчень, тому після кореня в них можуть бути лише суфікси.  НАПРИКЛАД:  </vt:lpstr>
      <vt:lpstr>Основа  слова </vt:lpstr>
      <vt:lpstr>«Впіймайте основу» </vt:lpstr>
      <vt:lpstr>Гра  «Кольорове слово»</vt:lpstr>
      <vt:lpstr>ПОДУМАЙ! Гра «Зайве слово» 1.Портфоліо, вікно, бюро. 2.Гора , гірка ,горе. 3.Сад , дуб, земля.</vt:lpstr>
      <vt:lpstr>Запам’ятай!!! Значущі частини слова називають морфемами Корінь- головна значуща  частина слова. </vt:lpstr>
      <vt:lpstr>Фізкультхвилинка</vt:lpstr>
      <vt:lpstr>Частина слова, що стоїть перед коренем .  </vt:lpstr>
      <vt:lpstr>До найуживаніших префіксів належать такі:  •  з­ (зі­, зо­), с­: змити, зіграти, зозла, спитати;  •  пре­, при­, прі­: премудрий, прикрити, прізвище;  •  роз­, без­, через­: розповідь, бездарність, черезплічник;  •  від­ (од­), між­, над­, об­, перед­, під­, понад­, пред­: відкрити, міжкімнатний, надміру, обводити, передісторія, підкладати, понаднормово, пред’явити.  У слові може бути кілька префіксів:  ділити — поділити — розподіли- ти — перерозподілити.  </vt:lpstr>
      <vt:lpstr>Утворіть  за  допомогою  префіксів  якнайбільше  нових  слів </vt:lpstr>
      <vt:lpstr>За діаграмою Венна з’ясуємо спільне і  відмінне між коренем і префіксом.</vt:lpstr>
      <vt:lpstr>Вправа з ключиком Випишіть слова з префіксом Здійснення, звіробій, зрозумілий , злакований, загітувати, звучати , змарнілий , зархівований, знайомий , сваритися, сфантазований , свербіти, стовбичити, зекономити ,з’єднання, злоститися, зрадіти , зініційований, значення , з’являтися. Ключ. З других букв  виписаних слів складіть назву жанру , який увела в літературу Леся Українка</vt:lpstr>
      <vt:lpstr>Перевір Здійснення,зрозумілий,загітувати, змарнілий, сфантазований, зекономити , з’єднання, зрадіти , зініційований, з’явитися  Драма-феєрія </vt:lpstr>
      <vt:lpstr>Хвилинка-цікавинка</vt:lpstr>
      <vt:lpstr>Суфікс</vt:lpstr>
      <vt:lpstr>Творення слів Для утворення слів тієї чи іншої частини мови використовують певні суфікси.  Наприклад: – суфікси – ар(-яр), – иц, – ист, – іст, – тель служать засобом творення іменників: учитель, футболіст, школяр – суфікси – н-, – ив-, – ськ-, – еньк – служать для  творення прикметників: осінній , морський , красивий  суфікси – и-, – а-, – ва-, – ува-, – ти – допомагають утворювати дієслова:зимувати,пасати</vt:lpstr>
      <vt:lpstr>Емоційне забарвлення Окремі суфіксальні й префіксальні слова можуть надавати тексту емоційного забарвлення та виразності. Слова з відтінками здрібнілості, пестливості, ласкавості, ніжності, зневаги, збільшеності, згрубілості тощо можна утворити за допомогою  </vt:lpstr>
      <vt:lpstr>Назви   професій</vt:lpstr>
      <vt:lpstr> Лінгвістична гра «Назви слово»  1. Слово із закінченням-а. 2. Слово із суфіксом –ник. 3. Слово із префіксом –за. 4. Слово без закінчення. 5. Слово із нульовим закінченням. 6. Форма слова - школа. 7.Спільнокореневе до слова - праця. </vt:lpstr>
      <vt:lpstr> Словниковий диктант  </vt:lpstr>
      <vt:lpstr>Рефлексія</vt:lpstr>
      <vt:lpstr>Домашнє завдання: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Asus</cp:lastModifiedBy>
  <cp:revision>97</cp:revision>
  <dcterms:created xsi:type="dcterms:W3CDTF">2013-07-29T17:42:42Z</dcterms:created>
  <dcterms:modified xsi:type="dcterms:W3CDTF">2023-03-21T20:25:44Z</dcterms:modified>
</cp:coreProperties>
</file>