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4" r:id="rId6"/>
    <p:sldId id="263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embeddedFontLst>
    <p:embeddedFont>
      <p:font typeface="Gabriola" panose="04040605051002020D02" pitchFamily="82" charset="0"/>
      <p:regular r:id="rId16"/>
    </p:embeddedFont>
    <p:embeddedFont>
      <p:font typeface="EFN Dokument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540" y="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874" y="306199"/>
            <a:ext cx="7221072" cy="1425669"/>
          </a:xfrm>
          <a:noFill/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9108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1C-5FC9-4961-B1D8-7D8F01E7999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BC86-12F3-4163-B277-2478DA3BAF5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27" y="1970974"/>
            <a:ext cx="698294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5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1C-5FC9-4961-B1D8-7D8F01E7999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BC86-12F3-4163-B277-2478DA3BA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9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1C-5FC9-4961-B1D8-7D8F01E7999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BC86-12F3-4163-B277-2478DA3BA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0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1C-5FC9-4961-B1D8-7D8F01E7999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BC86-12F3-4163-B277-2478DA3BA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1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AmadeusAP" panose="04000500000000000000" pitchFamily="82" charset="0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madeusAP" panose="04000500000000000000" pitchFamily="82" charset="0"/>
              </a:defRPr>
            </a:lvl1pPr>
            <a:lvl2pPr>
              <a:defRPr sz="2800">
                <a:latin typeface="AmadeusAP" panose="04000500000000000000" pitchFamily="82" charset="0"/>
              </a:defRPr>
            </a:lvl2pPr>
            <a:lvl3pPr>
              <a:defRPr sz="2800">
                <a:latin typeface="AmadeusAP" panose="04000500000000000000" pitchFamily="82" charset="0"/>
              </a:defRPr>
            </a:lvl3pPr>
            <a:lvl4pPr>
              <a:defRPr sz="2800">
                <a:latin typeface="AmadeusAP" panose="04000500000000000000" pitchFamily="82" charset="0"/>
              </a:defRPr>
            </a:lvl4pPr>
            <a:lvl5pPr>
              <a:defRPr sz="2800">
                <a:latin typeface="AmadeusAP" panose="04000500000000000000" pitchFamily="82" charset="0"/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1C-5FC9-4961-B1D8-7D8F01E7999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BC86-12F3-4163-B277-2478DA3BAF5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9" y="1217613"/>
            <a:ext cx="7355542" cy="381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4229" y="174627"/>
            <a:ext cx="735554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8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  <a:latin typeface="EFN Dokument" panose="00000400000000000000" pitchFamily="2" charset="0"/>
                <a:cs typeface="EFN Dokument" panose="00000400000000000000" pitchFamily="2" charset="0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EFN Dokument" panose="00000400000000000000" pitchFamily="2" charset="0"/>
                <a:cs typeface="EFN Dokument" panose="00000400000000000000" pitchFamily="2" charset="0"/>
              </a:defRPr>
            </a:lvl1pPr>
            <a:lvl2pPr>
              <a:defRPr sz="2800">
                <a:latin typeface="EFN Dokument" panose="00000400000000000000" pitchFamily="2" charset="0"/>
                <a:cs typeface="EFN Dokument" panose="00000400000000000000" pitchFamily="2" charset="0"/>
              </a:defRPr>
            </a:lvl2pPr>
            <a:lvl3pPr>
              <a:defRPr sz="2800">
                <a:latin typeface="EFN Dokument" panose="00000400000000000000" pitchFamily="2" charset="0"/>
                <a:cs typeface="EFN Dokument" panose="00000400000000000000" pitchFamily="2" charset="0"/>
              </a:defRPr>
            </a:lvl3pPr>
            <a:lvl4pPr>
              <a:defRPr sz="2800">
                <a:latin typeface="EFN Dokument" panose="00000400000000000000" pitchFamily="2" charset="0"/>
                <a:cs typeface="EFN Dokument" panose="00000400000000000000" pitchFamily="2" charset="0"/>
              </a:defRPr>
            </a:lvl4pPr>
            <a:lvl5pPr>
              <a:defRPr sz="2800">
                <a:latin typeface="EFN Dokument" panose="00000400000000000000" pitchFamily="2" charset="0"/>
                <a:cs typeface="EFN Dokument" panose="00000400000000000000" pitchFamily="2" charset="0"/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0"/>
            <a:ext cx="9144000" cy="381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3"/>
            <a:ext cx="9144000" cy="381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1408113"/>
            <a:ext cx="6867525" cy="381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t="-31250" r="10023" b="663"/>
          <a:stretch/>
        </p:blipFill>
        <p:spPr>
          <a:xfrm rot="16200000">
            <a:off x="-2965077" y="3193677"/>
            <a:ext cx="6158753" cy="4975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3" t="-16472" r="5881" b="-35294"/>
          <a:stretch/>
        </p:blipFill>
        <p:spPr>
          <a:xfrm rot="16200000">
            <a:off x="5869642" y="3166781"/>
            <a:ext cx="6239436" cy="5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2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847" y="1709739"/>
            <a:ext cx="727486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846" y="4589464"/>
            <a:ext cx="727486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1C-5FC9-4961-B1D8-7D8F01E7999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BC86-12F3-4163-B277-2478DA3BA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6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1C-5FC9-4961-B1D8-7D8F01E7999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BC86-12F3-4163-B277-2478DA3BA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7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1C-5FC9-4961-B1D8-7D8F01E7999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BC86-12F3-4163-B277-2478DA3BA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7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1C-5FC9-4961-B1D8-7D8F01E7999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BC86-12F3-4163-B277-2478DA3BA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89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1C-5FC9-4961-B1D8-7D8F01E7999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BC86-12F3-4163-B277-2478DA3BA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2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1C-5FC9-4961-B1D8-7D8F01E7999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BC86-12F3-4163-B277-2478DA3BA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4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229" y="365127"/>
            <a:ext cx="7355542" cy="1006474"/>
          </a:xfrm>
          <a:prstGeom prst="rect">
            <a:avLst/>
          </a:prstGeom>
          <a:solidFill>
            <a:srgbClr val="A81C2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заголовкїа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059" y="1825625"/>
            <a:ext cx="73555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2331C-5FC9-4961-B1D8-7D8F01E7999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BC86-12F3-4163-B277-2478DA3BA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0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EFN Dokument" panose="00000400000000000000" pitchFamily="2" charset="0"/>
          <a:ea typeface="+mj-ea"/>
          <a:cs typeface="EFN Dokument" panose="000004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FN Dokument" panose="00000400000000000000" pitchFamily="2" charset="0"/>
          <a:ea typeface="+mn-ea"/>
          <a:cs typeface="EFN Dokument" panose="000004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FN Dokument" panose="00000400000000000000" pitchFamily="2" charset="0"/>
          <a:ea typeface="+mn-ea"/>
          <a:cs typeface="EFN Dokument" panose="000004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FN Dokument" panose="00000400000000000000" pitchFamily="2" charset="0"/>
          <a:ea typeface="+mn-ea"/>
          <a:cs typeface="EFN Dokument" panose="000004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FN Dokument" panose="00000400000000000000" pitchFamily="2" charset="0"/>
          <a:ea typeface="+mn-ea"/>
          <a:cs typeface="EFN Dokument" panose="000004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FN Dokument" panose="00000400000000000000" pitchFamily="2" charset="0"/>
          <a:ea typeface="+mn-ea"/>
          <a:cs typeface="EFN Dokument" panose="000004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61999" y="610999"/>
            <a:ext cx="7221072" cy="1425669"/>
          </a:xfrm>
        </p:spPr>
        <p:txBody>
          <a:bodyPr>
            <a:noAutofit/>
          </a:bodyPr>
          <a:lstStyle/>
          <a:p>
            <a:r>
              <a:rPr lang="uk-UA" sz="6600" b="1" dirty="0" err="1" smtClean="0">
                <a:solidFill>
                  <a:srgbClr val="FF0000"/>
                </a:solidFill>
                <a:latin typeface="Gabriola" panose="04040605051002020D02" pitchFamily="82" charset="0"/>
              </a:rPr>
              <a:t>Проєкт</a:t>
            </a:r>
            <a:r>
              <a:rPr lang="uk-UA" sz="66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</a:t>
            </a:r>
            <a:r>
              <a:rPr lang="uk-UA" sz="66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/>
            </a:r>
            <a:br>
              <a:rPr lang="uk-UA" sz="66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</a:br>
            <a:r>
              <a:rPr lang="uk-UA" sz="66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«</a:t>
            </a:r>
            <a:r>
              <a:rPr lang="uk-UA" sz="6600" b="1" dirty="0" err="1" smtClean="0">
                <a:solidFill>
                  <a:srgbClr val="FF0000"/>
                </a:solidFill>
                <a:latin typeface="Gabriola" panose="04040605051002020D02" pitchFamily="82" charset="0"/>
              </a:rPr>
              <a:t>Профітролі</a:t>
            </a:r>
            <a:r>
              <a:rPr lang="uk-UA" sz="66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»</a:t>
            </a:r>
            <a:endParaRPr lang="ru-RU" sz="66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28675" y="3276600"/>
            <a:ext cx="4533899" cy="428625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Підготувала </a:t>
            </a:r>
            <a:r>
              <a:rPr lang="uk-UA" sz="32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вчитель </a:t>
            </a:r>
          </a:p>
          <a:p>
            <a:r>
              <a:rPr lang="uk-UA" sz="3200" b="1" dirty="0">
                <a:solidFill>
                  <a:srgbClr val="C00000"/>
                </a:solidFill>
                <a:latin typeface="Gabriola" panose="04040605051002020D02" pitchFamily="82" charset="0"/>
              </a:rPr>
              <a:t>т</a:t>
            </a:r>
            <a:r>
              <a:rPr lang="uk-UA" sz="32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рудового навчання  </a:t>
            </a:r>
            <a:endParaRPr lang="uk-UA" sz="3200" b="1" dirty="0" smtClean="0">
              <a:solidFill>
                <a:srgbClr val="C00000"/>
              </a:solidFill>
              <a:latin typeface="Gabriola" panose="04040605051002020D02" pitchFamily="82" charset="0"/>
            </a:endParaRPr>
          </a:p>
          <a:p>
            <a:r>
              <a:rPr lang="uk-UA" sz="3200" b="1" dirty="0" err="1" smtClean="0">
                <a:solidFill>
                  <a:srgbClr val="C00000"/>
                </a:solidFill>
                <a:latin typeface="Gabriola" panose="04040605051002020D02" pitchFamily="82" charset="0"/>
              </a:rPr>
              <a:t>Першотравенської</a:t>
            </a:r>
            <a:r>
              <a:rPr lang="uk-UA" sz="32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 гімназії </a:t>
            </a:r>
            <a:r>
              <a:rPr lang="uk-UA" sz="32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Товкач Олена Анатоліївна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 descr="C:\Users\User\Desktop\82989385_478777353073535_494633144901697536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45" y="2286000"/>
            <a:ext cx="2826380" cy="4252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5" y="763583"/>
            <a:ext cx="1906191" cy="258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152900" y="1570399"/>
            <a:ext cx="4648199" cy="528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Заварене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тісто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охолоджують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 до 70 °С и,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помішуючи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,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поступово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додають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яйця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 до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одержання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маси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консистенції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густої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сметани</a:t>
            </a:r>
            <a:r>
              <a:rPr lang="ru-RU" sz="3200" b="1" dirty="0" smtClean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. </a:t>
            </a:r>
            <a:r>
              <a:rPr lang="ru-RU" sz="32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Визначаємо</a:t>
            </a:r>
            <a:r>
              <a:rPr lang="ru-RU" sz="3200" b="1" dirty="0" smtClean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готовність</a:t>
            </a:r>
            <a:r>
              <a:rPr lang="ru-RU" sz="3200" b="1" dirty="0" smtClean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тіста</a:t>
            </a:r>
            <a:r>
              <a:rPr lang="ru-RU" sz="3200" b="1" dirty="0" smtClean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 ,</a:t>
            </a:r>
            <a:r>
              <a:rPr lang="ru-RU" sz="32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тісто</a:t>
            </a:r>
            <a:r>
              <a:rPr lang="ru-RU" sz="3200" b="1" dirty="0" smtClean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стікає</a:t>
            </a:r>
            <a:r>
              <a:rPr lang="ru-RU" sz="3200" b="1" dirty="0" smtClean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 з  ложки </a:t>
            </a:r>
            <a:r>
              <a:rPr lang="ru-RU" sz="32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трикутником</a:t>
            </a:r>
            <a:r>
              <a:rPr lang="ru-RU" sz="3200" b="1" dirty="0" smtClean="0">
                <a:solidFill>
                  <a:prstClr val="black"/>
                </a:solidFill>
                <a:latin typeface="Gabriola" panose="04040605051002020D02" pitchFamily="82" charset="0"/>
                <a:cs typeface="EFN Dokument" panose="00000400000000000000" pitchFamily="2" charset="0"/>
              </a:rPr>
              <a:t>.</a:t>
            </a:r>
          </a:p>
          <a:p>
            <a:endParaRPr lang="ru-RU" sz="2000" b="1" dirty="0" smtClean="0">
              <a:latin typeface="Gabriola" panose="04040605051002020D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err="1" smtClean="0">
                <a:latin typeface="Gabriola" panose="04040605051002020D02" pitchFamily="82" charset="0"/>
              </a:rPr>
              <a:t>Із</a:t>
            </a:r>
            <a:r>
              <a:rPr lang="ru-RU" sz="2000" b="1" dirty="0" smtClean="0">
                <a:latin typeface="Gabriola" panose="04040605051002020D02" pitchFamily="82" charset="0"/>
              </a:rPr>
              <a:t> </a:t>
            </a:r>
            <a:r>
              <a:rPr lang="ru-RU" sz="2000" b="1" dirty="0">
                <a:latin typeface="Gabriola" panose="04040605051002020D02" pitchFamily="82" charset="0"/>
              </a:rPr>
              <a:t>крутого </a:t>
            </a:r>
            <a:r>
              <a:rPr lang="ru-RU" sz="2000" b="1" dirty="0" err="1">
                <a:latin typeface="Gabriola" panose="04040605051002020D02" pitchFamily="82" charset="0"/>
              </a:rPr>
              <a:t>тіста</a:t>
            </a:r>
            <a:r>
              <a:rPr lang="ru-RU" sz="2000" b="1" dirty="0">
                <a:latin typeface="Gabriola" panose="04040605051002020D02" pitchFamily="82" charset="0"/>
              </a:rPr>
              <a:t> </a:t>
            </a:r>
            <a:r>
              <a:rPr lang="ru-RU" sz="2000" b="1" dirty="0" err="1">
                <a:latin typeface="Gabriola" panose="04040605051002020D02" pitchFamily="82" charset="0"/>
              </a:rPr>
              <a:t>вироби</a:t>
            </a:r>
            <a:r>
              <a:rPr lang="ru-RU" sz="2000" b="1" dirty="0">
                <a:latin typeface="Gabriola" panose="04040605051002020D02" pitchFamily="82" charset="0"/>
              </a:rPr>
              <a:t> погано </a:t>
            </a:r>
            <a:r>
              <a:rPr lang="ru-RU" sz="2000" b="1" dirty="0" err="1">
                <a:latin typeface="Gabriola" panose="04040605051002020D02" pitchFamily="82" charset="0"/>
              </a:rPr>
              <a:t>піднімаються</a:t>
            </a:r>
            <a:r>
              <a:rPr lang="ru-RU" sz="2000" b="1" dirty="0">
                <a:latin typeface="Gabriola" panose="04040605051002020D02" pitchFamily="82" charset="0"/>
              </a:rPr>
              <a:t>, з </a:t>
            </a:r>
            <a:r>
              <a:rPr lang="ru-RU" sz="2000" b="1" dirty="0" err="1">
                <a:latin typeface="Gabriola" panose="04040605051002020D02" pitchFamily="82" charset="0"/>
              </a:rPr>
              <a:t>рідкого</a:t>
            </a:r>
            <a:r>
              <a:rPr lang="ru-RU" sz="2000" b="1" dirty="0">
                <a:latin typeface="Gabriola" panose="04040605051002020D02" pitchFamily="82" charset="0"/>
              </a:rPr>
              <a:t> вони </a:t>
            </a:r>
            <a:r>
              <a:rPr lang="ru-RU" sz="2000" b="1" dirty="0" err="1">
                <a:latin typeface="Gabriola" panose="04040605051002020D02" pitchFamily="82" charset="0"/>
              </a:rPr>
              <a:t>виходять</a:t>
            </a:r>
            <a:r>
              <a:rPr lang="ru-RU" sz="2000" b="1" dirty="0">
                <a:latin typeface="Gabriola" panose="04040605051002020D02" pitchFamily="82" charset="0"/>
              </a:rPr>
              <a:t> </a:t>
            </a:r>
            <a:r>
              <a:rPr lang="ru-RU" sz="2000" b="1" dirty="0" err="1">
                <a:latin typeface="Gabriola" panose="04040605051002020D02" pitchFamily="82" charset="0"/>
              </a:rPr>
              <a:t>розпливчастими</a:t>
            </a:r>
            <a:r>
              <a:rPr lang="ru-RU" sz="2000" b="1" dirty="0">
                <a:latin typeface="Gabriola" panose="04040605051002020D02" pitchFamily="82" charset="0"/>
              </a:rPr>
              <a:t> й при великому </a:t>
            </a:r>
            <a:r>
              <a:rPr lang="ru-RU" sz="2000" b="1" dirty="0" err="1">
                <a:latin typeface="Gabriola" panose="04040605051002020D02" pitchFamily="82" charset="0"/>
              </a:rPr>
              <a:t>нагріванні</a:t>
            </a:r>
            <a:r>
              <a:rPr lang="ru-RU" sz="2000" b="1" dirty="0">
                <a:latin typeface="Gabriola" panose="04040605051002020D02" pitchFamily="82" charset="0"/>
              </a:rPr>
              <a:t> в </a:t>
            </a:r>
            <a:r>
              <a:rPr lang="ru-RU" sz="2000" b="1" dirty="0" err="1">
                <a:latin typeface="Gabriola" panose="04040605051002020D02" pitchFamily="82" charset="0"/>
              </a:rPr>
              <a:t>печі</a:t>
            </a:r>
            <a:r>
              <a:rPr lang="ru-RU" sz="2000" b="1" dirty="0">
                <a:latin typeface="Gabriola" panose="04040605051002020D02" pitchFamily="82" charset="0"/>
              </a:rPr>
              <a:t> «</a:t>
            </a:r>
            <a:r>
              <a:rPr lang="ru-RU" sz="2000" b="1" dirty="0" err="1">
                <a:latin typeface="Gabriola" panose="04040605051002020D02" pitchFamily="82" charset="0"/>
              </a:rPr>
              <a:t>сідають</a:t>
            </a:r>
            <a:r>
              <a:rPr lang="ru-RU" sz="2000" b="1" dirty="0">
                <a:latin typeface="Gabriola" panose="04040605051002020D02" pitchFamily="82" charset="0"/>
              </a:rPr>
              <a:t>».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endParaRPr lang="uk-UA" sz="2800" b="1" dirty="0">
              <a:solidFill>
                <a:prstClr val="black"/>
              </a:solidFill>
              <a:latin typeface="Gabriola" panose="04040605051002020D02" pitchFamily="82" charset="0"/>
              <a:cs typeface="EFN Dokument" panose="000004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389307"/>
            <a:ext cx="18859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7" y="763583"/>
            <a:ext cx="1884363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5" y="3389306"/>
            <a:ext cx="1813917" cy="260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44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Підготовка до випікання</a:t>
            </a:r>
            <a:endParaRPr lang="ru-RU" sz="66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8150" y="1781175"/>
            <a:ext cx="4486276" cy="448151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При 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випіканні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виробів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 </a:t>
            </a:r>
            <a:r>
              <a:rPr lang="ru-RU" sz="3200" b="1" dirty="0" smtClean="0">
                <a:solidFill>
                  <a:srgbClr val="404B55"/>
                </a:solidFill>
                <a:latin typeface="Gabriola" panose="04040605051002020D02" pitchFamily="82" charset="0"/>
              </a:rPr>
              <a:t>лист </a:t>
            </a:r>
            <a:r>
              <a:rPr lang="ru-RU" sz="3200" b="1" dirty="0" err="1" smtClean="0">
                <a:solidFill>
                  <a:srgbClr val="404B55"/>
                </a:solidFill>
                <a:latin typeface="Gabriola" panose="04040605051002020D02" pitchFamily="82" charset="0"/>
              </a:rPr>
              <a:t>застилаємо</a:t>
            </a:r>
            <a:r>
              <a:rPr lang="ru-RU" sz="3200" b="1" dirty="0" smtClean="0">
                <a:solidFill>
                  <a:srgbClr val="404B55"/>
                </a:solidFill>
                <a:latin typeface="Gabriola" panose="04040605051002020D02" pitchFamily="82" charset="0"/>
              </a:rPr>
              <a:t> пергаментом.</a:t>
            </a:r>
            <a:endParaRPr lang="ru-RU" sz="3200" b="1" dirty="0">
              <a:solidFill>
                <a:srgbClr val="404B55"/>
              </a:solidFill>
              <a:latin typeface="Gabriola" panose="04040605051002020D02" pitchFamily="82" charset="0"/>
            </a:endParaRPr>
          </a:p>
          <a:p>
            <a:pPr algn="just"/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  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Підготовлене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заварне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тісто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кладуть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 у 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кондитерський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мішок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 і «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висаджують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» з 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нього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вироби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solidFill>
                  <a:srgbClr val="404B55"/>
                </a:solidFill>
                <a:latin typeface="Gabriola" panose="04040605051002020D02" pitchFamily="82" charset="0"/>
              </a:rPr>
              <a:t>круглої</a:t>
            </a:r>
            <a:r>
              <a:rPr lang="ru-RU" sz="3200" b="1" dirty="0" smtClean="0">
                <a:solidFill>
                  <a:srgbClr val="404B55"/>
                </a:solidFill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форми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.</a:t>
            </a:r>
          </a:p>
          <a:p>
            <a:pPr algn="just"/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 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Випікають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тісто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протягом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 30—35 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хв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. , 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спочатку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 при 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температурі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 200 °С, а </a:t>
            </a:r>
            <a:r>
              <a:rPr lang="ru-RU" sz="3200" b="1" dirty="0" err="1">
                <a:solidFill>
                  <a:srgbClr val="404B55"/>
                </a:solidFill>
                <a:latin typeface="Gabriola" panose="04040605051002020D02" pitchFamily="82" charset="0"/>
              </a:rPr>
              <a:t>потім</a:t>
            </a:r>
            <a:r>
              <a:rPr lang="ru-RU" sz="3200" b="1" dirty="0">
                <a:solidFill>
                  <a:srgbClr val="404B55"/>
                </a:solidFill>
                <a:latin typeface="Gabriola" panose="04040605051002020D02" pitchFamily="82" charset="0"/>
              </a:rPr>
              <a:t> при 200—210 °С. 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1" y="1535906"/>
            <a:ext cx="1857365" cy="163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6" y="3175397"/>
            <a:ext cx="1895470" cy="163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" y="4719638"/>
            <a:ext cx="1895468" cy="1704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0" y="4638675"/>
            <a:ext cx="2019310" cy="1704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631185"/>
            <a:ext cx="2153818" cy="287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17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79" y="508002"/>
            <a:ext cx="7355542" cy="100647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Технологія приготування крему</a:t>
            </a:r>
            <a:endParaRPr lang="ru-RU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875" y="1866901"/>
            <a:ext cx="7924800" cy="4605338"/>
          </a:xfrm>
        </p:spPr>
        <p:txBody>
          <a:bodyPr>
            <a:normAutofit fontScale="62500" lnSpcReduction="20000"/>
          </a:bodyPr>
          <a:lstStyle/>
          <a:p>
            <a:r>
              <a:rPr lang="ru-RU" sz="5800" dirty="0" err="1" smtClean="0">
                <a:solidFill>
                  <a:srgbClr val="404040"/>
                </a:solidFill>
                <a:latin typeface="Gabriola" panose="04040605051002020D02" pitchFamily="82" charset="0"/>
              </a:rPr>
              <a:t>Нарізаємо</a:t>
            </a:r>
            <a:r>
              <a:rPr lang="ru-RU" sz="5800" dirty="0" smtClean="0">
                <a:solidFill>
                  <a:srgbClr val="404040"/>
                </a:solidFill>
                <a:latin typeface="Gabriola" panose="04040605051002020D02" pitchFamily="82" charset="0"/>
              </a:rPr>
              <a:t> масло невеликими кубиками та </a:t>
            </a:r>
            <a:r>
              <a:rPr lang="ru-RU" sz="5800" dirty="0" err="1" smtClean="0">
                <a:solidFill>
                  <a:srgbClr val="404040"/>
                </a:solidFill>
                <a:latin typeface="Gabriola" panose="04040605051002020D02" pitchFamily="82" charset="0"/>
              </a:rPr>
              <a:t>кладемо</a:t>
            </a:r>
            <a:r>
              <a:rPr lang="ru-RU" sz="5800" dirty="0" smtClean="0">
                <a:solidFill>
                  <a:srgbClr val="404040"/>
                </a:solidFill>
                <a:latin typeface="Gabriola" panose="04040605051002020D02" pitchFamily="82" charset="0"/>
              </a:rPr>
              <a:t> </a:t>
            </a:r>
            <a:r>
              <a:rPr lang="ru-RU" sz="5800" dirty="0" err="1" smtClean="0">
                <a:solidFill>
                  <a:srgbClr val="404040"/>
                </a:solidFill>
                <a:latin typeface="Gabriola" panose="04040605051002020D02" pitchFamily="82" charset="0"/>
              </a:rPr>
              <a:t>їх</a:t>
            </a:r>
            <a:r>
              <a:rPr lang="ru-RU" sz="5800" dirty="0" smtClean="0">
                <a:solidFill>
                  <a:srgbClr val="404040"/>
                </a:solidFill>
                <a:latin typeface="Gabriola" panose="04040605051002020D02" pitchFamily="82" charset="0"/>
              </a:rPr>
              <a:t> у </a:t>
            </a:r>
            <a:r>
              <a:rPr lang="ru-RU" sz="5800" dirty="0" err="1" smtClean="0">
                <a:solidFill>
                  <a:srgbClr val="404040"/>
                </a:solidFill>
                <a:latin typeface="Gabriola" panose="04040605051002020D02" pitchFamily="82" charset="0"/>
              </a:rPr>
              <a:t>глибоку</a:t>
            </a:r>
            <a:r>
              <a:rPr lang="ru-RU" sz="5800" dirty="0" smtClean="0">
                <a:solidFill>
                  <a:srgbClr val="404040"/>
                </a:solidFill>
                <a:latin typeface="Gabriola" panose="04040605051002020D02" pitchFamily="82" charset="0"/>
              </a:rPr>
              <a:t> </a:t>
            </a:r>
            <a:r>
              <a:rPr lang="ru-RU" sz="5800" dirty="0" err="1" smtClean="0">
                <a:solidFill>
                  <a:srgbClr val="404040"/>
                </a:solidFill>
                <a:latin typeface="Gabriola" panose="04040605051002020D02" pitchFamily="82" charset="0"/>
              </a:rPr>
              <a:t>каструлю</a:t>
            </a:r>
            <a:r>
              <a:rPr lang="ru-RU" sz="5800" dirty="0" smtClean="0">
                <a:solidFill>
                  <a:srgbClr val="404040"/>
                </a:solidFill>
                <a:latin typeface="Gabriola" panose="04040605051002020D02" pitchFamily="82" charset="0"/>
              </a:rPr>
              <a:t>.</a:t>
            </a:r>
          </a:p>
          <a:p>
            <a:pPr algn="just"/>
            <a:r>
              <a:rPr lang="ru-RU" sz="5800" dirty="0" err="1" smtClean="0">
                <a:solidFill>
                  <a:srgbClr val="404040"/>
                </a:solidFill>
                <a:latin typeface="Gabriola" panose="04040605051002020D02" pitchFamily="82" charset="0"/>
              </a:rPr>
              <a:t>Вмикаємо</a:t>
            </a:r>
            <a:r>
              <a:rPr lang="ru-RU" sz="5800" dirty="0" smtClean="0">
                <a:solidFill>
                  <a:srgbClr val="404040"/>
                </a:solidFill>
                <a:latin typeface="Gabriola" panose="04040605051002020D02" pitchFamily="82" charset="0"/>
              </a:rPr>
              <a:t> 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міксер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 на малу 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швидкість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 і 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збиваємо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 масло в 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однорідну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 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масу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 (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десь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 5 секунд).</a:t>
            </a:r>
          </a:p>
          <a:p>
            <a:pPr algn="just"/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Поступово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 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додаємо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 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згущене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 молоко. 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Тільки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 не 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вливаємо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 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його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 за один раз! 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Додаємо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 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згущене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 молоко буквально по 1-2 ст. л., не 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більше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. 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Швидкість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 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міксера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 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можна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 </a:t>
            </a:r>
            <a:r>
              <a:rPr lang="ru-RU" sz="5800" dirty="0" err="1">
                <a:solidFill>
                  <a:srgbClr val="404040"/>
                </a:solidFill>
                <a:latin typeface="Gabriola" panose="04040605051002020D02" pitchFamily="82" charset="0"/>
              </a:rPr>
              <a:t>підвищити</a:t>
            </a:r>
            <a:r>
              <a:rPr lang="ru-RU" sz="5800" dirty="0">
                <a:solidFill>
                  <a:srgbClr val="404040"/>
                </a:solidFill>
                <a:latin typeface="Gabriola" panose="04040605051002020D02" pitchFamily="82" charset="0"/>
              </a:rPr>
              <a:t>.</a:t>
            </a:r>
          </a:p>
          <a:p>
            <a:pPr marL="0" indent="0" algn="just">
              <a:buNone/>
            </a:pPr>
            <a:endParaRPr lang="ru-RU" sz="5800" dirty="0" smtClean="0">
              <a:solidFill>
                <a:srgbClr val="404040"/>
              </a:solidFill>
              <a:latin typeface="Gabriola" panose="04040605051002020D02" pitchFamily="8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49" y="5455478"/>
            <a:ext cx="3514725" cy="1006474"/>
          </a:xfrm>
        </p:spPr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3200" b="1" dirty="0" err="1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Продовжуємо</a:t>
            </a:r>
            <a:r>
              <a:rPr lang="ru-RU" sz="3200" b="1" dirty="0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 </a:t>
            </a:r>
            <a:r>
              <a:rPr lang="ru-RU" sz="3200" b="1" dirty="0" err="1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збивати</a:t>
            </a:r>
            <a:r>
              <a:rPr lang="ru-RU" sz="3200" b="1" dirty="0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 крем дот их </a:t>
            </a:r>
            <a:r>
              <a:rPr lang="ru-RU" sz="3200" b="1" dirty="0" err="1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пір</a:t>
            </a:r>
            <a:r>
              <a:rPr lang="ru-RU" sz="3200" b="1" dirty="0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, </a:t>
            </a:r>
            <a:r>
              <a:rPr lang="ru-RU" sz="3200" b="1" dirty="0" err="1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поки</a:t>
            </a:r>
            <a:r>
              <a:rPr lang="ru-RU" sz="3200" b="1" dirty="0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 </a:t>
            </a:r>
            <a:r>
              <a:rPr lang="ru-RU" sz="3200" b="1" dirty="0" err="1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він</a:t>
            </a:r>
            <a:r>
              <a:rPr lang="ru-RU" sz="3200" b="1" dirty="0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 </a:t>
            </a:r>
            <a:r>
              <a:rPr lang="ru-RU" sz="3200" b="1" dirty="0" err="1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перестане</a:t>
            </a:r>
            <a:r>
              <a:rPr lang="ru-RU" sz="3200" b="1" dirty="0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 </a:t>
            </a:r>
            <a:r>
              <a:rPr lang="ru-RU" sz="3200" b="1" dirty="0" err="1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прилипати</a:t>
            </a:r>
            <a:r>
              <a:rPr lang="ru-RU" sz="3200" b="1" dirty="0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 до </a:t>
            </a:r>
            <a:r>
              <a:rPr lang="ru-RU" sz="3200" b="1" dirty="0" err="1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стінок</a:t>
            </a:r>
            <a:r>
              <a:rPr lang="ru-RU" sz="3200" b="1" dirty="0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 </a:t>
            </a:r>
            <a:r>
              <a:rPr lang="ru-RU" sz="3200" b="1" dirty="0" err="1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каструлі</a:t>
            </a:r>
            <a:r>
              <a:rPr lang="ru-RU" sz="3200" dirty="0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  <a:t>.</a:t>
            </a:r>
            <a:br>
              <a:rPr lang="ru-RU" sz="3200" dirty="0">
                <a:solidFill>
                  <a:srgbClr val="404040"/>
                </a:solidFill>
                <a:latin typeface="Gabriola" panose="04040605051002020D02" pitchFamily="82" charset="0"/>
                <a:ea typeface="+mn-ea"/>
              </a:rPr>
            </a:br>
            <a:r>
              <a:rPr lang="ru-RU" sz="1500" dirty="0">
                <a:solidFill>
                  <a:prstClr val="black"/>
                </a:solidFill>
                <a:ea typeface="+mn-ea"/>
              </a:rPr>
              <a:t/>
            </a:r>
            <a:br>
              <a:rPr lang="ru-RU" sz="1500" dirty="0">
                <a:solidFill>
                  <a:prstClr val="black"/>
                </a:solidFill>
                <a:ea typeface="+mn-ea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76424"/>
            <a:ext cx="3505200" cy="4429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1" y="543753"/>
            <a:ext cx="3372039" cy="4075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314825" y="4044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dirty="0" smtClean="0">
                <a:latin typeface="Gabriola" panose="04040605051002020D02" pitchFamily="82" charset="0"/>
              </a:rPr>
              <a:t>За </a:t>
            </a:r>
            <a:r>
              <a:rPr lang="uk-UA" sz="3200" b="1" dirty="0" err="1" smtClean="0">
                <a:latin typeface="Gabriola" panose="04040605051002020D02" pitchFamily="82" charset="0"/>
              </a:rPr>
              <a:t>допомогогою</a:t>
            </a:r>
            <a:r>
              <a:rPr lang="uk-UA" sz="3200" b="1" dirty="0" smtClean="0">
                <a:latin typeface="Gabriola" panose="04040605051002020D02" pitchFamily="82" charset="0"/>
              </a:rPr>
              <a:t> </a:t>
            </a:r>
            <a:r>
              <a:rPr lang="uk-UA" sz="3200" b="1" dirty="0" err="1" smtClean="0">
                <a:latin typeface="Gabriola" panose="04040605051002020D02" pitchFamily="82" charset="0"/>
              </a:rPr>
              <a:t>кодитерського</a:t>
            </a:r>
            <a:r>
              <a:rPr lang="uk-UA" sz="3200" b="1" dirty="0" smtClean="0">
                <a:latin typeface="Gabriola" panose="04040605051002020D02" pitchFamily="82" charset="0"/>
              </a:rPr>
              <a:t> мішка наповнюємо </a:t>
            </a:r>
            <a:r>
              <a:rPr lang="uk-UA" sz="3200" b="1" dirty="0" err="1" smtClean="0">
                <a:latin typeface="Gabriola" panose="04040605051002020D02" pitchFamily="82" charset="0"/>
              </a:rPr>
              <a:t>профітролі</a:t>
            </a:r>
            <a:r>
              <a:rPr lang="uk-UA" sz="3200" b="1" dirty="0" smtClean="0">
                <a:latin typeface="Gabriola" panose="04040605051002020D02" pitchFamily="82" charset="0"/>
              </a:rPr>
              <a:t> кремом.</a:t>
            </a:r>
            <a:endParaRPr lang="ru-RU" sz="32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66826"/>
            <a:ext cx="3945215" cy="2771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3264693"/>
            <a:ext cx="4067174" cy="3050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83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4229" y="508002"/>
            <a:ext cx="7355542" cy="100647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Gabriola" panose="04040605051002020D02" pitchFamily="82" charset="0"/>
                <a:ea typeface="+mn-ea"/>
              </a:rPr>
              <a:t>Профітролі</a:t>
            </a:r>
            <a:endParaRPr lang="ru-RU" sz="115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409575" y="1781175"/>
            <a:ext cx="8401050" cy="4600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err="1" smtClean="0">
                <a:latin typeface="Gabriola" panose="04040605051002020D02" pitchFamily="82" charset="0"/>
              </a:rPr>
              <a:t>Профітролі</a:t>
            </a:r>
            <a:r>
              <a:rPr lang="ru-RU" sz="3200" b="1" dirty="0" smtClean="0">
                <a:latin typeface="Gabriola" panose="04040605051002020D02" pitchFamily="82" charset="0"/>
              </a:rPr>
              <a:t> -</a:t>
            </a:r>
            <a:r>
              <a:rPr lang="ru-RU" sz="3200" b="1" dirty="0" err="1" smtClean="0">
                <a:latin typeface="Gabriola" panose="04040605051002020D02" pitchFamily="82" charset="0"/>
              </a:rPr>
              <a:t>тістечко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із</a:t>
            </a:r>
            <a:r>
              <a:rPr lang="ru-RU" sz="3200" b="1" dirty="0" smtClean="0">
                <a:latin typeface="Gabriola" panose="04040605051002020D02" pitchFamily="82" charset="0"/>
              </a:rPr>
              <a:t> заварного </a:t>
            </a:r>
            <a:r>
              <a:rPr lang="ru-RU" sz="3200" b="1" dirty="0" err="1" smtClean="0">
                <a:latin typeface="Gabriola" panose="04040605051002020D02" pitchFamily="82" charset="0"/>
              </a:rPr>
              <a:t>тіста</a:t>
            </a:r>
            <a:r>
              <a:rPr lang="ru-RU" sz="3200" b="1" dirty="0" smtClean="0">
                <a:latin typeface="Gabriola" panose="04040605051002020D02" pitchFamily="82" charset="0"/>
              </a:rPr>
              <a:t>, </a:t>
            </a:r>
            <a:r>
              <a:rPr lang="ru-RU" sz="3200" b="1" dirty="0" err="1" smtClean="0">
                <a:latin typeface="Gabriola" panose="04040605051002020D02" pitchFamily="82" charset="0"/>
              </a:rPr>
              <a:t>зазвичай</a:t>
            </a:r>
            <a:r>
              <a:rPr lang="ru-RU" sz="3200" b="1" dirty="0" smtClean="0">
                <a:latin typeface="Gabriola" panose="04040605051002020D02" pitchFamily="82" charset="0"/>
              </a:rPr>
              <a:t> невеликого </a:t>
            </a:r>
            <a:r>
              <a:rPr lang="ru-RU" sz="3200" b="1" dirty="0" err="1" smtClean="0">
                <a:latin typeface="Gabriola" panose="04040605051002020D02" pitchFamily="82" charset="0"/>
              </a:rPr>
              <a:t>розміру</a:t>
            </a:r>
            <a:r>
              <a:rPr lang="ru-RU" sz="3200" b="1" dirty="0" smtClean="0">
                <a:latin typeface="Gabriola" panose="04040605051002020D02" pitchFamily="82" charset="0"/>
              </a:rPr>
              <a:t>. За </a:t>
            </a:r>
            <a:r>
              <a:rPr lang="ru-RU" sz="3200" b="1" dirty="0" err="1" smtClean="0">
                <a:latin typeface="Gabriola" panose="04040605051002020D02" pitchFamily="82" charset="0"/>
              </a:rPr>
              <a:t>своєю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суттю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профітролі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дуже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схожі</a:t>
            </a:r>
            <a:r>
              <a:rPr lang="ru-RU" sz="3200" b="1" dirty="0" smtClean="0">
                <a:latin typeface="Gabriola" panose="04040605051002020D02" pitchFamily="82" charset="0"/>
              </a:rPr>
              <a:t> з </a:t>
            </a:r>
            <a:r>
              <a:rPr lang="ru-RU" sz="3200" b="1" dirty="0" err="1" smtClean="0">
                <a:latin typeface="Gabriola" panose="04040605051002020D02" pitchFamily="82" charset="0"/>
              </a:rPr>
              <a:t>еклерами</a:t>
            </a:r>
            <a:r>
              <a:rPr lang="ru-RU" sz="3200" b="1" dirty="0" smtClean="0">
                <a:latin typeface="Gabriola" panose="04040605051002020D02" pitchFamily="82" charset="0"/>
              </a:rPr>
              <a:t> (</a:t>
            </a:r>
            <a:r>
              <a:rPr lang="ru-RU" sz="3200" b="1" dirty="0" err="1" smtClean="0">
                <a:latin typeface="Gabriola" panose="04040605051002020D02" pitchFamily="82" charset="0"/>
              </a:rPr>
              <a:t>заварними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тістечками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або</a:t>
            </a:r>
            <a:r>
              <a:rPr lang="ru-RU" sz="3200" b="1" dirty="0" smtClean="0">
                <a:latin typeface="Gabriola" panose="04040605051002020D02" pitchFamily="82" charset="0"/>
              </a:rPr>
              <a:t> трубочками) - </a:t>
            </a:r>
            <a:r>
              <a:rPr lang="ru-RU" sz="3200" b="1" dirty="0" err="1" smtClean="0">
                <a:latin typeface="Gabriola" panose="04040605051002020D02" pitchFamily="82" charset="0"/>
              </a:rPr>
              <a:t>ті</a:t>
            </a:r>
            <a:r>
              <a:rPr lang="ru-RU" sz="3200" b="1" dirty="0" smtClean="0">
                <a:latin typeface="Gabriola" panose="04040605051002020D02" pitchFamily="82" charset="0"/>
              </a:rPr>
              <a:t> ж </a:t>
            </a:r>
            <a:r>
              <a:rPr lang="ru-RU" sz="3200" b="1" dirty="0" err="1" smtClean="0">
                <a:latin typeface="Gabriola" panose="04040605051002020D02" pitchFamily="82" charset="0"/>
              </a:rPr>
              <a:t>самі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кулінарні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вироби</a:t>
            </a:r>
            <a:r>
              <a:rPr lang="ru-RU" sz="3200" b="1" dirty="0" smtClean="0">
                <a:latin typeface="Gabriola" panose="04040605051002020D02" pitchFamily="82" charset="0"/>
              </a:rPr>
              <a:t> з тонкого </a:t>
            </a:r>
            <a:r>
              <a:rPr lang="ru-RU" sz="3200" b="1" dirty="0" err="1" smtClean="0">
                <a:latin typeface="Gabriola" panose="04040605051002020D02" pitchFamily="82" charset="0"/>
              </a:rPr>
              <a:t>тіста</a:t>
            </a:r>
            <a:r>
              <a:rPr lang="ru-RU" sz="3200" b="1" dirty="0" smtClean="0">
                <a:latin typeface="Gabriola" panose="04040605051002020D02" pitchFamily="82" charset="0"/>
              </a:rPr>
              <a:t>, </a:t>
            </a:r>
            <a:r>
              <a:rPr lang="ru-RU" sz="3200" b="1" dirty="0" err="1" smtClean="0">
                <a:latin typeface="Gabriola" panose="04040605051002020D02" pitchFamily="82" charset="0"/>
              </a:rPr>
              <a:t>порожнисті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усередині</a:t>
            </a:r>
            <a:r>
              <a:rPr lang="ru-RU" sz="3200" b="1" dirty="0" smtClean="0">
                <a:latin typeface="Gabriola" panose="04040605051002020D02" pitchFamily="82" charset="0"/>
              </a:rPr>
              <a:t>, але </a:t>
            </a:r>
            <a:r>
              <a:rPr lang="ru-RU" sz="3200" b="1" dirty="0" err="1" smtClean="0">
                <a:latin typeface="Gabriola" panose="04040605051002020D02" pitchFamily="82" charset="0"/>
              </a:rPr>
              <a:t>тільки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зазвичай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круглої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форми</a:t>
            </a:r>
            <a:r>
              <a:rPr lang="ru-RU" sz="3200" b="1" dirty="0" smtClean="0">
                <a:latin typeface="Gabriola" panose="04040605051002020D02" pitchFamily="82" charset="0"/>
              </a:rPr>
              <a:t>. </a:t>
            </a:r>
            <a:r>
              <a:rPr lang="ru-RU" sz="3200" b="1" dirty="0" err="1" smtClean="0">
                <a:latin typeface="Gabriola" panose="04040605051002020D02" pitchFamily="82" charset="0"/>
              </a:rPr>
              <a:t>Рецепти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профітролей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можуть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відрізнятися</a:t>
            </a:r>
            <a:r>
              <a:rPr lang="ru-RU" sz="3200" b="1" dirty="0" smtClean="0">
                <a:latin typeface="Gabriola" panose="04040605051002020D02" pitchFamily="82" charset="0"/>
              </a:rPr>
              <a:t> один </a:t>
            </a:r>
            <a:r>
              <a:rPr lang="ru-RU" sz="3200" b="1" dirty="0" err="1" smtClean="0">
                <a:latin typeface="Gabriola" panose="04040605051002020D02" pitchFamily="82" charset="0"/>
              </a:rPr>
              <a:t>від</a:t>
            </a:r>
            <a:r>
              <a:rPr lang="ru-RU" sz="3200" b="1" dirty="0" smtClean="0">
                <a:latin typeface="Gabriola" panose="04040605051002020D02" pitchFamily="82" charset="0"/>
              </a:rPr>
              <a:t> одного в основному </a:t>
            </a:r>
            <a:r>
              <a:rPr lang="ru-RU" sz="3200" b="1" dirty="0" err="1" smtClean="0">
                <a:latin typeface="Gabriola" panose="04040605051002020D02" pitchFamily="82" charset="0"/>
              </a:rPr>
              <a:t>своєю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начинкою</a:t>
            </a:r>
            <a:r>
              <a:rPr lang="ru-RU" sz="3200" b="1" dirty="0" smtClean="0">
                <a:latin typeface="Gabriola" panose="04040605051002020D02" pitchFamily="82" charset="0"/>
              </a:rPr>
              <a:t>, вона </a:t>
            </a:r>
            <a:r>
              <a:rPr lang="ru-RU" sz="3200" b="1" dirty="0" err="1" smtClean="0">
                <a:latin typeface="Gabriola" panose="04040605051002020D02" pitchFamily="82" charset="0"/>
              </a:rPr>
              <a:t>може</a:t>
            </a:r>
            <a:r>
              <a:rPr lang="ru-RU" sz="3200" b="1" dirty="0" smtClean="0">
                <a:latin typeface="Gabriola" panose="04040605051002020D02" pitchFamily="82" charset="0"/>
              </a:rPr>
              <a:t> бути </a:t>
            </a:r>
            <a:r>
              <a:rPr lang="ru-RU" sz="3200" b="1" dirty="0" err="1" smtClean="0">
                <a:latin typeface="Gabriola" panose="04040605051002020D02" pitchFamily="82" charset="0"/>
              </a:rPr>
              <a:t>солодкою</a:t>
            </a:r>
            <a:r>
              <a:rPr lang="ru-RU" sz="3200" b="1" dirty="0" smtClean="0">
                <a:latin typeface="Gabriola" panose="04040605051002020D02" pitchFamily="82" charset="0"/>
              </a:rPr>
              <a:t>: </a:t>
            </a:r>
            <a:r>
              <a:rPr lang="ru-RU" sz="3200" b="1" dirty="0" err="1" smtClean="0">
                <a:latin typeface="Gabriola" panose="04040605051002020D02" pitchFamily="82" charset="0"/>
              </a:rPr>
              <a:t>сирний</a:t>
            </a:r>
            <a:r>
              <a:rPr lang="ru-RU" sz="3200" b="1" dirty="0" smtClean="0">
                <a:latin typeface="Gabriola" panose="04040605051002020D02" pitchFamily="82" charset="0"/>
              </a:rPr>
              <a:t>, </a:t>
            </a:r>
            <a:r>
              <a:rPr lang="ru-RU" sz="3200" b="1" dirty="0" err="1" smtClean="0">
                <a:latin typeface="Gabriola" panose="04040605051002020D02" pitchFamily="82" charset="0"/>
              </a:rPr>
              <a:t>заварний</a:t>
            </a:r>
            <a:r>
              <a:rPr lang="ru-RU" sz="3200" b="1" dirty="0" smtClean="0">
                <a:latin typeface="Gabriola" panose="04040605051002020D02" pitchFamily="82" charset="0"/>
              </a:rPr>
              <a:t> крем, </a:t>
            </a:r>
            <a:r>
              <a:rPr lang="ru-RU" sz="3200" b="1" dirty="0" err="1" smtClean="0">
                <a:latin typeface="Gabriola" panose="04040605051002020D02" pitchFamily="82" charset="0"/>
              </a:rPr>
              <a:t>згущене</a:t>
            </a:r>
            <a:r>
              <a:rPr lang="ru-RU" sz="3200" b="1" dirty="0" smtClean="0">
                <a:latin typeface="Gabriola" panose="04040605051002020D02" pitchFamily="82" charset="0"/>
              </a:rPr>
              <a:t> молоко, </a:t>
            </a:r>
            <a:r>
              <a:rPr lang="ru-RU" sz="3200" b="1" dirty="0" err="1" smtClean="0">
                <a:latin typeface="Gabriola" panose="04040605051002020D02" pitchFamily="82" charset="0"/>
              </a:rPr>
              <a:t>або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несолодкою</a:t>
            </a:r>
            <a:r>
              <a:rPr lang="ru-RU" sz="3200" b="1" dirty="0" smtClean="0">
                <a:latin typeface="Gabriola" panose="04040605051002020D02" pitchFamily="82" charset="0"/>
              </a:rPr>
              <a:t>: сир, </a:t>
            </a:r>
            <a:r>
              <a:rPr lang="ru-RU" sz="3200" b="1" dirty="0" err="1" smtClean="0">
                <a:latin typeface="Gabriola" panose="04040605051002020D02" pitchFamily="82" charset="0"/>
              </a:rPr>
              <a:t>гриби</a:t>
            </a:r>
            <a:r>
              <a:rPr lang="ru-RU" sz="3200" b="1" dirty="0" smtClean="0">
                <a:latin typeface="Gabriola" panose="04040605051002020D02" pitchFamily="82" charset="0"/>
              </a:rPr>
              <a:t>, паштет і так </a:t>
            </a:r>
            <a:r>
              <a:rPr lang="ru-RU" sz="3200" b="1" dirty="0" err="1" smtClean="0">
                <a:latin typeface="Gabriola" panose="04040605051002020D02" pitchFamily="82" charset="0"/>
              </a:rPr>
              <a:t>далі</a:t>
            </a:r>
            <a:r>
              <a:rPr lang="ru-RU" sz="3200" b="1" dirty="0" smtClean="0">
                <a:latin typeface="Gabriola" panose="04040605051002020D02" pitchFamily="82" charset="0"/>
              </a:rPr>
              <a:t>.</a:t>
            </a:r>
            <a:endParaRPr lang="ru-RU" sz="32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1362075"/>
            <a:ext cx="8543925" cy="4914900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r>
              <a:rPr lang="ru-RU" sz="3200" b="1" dirty="0" smtClean="0">
                <a:latin typeface="Gabriola" panose="04040605051002020D02" pitchFamily="82" charset="0"/>
              </a:rPr>
              <a:t>форма </a:t>
            </a:r>
            <a:r>
              <a:rPr lang="ru-RU" sz="3200" b="1" dirty="0">
                <a:latin typeface="Gabriola" panose="04040605051002020D02" pitchFamily="82" charset="0"/>
              </a:rPr>
              <a:t>кругла; </a:t>
            </a:r>
            <a:r>
              <a:rPr lang="ru-RU" sz="3200" b="1" dirty="0" err="1">
                <a:latin typeface="Gabriola" panose="04040605051002020D02" pitchFamily="82" charset="0"/>
              </a:rPr>
              <a:t>поверхня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опукла</a:t>
            </a:r>
            <a:r>
              <a:rPr lang="ru-RU" sz="3200" b="1" dirty="0">
                <a:latin typeface="Gabriola" panose="04040605051002020D02" pitchFamily="82" charset="0"/>
              </a:rPr>
              <a:t>, без </a:t>
            </a:r>
            <a:r>
              <a:rPr lang="ru-RU" sz="3200" b="1" dirty="0" err="1">
                <a:latin typeface="Gabriola" panose="04040605051002020D02" pitchFamily="82" charset="0"/>
              </a:rPr>
              <a:t>тріщин</a:t>
            </a:r>
            <a:r>
              <a:rPr lang="ru-RU" sz="3200" b="1" dirty="0">
                <a:latin typeface="Gabriola" panose="04040605051002020D02" pitchFamily="82" charset="0"/>
              </a:rPr>
              <a:t>, </a:t>
            </a:r>
            <a:r>
              <a:rPr lang="ru-RU" sz="3200" b="1" dirty="0" err="1">
                <a:latin typeface="Gabriola" panose="04040605051002020D02" pitchFamily="82" charset="0"/>
              </a:rPr>
              <a:t>всередині</a:t>
            </a:r>
            <a:r>
              <a:rPr lang="ru-RU" sz="3200" b="1" dirty="0">
                <a:latin typeface="Gabriola" panose="04040605051002020D02" pitchFamily="82" charset="0"/>
              </a:rPr>
              <a:t> з </a:t>
            </a:r>
            <a:r>
              <a:rPr lang="ru-RU" sz="3200" b="1" dirty="0" err="1">
                <a:latin typeface="Gabriola" panose="04040605051002020D02" pitchFamily="82" charset="0"/>
              </a:rPr>
              <a:t>порожниною</a:t>
            </a:r>
            <a:r>
              <a:rPr lang="ru-RU" sz="3200" b="1" dirty="0">
                <a:latin typeface="Gabriola" panose="04040605051002020D02" pitchFamily="82" charset="0"/>
              </a:rPr>
              <a:t>; смак </a:t>
            </a:r>
            <a:r>
              <a:rPr lang="ru-RU" sz="3200" b="1" dirty="0" err="1">
                <a:latin typeface="Gabriola" panose="04040605051002020D02" pitchFamily="82" charset="0"/>
              </a:rPr>
              <a:t>приємний</a:t>
            </a:r>
            <a:r>
              <a:rPr lang="ru-RU" sz="3200" b="1" dirty="0">
                <a:latin typeface="Gabriola" panose="04040605051002020D02" pitchFamily="82" charset="0"/>
              </a:rPr>
              <a:t>, </a:t>
            </a:r>
            <a:r>
              <a:rPr lang="ru-RU" sz="3200" b="1" dirty="0" err="1">
                <a:latin typeface="Gabriola" panose="04040605051002020D02" pitchFamily="82" charset="0"/>
              </a:rPr>
              <a:t>ледь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солонуватий</a:t>
            </a:r>
            <a:r>
              <a:rPr lang="ru-RU" sz="3200" b="1" dirty="0" smtClean="0">
                <a:latin typeface="Gabriola" panose="04040605051002020D02" pitchFamily="82" charset="0"/>
              </a:rPr>
              <a:t>.</a:t>
            </a:r>
            <a:endParaRPr lang="ru-RU" sz="3200" b="1" dirty="0">
              <a:latin typeface="Gabriola" panose="04040605051002020D02" pitchFamily="82" charset="0"/>
            </a:endParaRPr>
          </a:p>
          <a:p>
            <a:r>
              <a:rPr lang="ru-RU" sz="3200" b="1" dirty="0" err="1">
                <a:latin typeface="Gabriola" panose="04040605051002020D02" pitchFamily="82" charset="0"/>
              </a:rPr>
              <a:t>з</a:t>
            </a:r>
            <a:r>
              <a:rPr lang="ru-RU" sz="3200" b="1" dirty="0" err="1" smtClean="0">
                <a:latin typeface="Gabriola" panose="04040605051002020D02" pitchFamily="82" charset="0"/>
              </a:rPr>
              <a:t>овнішній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вигляд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виробу</a:t>
            </a:r>
            <a:r>
              <a:rPr lang="ru-RU" sz="3200" b="1" dirty="0" smtClean="0">
                <a:latin typeface="Gabriola" panose="04040605051002020D02" pitchFamily="82" charset="0"/>
              </a:rPr>
              <a:t> повинен бути без великих </a:t>
            </a:r>
            <a:r>
              <a:rPr lang="ru-RU" sz="3200" b="1" dirty="0" err="1" smtClean="0">
                <a:latin typeface="Gabriola" panose="04040605051002020D02" pitchFamily="82" charset="0"/>
              </a:rPr>
              <a:t>тріщин</a:t>
            </a:r>
            <a:r>
              <a:rPr lang="ru-RU" sz="3200" b="1" dirty="0" smtClean="0">
                <a:latin typeface="Gabriola" panose="04040605051002020D02" pitchFamily="82" charset="0"/>
              </a:rPr>
              <a:t>, </a:t>
            </a:r>
            <a:r>
              <a:rPr lang="ru-RU" sz="3200" b="1" dirty="0" err="1" smtClean="0">
                <a:latin typeface="Gabriola" panose="04040605051002020D02" pitchFamily="82" charset="0"/>
              </a:rPr>
              <a:t>горілих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або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вмятих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місць</a:t>
            </a:r>
            <a:r>
              <a:rPr lang="ru-RU" sz="3200" b="1" dirty="0">
                <a:latin typeface="Gabriola" panose="04040605051002020D02" pitchFamily="82" charset="0"/>
              </a:rPr>
              <a:t>, </a:t>
            </a:r>
            <a:r>
              <a:rPr lang="ru-RU" sz="3200" b="1" dirty="0" err="1">
                <a:latin typeface="Gabriola" panose="04040605051002020D02" pitchFamily="82" charset="0"/>
              </a:rPr>
              <a:t>колір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зовні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сіро-жовтий</a:t>
            </a:r>
            <a:r>
              <a:rPr lang="ru-RU" sz="3200" b="1" dirty="0">
                <a:latin typeface="Gabriola" panose="04040605051002020D02" pitchFamily="82" charset="0"/>
              </a:rPr>
              <a:t>, </a:t>
            </a:r>
            <a:r>
              <a:rPr lang="ru-RU" sz="3200" b="1" dirty="0" err="1">
                <a:latin typeface="Gabriola" panose="04040605051002020D02" pitchFamily="82" charset="0"/>
              </a:rPr>
              <a:t>усередині</a:t>
            </a:r>
            <a:r>
              <a:rPr lang="ru-RU" sz="3200" b="1" dirty="0">
                <a:latin typeface="Gabriola" panose="04040605051002020D02" pitchFamily="82" charset="0"/>
              </a:rPr>
              <a:t> - </a:t>
            </a:r>
            <a:r>
              <a:rPr lang="ru-RU" sz="3200" b="1" dirty="0" err="1">
                <a:latin typeface="Gabriola" panose="04040605051002020D02" pitchFamily="82" charset="0"/>
              </a:rPr>
              <a:t>жовтий</a:t>
            </a:r>
            <a:r>
              <a:rPr lang="ru-RU" sz="3200" b="1" dirty="0">
                <a:latin typeface="Gabriola" panose="04040605051002020D02" pitchFamily="82" charset="0"/>
              </a:rPr>
              <a:t>; смак - </a:t>
            </a:r>
            <a:r>
              <a:rPr lang="ru-RU" sz="3200" b="1" dirty="0" err="1">
                <a:latin typeface="Gabriola" panose="04040605051002020D02" pitchFamily="82" charset="0"/>
              </a:rPr>
              <a:t>трохи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 smtClean="0">
                <a:latin typeface="Gabriola" panose="04040605051002020D02" pitchFamily="82" charset="0"/>
              </a:rPr>
              <a:t>солонуватий</a:t>
            </a:r>
            <a:r>
              <a:rPr lang="ru-RU" sz="3200" b="1" dirty="0" smtClean="0">
                <a:latin typeface="Gabriola" panose="04040605051002020D02" pitchFamily="82" charset="0"/>
              </a:rPr>
              <a:t>.</a:t>
            </a:r>
          </a:p>
          <a:p>
            <a:r>
              <a:rPr lang="ru-RU" sz="3200" b="1" dirty="0" smtClean="0">
                <a:latin typeface="Gabriola" panose="04040605051002020D02" pitchFamily="82" charset="0"/>
              </a:rPr>
              <a:t>смак </a:t>
            </a:r>
            <a:r>
              <a:rPr lang="ru-RU" sz="3200" b="1" dirty="0">
                <a:latin typeface="Gabriola" panose="04040605051002020D02" pitchFamily="82" charset="0"/>
              </a:rPr>
              <a:t>і запах </a:t>
            </a:r>
            <a:r>
              <a:rPr lang="ru-RU" sz="3200" b="1" dirty="0" err="1">
                <a:latin typeface="Gabriola" panose="04040605051002020D02" pitchFamily="82" charset="0"/>
              </a:rPr>
              <a:t>мають</a:t>
            </a:r>
            <a:r>
              <a:rPr lang="ru-RU" sz="3200" b="1" dirty="0">
                <a:latin typeface="Gabriola" panose="04040605051002020D02" pitchFamily="82" charset="0"/>
              </a:rPr>
              <a:t> бути </a:t>
            </a:r>
            <a:r>
              <a:rPr lang="ru-RU" sz="3200" b="1" dirty="0" err="1">
                <a:latin typeface="Gabriola" panose="04040605051002020D02" pitchFamily="82" charset="0"/>
              </a:rPr>
              <a:t>властивими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цьому</a:t>
            </a:r>
            <a:r>
              <a:rPr lang="ru-RU" sz="3200" b="1" dirty="0">
                <a:latin typeface="Gabriola" panose="04040605051002020D02" pitchFamily="82" charset="0"/>
              </a:rPr>
              <a:t> виду </a:t>
            </a:r>
            <a:r>
              <a:rPr lang="ru-RU" sz="3200" b="1" dirty="0" err="1">
                <a:latin typeface="Gabriola" panose="04040605051002020D02" pitchFamily="82" charset="0"/>
              </a:rPr>
              <a:t>виробів</a:t>
            </a:r>
            <a:r>
              <a:rPr lang="ru-RU" sz="3200" b="1" dirty="0">
                <a:latin typeface="Gabriola" panose="04040605051002020D02" pitchFamily="82" charset="0"/>
              </a:rPr>
              <a:t>. </a:t>
            </a:r>
            <a:r>
              <a:rPr lang="ru-RU" sz="3200" b="1" dirty="0" err="1">
                <a:latin typeface="Gabriola" panose="04040605051002020D02" pitchFamily="82" charset="0"/>
              </a:rPr>
              <a:t>Вологість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передбачена</a:t>
            </a:r>
            <a:r>
              <a:rPr lang="ru-RU" sz="3200" b="1" dirty="0">
                <a:latin typeface="Gabriola" panose="04040605051002020D02" pitchFamily="82" charset="0"/>
              </a:rPr>
              <a:t> стандартом з </a:t>
            </a:r>
            <a:r>
              <a:rPr lang="ru-RU" sz="3200" b="1" dirty="0" err="1">
                <a:latin typeface="Gabriola" panose="04040605051002020D02" pitchFamily="82" charset="0"/>
              </a:rPr>
              <a:t>урахуванням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smtClean="0">
                <a:latin typeface="Gabriola" panose="04040605051002020D02" pitchFamily="82" charset="0"/>
              </a:rPr>
              <a:t>виду</a:t>
            </a:r>
            <a:r>
              <a:rPr lang="ru-RU" sz="3200" b="1" dirty="0">
                <a:latin typeface="Gabriola" panose="04040605051002020D02" pitchFamily="82" charset="0"/>
              </a:rPr>
              <a:t>.</a:t>
            </a:r>
            <a:endParaRPr lang="ru-RU" sz="3600" b="1" dirty="0">
              <a:latin typeface="Gabriola" panose="04040605051002020D02" pitchFamily="82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129" y="565152"/>
            <a:ext cx="7355542" cy="100647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Gabriola" panose="04040605051002020D02" pitchFamily="82" charset="0"/>
                <a:ea typeface="+mn-ea"/>
              </a:rPr>
              <a:t>Вимоги</a:t>
            </a:r>
            <a:r>
              <a:rPr lang="ru-RU" sz="6600" b="1" dirty="0" smtClean="0">
                <a:solidFill>
                  <a:srgbClr val="C00000"/>
                </a:solidFill>
                <a:latin typeface="Gabriola" panose="04040605051002020D02" pitchFamily="82" charset="0"/>
                <a:ea typeface="+mn-ea"/>
              </a:rPr>
              <a:t> до </a:t>
            </a:r>
            <a:r>
              <a:rPr lang="ru-RU" sz="6600" b="1" dirty="0" err="1" smtClean="0">
                <a:solidFill>
                  <a:srgbClr val="C00000"/>
                </a:solidFill>
                <a:latin typeface="Gabriola" panose="04040605051002020D02" pitchFamily="82" charset="0"/>
                <a:ea typeface="+mn-ea"/>
              </a:rPr>
              <a:t>якості</a:t>
            </a:r>
            <a:r>
              <a:rPr lang="ru-RU" sz="6600" b="1" dirty="0" smtClean="0">
                <a:solidFill>
                  <a:srgbClr val="C00000"/>
                </a:solidFill>
                <a:latin typeface="Gabriola" panose="04040605051002020D02" pitchFamily="82" charset="0"/>
                <a:ea typeface="+mn-ea"/>
              </a:rPr>
              <a:t>:</a:t>
            </a:r>
            <a:endParaRPr lang="ru-RU" sz="138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8458" y="779464"/>
            <a:ext cx="7355542" cy="1006474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Історія виникнення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425" y="1485900"/>
            <a:ext cx="8439150" cy="4557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9574" y="1785938"/>
            <a:ext cx="84486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Gabriola" panose="04040605051002020D02" pitchFamily="82" charset="0"/>
              </a:rPr>
              <a:t>У </a:t>
            </a:r>
            <a:r>
              <a:rPr lang="ru-RU" sz="3200" b="1" dirty="0" err="1" smtClean="0">
                <a:latin typeface="Gabriola" panose="04040605051002020D02" pitchFamily="82" charset="0"/>
              </a:rPr>
              <a:t>Франції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шістнадцятого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століття</a:t>
            </a:r>
            <a:r>
              <a:rPr lang="ru-RU" sz="3200" b="1" dirty="0">
                <a:latin typeface="Gabriola" panose="04040605051002020D02" pitchFamily="82" charset="0"/>
              </a:rPr>
              <a:t> слово "</a:t>
            </a:r>
            <a:r>
              <a:rPr lang="ru-RU" sz="3200" b="1" dirty="0" err="1" smtClean="0">
                <a:latin typeface="Gabriola" panose="04040605051002020D02" pitchFamily="82" charset="0"/>
              </a:rPr>
              <a:t>профтроль</a:t>
            </a:r>
            <a:r>
              <a:rPr lang="ru-RU" sz="3200" b="1" dirty="0">
                <a:latin typeface="Gabriola" panose="04040605051002020D02" pitchFamily="82" charset="0"/>
              </a:rPr>
              <a:t>" (фр. </a:t>
            </a:r>
            <a:r>
              <a:rPr lang="ru-RU" sz="3200" b="1" dirty="0" err="1">
                <a:latin typeface="Gabriola" panose="04040605051002020D02" pitchFamily="82" charset="0"/>
              </a:rPr>
              <a:t>profiterole</a:t>
            </a:r>
            <a:r>
              <a:rPr lang="ru-RU" sz="3200" b="1" dirty="0">
                <a:latin typeface="Gabriola" panose="04040605051002020D02" pitchFamily="82" charset="0"/>
              </a:rPr>
              <a:t>) означало невеликий </a:t>
            </a:r>
            <a:r>
              <a:rPr lang="ru-RU" sz="3200" b="1" dirty="0" err="1">
                <a:latin typeface="Gabriola" panose="04040605051002020D02" pitchFamily="82" charset="0"/>
              </a:rPr>
              <a:t>прибуток</a:t>
            </a:r>
            <a:r>
              <a:rPr lang="ru-RU" sz="3200" b="1" dirty="0">
                <a:latin typeface="Gabriola" panose="04040605051002020D02" pitchFamily="82" charset="0"/>
              </a:rPr>
              <a:t>, скромна </a:t>
            </a:r>
            <a:r>
              <a:rPr lang="ru-RU" sz="3200" b="1" dirty="0" err="1">
                <a:latin typeface="Gabriola" panose="04040605051002020D02" pitchFamily="82" charset="0"/>
              </a:rPr>
              <a:t>винагорода</a:t>
            </a:r>
            <a:r>
              <a:rPr lang="ru-RU" sz="3200" b="1" dirty="0">
                <a:latin typeface="Gabriola" panose="04040605051002020D02" pitchFamily="82" charset="0"/>
              </a:rPr>
              <a:t> за </a:t>
            </a:r>
            <a:r>
              <a:rPr lang="ru-RU" sz="3200" b="1" dirty="0" err="1">
                <a:latin typeface="Gabriola" panose="04040605051002020D02" pitchFamily="82" charset="0"/>
              </a:rPr>
              <a:t>праці</a:t>
            </a:r>
            <a:r>
              <a:rPr lang="ru-RU" sz="3200" b="1" dirty="0">
                <a:latin typeface="Gabriola" panose="04040605051002020D02" pitchFamily="82" charset="0"/>
              </a:rPr>
              <a:t> - на </a:t>
            </a:r>
            <a:r>
              <a:rPr lang="ru-RU" sz="3200" b="1" dirty="0" err="1" smtClean="0">
                <a:latin typeface="Gabriola" panose="04040605051002020D02" pitchFamily="82" charset="0"/>
              </a:rPr>
              <a:t>українську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його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можна</a:t>
            </a:r>
            <a:r>
              <a:rPr lang="ru-RU" sz="3200" b="1" dirty="0">
                <a:latin typeface="Gabriola" panose="04040605051002020D02" pitchFamily="82" charset="0"/>
              </a:rPr>
              <a:t> перевести як "</a:t>
            </a:r>
            <a:r>
              <a:rPr lang="ru-RU" sz="3200" b="1" dirty="0" err="1">
                <a:latin typeface="Gabriola" panose="04040605051002020D02" pitchFamily="82" charset="0"/>
              </a:rPr>
              <a:t>дрібничку</a:t>
            </a:r>
            <a:r>
              <a:rPr lang="ru-RU" sz="3200" b="1" dirty="0">
                <a:latin typeface="Gabriola" panose="04040605051002020D02" pitchFamily="82" charset="0"/>
              </a:rPr>
              <a:t>, а </a:t>
            </a:r>
            <a:r>
              <a:rPr lang="ru-RU" sz="3200" b="1" dirty="0" err="1">
                <a:latin typeface="Gabriola" panose="04040605051002020D02" pitchFamily="82" charset="0"/>
              </a:rPr>
              <a:t>приємно</a:t>
            </a:r>
            <a:r>
              <a:rPr lang="ru-RU" sz="3200" b="1" dirty="0">
                <a:latin typeface="Gabriola" panose="04040605051002020D02" pitchFamily="82" charset="0"/>
              </a:rPr>
              <a:t>". Слово </a:t>
            </a:r>
            <a:r>
              <a:rPr lang="ru-RU" sz="3200" b="1" dirty="0" err="1">
                <a:latin typeface="Gabriola" panose="04040605051002020D02" pitchFamily="82" charset="0"/>
              </a:rPr>
              <a:t>це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набуло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несподіваного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сенсу</a:t>
            </a:r>
            <a:r>
              <a:rPr lang="ru-RU" sz="3200" b="1" dirty="0">
                <a:latin typeface="Gabriola" panose="04040605051002020D02" pitchFamily="82" charset="0"/>
              </a:rPr>
              <a:t> в </a:t>
            </a:r>
            <a:r>
              <a:rPr lang="ru-RU" sz="3200" b="1" dirty="0" err="1">
                <a:latin typeface="Gabriola" panose="04040605051002020D02" pitchFamily="82" charset="0"/>
              </a:rPr>
              <a:t>кулінарії</a:t>
            </a:r>
            <a:r>
              <a:rPr lang="ru-RU" sz="3200" b="1" dirty="0">
                <a:latin typeface="Gabriola" panose="04040605051002020D02" pitchFamily="82" charset="0"/>
              </a:rPr>
              <a:t>, коли </a:t>
            </a:r>
            <a:r>
              <a:rPr lang="ru-RU" sz="3200" b="1" dirty="0" err="1" smtClean="0">
                <a:latin typeface="Gabriola" panose="04040605051002020D02" pitchFamily="82" charset="0"/>
              </a:rPr>
              <a:t>профітролем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>
                <a:latin typeface="Gabriola" panose="04040605051002020D02" pitchFamily="82" charset="0"/>
              </a:rPr>
              <a:t>стали </a:t>
            </a:r>
            <a:r>
              <a:rPr lang="ru-RU" sz="3200" b="1" dirty="0" err="1">
                <a:latin typeface="Gabriola" panose="04040605051002020D02" pitchFamily="82" charset="0"/>
              </a:rPr>
              <a:t>називати</a:t>
            </a:r>
            <a:r>
              <a:rPr lang="ru-RU" sz="3200" b="1" dirty="0">
                <a:latin typeface="Gabriola" panose="04040605051002020D02" pitchFamily="82" charset="0"/>
              </a:rPr>
              <a:t> невеликий печений </a:t>
            </a:r>
            <a:r>
              <a:rPr lang="ru-RU" sz="3200" b="1" dirty="0" err="1">
                <a:latin typeface="Gabriola" panose="04040605051002020D02" pitchFamily="82" charset="0"/>
              </a:rPr>
              <a:t>хліб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із</a:t>
            </a:r>
            <a:r>
              <a:rPr lang="ru-RU" sz="3200" b="1" dirty="0">
                <a:latin typeface="Gabriola" panose="04040605051002020D02" pitchFamily="82" charset="0"/>
              </a:rPr>
              <a:t> заварного </a:t>
            </a:r>
            <a:r>
              <a:rPr lang="ru-RU" sz="3200" b="1" dirty="0" err="1">
                <a:latin typeface="Gabriola" panose="04040605051002020D02" pitchFamily="82" charset="0"/>
              </a:rPr>
              <a:t>тіста</a:t>
            </a:r>
            <a:r>
              <a:rPr lang="ru-RU" sz="3200" b="1" dirty="0">
                <a:latin typeface="Gabriola" panose="04040605051002020D02" pitchFamily="82" charset="0"/>
              </a:rPr>
              <a:t>, </a:t>
            </a:r>
            <a:r>
              <a:rPr lang="ru-RU" sz="3200" b="1" dirty="0" err="1">
                <a:latin typeface="Gabriola" panose="04040605051002020D02" pitchFamily="82" charset="0"/>
              </a:rPr>
              <a:t>який</a:t>
            </a:r>
            <a:r>
              <a:rPr lang="ru-RU" sz="3200" b="1" dirty="0">
                <a:latin typeface="Gabriola" panose="04040605051002020D02" pitchFamily="82" charset="0"/>
              </a:rPr>
              <a:t> клали в суп</a:t>
            </a:r>
            <a:r>
              <a:rPr lang="ru-RU" sz="3200" b="1" dirty="0" smtClean="0">
                <a:latin typeface="Gabriola" panose="04040605051002020D02" pitchFamily="82" charset="0"/>
              </a:rPr>
              <a:t>.</a:t>
            </a:r>
            <a:endParaRPr lang="ru-RU" sz="3600" b="1" dirty="0" smtClean="0">
              <a:latin typeface="Gabriola" panose="04040605051002020D02" pitchFamily="82" charset="0"/>
            </a:endParaRPr>
          </a:p>
          <a:p>
            <a:r>
              <a:rPr lang="ru-RU" sz="3600" b="1" dirty="0" err="1" smtClean="0">
                <a:latin typeface="Gabriola" panose="04040605051002020D02" pitchFamily="82" charset="0"/>
              </a:rPr>
              <a:t>Вироби</a:t>
            </a:r>
            <a:r>
              <a:rPr lang="ru-RU" sz="3600" b="1" dirty="0" smtClean="0"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latin typeface="Gabriola" panose="04040605051002020D02" pitchFamily="82" charset="0"/>
              </a:rPr>
              <a:t>із</a:t>
            </a:r>
            <a:r>
              <a:rPr lang="ru-RU" sz="3600" b="1" dirty="0">
                <a:latin typeface="Gabriola" panose="04040605051002020D02" pitchFamily="82" charset="0"/>
              </a:rPr>
              <a:t> заварного </a:t>
            </a:r>
            <a:r>
              <a:rPr lang="ru-RU" sz="3600" b="1" dirty="0" err="1">
                <a:latin typeface="Gabriola" panose="04040605051002020D02" pitchFamily="82" charset="0"/>
              </a:rPr>
              <a:t>тіста</a:t>
            </a:r>
            <a:r>
              <a:rPr lang="ru-RU" sz="3600" b="1" dirty="0"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latin typeface="Gabriola" panose="04040605051002020D02" pitchFamily="82" charset="0"/>
              </a:rPr>
              <a:t>французи</a:t>
            </a:r>
            <a:r>
              <a:rPr lang="ru-RU" sz="3600" b="1" dirty="0"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latin typeface="Gabriola" panose="04040605051002020D02" pitchFamily="82" charset="0"/>
              </a:rPr>
              <a:t>називають</a:t>
            </a:r>
            <a:r>
              <a:rPr lang="ru-RU" sz="3600" b="1" dirty="0">
                <a:latin typeface="Gabriola" panose="04040605051002020D02" pitchFamily="82" charset="0"/>
              </a:rPr>
              <a:t> "шу" (</a:t>
            </a:r>
            <a:r>
              <a:rPr lang="en-US" sz="3600" b="1" dirty="0">
                <a:latin typeface="Gabriola" panose="04040605051002020D02" pitchFamily="82" charset="0"/>
              </a:rPr>
              <a:t>choux - </a:t>
            </a:r>
            <a:r>
              <a:rPr lang="ru-RU" sz="3600" b="1" dirty="0">
                <a:latin typeface="Gabriola" panose="04040605051002020D02" pitchFamily="82" charset="0"/>
              </a:rPr>
              <a:t>капуста). </a:t>
            </a:r>
            <a:endParaRPr lang="ru-RU" sz="28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925" y="1800225"/>
            <a:ext cx="8334375" cy="444341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Найпоширенішими</a:t>
            </a:r>
            <a:r>
              <a:rPr lang="ru-RU" sz="3600" b="1" dirty="0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виробами</a:t>
            </a:r>
            <a:r>
              <a:rPr lang="ru-RU" sz="3600" b="1" dirty="0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із</a:t>
            </a:r>
            <a:r>
              <a:rPr lang="ru-RU" sz="3600" b="1" dirty="0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заварного пшеничного </a:t>
            </a:r>
            <a:r>
              <a:rPr lang="ru-RU" sz="36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тіста</a:t>
            </a:r>
            <a:r>
              <a:rPr lang="ru-RU" sz="3600" b="1" dirty="0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є </a:t>
            </a:r>
            <a:r>
              <a:rPr lang="ru-RU" sz="36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тістечко</a:t>
            </a:r>
            <a:r>
              <a:rPr lang="ru-RU" sz="3600" b="1" dirty="0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еклер</a:t>
            </a:r>
            <a:r>
              <a:rPr lang="ru-RU" sz="3600" b="1" dirty="0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і профитроли. </a:t>
            </a:r>
            <a:r>
              <a:rPr lang="ru-RU" sz="36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Еклери</a:t>
            </a:r>
            <a:r>
              <a:rPr lang="ru-RU" sz="3600" b="1" dirty="0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- </a:t>
            </a:r>
            <a:r>
              <a:rPr lang="ru-RU" sz="36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французькі</a:t>
            </a:r>
            <a:r>
              <a:rPr lang="ru-RU" sz="3600" b="1" dirty="0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заварні</a:t>
            </a:r>
            <a:r>
              <a:rPr lang="ru-RU" sz="3600" b="1" dirty="0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тістечка</a:t>
            </a:r>
            <a:r>
              <a:rPr lang="ru-RU" sz="3600" b="1" dirty="0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, без </a:t>
            </a:r>
            <a:r>
              <a:rPr lang="ru-RU" sz="36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яких</a:t>
            </a:r>
            <a:r>
              <a:rPr lang="ru-RU" sz="3600" b="1" dirty="0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неможливо</a:t>
            </a:r>
            <a:r>
              <a:rPr lang="ru-RU" sz="3600" b="1" dirty="0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представити</a:t>
            </a:r>
            <a:r>
              <a:rPr lang="ru-RU" sz="3600" b="1" dirty="0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хорошу</a:t>
            </a:r>
            <a:r>
              <a:rPr lang="ru-RU" sz="3600" b="1" dirty="0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кондитерську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. У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перекладі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з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французького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еклер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означає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"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блискавка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". І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це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передусім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із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-за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блискучої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помадки,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якою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традиційно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глазурують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ці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тістечка</a:t>
            </a:r>
            <a:r>
              <a:rPr lang="ru-RU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.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</a:rPr>
              <a:t>Справжній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</a:rPr>
              <a:t>еклер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</a:rPr>
              <a:t>розпізнати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</a:rPr>
              <a:t>досить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</a:rPr>
              <a:t> просто: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</a:rPr>
              <a:t>він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</a:rPr>
              <a:t> повинен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</a:rPr>
              <a:t>сліпуче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</a:rPr>
              <a:t>сяяти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</a:rPr>
              <a:t>! </a:t>
            </a:r>
            <a:endParaRPr lang="ru-RU" sz="3200" b="1" dirty="0">
              <a:solidFill>
                <a:prstClr val="black"/>
              </a:solidFill>
              <a:latin typeface="Gabriola" panose="04040605051002020D02" pitchFamily="82" charset="0"/>
              <a:cs typeface="+mn-cs"/>
            </a:endParaRPr>
          </a:p>
          <a:p>
            <a:endParaRPr lang="ru-RU" dirty="0"/>
          </a:p>
        </p:txBody>
      </p:sp>
      <p:pic>
        <p:nvPicPr>
          <p:cNvPr id="6146" name="Picture 2" descr="C:\Users\Товкач Александр\Desktop\0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450526"/>
            <a:ext cx="8315325" cy="14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57350"/>
            <a:ext cx="8439149" cy="5848350"/>
          </a:xfrm>
          <a:noFill/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err="1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Історія</a:t>
            </a:r>
            <a:r>
              <a:rPr lang="ru-RU" sz="3200" b="1" dirty="0" smtClean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заварного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тіста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,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необхідного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для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приготування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еклерів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,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бере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свій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початок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ще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в 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XVI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столітті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. У 1533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році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Катерина Медичи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переїхала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у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Францію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у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супроводі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усього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свого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двору,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включаючи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кухаря на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ім'я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П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a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нтерелли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(</a:t>
            </a:r>
            <a:r>
              <a:rPr lang="en-US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Panterelli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).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Саме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він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в 1554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році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"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відкрив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"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заварне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тісто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, з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гордістю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назвавши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його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власним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ім'ям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-- 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p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в</a:t>
            </a:r>
            <a:r>
              <a:rPr lang="en-US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te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а </a:t>
            </a:r>
            <a:r>
              <a:rPr lang="en-US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Panterelli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. 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Нова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випічка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викликала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справжній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фурор при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дворі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, і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іноземні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булочки з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полюванням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прийняли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в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королівське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меню. За два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подальші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століття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рецепт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тіста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дещо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змінився</a:t>
            </a:r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  <a:cs typeface="+mn-cs"/>
              </a:rPr>
              <a:t>.</a:t>
            </a:r>
          </a:p>
          <a:p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6" y="504824"/>
            <a:ext cx="83153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2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908" y="536577"/>
            <a:ext cx="7355542" cy="1006474"/>
          </a:xfrm>
        </p:spPr>
        <p:txBody>
          <a:bodyPr>
            <a:normAutofit/>
          </a:bodyPr>
          <a:lstStyle/>
          <a:p>
            <a:r>
              <a:rPr lang="vi-VN" sz="6600" b="1" dirty="0" smtClean="0">
                <a:solidFill>
                  <a:srgbClr val="C00000"/>
                </a:solidFill>
                <a:latin typeface="Gabriola" panose="04040605051002020D02" pitchFamily="82" charset="0"/>
                <a:ea typeface="+mn-ea"/>
              </a:rPr>
              <a:t>Заварне тісто </a:t>
            </a:r>
            <a:endParaRPr lang="ru-RU" sz="96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9099" y="1552576"/>
            <a:ext cx="8410575" cy="5010150"/>
          </a:xfrm>
        </p:spPr>
        <p:txBody>
          <a:bodyPr>
            <a:normAutofit lnSpcReduction="10000"/>
          </a:bodyPr>
          <a:lstStyle/>
          <a:p>
            <a:r>
              <a:rPr lang="vi-VN" sz="3200" b="1" dirty="0" smtClean="0">
                <a:latin typeface="Gabriola" panose="04040605051002020D02" pitchFamily="82" charset="0"/>
              </a:rPr>
              <a:t>вид </a:t>
            </a:r>
            <a:r>
              <a:rPr lang="vi-VN" sz="3200" b="1" dirty="0">
                <a:latin typeface="Gabriola" panose="04040605051002020D02" pitchFamily="82" charset="0"/>
              </a:rPr>
              <a:t>тіста, який отримав свою назву від способу приготування. При приготуванні заварного тіста борошно з'єднується з киплячою водою, сіллю і жиром і вариться або запарюється. Заварена маса змішується з великою кількістю яєць.</a:t>
            </a:r>
          </a:p>
          <a:p>
            <a:r>
              <a:rPr lang="vi-VN" sz="3200" b="1" dirty="0">
                <a:latin typeface="Gabriola" panose="04040605051002020D02" pitchFamily="82" charset="0"/>
              </a:rPr>
              <a:t>Заварне тісто готується без цукру, має прісний смак і різноманітне застосування. Таке тісто готується без будь-яких розпушувачів.</a:t>
            </a:r>
          </a:p>
          <a:p>
            <a:r>
              <a:rPr lang="vi-VN" sz="3200" b="1" dirty="0">
                <a:latin typeface="Gabriola" panose="04040605051002020D02" pitchFamily="82" charset="0"/>
              </a:rPr>
              <a:t>Особливістю заварного тіста з пшеничного борошна є наявність великих пустот всередині виробів, які заповнюються кремом або іншою начинкою.</a:t>
            </a:r>
          </a:p>
          <a:p>
            <a:endParaRPr lang="vi-VN" dirty="0">
              <a:latin typeface="Gabriola" panose="04040605051002020D02" pitchFamily="82" charset="0"/>
            </a:endParaRPr>
          </a:p>
          <a:p>
            <a:endParaRPr lang="ru-RU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Інгредієнти:</a:t>
            </a:r>
            <a:endParaRPr lang="ru-RU" sz="66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5349" y="2152649"/>
            <a:ext cx="7355542" cy="4351338"/>
          </a:xfrm>
        </p:spPr>
        <p:txBody>
          <a:bodyPr/>
          <a:lstStyle/>
          <a:p>
            <a:r>
              <a:rPr lang="uk-UA" sz="3200" b="1" dirty="0" smtClean="0">
                <a:latin typeface="Gabriola" panose="04040605051002020D02" pitchFamily="82" charset="0"/>
              </a:rPr>
              <a:t>1 склянка води </a:t>
            </a:r>
          </a:p>
          <a:p>
            <a:r>
              <a:rPr lang="uk-UA" sz="3200" b="1" dirty="0" smtClean="0">
                <a:latin typeface="Gabriola" panose="04040605051002020D02" pitchFamily="82" charset="0"/>
              </a:rPr>
              <a:t>100 грам  вершкового масла</a:t>
            </a:r>
          </a:p>
          <a:p>
            <a:r>
              <a:rPr lang="uk-UA" sz="3200" b="1" dirty="0" smtClean="0">
                <a:latin typeface="Gabriola" panose="04040605051002020D02" pitchFamily="82" charset="0"/>
              </a:rPr>
              <a:t>1 склянка  муки</a:t>
            </a:r>
          </a:p>
          <a:p>
            <a:r>
              <a:rPr lang="uk-UA" sz="3200" b="1" dirty="0" smtClean="0">
                <a:latin typeface="Gabriola" panose="04040605051002020D02" pitchFamily="82" charset="0"/>
              </a:rPr>
              <a:t>4-5 яйця</a:t>
            </a:r>
          </a:p>
          <a:p>
            <a:r>
              <a:rPr lang="uk-UA" sz="3200" b="1" dirty="0" smtClean="0">
                <a:latin typeface="Gabriola" panose="04040605051002020D02" pitchFamily="82" charset="0"/>
              </a:rPr>
              <a:t>сіль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2085974"/>
            <a:ext cx="4191002" cy="31432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06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8943975" cy="1206498"/>
          </a:xfrm>
        </p:spPr>
        <p:txBody>
          <a:bodyPr>
            <a:noAutofit/>
          </a:bodyPr>
          <a:lstStyle/>
          <a:p>
            <a:r>
              <a:rPr lang="uk-UA" sz="6600" dirty="0" smtClean="0"/>
              <a:t/>
            </a:r>
            <a:br>
              <a:rPr lang="uk-UA" sz="6600" dirty="0" smtClean="0"/>
            </a:br>
            <a:r>
              <a:rPr lang="uk-UA" sz="66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Технологія приготування</a:t>
            </a:r>
            <a:endParaRPr lang="ru-RU" sz="66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4824" y="2209800"/>
            <a:ext cx="4248151" cy="452913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dirty="0">
                <a:latin typeface="Gabriola" panose="04040605051002020D02" pitchFamily="82" charset="0"/>
              </a:rPr>
              <a:t>У посуд з водою </a:t>
            </a:r>
            <a:r>
              <a:rPr lang="ru-RU" b="1" dirty="0" err="1">
                <a:latin typeface="Gabriola" panose="04040605051002020D02" pitchFamily="82" charset="0"/>
              </a:rPr>
              <a:t>додають</a:t>
            </a:r>
            <a:r>
              <a:rPr lang="ru-RU" b="1" dirty="0">
                <a:latin typeface="Gabriola" panose="04040605051002020D02" pitchFamily="82" charset="0"/>
              </a:rPr>
              <a:t> масло, </a:t>
            </a:r>
            <a:r>
              <a:rPr lang="ru-RU" b="1" dirty="0" err="1">
                <a:latin typeface="Gabriola" panose="04040605051002020D02" pitchFamily="82" charset="0"/>
              </a:rPr>
              <a:t>сіль</a:t>
            </a:r>
            <a:r>
              <a:rPr lang="ru-RU" b="1" dirty="0">
                <a:latin typeface="Gabriola" panose="04040605051002020D02" pitchFamily="82" charset="0"/>
              </a:rPr>
              <a:t> і </a:t>
            </a:r>
            <a:r>
              <a:rPr lang="ru-RU" b="1" dirty="0" err="1">
                <a:latin typeface="Gabriola" panose="04040605051002020D02" pitchFamily="82" charset="0"/>
              </a:rPr>
              <a:t>доводять</a:t>
            </a:r>
            <a:r>
              <a:rPr lang="ru-RU" b="1" dirty="0">
                <a:latin typeface="Gabriola" panose="04040605051002020D02" pitchFamily="82" charset="0"/>
              </a:rPr>
              <a:t> до </a:t>
            </a:r>
            <a:r>
              <a:rPr lang="ru-RU" b="1" dirty="0" err="1">
                <a:latin typeface="Gabriola" panose="04040605051002020D02" pitchFamily="82" charset="0"/>
              </a:rPr>
              <a:t>кипіння</a:t>
            </a:r>
            <a:r>
              <a:rPr lang="ru-RU" b="1" dirty="0">
                <a:latin typeface="Gabriola" panose="04040605051002020D02" pitchFamily="82" charset="0"/>
              </a:rPr>
              <a:t>. У </a:t>
            </a:r>
            <a:r>
              <a:rPr lang="ru-RU" b="1" dirty="0" err="1">
                <a:latin typeface="Gabriola" panose="04040605051002020D02" pitchFamily="82" charset="0"/>
              </a:rPr>
              <a:t>киплячу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суміш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засипають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просіяне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борошно</a:t>
            </a:r>
            <a:r>
              <a:rPr lang="ru-RU" b="1" dirty="0">
                <a:latin typeface="Gabriola" panose="04040605051002020D02" pitchFamily="82" charset="0"/>
              </a:rPr>
              <a:t>, </a:t>
            </a:r>
            <a:r>
              <a:rPr lang="ru-RU" b="1" dirty="0" err="1">
                <a:latin typeface="Gabriola" panose="04040605051002020D02" pitchFamily="82" charset="0"/>
              </a:rPr>
              <a:t>ретельно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вимішуючи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дерев’яною</a:t>
            </a:r>
            <a:r>
              <a:rPr lang="ru-RU" b="1" dirty="0">
                <a:latin typeface="Gabriola" panose="04040605051002020D02" pitchFamily="82" charset="0"/>
              </a:rPr>
              <a:t> лопаточкою до </a:t>
            </a:r>
            <a:r>
              <a:rPr lang="ru-RU" b="1" dirty="0" err="1">
                <a:latin typeface="Gabriola" panose="04040605051002020D02" pitchFamily="82" charset="0"/>
              </a:rPr>
              <a:t>зникнення</a:t>
            </a:r>
            <a:r>
              <a:rPr lang="ru-RU" b="1" dirty="0">
                <a:latin typeface="Gabriola" panose="04040605051002020D02" pitchFamily="82" charset="0"/>
              </a:rPr>
              <a:t> грудок </a:t>
            </a:r>
            <a:r>
              <a:rPr lang="ru-RU" b="1" dirty="0" err="1">
                <a:latin typeface="Gabriola" panose="04040605051002020D02" pitchFamily="82" charset="0"/>
              </a:rPr>
              <a:t>борошна</a:t>
            </a:r>
            <a:r>
              <a:rPr lang="ru-RU" b="1" dirty="0">
                <a:latin typeface="Gabriola" panose="04040605051002020D02" pitchFamily="82" charset="0"/>
              </a:rPr>
              <a:t>. </a:t>
            </a:r>
            <a:r>
              <a:rPr lang="ru-RU" b="1" dirty="0" err="1">
                <a:latin typeface="Gabriola" panose="04040605051002020D02" pitchFamily="82" charset="0"/>
              </a:rPr>
              <a:t>Суміш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прогрівають</a:t>
            </a:r>
            <a:r>
              <a:rPr lang="ru-RU" b="1" dirty="0">
                <a:latin typeface="Gabriola" panose="04040605051002020D02" pitchFamily="82" charset="0"/>
              </a:rPr>
              <a:t> 1—2 </a:t>
            </a:r>
            <a:r>
              <a:rPr lang="ru-RU" b="1" dirty="0" err="1">
                <a:latin typeface="Gabriola" panose="04040605051002020D02" pitchFamily="82" charset="0"/>
              </a:rPr>
              <a:t>хв</a:t>
            </a:r>
            <a:r>
              <a:rPr lang="ru-RU" b="1" dirty="0">
                <a:latin typeface="Gabriola" panose="04040605051002020D02" pitchFamily="82" charset="0"/>
              </a:rPr>
              <a:t>. </a:t>
            </a:r>
          </a:p>
        </p:txBody>
      </p:sp>
      <p:pic>
        <p:nvPicPr>
          <p:cNvPr id="4099" name="Picture 3" descr="C:\Users\Товкач Александр\Desktop\Новая папка (3)\IMG_20200119_173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1" y="1653886"/>
            <a:ext cx="1883233" cy="2184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92" y="1653887"/>
            <a:ext cx="1833990" cy="219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" y="3838572"/>
            <a:ext cx="1895476" cy="2238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92" y="3820319"/>
            <a:ext cx="1811337" cy="225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6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659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Gabriola</vt:lpstr>
      <vt:lpstr>AmadeusAP</vt:lpstr>
      <vt:lpstr>Wingdings</vt:lpstr>
      <vt:lpstr>EFN Dokument</vt:lpstr>
      <vt:lpstr>Calibri</vt:lpstr>
      <vt:lpstr>Тема Office</vt:lpstr>
      <vt:lpstr>Проєкт  «Профітролі»</vt:lpstr>
      <vt:lpstr>Профітролі</vt:lpstr>
      <vt:lpstr>Вимоги до якості:</vt:lpstr>
      <vt:lpstr>Історія виникнення  </vt:lpstr>
      <vt:lpstr>Презентация PowerPoint</vt:lpstr>
      <vt:lpstr>Презентация PowerPoint</vt:lpstr>
      <vt:lpstr>Заварне тісто </vt:lpstr>
      <vt:lpstr>Інгредієнти:</vt:lpstr>
      <vt:lpstr> Технологія приготування</vt:lpstr>
      <vt:lpstr>Презентация PowerPoint</vt:lpstr>
      <vt:lpstr>Підготовка до випікання</vt:lpstr>
      <vt:lpstr>Технологія приготування крему</vt:lpstr>
      <vt:lpstr>Продовжуємо збивати крем дот их пір, поки він перестане прилипати до стінок каструлі.  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Інна</dc:creator>
  <cp:lastModifiedBy>User</cp:lastModifiedBy>
  <cp:revision>31</cp:revision>
  <cp:lastPrinted>2020-01-21T20:25:40Z</cp:lastPrinted>
  <dcterms:created xsi:type="dcterms:W3CDTF">2019-09-10T12:19:47Z</dcterms:created>
  <dcterms:modified xsi:type="dcterms:W3CDTF">2023-03-22T15:33:40Z</dcterms:modified>
</cp:coreProperties>
</file>