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0" r:id="rId8"/>
    <p:sldId id="264" r:id="rId9"/>
    <p:sldId id="269" r:id="rId10"/>
    <p:sldId id="265" r:id="rId11"/>
    <p:sldId id="266" r:id="rId12"/>
    <p:sldId id="268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22" y="4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237447-8E84-4B2D-ACE0-5F08AF202C5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F929FE-AF5B-49E5-B15D-2F5B1A0380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u.com.ua/article-190#:~:text=&#1050;&#1056;&#1048;&#1051;&#1040;&#769;&#1058;&#1030;%20&#1057;&#1051;&#1054;&#1042;&#1040;&#769;%20&#8211;%20&#1089;&#1090;&#1072;&#1083;&#1110;%20&#1089;&#1083;&#1086;&#1074;&#1077;&#1089;&#1085;&#1110;%20&#1092;&#1086;&#1088;&#1084;&#1091;&#1083;&#1080;,&#1090;&#1074;&#1086;&#1088;&#1110;&#1074;%2C%20&#1103;&#1082;&#1110;%20&#1085;&#1072;&#1073;&#1091;&#1083;&#1080;%20&#1091;&#1079;&#1072;&#1075;&#1072;&#1083;&#1100;&#1085;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BER3RFJePc" TargetMode="External"/><Relationship Id="rId4" Type="http://schemas.openxmlformats.org/officeDocument/2006/relationships/hyperlink" Target="https://www.youtube.com/watch?v=BBER3RFJeP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Основні групи фразеологізмів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Стилістичні засоби фразеології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151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7824640" cy="5640444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pPr marL="457200" algn="just">
              <a:lnSpc>
                <a:spcPct val="105000"/>
              </a:lnSpc>
              <a:spcAft>
                <a:spcPts val="800"/>
              </a:spcAft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Як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Адамові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діти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ми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пізнаємо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одне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одного по плодах,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несемо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свої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важкі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хрести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жнемо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те,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що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посіяли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стукаємо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—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щоб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нам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відчинили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 Ми на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сьомому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небі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коли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живемо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як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сіль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на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землі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а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ті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хто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живе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як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Хома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невірний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часто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стають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сліпими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поводирями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сліпих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 Ми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намагаємось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не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бити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око за око,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щоб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не нести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Каїнову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печать на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собі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а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любити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одне</a:t>
            </a:r>
            <a:r>
              <a:rPr lang="ru-RU" sz="3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одного.</a:t>
            </a:r>
            <a:endParaRPr lang="ru-RU" sz="32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48680"/>
            <a:ext cx="8183880" cy="5496428"/>
          </a:xfrm>
        </p:spPr>
        <p:txBody>
          <a:bodyPr>
            <a:normAutofit fontScale="85000" lnSpcReduction="10000"/>
          </a:bodyPr>
          <a:lstStyle/>
          <a:p>
            <a:endParaRPr lang="uk-UA" dirty="0" smtClean="0"/>
          </a:p>
          <a:p>
            <a:r>
              <a:rPr lang="ru-RU" dirty="0"/>
              <a:t>•	</a:t>
            </a:r>
            <a:r>
              <a:rPr lang="ru-RU" sz="1900" b="1" dirty="0" err="1">
                <a:solidFill>
                  <a:schemeClr val="tx1"/>
                </a:solidFill>
              </a:rPr>
              <a:t>Пізнавайте</a:t>
            </a:r>
            <a:r>
              <a:rPr lang="ru-RU" sz="1900" b="1" dirty="0">
                <a:solidFill>
                  <a:schemeClr val="tx1"/>
                </a:solidFill>
              </a:rPr>
              <a:t> за плодами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людину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варто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оцінювати</a:t>
            </a:r>
            <a:r>
              <a:rPr lang="ru-RU" sz="1900" dirty="0">
                <a:solidFill>
                  <a:schemeClr val="tx1"/>
                </a:solidFill>
              </a:rPr>
              <a:t> за </a:t>
            </a:r>
            <a:r>
              <a:rPr lang="ru-RU" sz="1900" dirty="0" smtClean="0">
                <a:solidFill>
                  <a:schemeClr val="tx1"/>
                </a:solidFill>
              </a:rPr>
              <a:t>     результатами </a:t>
            </a:r>
            <a:r>
              <a:rPr lang="ru-RU" sz="1900" dirty="0" err="1">
                <a:solidFill>
                  <a:schemeClr val="tx1"/>
                </a:solidFill>
              </a:rPr>
              <a:t>її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життя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поведінки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 err="1">
                <a:solidFill>
                  <a:schemeClr val="tx1"/>
                </a:solidFill>
              </a:rPr>
              <a:t>Адамові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діти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нащадки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першої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людини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>
                <a:solidFill>
                  <a:schemeClr val="tx1"/>
                </a:solidFill>
              </a:rPr>
              <a:t>Нести </a:t>
            </a:r>
            <a:r>
              <a:rPr lang="ru-RU" sz="1900" b="1" dirty="0" err="1">
                <a:solidFill>
                  <a:schemeClr val="tx1"/>
                </a:solidFill>
              </a:rPr>
              <a:t>свій</a:t>
            </a:r>
            <a:r>
              <a:rPr lang="ru-RU" sz="1900" b="1" dirty="0">
                <a:solidFill>
                  <a:schemeClr val="tx1"/>
                </a:solidFill>
              </a:rPr>
              <a:t> (</a:t>
            </a:r>
            <a:r>
              <a:rPr lang="ru-RU" sz="1900" b="1" dirty="0" err="1">
                <a:solidFill>
                  <a:schemeClr val="tx1"/>
                </a:solidFill>
              </a:rPr>
              <a:t>важкий</a:t>
            </a:r>
            <a:r>
              <a:rPr lang="ru-RU" sz="1900" b="1" dirty="0">
                <a:solidFill>
                  <a:schemeClr val="tx1"/>
                </a:solidFill>
              </a:rPr>
              <a:t>, тяжкий) </a:t>
            </a:r>
            <a:r>
              <a:rPr lang="ru-RU" sz="1900" b="1" dirty="0" err="1">
                <a:solidFill>
                  <a:schemeClr val="tx1"/>
                </a:solidFill>
              </a:rPr>
              <a:t>хрест</a:t>
            </a:r>
            <a:r>
              <a:rPr lang="ru-RU" sz="1900" dirty="0">
                <a:solidFill>
                  <a:schemeClr val="tx1"/>
                </a:solidFill>
              </a:rPr>
              <a:t> — </a:t>
            </a:r>
            <a:r>
              <a:rPr lang="ru-RU" sz="1900" dirty="0" err="1">
                <a:solidFill>
                  <a:schemeClr val="tx1"/>
                </a:solidFill>
              </a:rPr>
              <a:t>терпляче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зносити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труднощі</a:t>
            </a:r>
            <a:r>
              <a:rPr lang="ru-RU" sz="1900" dirty="0">
                <a:solidFill>
                  <a:schemeClr val="tx1"/>
                </a:solidFill>
              </a:rPr>
              <a:t>,</a:t>
            </a: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 err="1">
                <a:solidFill>
                  <a:schemeClr val="tx1"/>
                </a:solidFill>
              </a:rPr>
              <a:t>Що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посієш</a:t>
            </a:r>
            <a:r>
              <a:rPr lang="ru-RU" sz="1900" b="1" dirty="0">
                <a:solidFill>
                  <a:schemeClr val="tx1"/>
                </a:solidFill>
              </a:rPr>
              <a:t>, те і </a:t>
            </a:r>
            <a:r>
              <a:rPr lang="ru-RU" sz="1900" b="1" dirty="0" err="1">
                <a:solidFill>
                  <a:schemeClr val="tx1"/>
                </a:solidFill>
              </a:rPr>
              <a:t>пожнеш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постійність</a:t>
            </a:r>
            <a:r>
              <a:rPr lang="ru-RU" sz="1900" dirty="0">
                <a:solidFill>
                  <a:schemeClr val="tx1"/>
                </a:solidFill>
              </a:rPr>
              <a:t> причинно-</a:t>
            </a:r>
            <a:r>
              <a:rPr lang="ru-RU" sz="1900" dirty="0" err="1">
                <a:solidFill>
                  <a:schemeClr val="tx1"/>
                </a:solidFill>
              </a:rPr>
              <a:t>наслідкових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зв’язків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>
                <a:solidFill>
                  <a:schemeClr val="tx1"/>
                </a:solidFill>
              </a:rPr>
              <a:t>Стукайте — і </a:t>
            </a:r>
            <a:r>
              <a:rPr lang="ru-RU" sz="1900" b="1" dirty="0" err="1">
                <a:solidFill>
                  <a:schemeClr val="tx1"/>
                </a:solidFill>
              </a:rPr>
              <a:t>відчинять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важливість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постійності</a:t>
            </a:r>
            <a:r>
              <a:rPr lang="ru-RU" sz="1900" dirty="0">
                <a:solidFill>
                  <a:schemeClr val="tx1"/>
                </a:solidFill>
              </a:rPr>
              <a:t> в </a:t>
            </a:r>
            <a:r>
              <a:rPr lang="ru-RU" sz="1900" dirty="0" err="1">
                <a:solidFill>
                  <a:schemeClr val="tx1"/>
                </a:solidFill>
              </a:rPr>
              <a:t>пошуку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допомоги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чи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певних</a:t>
            </a:r>
            <a:r>
              <a:rPr lang="ru-RU" sz="1900" dirty="0">
                <a:solidFill>
                  <a:schemeClr val="tx1"/>
                </a:solidFill>
              </a:rPr>
              <a:t> благ, </a:t>
            </a:r>
            <a:r>
              <a:rPr lang="ru-RU" sz="1900" dirty="0" err="1">
                <a:solidFill>
                  <a:schemeClr val="tx1"/>
                </a:solidFill>
              </a:rPr>
              <a:t>бо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завжди</a:t>
            </a:r>
            <a:r>
              <a:rPr lang="ru-RU" sz="1900" dirty="0">
                <a:solidFill>
                  <a:schemeClr val="tx1"/>
                </a:solidFill>
              </a:rPr>
              <a:t> є шанс,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отримаєте</a:t>
            </a:r>
            <a:r>
              <a:rPr lang="ru-RU" sz="1900" dirty="0">
                <a:solidFill>
                  <a:schemeClr val="tx1"/>
                </a:solidFill>
              </a:rPr>
              <a:t> те,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шукаєте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>
                <a:solidFill>
                  <a:schemeClr val="tx1"/>
                </a:solidFill>
              </a:rPr>
              <a:t>Бути на </a:t>
            </a:r>
            <a:r>
              <a:rPr lang="ru-RU" sz="1900" b="1" dirty="0" err="1">
                <a:solidFill>
                  <a:schemeClr val="tx1"/>
                </a:solidFill>
              </a:rPr>
              <a:t>сьомому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небі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радіти</a:t>
            </a:r>
            <a:r>
              <a:rPr lang="ru-RU" sz="1900" dirty="0">
                <a:solidFill>
                  <a:schemeClr val="tx1"/>
                </a:solidFill>
              </a:rPr>
              <a:t>, бути </a:t>
            </a:r>
            <a:r>
              <a:rPr lang="ru-RU" sz="1900" dirty="0" err="1">
                <a:solidFill>
                  <a:schemeClr val="tx1"/>
                </a:solidFill>
              </a:rPr>
              <a:t>задоволеним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 err="1">
                <a:solidFill>
                  <a:schemeClr val="tx1"/>
                </a:solidFill>
              </a:rPr>
              <a:t>Сіль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землі</a:t>
            </a:r>
            <a:r>
              <a:rPr lang="ru-RU" sz="1900" dirty="0">
                <a:solidFill>
                  <a:schemeClr val="tx1"/>
                </a:solidFill>
              </a:rPr>
              <a:t> — </a:t>
            </a:r>
            <a:r>
              <a:rPr lang="ru-RU" sz="1900" dirty="0" err="1">
                <a:solidFill>
                  <a:schemeClr val="tx1"/>
                </a:solidFill>
              </a:rPr>
              <a:t>найвидатніші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представники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певного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суспільства</a:t>
            </a:r>
            <a:r>
              <a:rPr lang="ru-RU" sz="1900" dirty="0">
                <a:solidFill>
                  <a:schemeClr val="tx1"/>
                </a:solidFill>
              </a:rPr>
              <a:t>;</a:t>
            </a: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 err="1">
                <a:solidFill>
                  <a:schemeClr val="tx1"/>
                </a:solidFill>
              </a:rPr>
              <a:t>Хома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невірний</a:t>
            </a:r>
            <a:r>
              <a:rPr lang="ru-RU" sz="1900" dirty="0">
                <a:solidFill>
                  <a:schemeClr val="tx1"/>
                </a:solidFill>
              </a:rPr>
              <a:t> — про </a:t>
            </a:r>
            <a:r>
              <a:rPr lang="ru-RU" sz="1900" dirty="0" err="1">
                <a:solidFill>
                  <a:schemeClr val="tx1"/>
                </a:solidFill>
              </a:rPr>
              <a:t>людину</a:t>
            </a:r>
            <a:r>
              <a:rPr lang="ru-RU" sz="1900" dirty="0">
                <a:solidFill>
                  <a:schemeClr val="tx1"/>
                </a:solidFill>
              </a:rPr>
              <a:t>, яка в </a:t>
            </a:r>
            <a:r>
              <a:rPr lang="ru-RU" sz="1900" dirty="0" err="1">
                <a:solidFill>
                  <a:schemeClr val="tx1"/>
                </a:solidFill>
              </a:rPr>
              <a:t>усьому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сумнівається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нікому</a:t>
            </a:r>
            <a:r>
              <a:rPr lang="ru-RU" sz="1900" dirty="0">
                <a:solidFill>
                  <a:schemeClr val="tx1"/>
                </a:solidFill>
              </a:rPr>
              <a:t> не </a:t>
            </a:r>
            <a:r>
              <a:rPr lang="ru-RU" sz="1900" dirty="0" err="1">
                <a:solidFill>
                  <a:schemeClr val="tx1"/>
                </a:solidFill>
              </a:rPr>
              <a:t>вірить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 err="1">
                <a:solidFill>
                  <a:schemeClr val="tx1"/>
                </a:solidFill>
              </a:rPr>
              <a:t>Сліпі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проводирі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сліпців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вислів</a:t>
            </a:r>
            <a:r>
              <a:rPr lang="ru-RU" sz="1900" dirty="0">
                <a:solidFill>
                  <a:schemeClr val="tx1"/>
                </a:solidFill>
              </a:rPr>
              <a:t> на </a:t>
            </a:r>
            <a:r>
              <a:rPr lang="ru-RU" sz="1900" dirty="0" err="1">
                <a:solidFill>
                  <a:schemeClr val="tx1"/>
                </a:solidFill>
              </a:rPr>
              <a:t>опис</a:t>
            </a:r>
            <a:r>
              <a:rPr lang="ru-RU" sz="1900" dirty="0">
                <a:solidFill>
                  <a:schemeClr val="tx1"/>
                </a:solidFill>
              </a:rPr>
              <a:t> людей, </a:t>
            </a:r>
            <a:r>
              <a:rPr lang="ru-RU" sz="1900" dirty="0" err="1">
                <a:solidFill>
                  <a:schemeClr val="tx1"/>
                </a:solidFill>
              </a:rPr>
              <a:t>які</a:t>
            </a:r>
            <a:r>
              <a:rPr lang="ru-RU" sz="1900" dirty="0">
                <a:solidFill>
                  <a:schemeClr val="tx1"/>
                </a:solidFill>
              </a:rPr>
              <a:t> не </a:t>
            </a:r>
            <a:r>
              <a:rPr lang="ru-RU" sz="1900" dirty="0" err="1">
                <a:solidFill>
                  <a:schemeClr val="tx1"/>
                </a:solidFill>
              </a:rPr>
              <a:t>мають</a:t>
            </a:r>
            <a:r>
              <a:rPr lang="ru-RU" sz="1900" dirty="0">
                <a:solidFill>
                  <a:schemeClr val="tx1"/>
                </a:solidFill>
              </a:rPr>
              <a:t> здорового </a:t>
            </a:r>
            <a:r>
              <a:rPr lang="ru-RU" sz="1900" dirty="0" err="1">
                <a:solidFill>
                  <a:schemeClr val="tx1"/>
                </a:solidFill>
              </a:rPr>
              <a:t>глузду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або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знань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проте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поводяться</a:t>
            </a:r>
            <a:r>
              <a:rPr lang="ru-RU" sz="1900" dirty="0">
                <a:solidFill>
                  <a:schemeClr val="tx1"/>
                </a:solidFill>
              </a:rPr>
              <a:t>, як </a:t>
            </a:r>
            <a:r>
              <a:rPr lang="ru-RU" sz="1900" dirty="0" err="1">
                <a:solidFill>
                  <a:schemeClr val="tx1"/>
                </a:solidFill>
              </a:rPr>
              <a:t>знавці</a:t>
            </a:r>
            <a:r>
              <a:rPr lang="ru-RU" sz="1900" dirty="0">
                <a:solidFill>
                  <a:schemeClr val="tx1"/>
                </a:solidFill>
              </a:rPr>
              <a:t> теми, та </a:t>
            </a:r>
            <a:r>
              <a:rPr lang="ru-RU" sz="1900" dirty="0" err="1">
                <a:solidFill>
                  <a:schemeClr val="tx1"/>
                </a:solidFill>
              </a:rPr>
              <a:t>ведуть</a:t>
            </a:r>
            <a:r>
              <a:rPr lang="ru-RU" sz="1900" dirty="0">
                <a:solidFill>
                  <a:schemeClr val="tx1"/>
                </a:solidFill>
              </a:rPr>
              <a:t> за собою людей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>
                <a:solidFill>
                  <a:schemeClr val="tx1"/>
                </a:solidFill>
              </a:rPr>
              <a:t>Око за око, зуб за зуб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уживається</a:t>
            </a:r>
            <a:r>
              <a:rPr lang="ru-RU" sz="1900" dirty="0">
                <a:solidFill>
                  <a:schemeClr val="tx1"/>
                </a:solidFill>
              </a:rPr>
              <a:t> для </a:t>
            </a:r>
            <a:r>
              <a:rPr lang="ru-RU" sz="1900" dirty="0" err="1">
                <a:solidFill>
                  <a:schemeClr val="tx1"/>
                </a:solidFill>
              </a:rPr>
              <a:t>вираження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прагнення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помститися</a:t>
            </a:r>
            <a:r>
              <a:rPr lang="ru-RU" sz="1900" dirty="0">
                <a:solidFill>
                  <a:schemeClr val="tx1"/>
                </a:solidFill>
              </a:rPr>
              <a:t> за </a:t>
            </a:r>
            <a:r>
              <a:rPr lang="ru-RU" sz="1900" dirty="0" err="1">
                <a:solidFill>
                  <a:schemeClr val="tx1"/>
                </a:solidFill>
              </a:rPr>
              <a:t>вчинене</a:t>
            </a:r>
            <a:r>
              <a:rPr lang="ru-RU" sz="1900" dirty="0">
                <a:solidFill>
                  <a:schemeClr val="tx1"/>
                </a:solidFill>
              </a:rPr>
              <a:t> зло, </a:t>
            </a:r>
            <a:r>
              <a:rPr lang="ru-RU" sz="1900" dirty="0" err="1">
                <a:solidFill>
                  <a:schemeClr val="tx1"/>
                </a:solidFill>
              </a:rPr>
              <a:t>несправедливість</a:t>
            </a:r>
            <a:r>
              <a:rPr lang="ru-RU" sz="1900" dirty="0" smtClean="0">
                <a:solidFill>
                  <a:schemeClr val="tx1"/>
                </a:solidFill>
              </a:rPr>
              <a:t>,</a:t>
            </a:r>
          </a:p>
          <a:p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•	</a:t>
            </a:r>
            <a:r>
              <a:rPr lang="ru-RU" sz="1900" b="1" dirty="0" err="1">
                <a:solidFill>
                  <a:schemeClr val="tx1"/>
                </a:solidFill>
              </a:rPr>
              <a:t>Каїнова</a:t>
            </a:r>
            <a:r>
              <a:rPr lang="ru-RU" sz="1900" b="1" dirty="0">
                <a:solidFill>
                  <a:schemeClr val="tx1"/>
                </a:solidFill>
              </a:rPr>
              <a:t> печать </a:t>
            </a:r>
            <a:r>
              <a:rPr lang="ru-RU" sz="1900" dirty="0">
                <a:solidFill>
                  <a:schemeClr val="tx1"/>
                </a:solidFill>
              </a:rPr>
              <a:t>— </a:t>
            </a:r>
            <a:r>
              <a:rPr lang="ru-RU" sz="1900" dirty="0" err="1">
                <a:solidFill>
                  <a:schemeClr val="tx1"/>
                </a:solidFill>
              </a:rPr>
              <a:t>братовбивчий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злочин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4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980728"/>
            <a:ext cx="4010655" cy="4680520"/>
          </a:xfrm>
        </p:spPr>
        <p:txBody>
          <a:bodyPr/>
          <a:lstStyle/>
          <a:p>
            <a:r>
              <a:rPr lang="uk-UA" dirty="0" smtClean="0"/>
              <a:t>    </a:t>
            </a:r>
            <a:r>
              <a:rPr lang="uk-UA" sz="3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Крилаті вислови</a:t>
            </a:r>
            <a:r>
              <a:rPr lang="uk-UA" sz="24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- сталі словесні формули (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влучні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вислови, звороти мови, 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окремі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слова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),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висловлювання </a:t>
            </a:r>
            <a:r>
              <a:rPr lang="uk-UA" sz="2400" b="1" dirty="0" err="1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видат</a:t>
            </a:r>
            <a:r>
              <a:rPr lang="uk-UA" sz="24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. осіб, цитати з літ. творів, які набули </a:t>
            </a:r>
            <a:r>
              <a:rPr lang="uk-UA" sz="2400" b="1" dirty="0" err="1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узагальн</a:t>
            </a:r>
            <a:r>
              <a:rPr lang="uk-UA" sz="24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. змісту</a:t>
            </a:r>
            <a:endParaRPr lang="ru-RU" dirty="0"/>
          </a:p>
        </p:txBody>
      </p:sp>
      <p:pic>
        <p:nvPicPr>
          <p:cNvPr id="4098" name="Picture 2" descr="C:\Users\Оксана\AppData\Local\Microsoft\Windows\INetCache\IE\IDTM58I4\800px-Петриківський_розпис_Тетяни_Пати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810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429000"/>
            <a:ext cx="29718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https://esu.com.ua/article-190#:~:text=</a:t>
            </a:r>
            <a:r>
              <a:rPr lang="uk-UA" dirty="0">
                <a:hlinkClick r:id="rId2"/>
              </a:rPr>
              <a:t>КРИЛА́ТІ%20СЛОВА́%20–%20сталі%20словесні%20формули,творів%2</a:t>
            </a:r>
            <a:r>
              <a:rPr lang="en-US" dirty="0">
                <a:hlinkClick r:id="rId2"/>
              </a:rPr>
              <a:t>C%20</a:t>
            </a:r>
            <a:r>
              <a:rPr lang="uk-UA" dirty="0">
                <a:hlinkClick r:id="rId2"/>
              </a:rPr>
              <a:t>які%20набули%20узагальн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Пояснення та прикладки за посиланням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62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371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Прослухай, запам’ятай, </a:t>
            </a:r>
            <a:br>
              <a:rPr lang="uk-UA" dirty="0" smtClean="0"/>
            </a:br>
            <a:r>
              <a:rPr lang="uk-UA" dirty="0" smtClean="0"/>
              <a:t>виконай завдання, яке перед тобою ставить </a:t>
            </a:r>
            <a:br>
              <a:rPr lang="uk-UA" dirty="0" smtClean="0"/>
            </a:br>
            <a:r>
              <a:rPr lang="uk-UA" dirty="0" err="1" smtClean="0"/>
              <a:t>Іор</a:t>
            </a:r>
            <a:r>
              <a:rPr lang="uk-UA" dirty="0" smtClean="0"/>
              <a:t> Хворостяний</a:t>
            </a:r>
            <a:endParaRPr lang="uk-UA" dirty="0"/>
          </a:p>
        </p:txBody>
      </p:sp>
      <p:pic>
        <p:nvPicPr>
          <p:cNvPr id="3" name="BBER3RFJeP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6056" y="1555659"/>
            <a:ext cx="3072341" cy="1728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hlinkClick r:id="rId4"/>
              </a:rPr>
              <a:t>ПЕРЕЙДИ ЗА ПОСИЛАННЯМ https</a:t>
            </a:r>
            <a:r>
              <a:rPr lang="uk-UA" dirty="0">
                <a:hlinkClick r:id="rId4"/>
              </a:rPr>
              <a:t>://</a:t>
            </a:r>
            <a:r>
              <a:rPr lang="uk-UA" dirty="0" smtClean="0">
                <a:hlinkClick r:id="rId4"/>
              </a:rPr>
              <a:t>www.youtube.com/watch?v=BBER3RFJePc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8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Нема мудріших, ніж </a:t>
            </a:r>
            <a:r>
              <a:rPr lang="uk-UA" dirty="0" smtClean="0"/>
              <a:t>народ,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dirty="0" smtClean="0"/>
              <a:t>учителів. </a:t>
            </a:r>
            <a:r>
              <a:rPr lang="uk-UA" dirty="0" smtClean="0"/>
              <a:t>У нього кожне слово – це перлина.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М.Рильський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1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Оксана\AppData\Local\Microsoft\Windows\INetCache\IE\IDTM58I4\0420043e0441043f04380441044c-043f043e0434-0445043e0445043b043e043c0443-1024x5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25216" cy="79216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Порівняймо та знайдімо пари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4036784" cy="4573488"/>
          </a:xfrm>
        </p:spPr>
        <p:txBody>
          <a:bodyPr>
            <a:noAutofit/>
          </a:bodyPr>
          <a:lstStyle/>
          <a:p>
            <a:r>
              <a:rPr lang="uk-UA" sz="3900" b="1" dirty="0" smtClean="0"/>
              <a:t>Копилити губи</a:t>
            </a:r>
          </a:p>
          <a:p>
            <a:r>
              <a:rPr lang="uk-UA" sz="3900" b="1" dirty="0" smtClean="0"/>
              <a:t>Води в рот набрати</a:t>
            </a:r>
          </a:p>
          <a:p>
            <a:r>
              <a:rPr lang="uk-UA" sz="3900" b="1" dirty="0" smtClean="0"/>
              <a:t>Виводити на чисту воду</a:t>
            </a:r>
            <a:endParaRPr lang="ru-RU" sz="39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988840"/>
            <a:ext cx="3931920" cy="3456384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Мовчати </a:t>
            </a:r>
          </a:p>
          <a:p>
            <a:r>
              <a:rPr lang="uk-UA" sz="3600" b="1" dirty="0" smtClean="0"/>
              <a:t>Викривати</a:t>
            </a:r>
          </a:p>
          <a:p>
            <a:r>
              <a:rPr lang="uk-UA" sz="3600" b="1" dirty="0" smtClean="0"/>
              <a:t>Ображатися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449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" y="260648"/>
            <a:ext cx="897364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412776"/>
            <a:ext cx="4154608" cy="230425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Фразеологізми з народних джерел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6016" y="692696"/>
            <a:ext cx="3619872" cy="4206112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6146" name="Picture 2" descr="C:\Users\Оксана\AppData\Local\Microsoft\Windows\INetCache\IE\YBPN6W7U\220px-Українці0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8164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2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183880" cy="5904656"/>
          </a:xfrm>
        </p:spPr>
        <p:txBody>
          <a:bodyPr>
            <a:normAutofit lnSpcReduction="10000"/>
          </a:bodyPr>
          <a:lstStyle/>
          <a:p>
            <a:endParaRPr lang="uk-UA" sz="2000" dirty="0" smtClean="0"/>
          </a:p>
          <a:p>
            <a:endParaRPr lang="uk-UA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/>
              <a:t>  </a:t>
            </a:r>
            <a:r>
              <a:rPr lang="uk-UA" sz="2400" b="1" dirty="0" smtClean="0"/>
              <a:t>Ні кола ні двора – бути дуже бідним, не мати господарства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smtClean="0"/>
              <a:t> Кілком (кісткою) поперек горла став – стати на перешкоді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smtClean="0"/>
              <a:t> Кілком стирчати – недоречно бути на видноті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smtClean="0"/>
              <a:t> Хоч кола на голові теши – про вперту людину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smtClean="0"/>
              <a:t> І колом не вибити з голови – не можливо позбутися </a:t>
            </a:r>
            <a:r>
              <a:rPr lang="uk-UA" sz="2400" b="1" dirty="0" err="1" smtClean="0"/>
              <a:t>нав</a:t>
            </a:r>
            <a:r>
              <a:rPr lang="en-US" sz="2400" b="1" dirty="0" smtClean="0"/>
              <a:t>`</a:t>
            </a:r>
            <a:r>
              <a:rPr lang="uk-UA" sz="2400" b="1" dirty="0" err="1" smtClean="0"/>
              <a:t>язливої</a:t>
            </a:r>
            <a:r>
              <a:rPr lang="uk-UA" sz="2400" b="1" dirty="0" smtClean="0"/>
              <a:t> думки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smtClean="0"/>
              <a:t> Як сорочка на кілку – щось не на своєму місці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smtClean="0"/>
              <a:t> Забити кола в землю – розпочати справу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/>
              <a:t> </a:t>
            </a:r>
            <a:r>
              <a:rPr lang="uk-UA" sz="2400" b="1" dirty="0" smtClean="0"/>
              <a:t> </a:t>
            </a:r>
            <a:r>
              <a:rPr lang="uk-UA" sz="2400" b="1" dirty="0"/>
              <a:t>С</a:t>
            </a:r>
            <a:r>
              <a:rPr lang="uk-UA" sz="2400" b="1" dirty="0" smtClean="0"/>
              <a:t>тати колом – неспроможність діяти, рухатися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3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0748"/>
            <a:ext cx="3835896" cy="216024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Фразеологізми біблійного походження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5589240"/>
            <a:ext cx="2971800" cy="646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958787"/>
            <a:ext cx="4626159" cy="4724402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Оксана\AppData\Local\Microsoft\Windows\INetCache\IE\YBPN6W7U\Holy_Let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</TotalTime>
  <Words>478</Words>
  <Application>Microsoft Office PowerPoint</Application>
  <PresentationFormat>Экран (4:3)</PresentationFormat>
  <Paragraphs>46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Verdana</vt:lpstr>
      <vt:lpstr>Wingdings 2</vt:lpstr>
      <vt:lpstr>Аспект</vt:lpstr>
      <vt:lpstr>Основні групи фразеологізмів</vt:lpstr>
      <vt:lpstr>            Нема мудріших, ніж народ,   учителів. У нього кожне слово – це перлина.                          М.Рильський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Фразеологізми з народних джерел</vt:lpstr>
      <vt:lpstr>Презентация PowerPoint</vt:lpstr>
      <vt:lpstr>Фразеологізми біблійного походження</vt:lpstr>
      <vt:lpstr>Презентация PowerPoint</vt:lpstr>
      <vt:lpstr>Презентация PowerPoint</vt:lpstr>
      <vt:lpstr>Презентация PowerPoint</vt:lpstr>
      <vt:lpstr>https://esu.com.ua/article-190#:~:text=КРИЛА́ТІ%20СЛОВА́%20–%20сталі%20словесні%20формули,творів%2C%20які%20набули%20узагальн. </vt:lpstr>
      <vt:lpstr>Прослухай, запам’ятай,  виконай завдання, яке перед тобою ставить  Іор Хворостяний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групи фразеологізмів</dc:title>
  <dc:creator>Карпатська Джерельна</dc:creator>
  <cp:lastModifiedBy>Карпатська Джерельна</cp:lastModifiedBy>
  <cp:revision>12</cp:revision>
  <dcterms:created xsi:type="dcterms:W3CDTF">2021-02-09T09:10:45Z</dcterms:created>
  <dcterms:modified xsi:type="dcterms:W3CDTF">2023-03-23T16:11:08Z</dcterms:modified>
</cp:coreProperties>
</file>