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4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26"/>
            <a:ext cx="9144000" cy="6969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2132856"/>
            <a:ext cx="7772400" cy="1470025"/>
          </a:xfrm>
        </p:spPr>
        <p:txBody>
          <a:bodyPr>
            <a:normAutofit/>
          </a:bodyPr>
          <a:lstStyle/>
          <a:p>
            <a:r>
              <a:rPr lang="uk-UA" sz="7200" b="1" i="1" dirty="0" smtClean="0"/>
              <a:t>ЛОЗОПЛЕТІННЯ</a:t>
            </a:r>
            <a:endParaRPr lang="ru-RU" sz="72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36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86"/>
    </mc:Choice>
    <mc:Fallback xmlns="">
      <p:transition spd="slow" advTm="10486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8" y="0"/>
            <a:ext cx="9144000" cy="697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656" y="116632"/>
            <a:ext cx="7484368" cy="1368152"/>
          </a:xfrm>
        </p:spPr>
        <p:txBody>
          <a:bodyPr>
            <a:normAutofit fontScale="90000"/>
          </a:bodyPr>
          <a:lstStyle/>
          <a:p>
            <a:r>
              <a:rPr lang="uk-UA" sz="4800" b="1" cap="all" dirty="0">
                <a:latin typeface="Franklin Gothic Medium"/>
              </a:rPr>
              <a:t>Інструменти, пристрої та матеріали для роботи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2996952"/>
            <a:ext cx="6328792" cy="1584176"/>
          </a:xfrm>
        </p:spPr>
        <p:txBody>
          <a:bodyPr>
            <a:normAutofit fontScale="70000" lnSpcReduction="20000"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7000" b="1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жамки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3600" b="1" kern="10" dirty="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5800" b="1" kern="10" dirty="0" err="1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ножі</a:t>
            </a:r>
            <a:r>
              <a:rPr lang="ru-RU" sz="5800" b="1" kern="10" dirty="0" smtClean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5800" b="1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та </a:t>
            </a:r>
            <a:r>
              <a:rPr lang="ru-RU" sz="5800" b="1" kern="10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садові</a:t>
            </a:r>
            <a:r>
              <a:rPr lang="ru-RU" sz="5800" b="1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5800" b="1" kern="10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ножиці</a:t>
            </a:r>
            <a:endParaRPr lang="ru-RU" sz="5800" b="1" kern="10" dirty="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  <a:p>
            <a:endParaRPr lang="ru-RU" sz="58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010" y="1495829"/>
            <a:ext cx="5069233" cy="1573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437112"/>
            <a:ext cx="5404396" cy="2191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61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07"/>
    </mc:Choice>
    <mc:Fallback xmlns="">
      <p:transition spd="slow" advTm="18307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50"/>
            <a:ext cx="9144000" cy="697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50"/>
            <a:ext cx="9144000" cy="697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404664"/>
            <a:ext cx="7772400" cy="1470025"/>
          </a:xfrm>
        </p:spPr>
        <p:txBody>
          <a:bodyPr/>
          <a:lstStyle/>
          <a:p>
            <a:r>
              <a:rPr lang="ru-RU" dirty="0" err="1" smtClean="0"/>
              <a:t>Дякую</a:t>
            </a:r>
            <a:r>
              <a:rPr lang="ru-RU" dirty="0" smtClean="0"/>
              <a:t> за </a:t>
            </a:r>
            <a:r>
              <a:rPr lang="ru-RU" dirty="0" err="1" smtClean="0"/>
              <a:t>увагу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16832"/>
            <a:ext cx="6353850" cy="4465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46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35"/>
    </mc:Choice>
    <mc:Fallback xmlns="">
      <p:transition spd="slow" advTm="1583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563"/>
            <a:ext cx="9144000" cy="6969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1680" y="476672"/>
            <a:ext cx="6766520" cy="5976664"/>
          </a:xfrm>
        </p:spPr>
        <p:txBody>
          <a:bodyPr>
            <a:normAutofit/>
          </a:bodyPr>
          <a:lstStyle/>
          <a:p>
            <a:r>
              <a:rPr lang="uk-UA" altLang="ru-RU" sz="3200" b="1" kern="0" dirty="0">
                <a:solidFill>
                  <a:srgbClr val="000000"/>
                </a:solidFill>
                <a:latin typeface="Monotype Corsiva" pitchFamily="66" charset="0"/>
              </a:rPr>
              <a:t>Лозоплетіння — це нелегка і </a:t>
            </a:r>
            <a:r>
              <a:rPr lang="uk-UA" altLang="ru-RU" sz="3200" b="1" kern="0" dirty="0" smtClean="0">
                <a:solidFill>
                  <a:srgbClr val="000000"/>
                </a:solidFill>
                <a:latin typeface="Monotype Corsiva" pitchFamily="66" charset="0"/>
              </a:rPr>
              <a:t>клопітка </a:t>
            </a:r>
            <a:r>
              <a:rPr lang="uk-UA" altLang="ru-RU" sz="3200" b="1" kern="0" dirty="0">
                <a:solidFill>
                  <a:srgbClr val="000000"/>
                </a:solidFill>
                <a:latin typeface="Monotype Corsiva" pitchFamily="66" charset="0"/>
              </a:rPr>
              <a:t>справа. Але вона приносить і велике задоволення, якщо бачиш, які витвори роблять із лози. Це справжнє чудо. Ця робота розвиває мислення, фантазію, укріплює здоров</a:t>
            </a:r>
            <a:r>
              <a:rPr lang="en-US" altLang="ru-RU" sz="3200" b="1" kern="0" dirty="0">
                <a:solidFill>
                  <a:srgbClr val="000000"/>
                </a:solidFill>
                <a:latin typeface="Monotype Corsiva" pitchFamily="66" charset="0"/>
              </a:rPr>
              <a:t>’</a:t>
            </a:r>
            <a:r>
              <a:rPr lang="uk-UA" altLang="ru-RU" sz="3200" b="1" kern="0" dirty="0">
                <a:solidFill>
                  <a:srgbClr val="000000"/>
                </a:solidFill>
                <a:latin typeface="Monotype Corsiva" pitchFamily="66" charset="0"/>
              </a:rPr>
              <a:t>я , збагачує дітей інтелектуально. Вона змушує користуватись різними інструментами, вчитися володіти </a:t>
            </a:r>
            <a:r>
              <a:rPr lang="uk-UA" altLang="ru-RU" sz="3200" b="1" kern="0" dirty="0" err="1">
                <a:solidFill>
                  <a:srgbClr val="000000"/>
                </a:solidFill>
                <a:latin typeface="Monotype Corsiva" pitchFamily="66" charset="0"/>
              </a:rPr>
              <a:t>комп</a:t>
            </a:r>
            <a:r>
              <a:rPr lang="en-US" altLang="ru-RU" sz="3200" b="1" kern="0" dirty="0">
                <a:solidFill>
                  <a:srgbClr val="000000"/>
                </a:solidFill>
                <a:latin typeface="Monotype Corsiva" pitchFamily="66" charset="0"/>
              </a:rPr>
              <a:t>’</a:t>
            </a:r>
            <a:r>
              <a:rPr lang="uk-UA" altLang="ru-RU" sz="3200" b="1" kern="0" dirty="0" err="1">
                <a:solidFill>
                  <a:srgbClr val="000000"/>
                </a:solidFill>
                <a:latin typeface="Monotype Corsiva" pitchFamily="66" charset="0"/>
              </a:rPr>
              <a:t>ютером</a:t>
            </a:r>
            <a:r>
              <a:rPr lang="uk-UA" altLang="ru-RU" sz="3200" b="1" kern="0" dirty="0">
                <a:solidFill>
                  <a:srgbClr val="000000"/>
                </a:solidFill>
                <a:latin typeface="Monotype Corsiva" pitchFamily="66" charset="0"/>
              </a:rPr>
              <a:t> та знати основи роботи з деревом.</a:t>
            </a:r>
            <a:r>
              <a:rPr lang="uk-UA" altLang="ru-RU" sz="2400" b="1" kern="0" dirty="0">
                <a:solidFill>
                  <a:srgbClr val="000000"/>
                </a:solidFill>
                <a:latin typeface="Monotype Corsiva" pitchFamily="66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30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15"/>
    </mc:Choice>
    <mc:Fallback xmlns="">
      <p:transition spd="slow" advTm="16415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563"/>
            <a:ext cx="9144000" cy="6969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563"/>
            <a:ext cx="9144000" cy="6969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538" y="764704"/>
            <a:ext cx="6769661" cy="5071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20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58"/>
    </mc:Choice>
    <mc:Fallback xmlns="">
      <p:transition spd="slow" advTm="16758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815"/>
            <a:ext cx="9144000" cy="6969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476672"/>
            <a:ext cx="7772400" cy="1470025"/>
          </a:xfrm>
        </p:spPr>
        <p:txBody>
          <a:bodyPr/>
          <a:lstStyle/>
          <a:p>
            <a:r>
              <a:rPr lang="uk-UA" sz="3200" b="1" cap="all" dirty="0">
                <a:latin typeface="Franklin Gothic Medium"/>
              </a:rPr>
              <a:t>Вербовий прут: етапи  заготівлі, обробка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63688" y="1988840"/>
            <a:ext cx="6400800" cy="3960440"/>
          </a:xfrm>
        </p:spPr>
        <p:txBody>
          <a:bodyPr>
            <a:normAutofit fontScale="77500" lnSpcReduction="20000"/>
          </a:bodyPr>
          <a:lstStyle/>
          <a:p>
            <a:pPr lvl="0" algn="l">
              <a:buClr>
                <a:srgbClr val="31B6FD"/>
              </a:buClr>
              <a:buSzPct val="70000"/>
            </a:pPr>
            <a:r>
              <a:rPr lang="uk-UA" dirty="0">
                <a:solidFill>
                  <a:schemeClr val="tx1"/>
                </a:solidFill>
                <a:latin typeface="Franklin Gothic Book"/>
              </a:rPr>
              <a:t>Перевагу варто надавати прутам, які ростуть окремими кущами уздовж піщаних берегів. Краще заготовляти вербовий прут у суху сонячну погоду.</a:t>
            </a:r>
          </a:p>
          <a:p>
            <a:pPr lvl="0" algn="l">
              <a:buClr>
                <a:srgbClr val="31B6FD"/>
              </a:buClr>
              <a:buSzPct val="70000"/>
            </a:pPr>
            <a:r>
              <a:rPr lang="uk-UA" dirty="0">
                <a:solidFill>
                  <a:schemeClr val="tx1"/>
                </a:solidFill>
                <a:latin typeface="Franklin Gothic Book"/>
              </a:rPr>
              <a:t>	Заготівлю вербового прута можна робити практично в усі пори року (окрім травня, червня, липня). Якщо зрізати прути в </a:t>
            </a:r>
            <a:r>
              <a:rPr lang="uk-UA" dirty="0" err="1">
                <a:solidFill>
                  <a:schemeClr val="tx1"/>
                </a:solidFill>
                <a:latin typeface="Franklin Gothic Book"/>
              </a:rPr>
              <a:t>травні—</a:t>
            </a:r>
            <a:r>
              <a:rPr lang="uk-UA" dirty="0">
                <a:solidFill>
                  <a:schemeClr val="tx1"/>
                </a:solidFill>
                <a:latin typeface="Franklin Gothic Book"/>
              </a:rPr>
              <a:t> липні, це завдає серйозної шкоди вербовим кущам, бо рослина, об­різана в цей час, губить велику кількість соку, слабшає і легко підда­ється різним хворобам.</a:t>
            </a:r>
            <a:endParaRPr lang="ru-RU" dirty="0">
              <a:solidFill>
                <a:schemeClr val="tx1"/>
              </a:solidFill>
              <a:latin typeface="Franklin Gothic Book"/>
            </a:endParaRPr>
          </a:p>
          <a:p>
            <a:pPr lvl="0" algn="l">
              <a:buClr>
                <a:srgbClr val="31B6FD"/>
              </a:buClr>
              <a:buSzPct val="70000"/>
            </a:pPr>
            <a:endParaRPr lang="ru-RU" dirty="0">
              <a:solidFill>
                <a:srgbClr val="073E87"/>
              </a:solidFill>
              <a:latin typeface="Franklin Gothic Book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086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42"/>
    </mc:Choice>
    <mc:Fallback xmlns="">
      <p:transition spd="slow" advTm="20942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50"/>
            <a:ext cx="9144000" cy="697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1680" y="764704"/>
            <a:ext cx="6766520" cy="2835747"/>
          </a:xfrm>
        </p:spPr>
        <p:txBody>
          <a:bodyPr>
            <a:normAutofit/>
          </a:bodyPr>
          <a:lstStyle/>
          <a:p>
            <a:pPr algn="just"/>
            <a:r>
              <a:rPr lang="uk-UA" sz="2700" dirty="0">
                <a:latin typeface="Franklin Gothic Book"/>
                <a:ea typeface="+mn-ea"/>
                <a:cs typeface="+mn-cs"/>
              </a:rPr>
              <a:t>Прути зрізують секатором або ножем із добре на­точеним лезом. Пеньки після зрізання повинні мати рівний глад­кий похилий зріз без розколів та </a:t>
            </a:r>
            <a:r>
              <a:rPr lang="uk-UA" sz="2700" dirty="0" err="1">
                <a:latin typeface="Franklin Gothic Book"/>
                <a:ea typeface="+mn-ea"/>
                <a:cs typeface="+mn-cs"/>
              </a:rPr>
              <a:t>задирання</a:t>
            </a:r>
            <a:r>
              <a:rPr lang="uk-UA" sz="2700" dirty="0">
                <a:latin typeface="Franklin Gothic Book"/>
                <a:ea typeface="+mn-ea"/>
                <a:cs typeface="+mn-cs"/>
              </a:rPr>
              <a:t> кори, бо на гладкому зрізі не затримується дощова вода і пеньок не загниває.</a:t>
            </a:r>
            <a:endParaRPr lang="ru-RU" sz="27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3447662"/>
            <a:ext cx="7056784" cy="2808312"/>
          </a:xfrm>
        </p:spPr>
        <p:txBody>
          <a:bodyPr>
            <a:normAutofit fontScale="85000" lnSpcReduction="10000"/>
          </a:bodyPr>
          <a:lstStyle/>
          <a:p>
            <a:pPr lvl="0" algn="l">
              <a:buClr>
                <a:srgbClr val="31B6FD"/>
              </a:buClr>
              <a:buSzPct val="70000"/>
            </a:pPr>
            <a:r>
              <a:rPr lang="uk-UA" dirty="0">
                <a:solidFill>
                  <a:schemeClr val="tx1"/>
                </a:solidFill>
                <a:latin typeface="Franklin Gothic Book"/>
              </a:rPr>
              <a:t>Зрізати необхідно всі прути, що є в кущі, здорові та пошко­джені, інакше наступного року кущ розвиватиме надземну части­ну за рахунок тих прутів, що залишилися, а не за рахунок утво­рення нових здорових паростків. Висота пеньків, що залишилися, повинна бути 3—5 см.</a:t>
            </a:r>
            <a:endParaRPr lang="ru-RU" dirty="0">
              <a:solidFill>
                <a:schemeClr val="tx1"/>
              </a:solidFill>
              <a:latin typeface="Franklin Gothic Book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596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10"/>
    </mc:Choice>
    <mc:Fallback xmlns="">
      <p:transition spd="slow" advTm="1931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7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404664"/>
            <a:ext cx="7772400" cy="1470025"/>
          </a:xfrm>
        </p:spPr>
        <p:txBody>
          <a:bodyPr/>
          <a:lstStyle/>
          <a:p>
            <a:r>
              <a:rPr lang="uk-UA" sz="3600" i="1" cap="all" dirty="0">
                <a:latin typeface="Franklin Gothic Medium"/>
              </a:rPr>
              <a:t>Обробка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5696" y="1700808"/>
            <a:ext cx="6984776" cy="4824536"/>
          </a:xfrm>
        </p:spPr>
        <p:txBody>
          <a:bodyPr>
            <a:normAutofit/>
          </a:bodyPr>
          <a:lstStyle/>
          <a:p>
            <a:r>
              <a:rPr lang="uk-UA" dirty="0">
                <a:solidFill>
                  <a:schemeClr val="tx1"/>
                </a:solidFill>
                <a:latin typeface="Franklin Gothic Book"/>
              </a:rPr>
              <a:t>Є два способи обробки вербових прутів, заготовле­них в осінній, зимовий, весняний періоди, що забезпечують знят­тя кори без пошкодження зовнішнього шару деревини: оживлен­ня і теплова обробка (проварювання чи пропарювання).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08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52"/>
    </mc:Choice>
    <mc:Fallback xmlns="">
      <p:transition spd="slow" advTm="14852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50"/>
            <a:ext cx="9144000" cy="697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188640"/>
            <a:ext cx="7772400" cy="1470025"/>
          </a:xfrm>
        </p:spPr>
        <p:txBody>
          <a:bodyPr/>
          <a:lstStyle/>
          <a:p>
            <a:r>
              <a:rPr lang="uk-UA" sz="3600" i="1" cap="all" dirty="0">
                <a:latin typeface="Franklin Gothic Medium"/>
              </a:rPr>
              <a:t>Оживлення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1556792"/>
            <a:ext cx="6912768" cy="5112568"/>
          </a:xfrm>
        </p:spPr>
        <p:txBody>
          <a:bodyPr>
            <a:normAutofit fontScale="85000" lnSpcReduction="20000"/>
          </a:bodyPr>
          <a:lstStyle/>
          <a:p>
            <a:pPr lvl="0" algn="just">
              <a:buClr>
                <a:srgbClr val="31B6FD"/>
              </a:buClr>
              <a:buSzPct val="70000"/>
            </a:pPr>
            <a:r>
              <a:rPr lang="uk-UA" dirty="0">
                <a:solidFill>
                  <a:schemeClr val="tx1"/>
                </a:solidFill>
                <a:latin typeface="Franklin Gothic Book"/>
              </a:rPr>
              <a:t>Спосіб полягає в штучному оживленні прутів до появи в них сокоруху. Для цього прути на 2—3 тижні вміщують </a:t>
            </a:r>
            <a:r>
              <a:rPr lang="uk-UA" dirty="0" err="1">
                <a:solidFill>
                  <a:schemeClr val="tx1"/>
                </a:solidFill>
                <a:latin typeface="Franklin Gothic Book"/>
              </a:rPr>
              <a:t>комлем</a:t>
            </a:r>
            <a:r>
              <a:rPr lang="uk-UA" dirty="0">
                <a:solidFill>
                  <a:schemeClr val="tx1"/>
                </a:solidFill>
                <a:latin typeface="Franklin Gothic Book"/>
              </a:rPr>
              <a:t> у посудину з водою кімнатної температури на глибину 15—20 см. Перед зануренням у воду комлеві кінці, які можуть бути пересохлими або мати механічні пошкодження, обрізують</a:t>
            </a:r>
            <a:r>
              <a:rPr lang="uk-UA" dirty="0" smtClean="0">
                <a:solidFill>
                  <a:schemeClr val="tx1"/>
                </a:solidFill>
                <a:latin typeface="Franklin Gothic Book"/>
              </a:rPr>
              <a:t>.</a:t>
            </a:r>
            <a:r>
              <a:rPr lang="uk-UA" dirty="0">
                <a:solidFill>
                  <a:schemeClr val="tx1"/>
                </a:solidFill>
                <a:latin typeface="Franklin Gothic Book"/>
              </a:rPr>
              <a:t> Воду слід часто міняти. Ознаками оживлення прутів є розпус­кання бруньок і поява перших листочків (це свідчить про те, що з прутів можна знімати кору). Цей спосіб обробки є зручним у тих випадках, коли використовувати теплову обробку немає можли­вості.</a:t>
            </a:r>
            <a:endParaRPr lang="ru-RU" dirty="0">
              <a:solidFill>
                <a:schemeClr val="tx1"/>
              </a:solidFill>
              <a:latin typeface="Franklin Gothic Book"/>
            </a:endParaRPr>
          </a:p>
          <a:p>
            <a:pPr lvl="0" algn="just">
              <a:buClr>
                <a:srgbClr val="31B6FD"/>
              </a:buClr>
              <a:buSzPct val="70000"/>
            </a:pPr>
            <a:endParaRPr lang="ru-RU" dirty="0">
              <a:solidFill>
                <a:schemeClr val="tx1"/>
              </a:solidFill>
              <a:latin typeface="Franklin Gothic Book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580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77"/>
    </mc:Choice>
    <mc:Fallback xmlns="">
      <p:transition spd="slow" advTm="20977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50"/>
            <a:ext cx="9144000" cy="697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0"/>
            <a:ext cx="7772400" cy="1470025"/>
          </a:xfrm>
        </p:spPr>
        <p:txBody>
          <a:bodyPr/>
          <a:lstStyle/>
          <a:p>
            <a:r>
              <a:rPr lang="uk-UA" sz="3200" i="1" cap="all" dirty="0">
                <a:effectLst>
                  <a:reflection blurRad="12700" stA="48000" endA="300" endPos="55000" dir="5400000" sy="-90000" algn="bl" rotWithShape="0"/>
                </a:effectLst>
                <a:latin typeface="Franklin Gothic Medium"/>
              </a:rPr>
              <a:t>Проварювання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07704" y="1412776"/>
            <a:ext cx="6624736" cy="4752528"/>
          </a:xfrm>
        </p:spPr>
        <p:txBody>
          <a:bodyPr>
            <a:normAutofit fontScale="92500" lnSpcReduction="10000"/>
          </a:bodyPr>
          <a:lstStyle/>
          <a:p>
            <a:pPr lvl="0" algn="just">
              <a:buClr>
                <a:srgbClr val="31B6FD"/>
              </a:buClr>
              <a:buSzPct val="70000"/>
            </a:pPr>
            <a:r>
              <a:rPr lang="uk-UA" dirty="0">
                <a:solidFill>
                  <a:schemeClr val="tx1"/>
                </a:solidFill>
                <a:latin typeface="Franklin Gothic Book"/>
              </a:rPr>
              <a:t>Цей спосіб теплової обробки вербового прута найбільш поширений у домашніх умовах. Середній і дрібний пру­ти, згорнувши у невеличкі купки або кільця, вкладають у порож­ню металеву посудину (виварка, відро, бак), заливають окропом та проварюють 1—3 год. Метою проварювання є забезпечення легкого відставання кори від деревини прута.</a:t>
            </a:r>
            <a:endParaRPr lang="ru-RU" dirty="0">
              <a:solidFill>
                <a:schemeClr val="tx1"/>
              </a:solidFill>
              <a:latin typeface="Franklin Gothic Book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390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65"/>
    </mc:Choice>
    <mc:Fallback xmlns="">
      <p:transition spd="slow" advTm="20565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50"/>
            <a:ext cx="9144000" cy="697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404664"/>
            <a:ext cx="7772400" cy="1470025"/>
          </a:xfrm>
        </p:spPr>
        <p:txBody>
          <a:bodyPr/>
          <a:lstStyle/>
          <a:p>
            <a:r>
              <a:rPr lang="uk-UA" sz="3600" i="1" cap="all" dirty="0">
                <a:latin typeface="Franklin Gothic Medium"/>
              </a:rPr>
              <a:t>Сушіння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07704" y="1628800"/>
            <a:ext cx="6696744" cy="4392488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uk-UA" dirty="0">
                <a:solidFill>
                  <a:schemeClr val="tx1"/>
                </a:solidFill>
                <a:latin typeface="Franklin Gothic Book"/>
              </a:rPr>
              <a:t>Після зняття кори (восени, взимку і навесні) в до­машніх умовах вербовий прут розкладають тонким шаром для природного просушування чи ставлять вертикально в зручних для цього місцях. Влітку просушування вербового прута робить­ся на сонці</a:t>
            </a:r>
            <a:r>
              <a:rPr lang="uk-UA" dirty="0" smtClean="0">
                <a:solidFill>
                  <a:srgbClr val="073E87"/>
                </a:solidFill>
                <a:latin typeface="Franklin Gothic Book"/>
              </a:rPr>
              <a:t>.</a:t>
            </a:r>
          </a:p>
          <a:p>
            <a:pPr lvl="0" algn="just">
              <a:buClr>
                <a:srgbClr val="31B6FD"/>
              </a:buClr>
              <a:buSzPct val="70000"/>
            </a:pPr>
            <a:r>
              <a:rPr lang="uk-UA" dirty="0">
                <a:solidFill>
                  <a:schemeClr val="tx1"/>
                </a:solidFill>
                <a:latin typeface="Franklin Gothic Book"/>
              </a:rPr>
              <a:t>Найчастіше сушіння вербового прута продовжується не більше трьох діб. Однак прут, оброблений способом оживлен­ня, сохне значно довше. Після тривалого зберігання прут необхідно висушити до повітряно-сухого стану. Після тижневого терміну сушіння в до­машніх умовах вербові прути сортують.</a:t>
            </a:r>
            <a:endParaRPr lang="ru-RU" dirty="0">
              <a:solidFill>
                <a:schemeClr val="tx1"/>
              </a:solidFill>
              <a:latin typeface="Franklin Gothic Book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845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36"/>
    </mc:Choice>
    <mc:Fallback xmlns="">
      <p:transition spd="slow" advTm="17036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182</TotalTime>
  <Words>460</Words>
  <Application>Microsoft Office PowerPoint</Application>
  <PresentationFormat>Экран (4:3)</PresentationFormat>
  <Paragraphs>21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Calibri</vt:lpstr>
      <vt:lpstr>Franklin Gothic Book</vt:lpstr>
      <vt:lpstr>Franklin Gothic Medium</vt:lpstr>
      <vt:lpstr>Monotype Corsiva</vt:lpstr>
      <vt:lpstr>Times New Roman</vt:lpstr>
      <vt:lpstr>Тема Office</vt:lpstr>
      <vt:lpstr>ЛОЗОПЛЕТІННЯ</vt:lpstr>
      <vt:lpstr>Лозоплетіння — це нелегка і клопітка справа. Але вона приносить і велике задоволення, якщо бачиш, які витвори роблять із лози. Це справжнє чудо. Ця робота розвиває мислення, фантазію, укріплює здоров’я , збагачує дітей інтелектуально. Вона змушує користуватись різними інструментами, вчитися володіти комп’ютером та знати основи роботи з деревом. </vt:lpstr>
      <vt:lpstr>Презентация PowerPoint</vt:lpstr>
      <vt:lpstr>Вербовий прут: етапи  заготівлі, обробка</vt:lpstr>
      <vt:lpstr>Прути зрізують секатором або ножем із добре на­точеним лезом. Пеньки після зрізання повинні мати рівний глад­кий похилий зріз без розколів та задирання кори, бо на гладкому зрізі не затримується дощова вода і пеньок не загниває.</vt:lpstr>
      <vt:lpstr>Обробка</vt:lpstr>
      <vt:lpstr>Оживлення</vt:lpstr>
      <vt:lpstr>Проварювання</vt:lpstr>
      <vt:lpstr>Сушіння</vt:lpstr>
      <vt:lpstr>Інструменти, пристрої та матеріали для роботи</vt:lpstr>
      <vt:lpstr>Дякую за увагу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ЛОЗОПЛЕТІННЯ</dc:title>
  <dc:creator>Дима</dc:creator>
  <cp:lastModifiedBy>Учетная запись Майкрософт</cp:lastModifiedBy>
  <cp:revision>13</cp:revision>
  <dcterms:created xsi:type="dcterms:W3CDTF">2020-11-29T09:13:28Z</dcterms:created>
  <dcterms:modified xsi:type="dcterms:W3CDTF">2023-03-23T16:57:59Z</dcterms:modified>
</cp:coreProperties>
</file>