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>
      <p:cViewPr varScale="1">
        <p:scale>
          <a:sx n="46" d="100"/>
          <a:sy n="46" d="100"/>
        </p:scale>
        <p:origin x="-331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619188B-FE9D-DA44-2A03-CED7BBE2B0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7C99CEF6-C67B-81D1-4DBD-36E8808BAD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9005F7D-A0A6-6DF6-5A83-3BD7ABF70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23.03.2023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949FDB53-ABD9-BB92-6417-A37FA7423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7CBBC5F-9D79-2CB7-84FB-320810168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67979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02ACC59-AA3C-3320-9139-A42F1F747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E0650F83-EC5C-8436-A9F5-6ABD42433B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D484924-7F84-A9E7-E068-CB1712E13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23.03.2023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ED872C2-13B1-46AB-6239-CC8C6880F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43C784A-1577-DE90-0991-63C0FE234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31252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A1BE9362-99B2-AF43-DA5A-6FE8B624DD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7D5EF7F-A3F4-BCA6-3C04-411CAB422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60022AD-0549-1E3D-3FF3-5D2D549F6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23.03.2023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022FB22-1114-2096-3AC4-020AF8F23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3D539F8-81DA-9865-93BC-C62532FAE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74239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15ADD72-A4AA-AFDD-DC7A-5BCBE10ED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6E49A7C-09EF-16F5-19EB-6F0C8BEF4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EC6CA8F-C4B4-4668-453C-F399D940B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23.03.2023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7579C1A-BD2E-E3FD-6153-61ED000BA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AB3B5D6-516D-9EC5-DA59-37FF5A7F2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967853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1F65ADC-7E31-F30D-6AF4-7F927F4C4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47359086-F7E5-4C7C-E012-75A8BBEFD9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31A782B-793F-9A52-60D4-A2426181C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23.03.2023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C2669DF-5DED-791E-C19B-6205813D80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0B0C4D5-1B73-94D1-0A8B-F8E23AC05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24062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5C42253-CDC9-8A63-7406-83EC9E7A4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252406C-8505-0511-EFD0-A026C9CDB5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116E6893-7463-D585-BC06-EEC65AD133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E2F3B929-1A5C-C95E-F24B-B1AE9D943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23.03.2023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4273898-87BD-5A36-69ED-E7B7D79C0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2AFAEEE-862E-A63C-B81C-6CDE1D374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42327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01BA45-8DCF-464B-D60F-A07FD9C52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97614AD-ABFE-2769-4047-3C7C38C3B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8AF2374-0EA4-9566-C7AB-205E5499C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A10B122E-6AC7-07CF-69B0-4A2F91DD9A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2A247F59-7BB2-A69B-C5F7-9A59B18026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8334FD50-B6B0-AD77-54A1-22C1FD64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23.03.2023</a:t>
            </a:fld>
            <a:endParaRPr lang="x-none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144148A6-DA4D-A6A9-2CD4-13EE74409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282CBECD-55AD-2B56-218A-537B1FBC2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61814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FC94200-95E1-35A8-BC11-02F5BDB41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6A56997E-928E-7BA5-0F2E-61FEA285C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23.03.2023</a:t>
            </a:fld>
            <a:endParaRPr lang="x-none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8CC12811-D311-133F-A6B5-D1DFAA4F6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F96C279-C29E-8993-C1CB-73CDCFABA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841003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C246BDCF-4BD4-BE45-BB74-43ED9AA32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23.03.2023</a:t>
            </a:fld>
            <a:endParaRPr lang="x-none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EBA47A4C-FBD4-4C46-6EB0-2BCCA571D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0582709-3656-B15E-1F69-AD9748B2E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5782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88962D-D749-4567-0726-3B690C5B9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4A7EE39-9743-6081-F730-6BC42A865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CEB5973-EFDF-041B-9D17-838AD321DD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7C73347-F969-E62F-B5FE-A0EC3D5C2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23.03.2023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4651DD7-538A-86C8-C27C-EB76093D3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C42F553-171C-3F6C-1E39-12BE06489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804953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22438D9-E035-8C43-3B1E-85EFDB3AE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F0A57628-16A3-21DF-3E80-C3BEDF2078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49C67FF-304A-9CEB-63FA-A74498A7CE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EE1778F-FB48-31D5-8221-789BFC611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86DFC-AF38-472D-B007-F26E8B429BCB}" type="datetimeFigureOut">
              <a:rPr lang="x-none" smtClean="0"/>
              <a:t>23.03.2023</a:t>
            </a:fld>
            <a:endParaRPr lang="x-none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5518127C-3976-3250-BDC8-B03131352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E938C38-2F4B-962D-5F36-B8DF9DF16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72234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1D9C24-86DD-D432-8083-420FBB4B7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x-none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237F6FC-E285-90DD-4F4C-0BEC988AB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2E3C147-EED3-4DE5-E338-B45EA6A10F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86DFC-AF38-472D-B007-F26E8B429BCB}" type="datetimeFigureOut">
              <a:rPr lang="x-none" smtClean="0"/>
              <a:t>23.03.2023</a:t>
            </a:fld>
            <a:endParaRPr lang="x-none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F46E459-B63B-FE4A-BBCA-53D0FB31CE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1841FE5-5D22-A46F-38EA-E7CF356866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4A6F7-8D74-4046-B43C-4746D416417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72239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9E963F31-CA51-BCDE-9F74-678E466C7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26718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4C58BEE5-0C32-AB9E-7992-AF19C130FA80}"/>
              </a:ext>
            </a:extLst>
          </p:cNvPr>
          <p:cNvSpPr/>
          <p:nvPr/>
        </p:nvSpPr>
        <p:spPr>
          <a:xfrm>
            <a:off x="2396806" y="359047"/>
            <a:ext cx="7008650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24 </a:t>
            </a:r>
            <a:r>
              <a:rPr lang="ru-RU" sz="60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березня</a:t>
            </a:r>
            <a:endParaRPr lang="ru-RU" sz="6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  <a:p>
            <a:pPr algn="ctr"/>
            <a:r>
              <a:rPr lang="ru-RU" sz="60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Контрольна</a:t>
            </a:r>
            <a:r>
              <a:rPr lang="ru-RU" sz="6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 робота </a:t>
            </a:r>
            <a:r>
              <a:rPr lang="ru-RU" sz="60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14</a:t>
            </a:r>
            <a:endParaRPr lang="ru-RU" sz="60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  <a:p>
            <a:pPr algn="ctr"/>
            <a:endParaRPr lang="ru-RU" sz="6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74BD0F5-EA11-710A-D5B5-C20DCAF8DD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4079" y="2203554"/>
            <a:ext cx="2601744" cy="4202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90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0859280-8EF6-3266-2BA0-80E6629CC6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088" y="0"/>
            <a:ext cx="12192000" cy="6826718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1D958D19-1DED-CFB8-33A3-B0533761B3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0081" y="1899870"/>
            <a:ext cx="2784421" cy="449962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04058" y="807263"/>
            <a:ext cx="10119360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solidFill>
                  <a:schemeClr val="bg1"/>
                </a:solidFill>
                <a:latin typeface="FuturisC"/>
              </a:rPr>
              <a:t> </a:t>
            </a:r>
            <a:r>
              <a:rPr lang="ru-RU" sz="4000" dirty="0" err="1" smtClean="0">
                <a:solidFill>
                  <a:schemeClr val="bg1"/>
                </a:solidFill>
                <a:latin typeface="FuturisC"/>
              </a:rPr>
              <a:t>Перетвори</a:t>
            </a:r>
            <a:r>
              <a:rPr lang="ru-RU" sz="4000" dirty="0" smtClean="0">
                <a:solidFill>
                  <a:schemeClr val="bg1"/>
                </a:solidFill>
                <a:latin typeface="FuturisC"/>
              </a:rPr>
              <a:t>  </a:t>
            </a:r>
            <a:r>
              <a:rPr lang="ru-RU" sz="4000" dirty="0" err="1" smtClean="0">
                <a:solidFill>
                  <a:schemeClr val="bg1"/>
                </a:solidFill>
                <a:latin typeface="FuturisC"/>
              </a:rPr>
              <a:t>складене</a:t>
            </a:r>
            <a:r>
              <a:rPr lang="ru-RU" sz="4000" dirty="0" smtClean="0">
                <a:solidFill>
                  <a:schemeClr val="bg1"/>
                </a:solidFill>
                <a:latin typeface="FuturisC"/>
              </a:rPr>
              <a:t> </a:t>
            </a:r>
            <a:r>
              <a:rPr lang="ru-RU" sz="4000" dirty="0" err="1" smtClean="0">
                <a:solidFill>
                  <a:schemeClr val="bg1"/>
                </a:solidFill>
                <a:latin typeface="FuturisC"/>
              </a:rPr>
              <a:t>іменоване</a:t>
            </a:r>
            <a:r>
              <a:rPr lang="ru-RU" sz="4000" dirty="0" smtClean="0">
                <a:solidFill>
                  <a:schemeClr val="bg1"/>
                </a:solidFill>
                <a:latin typeface="FuturisC"/>
              </a:rPr>
              <a:t> число</a:t>
            </a:r>
          </a:p>
          <a:p>
            <a:pPr algn="just"/>
            <a:r>
              <a:rPr lang="ru-RU" sz="4000" dirty="0" smtClean="0">
                <a:solidFill>
                  <a:schemeClr val="bg1"/>
                </a:solidFill>
                <a:latin typeface="FuturisC"/>
              </a:rPr>
              <a:t> </a:t>
            </a:r>
            <a:r>
              <a:rPr lang="ru-RU" sz="4000" b="1" dirty="0">
                <a:solidFill>
                  <a:schemeClr val="bg1"/>
                </a:solidFill>
                <a:latin typeface="FuturisC"/>
              </a:rPr>
              <a:t>6 р. 6 </a:t>
            </a:r>
            <a:r>
              <a:rPr lang="ru-RU" sz="4000" b="1" dirty="0" err="1">
                <a:solidFill>
                  <a:schemeClr val="bg1"/>
                </a:solidFill>
                <a:latin typeface="FuturisC"/>
              </a:rPr>
              <a:t>міс</a:t>
            </a:r>
            <a:r>
              <a:rPr lang="ru-RU" sz="4000" b="1" dirty="0">
                <a:solidFill>
                  <a:schemeClr val="bg1"/>
                </a:solidFill>
                <a:latin typeface="FuturisC"/>
              </a:rPr>
              <a:t>. </a:t>
            </a:r>
            <a:r>
              <a:rPr lang="ru-RU" sz="4000" dirty="0">
                <a:solidFill>
                  <a:schemeClr val="bg1"/>
                </a:solidFill>
                <a:latin typeface="FuturisC"/>
              </a:rPr>
              <a:t>на </a:t>
            </a:r>
            <a:r>
              <a:rPr lang="ru-RU" sz="4000" dirty="0" err="1">
                <a:solidFill>
                  <a:schemeClr val="bg1"/>
                </a:solidFill>
                <a:latin typeface="FuturisC"/>
              </a:rPr>
              <a:t>просте</a:t>
            </a:r>
            <a:r>
              <a:rPr lang="ru-RU" sz="4000" dirty="0">
                <a:solidFill>
                  <a:schemeClr val="bg1"/>
                </a:solidFill>
                <a:latin typeface="FuturisC"/>
              </a:rPr>
              <a:t>. </a:t>
            </a:r>
          </a:p>
          <a:p>
            <a:pPr algn="just"/>
            <a:endParaRPr lang="ru-RU" sz="3600" b="1" dirty="0" smtClean="0">
              <a:solidFill>
                <a:schemeClr val="bg1"/>
              </a:solidFill>
              <a:latin typeface="Helios"/>
            </a:endParaRPr>
          </a:p>
          <a:p>
            <a:pPr algn="just"/>
            <a:r>
              <a:rPr lang="ru-RU" sz="3600" b="1" dirty="0" smtClean="0">
                <a:solidFill>
                  <a:schemeClr val="bg1"/>
                </a:solidFill>
                <a:latin typeface="Helios"/>
              </a:rPr>
              <a:t>6 р. 6 </a:t>
            </a:r>
            <a:r>
              <a:rPr lang="ru-RU" sz="3600" b="1" dirty="0" err="1" smtClean="0">
                <a:solidFill>
                  <a:schemeClr val="bg1"/>
                </a:solidFill>
                <a:latin typeface="Helios"/>
              </a:rPr>
              <a:t>міс</a:t>
            </a:r>
            <a:r>
              <a:rPr lang="ru-RU" sz="3600" b="1" dirty="0" smtClean="0">
                <a:solidFill>
                  <a:schemeClr val="bg1"/>
                </a:solidFill>
                <a:latin typeface="Helios"/>
              </a:rPr>
              <a:t>. =</a:t>
            </a:r>
            <a:r>
              <a:rPr lang="ru-RU" sz="3600" dirty="0" smtClean="0">
                <a:solidFill>
                  <a:schemeClr val="bg1"/>
                </a:solidFill>
                <a:latin typeface="Helios"/>
              </a:rPr>
              <a:t> 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72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9018DBBC-4D79-747D-A925-9130925B2D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26718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A53CCC2E-337E-1C5A-8AF6-F4A74D2A401D}"/>
              </a:ext>
            </a:extLst>
          </p:cNvPr>
          <p:cNvSpPr/>
          <p:nvPr/>
        </p:nvSpPr>
        <p:spPr>
          <a:xfrm>
            <a:off x="4249533" y="-265237"/>
            <a:ext cx="2943434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60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  <a:p>
            <a:pPr algn="ctr"/>
            <a:r>
              <a:rPr lang="ru-RU" sz="60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Monotype Corsiva" panose="03010101010201010101" pitchFamily="66" charset="0"/>
              </a:rPr>
              <a:t>Завдання</a:t>
            </a:r>
            <a:endParaRPr lang="ru-RU" sz="6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chemeClr val="bg1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EAB4E522-5B5B-308B-3317-02DABEA724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8814216" y="1559643"/>
            <a:ext cx="2661148" cy="441137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186115" y="1559643"/>
            <a:ext cx="82903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 smtClean="0">
                <a:solidFill>
                  <a:schemeClr val="bg1"/>
                </a:solidFill>
              </a:rPr>
              <a:t>Запиши дроби в </a:t>
            </a:r>
            <a:r>
              <a:rPr lang="ru-RU" sz="3600" b="1" i="1" dirty="0">
                <a:solidFill>
                  <a:schemeClr val="bg1"/>
                </a:solidFill>
              </a:rPr>
              <a:t>порядку </a:t>
            </a:r>
            <a:r>
              <a:rPr lang="ru-RU" sz="3600" b="1" i="1" dirty="0" err="1">
                <a:solidFill>
                  <a:schemeClr val="bg1"/>
                </a:solidFill>
              </a:rPr>
              <a:t>зростання</a:t>
            </a:r>
            <a:r>
              <a:rPr lang="ru-RU" sz="3600" b="1" i="1" dirty="0">
                <a:solidFill>
                  <a:schemeClr val="bg1"/>
                </a:solidFill>
              </a:rPr>
              <a:t>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252"/>
          <a:stretch/>
        </p:blipFill>
        <p:spPr bwMode="auto">
          <a:xfrm>
            <a:off x="4125206" y="2205974"/>
            <a:ext cx="1612669" cy="4186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404"/>
          <a:stretch/>
        </p:blipFill>
        <p:spPr bwMode="auto">
          <a:xfrm>
            <a:off x="5737875" y="2221715"/>
            <a:ext cx="1895302" cy="4205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555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172207D4-1D92-9F2F-CD56-7ADDB94E02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2671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28066" y="1149527"/>
            <a:ext cx="108939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>
                <a:solidFill>
                  <a:schemeClr val="bg1"/>
                </a:solidFill>
                <a:latin typeface="FuturisC"/>
              </a:rPr>
              <a:t>Запиши </a:t>
            </a:r>
            <a:r>
              <a:rPr lang="ru-RU" sz="3200" b="1" i="1" dirty="0" err="1">
                <a:solidFill>
                  <a:schemeClr val="bg1"/>
                </a:solidFill>
                <a:latin typeface="FuturisC"/>
              </a:rPr>
              <a:t>числовий</a:t>
            </a:r>
            <a:r>
              <a:rPr lang="ru-RU" sz="3200" b="1" i="1" dirty="0">
                <a:solidFill>
                  <a:schemeClr val="bg1"/>
                </a:solidFill>
                <a:latin typeface="FuturisC"/>
              </a:rPr>
              <a:t> </a:t>
            </a:r>
            <a:r>
              <a:rPr lang="ru-RU" sz="3200" b="1" i="1" dirty="0" err="1">
                <a:solidFill>
                  <a:schemeClr val="bg1"/>
                </a:solidFill>
                <a:latin typeface="FuturisC"/>
              </a:rPr>
              <a:t>вираз</a:t>
            </a:r>
            <a:r>
              <a:rPr lang="ru-RU" sz="3200" b="1" i="1" dirty="0">
                <a:solidFill>
                  <a:schemeClr val="bg1"/>
                </a:solidFill>
                <a:latin typeface="FuturisC"/>
              </a:rPr>
              <a:t> та </a:t>
            </a:r>
            <a:r>
              <a:rPr lang="ru-RU" sz="3200" b="1" i="1" dirty="0" err="1">
                <a:solidFill>
                  <a:schemeClr val="bg1"/>
                </a:solidFill>
                <a:latin typeface="FuturisC"/>
              </a:rPr>
              <a:t>обчисли</a:t>
            </a:r>
            <a:r>
              <a:rPr lang="ru-RU" sz="3200" b="1" i="1" dirty="0">
                <a:solidFill>
                  <a:schemeClr val="bg1"/>
                </a:solidFill>
                <a:latin typeface="FuturisC"/>
              </a:rPr>
              <a:t> </a:t>
            </a:r>
            <a:r>
              <a:rPr lang="ru-RU" sz="3200" b="1" i="1" dirty="0" err="1">
                <a:solidFill>
                  <a:schemeClr val="bg1"/>
                </a:solidFill>
                <a:latin typeface="FuturisC"/>
              </a:rPr>
              <a:t>його</a:t>
            </a:r>
            <a:r>
              <a:rPr lang="ru-RU" sz="3200" b="1" i="1" dirty="0">
                <a:solidFill>
                  <a:schemeClr val="bg1"/>
                </a:solidFill>
                <a:latin typeface="FuturisC"/>
              </a:rPr>
              <a:t> </a:t>
            </a:r>
            <a:r>
              <a:rPr lang="ru-RU" sz="3200" b="1" i="1" dirty="0" err="1">
                <a:solidFill>
                  <a:schemeClr val="bg1"/>
                </a:solidFill>
                <a:latin typeface="FuturisC"/>
              </a:rPr>
              <a:t>значення</a:t>
            </a:r>
            <a:r>
              <a:rPr lang="ru-RU" dirty="0">
                <a:solidFill>
                  <a:srgbClr val="000000"/>
                </a:solidFill>
                <a:latin typeface="FuturisC"/>
              </a:rPr>
              <a:t>.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52687" y="373764"/>
            <a:ext cx="31213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0" i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Приклади</a:t>
            </a:r>
            <a:endParaRPr lang="ru-RU" sz="5400" b="0" i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8066" y="1734302"/>
            <a:ext cx="108939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>
                <a:solidFill>
                  <a:schemeClr val="bg1"/>
                </a:solidFill>
                <a:latin typeface="Helios"/>
              </a:rPr>
              <a:t>а) Сума чисел 568; 623 і 2 134; </a:t>
            </a:r>
          </a:p>
          <a:p>
            <a:pPr algn="just"/>
            <a:r>
              <a:rPr lang="ru-RU" sz="4000" dirty="0">
                <a:solidFill>
                  <a:schemeClr val="bg1"/>
                </a:solidFill>
                <a:latin typeface="Helios"/>
              </a:rPr>
              <a:t>б) </a:t>
            </a:r>
            <a:r>
              <a:rPr lang="ru-RU" sz="4000" dirty="0" err="1">
                <a:solidFill>
                  <a:schemeClr val="bg1"/>
                </a:solidFill>
                <a:latin typeface="Helios"/>
              </a:rPr>
              <a:t>різниця</a:t>
            </a:r>
            <a:r>
              <a:rPr lang="ru-RU" sz="40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Helios"/>
              </a:rPr>
              <a:t>двох</a:t>
            </a:r>
            <a:r>
              <a:rPr lang="ru-RU" sz="40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Helios"/>
              </a:rPr>
              <a:t>часток</a:t>
            </a:r>
            <a:r>
              <a:rPr lang="ru-RU" sz="4000" dirty="0">
                <a:solidFill>
                  <a:schemeClr val="bg1"/>
                </a:solidFill>
                <a:latin typeface="Helios"/>
              </a:rPr>
              <a:t> — 520 і 2 та 75 і 5; </a:t>
            </a:r>
          </a:p>
          <a:p>
            <a:pPr algn="just"/>
            <a:r>
              <a:rPr lang="ru-RU" sz="4000" dirty="0">
                <a:solidFill>
                  <a:schemeClr val="bg1"/>
                </a:solidFill>
                <a:latin typeface="Helios"/>
              </a:rPr>
              <a:t>в) число 160 </a:t>
            </a:r>
            <a:r>
              <a:rPr lang="ru-RU" sz="4000" dirty="0" err="1">
                <a:solidFill>
                  <a:schemeClr val="bg1"/>
                </a:solidFill>
                <a:latin typeface="Helios"/>
              </a:rPr>
              <a:t>збільшити</a:t>
            </a:r>
            <a:r>
              <a:rPr lang="ru-RU" sz="4000" dirty="0">
                <a:solidFill>
                  <a:schemeClr val="bg1"/>
                </a:solidFill>
                <a:latin typeface="Helios"/>
              </a:rPr>
              <a:t> в 7 </a:t>
            </a:r>
            <a:r>
              <a:rPr lang="ru-RU" sz="4000" dirty="0" err="1">
                <a:solidFill>
                  <a:schemeClr val="bg1"/>
                </a:solidFill>
                <a:latin typeface="Helios"/>
              </a:rPr>
              <a:t>разів</a:t>
            </a:r>
            <a:r>
              <a:rPr lang="ru-RU" sz="4000" dirty="0">
                <a:solidFill>
                  <a:schemeClr val="bg1"/>
                </a:solidFill>
                <a:latin typeface="Helios"/>
              </a:rPr>
              <a:t>; </a:t>
            </a:r>
          </a:p>
          <a:p>
            <a:pPr algn="just"/>
            <a:r>
              <a:rPr lang="ru-RU" sz="4000" dirty="0">
                <a:solidFill>
                  <a:schemeClr val="bg1"/>
                </a:solidFill>
                <a:latin typeface="Helios"/>
              </a:rPr>
              <a:t>г) </a:t>
            </a:r>
            <a:r>
              <a:rPr lang="ru-RU" sz="4000" dirty="0" err="1">
                <a:solidFill>
                  <a:schemeClr val="bg1"/>
                </a:solidFill>
                <a:latin typeface="Helios"/>
              </a:rPr>
              <a:t>добуток</a:t>
            </a:r>
            <a:r>
              <a:rPr lang="ru-RU" sz="40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Helios"/>
              </a:rPr>
              <a:t>суми</a:t>
            </a:r>
            <a:r>
              <a:rPr lang="ru-RU" sz="4000" dirty="0">
                <a:solidFill>
                  <a:schemeClr val="bg1"/>
                </a:solidFill>
                <a:latin typeface="Helios"/>
              </a:rPr>
              <a:t> та </a:t>
            </a:r>
            <a:r>
              <a:rPr lang="ru-RU" sz="4000" dirty="0" err="1">
                <a:solidFill>
                  <a:schemeClr val="bg1"/>
                </a:solidFill>
                <a:latin typeface="Helios"/>
              </a:rPr>
              <a:t>різниці</a:t>
            </a:r>
            <a:r>
              <a:rPr lang="ru-RU" sz="4000" dirty="0">
                <a:solidFill>
                  <a:schemeClr val="bg1"/>
                </a:solidFill>
                <a:latin typeface="Helios"/>
              </a:rPr>
              <a:t> чисел 23 і 16. 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63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35279725-E9E1-AA69-0BCD-84D9090DB4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621"/>
            <a:ext cx="12192000" cy="6826718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CF9F15AE-AF4F-0981-D239-9DBCD5EABA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5848" y="3254531"/>
            <a:ext cx="2229870" cy="3603469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0906" y="4861560"/>
            <a:ext cx="2162175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338720" y="390390"/>
            <a:ext cx="251703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6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Задача</a:t>
            </a:r>
            <a:endParaRPr lang="ru-RU" sz="6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7309" y="1259896"/>
            <a:ext cx="1084577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bg1"/>
                </a:solidFill>
                <a:latin typeface="Helios"/>
              </a:rPr>
              <a:t>З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двох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міст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,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відстань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між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якими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50 км,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одночасно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в одному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напрямку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виїхали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дві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вантажівки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.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Швидкість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першої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вантажівки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70 км/год, а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другої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— 60 км/год. Через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скільки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годин перша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вантажівка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наздожене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другу,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що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їде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3200" b="1" dirty="0" err="1">
                <a:solidFill>
                  <a:schemeClr val="bg1"/>
                </a:solidFill>
                <a:latin typeface="Helios"/>
              </a:rPr>
              <a:t>попереду</a:t>
            </a:r>
            <a:r>
              <a:rPr lang="ru-RU" sz="3200" b="1" dirty="0">
                <a:solidFill>
                  <a:schemeClr val="bg1"/>
                </a:solidFill>
                <a:latin typeface="Helios"/>
              </a:rPr>
              <a:t>? 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24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9E963F31-CA51-BCDE-9F74-678E466C7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2671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338720" y="390390"/>
            <a:ext cx="2517036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60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Задача</a:t>
            </a:r>
            <a:endParaRPr lang="ru-RU" sz="60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64770" y="1430683"/>
            <a:ext cx="1087304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err="1">
                <a:solidFill>
                  <a:schemeClr val="bg1"/>
                </a:solidFill>
                <a:latin typeface="Helios"/>
              </a:rPr>
              <a:t>Довжина</a:t>
            </a:r>
            <a:r>
              <a:rPr lang="ru-RU" sz="40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Helios"/>
              </a:rPr>
              <a:t>земельної</a:t>
            </a:r>
            <a:r>
              <a:rPr lang="ru-RU" sz="40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Helios"/>
              </a:rPr>
              <a:t>ділянки</a:t>
            </a:r>
            <a:r>
              <a:rPr lang="ru-RU" sz="40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Helios"/>
              </a:rPr>
              <a:t>прямокутної</a:t>
            </a:r>
            <a:r>
              <a:rPr lang="ru-RU" sz="40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Helios"/>
              </a:rPr>
              <a:t>форми</a:t>
            </a:r>
            <a:r>
              <a:rPr lang="ru-RU" sz="4000" dirty="0">
                <a:solidFill>
                  <a:schemeClr val="bg1"/>
                </a:solidFill>
                <a:latin typeface="Helios"/>
              </a:rPr>
              <a:t> 8 м, а ширина — 3 м. Половину </a:t>
            </a:r>
            <a:r>
              <a:rPr lang="ru-RU" sz="4000" dirty="0" err="1">
                <a:solidFill>
                  <a:schemeClr val="bg1"/>
                </a:solidFill>
                <a:latin typeface="Helios"/>
              </a:rPr>
              <a:t>площі</a:t>
            </a:r>
            <a:r>
              <a:rPr lang="ru-RU" sz="40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Helios"/>
              </a:rPr>
              <a:t>займають</a:t>
            </a:r>
            <a:r>
              <a:rPr lang="ru-RU" sz="40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Helios"/>
              </a:rPr>
              <a:t>квіти</a:t>
            </a:r>
            <a:r>
              <a:rPr lang="ru-RU" sz="4000" dirty="0">
                <a:solidFill>
                  <a:schemeClr val="bg1"/>
                </a:solidFill>
                <a:latin typeface="Helios"/>
              </a:rPr>
              <a:t>, а </a:t>
            </a:r>
            <a:r>
              <a:rPr lang="ru-RU" sz="4000" dirty="0" err="1">
                <a:solidFill>
                  <a:schemeClr val="bg1"/>
                </a:solidFill>
                <a:latin typeface="Helios"/>
              </a:rPr>
              <a:t>решту</a:t>
            </a:r>
            <a:r>
              <a:rPr lang="ru-RU" sz="4000" dirty="0">
                <a:solidFill>
                  <a:schemeClr val="bg1"/>
                </a:solidFill>
                <a:latin typeface="Helios"/>
              </a:rPr>
              <a:t> — дерева. Яку </a:t>
            </a:r>
            <a:r>
              <a:rPr lang="ru-RU" sz="4000" dirty="0" err="1">
                <a:solidFill>
                  <a:schemeClr val="bg1"/>
                </a:solidFill>
                <a:latin typeface="Helios"/>
              </a:rPr>
              <a:t>площу</a:t>
            </a:r>
            <a:r>
              <a:rPr lang="ru-RU" sz="4000" dirty="0">
                <a:solidFill>
                  <a:schemeClr val="bg1"/>
                </a:solidFill>
                <a:latin typeface="Helios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Helios"/>
              </a:rPr>
              <a:t>займають</a:t>
            </a:r>
            <a:r>
              <a:rPr lang="ru-RU" sz="4000" dirty="0">
                <a:solidFill>
                  <a:schemeClr val="bg1"/>
                </a:solidFill>
                <a:latin typeface="Helios"/>
              </a:rPr>
              <a:t> дерева?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6753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9E963F31-CA51-BCDE-9F74-678E466C72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26718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123" y="498851"/>
            <a:ext cx="10904568" cy="5842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3349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35279725-E9E1-AA69-0BCD-84D9090DB4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621"/>
            <a:ext cx="12192000" cy="6826718"/>
          </a:xfrm>
          <a:prstGeom prst="rect">
            <a:avLst/>
          </a:prstGeom>
        </p:spPr>
      </p:pic>
      <p:pic>
        <p:nvPicPr>
          <p:cNvPr id="4098" name="Picture 2" descr="C:\Users\Людмила\Desktop\КАРТИНКИ\04026bao-f3d0-640x508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9" y="547774"/>
            <a:ext cx="6677891" cy="5300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74406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161</Words>
  <Application>Microsoft Office PowerPoint</Application>
  <PresentationFormat>Произвольный</PresentationFormat>
  <Paragraphs>19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Людмила</cp:lastModifiedBy>
  <cp:revision>16</cp:revision>
  <dcterms:created xsi:type="dcterms:W3CDTF">2022-11-21T18:49:02Z</dcterms:created>
  <dcterms:modified xsi:type="dcterms:W3CDTF">2023-03-23T14:43:07Z</dcterms:modified>
</cp:coreProperties>
</file>