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1"/>
  </p:sldMasterIdLst>
  <p:notesMasterIdLst>
    <p:notesMasterId r:id="rId18"/>
  </p:notesMasterIdLst>
  <p:sldIdLst>
    <p:sldId id="260" r:id="rId2"/>
    <p:sldId id="285" r:id="rId3"/>
    <p:sldId id="286" r:id="rId4"/>
    <p:sldId id="287" r:id="rId5"/>
    <p:sldId id="289" r:id="rId6"/>
    <p:sldId id="290" r:id="rId7"/>
    <p:sldId id="292" r:id="rId8"/>
    <p:sldId id="295" r:id="rId9"/>
    <p:sldId id="293" r:id="rId10"/>
    <p:sldId id="291" r:id="rId11"/>
    <p:sldId id="294" r:id="rId12"/>
    <p:sldId id="296" r:id="rId13"/>
    <p:sldId id="297" r:id="rId14"/>
    <p:sldId id="299" r:id="rId15"/>
    <p:sldId id="300" r:id="rId16"/>
    <p:sldId id="288" r:id="rId17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5C22544A-7EE6-4342-B048-85BDC9FD1C3A}" styleName="Medium Style 2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  <a:nwCell>
      <a:tcStyle>
        <a:tcBdr/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C238408C-6839-46EE-8131-EDA75C487F2E}" type="datetimeFigureOut">
              <a:rPr lang="uk-UA"/>
              <a:pPr/>
              <a:t>05.10.2020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87D77045-401A-4D5E-BFE3-54C21A8A6634}" type="slidenum">
              <a:rPr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84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D77045-401A-4D5E-BFE3-54C21A8A663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3653DA-8BF4-4869-96FE-9BCF43372D46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AC53DF-4216-466D-99A7-94400E6C2A25}" type="slidenum">
              <a:rPr lang="uk-UA" smtClean="0"/>
              <a:pPr/>
              <a:t>‹#›</a:t>
            </a:fld>
            <a:endParaRPr kumimoji="0"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ru-RU" smtClean="0">
                <a:solidFill>
                  <a:schemeClr val="tx2"/>
                </a:solidFill>
              </a:rPr>
              <a:pPr/>
              <a:t>05.10.2020</a:t>
            </a:fld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kumimoji="0" lang="ru-RU" sz="1200" smtClean="0">
                <a:solidFill>
                  <a:schemeClr val="tx2"/>
                </a:solidFill>
              </a:rPr>
              <a:pPr algn="l"/>
              <a:t>‹#›</a:t>
            </a:fld>
            <a:endParaRPr kumimoji="0" lang="ru-RU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ru-RU" smtClean="0">
                <a:solidFill>
                  <a:schemeClr val="tx2"/>
                </a:solidFill>
              </a:rPr>
              <a:pPr/>
              <a:t>05.10.2020</a:t>
            </a:fld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kumimoji="0" lang="ru-RU" sz="1200" smtClean="0">
                <a:solidFill>
                  <a:schemeClr val="tx2"/>
                </a:solidFill>
              </a:rPr>
              <a:pPr algn="l"/>
              <a:t>‹#›</a:t>
            </a:fld>
            <a:endParaRPr kumimoji="0" lang="ru-RU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7129108-AC8D-4212-9283-60D9E99BF07A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6DED3D3-6235-4F4C-B439-DF277FB555A7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1E3E-4B2F-4895-B65E-28B2E64F39F6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5435-8225-4333-BFFA-0096413F0D76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783C494-2A87-468C-A21B-CB14FB9ABB00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816DF-213E-421B-92D3-C068DBB023D6}" type="datetimeFigureOut">
              <a:rPr kumimoji="0" lang="ru-RU" smtClean="0">
                <a:solidFill>
                  <a:schemeClr val="tx2"/>
                </a:solidFill>
              </a:rPr>
              <a:pPr/>
              <a:t>05.10.2020</a:t>
            </a:fld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72AC53DF-4216-466D-99A7-94400E6C2A25}" type="slidenum">
              <a:rPr kumimoji="0" lang="ru-RU" sz="1200" smtClean="0">
                <a:solidFill>
                  <a:schemeClr val="tx2"/>
                </a:solidFill>
              </a:rPr>
              <a:pPr algn="l"/>
              <a:t>‹#›</a:t>
            </a:fld>
            <a:endParaRPr kumimoji="0" lang="ru-RU" sz="120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BECC0C8-36B8-442A-833D-B6AACE86BB77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E20EC5-AC53-4169-941E-EDF10CD23748}" type="datetimeFigureOut">
              <a:rPr lang="uk-UA" smtClean="0"/>
              <a:pPr/>
              <a:t>05.10.2020</a:t>
            </a:fld>
            <a:endParaRPr kumimoji="0"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D93096-5B34-4342-9326-69289CEAE4C2}" type="slidenum">
              <a:rPr lang="uk-UA" smtClean="0"/>
              <a:pPr/>
              <a:t>‹#›</a:t>
            </a:fld>
            <a:endParaRPr kumimoji="0"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D3816DF-213E-421B-92D3-C068DBB023D6}" type="datetimeFigureOut">
              <a:rPr kumimoji="0" lang="ru-RU" smtClean="0">
                <a:solidFill>
                  <a:schemeClr val="tx2"/>
                </a:solidFill>
              </a:rPr>
              <a:pPr/>
              <a:t>05.10.2020</a:t>
            </a:fld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r"/>
            <a:endParaRPr kumimoji="0" lang="ru-RU" sz="1100">
              <a:solidFill>
                <a:schemeClr val="tx2"/>
              </a:solidFill>
            </a:endParaRPr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l"/>
            <a:fld id="{72AC53DF-4216-466D-99A7-94400E6C2A25}" type="slidenum">
              <a:rPr kumimoji="0" lang="ru-RU" sz="1200" smtClean="0">
                <a:solidFill>
                  <a:schemeClr val="tx2"/>
                </a:solidFill>
              </a:rPr>
              <a:pPr algn="l"/>
              <a:t>‹#›</a:t>
            </a:fld>
            <a:endParaRPr kumimoji="0" lang="ru-RU" sz="120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ja_LT72qfgAhVE6CwKHQdiALIQjRx6BAgBEAU&amp;url=https://ru.depositphotos.com/16187827/stock-illustration-boy-playing-soccer-illustration.html&amp;psig=AOvVaw3P_Ub8algDShRVpWk3op-_&amp;ust=154956299064787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site/fiz001kultura/home/pravila-igry-v-futbo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jGk-PM3afgAhWphqYKHWmgCKMQjRx6BAgBEAU&amp;url=https://fizkulturamo.at.ua/publ/teoreticheskij_material/futbol/urok_futbolu_metodika_i_organizacija_shkilnogo_futbolu/8-1-0-31&amp;psig=AOvVaw3jQsxjwNlwJye5EVeix0sL&amp;ust=1549563906449737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google.com/url?sa=i&amp;rct=j&amp;q=&amp;esrc=s&amp;source=images&amp;cd=&amp;cad=rja&amp;uact=8&amp;ved=2ahUKEwjYnOrT56fgAhWmiKYKHQVECSgQjRx6BAgBEAU&amp;url=https://fizichna-kultura-i-sport.webnode.com.ua/&amp;psig=AOvVaw3jQsxjwNlwJye5EVeix0sL&amp;ust=1549563906449737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jh0NW7uqfgAhUJ3CwKHf3MA6UQjRx6BAgBEAU&amp;url=https://svitppt.com.ua/fizichna-kategoriya/pravila-gri-u-futbol.html&amp;psig=AOvVaw2DFqxEarqDQEPhD653-fmw&amp;ust=154955359564517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iH27Ch3KfgAhXFFSwKHWFUC-QQjRx6BAgBEAU&amp;url=https://www.hobbyconsolas.com/reportajes/fifa-soccer-perspectiva-isometrica-57450&amp;psig=AOvVaw3P_Ub8algDShRVpWk3op-_&amp;ust=154956299064787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iT55n62KfgAhXF8ywKHeqhA5MQjRx6BAgBEAU&amp;url=https://doshkilnyk.in.ua/ihry-z-elementamy-sportu-ta-sportyvni/&amp;psig=AOvVaw3SoSAY2PsfLdpAWL6c8cbW&amp;ust=154956207031377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jt8abh1qfgAhWCfiwKHX2ADXkQjRx6BAgBEAU&amp;url=https://svitppt.com.ua/fizichna-kategoriya/pravila-gri-u-futbol.html&amp;psig=AOvVaw3SoSAY2PsfLdpAWL6c8cbW&amp;ust=1549562070313770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2ahUKEwj3rZ-S2qfgAhUEkSwKHSZ9D0IQjRx6BAgBEAU&amp;url=https://mbroiler.ru/games-for-girls-mikimausa-mickey-mouse-games/&amp;psig=AOvVaw3P_Ub8algDShRVpWk3op-_&amp;ust=154956299064787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2ahUKEwj3rZ-S2qfgAhUEkSwKHSZ9D0IQjRx6BAgBEAU&amp;url=http://puppo.ru/play/smeshariki-futbolnyj-match.html&amp;psig=AOvVaw3P_Ub8algDShRVpWk3op-_&amp;ust=154956299064787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hyperlink" Target="http://www.google.com/url?sa=i&amp;rct=j&amp;q=&amp;esrc=s&amp;source=images&amp;cd=&amp;cad=rja&amp;uact=8&amp;ved=2ahUKEwj3rZ-S2qfgAhUEkSwKHSZ9D0IQjRx6BAgBEAU&amp;url=http://igru.net.ua/igri-disney/&amp;psig=AOvVaw3P_Ub8algDShRVpWk3op-_&amp;ust=1549562990647873" TargetMode="Externa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fizkultura-na5.ru/futbol/futbol-shtrafnoj-i-svobodnyj-udary-chast-1.htm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mult-games.com.ua/igri-dlya-malchikov/1712-igra-futbol-malchiki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2339752" y="0"/>
            <a:ext cx="6804248" cy="4221088"/>
          </a:xfrm>
        </p:spPr>
        <p:txBody>
          <a:bodyPr>
            <a:noAutofit/>
          </a:bodyPr>
          <a:lstStyle>
            <a:extLst/>
          </a:lstStyle>
          <a:p>
            <a:pPr algn="ctr"/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7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гри    у футбол</a:t>
            </a:r>
            <a: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8065" y="4581128"/>
            <a:ext cx="3600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cap="small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Вчитель</a:t>
            </a:r>
            <a:r>
              <a:rPr lang="ru-RU" sz="2000" b="1" cap="small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: ОЛІЙНИК Б.В.</a:t>
            </a:r>
            <a:r>
              <a:rPr lang="ru-RU" sz="2000" b="1" cap="small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lang="ru-RU" sz="2000" b="1" cap="small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uk-UA" dirty="0"/>
          </a:p>
        </p:txBody>
      </p:sp>
      <p:pic>
        <p:nvPicPr>
          <p:cNvPr id="20486" name="Picture 6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204864"/>
            <a:ext cx="3044207" cy="44222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23728" y="188640"/>
            <a:ext cx="702027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Порушення, що караються попередженням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Гравець основного складу отримує попередження з показом жовтої картки у випадку, якщо здійснить одне з таких порушень: 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винен у неспортивній поведінці;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словом або дією демонструє незгоду з рішенням судді;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систематично порушує Правила;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навмисне затягує відновлення гри;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не дотримується визначену відстань при поновленні гри штрафним, вільним або кутовим ударами або вкиданням з-за бокової лінії;</a:t>
            </a:r>
          </a:p>
          <a:p>
            <a:r>
              <a:rPr lang="uk-UA" sz="2400" b="1" dirty="0" smtClean="0">
                <a:solidFill>
                  <a:schemeClr val="bg1"/>
                </a:solidFill>
              </a:rPr>
              <a:t>- виходить, повертається або самовільно йде з поля без дозволу судді.</a:t>
            </a:r>
          </a:p>
          <a:p>
            <a:endParaRPr lang="uk-UA" sz="2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6" name="Picture 4" descr="Карточка в футболе жест"/>
          <p:cNvPicPr>
            <a:picLocks noChangeAspect="1" noChangeArrowheads="1"/>
          </p:cNvPicPr>
          <p:nvPr/>
        </p:nvPicPr>
        <p:blipFill>
          <a:blip r:embed="rId3" cstate="print"/>
          <a:srcRect l="-7087" t="-3533" r="48026"/>
          <a:stretch>
            <a:fillRect/>
          </a:stretch>
        </p:blipFill>
        <p:spPr bwMode="auto">
          <a:xfrm>
            <a:off x="251520" y="836712"/>
            <a:ext cx="1800200" cy="21103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7744" y="404664"/>
            <a:ext cx="66967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Порушення, що караються видаленням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Гравець основного складу, запасний або замінений гравець повинен бути вилучений з поля (з технічної зони) з показом червоної картки у випадку, якщо він: 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винен у серйозному порушенні Правил;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винен в агресивному поводженні;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плюне в суперника чи будь-яку іншу особу;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позбавить суперника, що просувається до воріт, явної можливості забити гол за допомогою порушення Правил, що карається штрафним, вільним або 11-ти метровим ударом;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використовує образливі або нецензурні вирази (жести);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- отримує друге попередження в одному матчі.</a:t>
            </a:r>
          </a:p>
          <a:p>
            <a:r>
              <a:rPr lang="uk-UA" sz="2000" b="1" dirty="0" smtClean="0">
                <a:solidFill>
                  <a:schemeClr val="bg1"/>
                </a:solidFill>
              </a:rPr>
              <a:t>Будь-який видалений гравець повинен покинути межі поля і прилеглого до нього простору, включаючи технічну зону</a:t>
            </a:r>
            <a:r>
              <a:rPr lang="uk-UA" sz="2400" dirty="0" smtClean="0">
                <a:solidFill>
                  <a:schemeClr val="bg1"/>
                </a:solidFill>
              </a:rPr>
              <a:t>. </a:t>
            </a:r>
            <a:endParaRPr lang="uk-UA" sz="2400" dirty="0">
              <a:solidFill>
                <a:schemeClr val="bg1"/>
              </a:solidFill>
            </a:endParaRPr>
          </a:p>
        </p:txBody>
      </p:sp>
      <p:pic>
        <p:nvPicPr>
          <p:cNvPr id="38916" name="Picture 4" descr="Карточка в футболе жест"/>
          <p:cNvPicPr>
            <a:picLocks noChangeAspect="1" noChangeArrowheads="1"/>
          </p:cNvPicPr>
          <p:nvPr/>
        </p:nvPicPr>
        <p:blipFill>
          <a:blip r:embed="rId3" cstate="print"/>
          <a:srcRect l="48414" t="-10598" r="-7476"/>
          <a:stretch>
            <a:fillRect/>
          </a:stretch>
        </p:blipFill>
        <p:spPr bwMode="auto">
          <a:xfrm>
            <a:off x="323528" y="476672"/>
            <a:ext cx="1800200" cy="218236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563888" y="1314287"/>
            <a:ext cx="5400600" cy="500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entury Schoolbook" pitchFamily="18" charset="0"/>
                <a:ea typeface="Calibri" pitchFamily="34" charset="0"/>
                <a:cs typeface="Times New Roman" pitchFamily="18" charset="0"/>
              </a:rPr>
              <a:t>Спірний м'яч - це спосіб поновлення гри після тимчасової зупинки, у якій виникла необхідність у той час, поки м'яч перебував у грі з якоїсь причини, не передбаченої Правилами гри. </a:t>
            </a:r>
          </a:p>
          <a:p>
            <a:r>
              <a:rPr lang="ru-RU" sz="2400" b="1" u="sng" dirty="0" smtClean="0">
                <a:solidFill>
                  <a:schemeClr val="bg1"/>
                </a:solidFill>
              </a:rPr>
              <a:t>Процедура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  <a:endParaRPr lang="uk-UA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</a:rPr>
              <a:t>Суддя вводить м'яч в тому місці, де він перебував у момент зупинки гри.</a:t>
            </a:r>
            <a:endParaRPr lang="uk-UA" sz="2600" b="1" dirty="0" smtClean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260648"/>
            <a:ext cx="4179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Спірний м’яч </a:t>
            </a:r>
            <a:endParaRPr lang="uk-U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4823" name="Picture 7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260648"/>
            <a:ext cx="3174437" cy="23808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640"/>
            <a:ext cx="2948920" cy="3173686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0"/>
            <a:ext cx="5976664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М’ЯЧ У ГРІ ТА ПОЗА ГРОЮ </a:t>
            </a:r>
            <a:endParaRPr lang="uk-UA" sz="2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600" b="1" u="sng" dirty="0" smtClean="0">
                <a:solidFill>
                  <a:schemeClr val="bg1"/>
                </a:solidFill>
              </a:rPr>
              <a:t>М'яч поза грою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solidFill>
                  <a:schemeClr val="bg1"/>
                </a:solidFill>
              </a:rPr>
              <a:t>М'яч вважається поза грою, якщо: - він повністю перетнув лінію воріт або бокову лінію - по землі або по повітрю;</a:t>
            </a:r>
          </a:p>
          <a:p>
            <a:r>
              <a:rPr lang="ru-RU" sz="2600" b="1" dirty="0" smtClean="0">
                <a:solidFill>
                  <a:schemeClr val="bg1"/>
                </a:solidFill>
              </a:rPr>
              <a:t> - гра була зупинена суддею. </a:t>
            </a:r>
          </a:p>
          <a:p>
            <a:r>
              <a:rPr lang="ru-RU" sz="2600" b="1" u="sng" dirty="0" smtClean="0">
                <a:solidFill>
                  <a:schemeClr val="bg1"/>
                </a:solidFill>
              </a:rPr>
              <a:t>М'яч у грі </a:t>
            </a:r>
          </a:p>
          <a:p>
            <a:pPr>
              <a:buFont typeface="Wingdings" pitchFamily="2" charset="2"/>
              <a:buChar char="Ø"/>
            </a:pPr>
            <a:r>
              <a:rPr lang="ru-RU" sz="2600" b="1" dirty="0" smtClean="0">
                <a:solidFill>
                  <a:schemeClr val="bg1"/>
                </a:solidFill>
              </a:rPr>
              <a:t>Протягом всього іншого часу м'яч перебуває в грі, включаючи випадки, коли: </a:t>
            </a:r>
          </a:p>
          <a:p>
            <a:r>
              <a:rPr lang="ru-RU" sz="2600" b="1" dirty="0" smtClean="0">
                <a:solidFill>
                  <a:schemeClr val="bg1"/>
                </a:solidFill>
              </a:rPr>
              <a:t>- він відскакує від стійки воріт, поперечини, або кутового прапорця і залишається в полі, - він відскакує від суддів, які знаходяться в межах поля.</a:t>
            </a:r>
            <a:endParaRPr lang="uk-UA" sz="2600" b="1" dirty="0" smtClean="0">
              <a:solidFill>
                <a:schemeClr val="bg1"/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chemeClr val="bg1"/>
              </a:solidFill>
              <a:latin typeface="Century Schoolbook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403648" y="177203"/>
            <a:ext cx="774035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Сигнали та жести судді</a:t>
            </a:r>
            <a:endParaRPr kumimoji="0" lang="uk-UA" sz="32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1. Поштовх суперника руками.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6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Удар або грубий поштовх.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3. Стрибок на суперника.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4. Підніжка.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5. Удар ногою по нозі.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6. Вільний удар.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7. Штрафний удар. </a:t>
            </a:r>
            <a:endParaRPr lang="ru-RU" sz="2600" b="1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8. Кінець гри або її половини. </a:t>
            </a:r>
            <a:endParaRPr lang="ru-RU" sz="2600" b="1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9. Зупинки гри не буде. </a:t>
            </a:r>
            <a:endParaRPr lang="ru-RU" sz="2600" b="1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10. Гра по м'ячу рукою. </a:t>
            </a:r>
            <a:endParaRPr lang="ru-RU" sz="2600" b="1" dirty="0" smtClean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11. Жест, який вказує місце порушення,</a:t>
            </a:r>
            <a:r>
              <a:rPr kumimoji="0" lang="ru-RU" sz="2600" b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звідкіля необхідно ввести м'яч у гру.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12. </a:t>
            </a:r>
            <a:r>
              <a:rPr kumimoji="0" lang="uk-UA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Додавання втраченого часу.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600" b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Calibri" pitchFamily="34" charset="0"/>
                <a:cs typeface="Times New Roman" pitchFamily="18" charset="0"/>
              </a:rPr>
              <a:t>13. Попередження або видалення гравця.</a:t>
            </a:r>
            <a:endParaRPr kumimoji="0" lang="uk-UA" sz="2600" b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4" name="Picture 1" descr="C:\Users\Lida\Pictures\img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002060"/>
                </a:solidFill>
              </a:rPr>
              <a:t>Бажаю успіху)))</a:t>
            </a:r>
            <a:endParaRPr lang="uk-UA" sz="4400" dirty="0">
              <a:solidFill>
                <a:srgbClr val="002060"/>
              </a:solidFill>
            </a:endParaRPr>
          </a:p>
        </p:txBody>
      </p:sp>
      <p:pic>
        <p:nvPicPr>
          <p:cNvPr id="32770" name="Picture 2" descr="Похожее изображение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980728"/>
            <a:ext cx="2743200" cy="3362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259632" y="454459"/>
            <a:ext cx="77048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Мета гри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забити м'яч у ворота супротивника, а свої ворота захистити.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63888" y="6165304"/>
            <a:ext cx="23535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Verdana" pitchFamily="34" charset="0"/>
                <a:ea typeface="Calibri" pitchFamily="34" charset="0"/>
                <a:cs typeface="Times New Roman" pitchFamily="18" charset="0"/>
              </a:rPr>
              <a:t>Футбольне поле</a:t>
            </a:r>
            <a:endParaRPr lang="ru-RU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9" name="Picture 5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t="14991"/>
          <a:stretch>
            <a:fillRect/>
          </a:stretch>
        </p:blipFill>
        <p:spPr bwMode="auto">
          <a:xfrm>
            <a:off x="539552" y="1916832"/>
            <a:ext cx="8064896" cy="4259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195736" y="166082"/>
            <a:ext cx="65527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Правила гри у футбол.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11560" y="612090"/>
            <a:ext cx="8532440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Матч проводиться за участю двох команд, з кількістю гравців у кожної - не більш одинадцяти, разом із воротарем.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Перед початком матчу проводиться жеребкування, й одна з команд отримує право обрати ворота.</a:t>
            </a:r>
            <a:r>
              <a:rPr lang="ru-RU" sz="2800" dirty="0" smtClean="0"/>
              <a:t> 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Протилежна команда виконує початковий удар в матчі.</a:t>
            </a:r>
          </a:p>
        </p:txBody>
      </p:sp>
      <p:pic>
        <p:nvPicPr>
          <p:cNvPr id="4100" name="Picture 4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3212976"/>
            <a:ext cx="5188413" cy="364502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19672" y="260649"/>
            <a:ext cx="7200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u="sng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Процедура</a:t>
            </a:r>
            <a:endParaRPr lang="ru-RU" sz="2600" b="1" u="sng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Всі гравці знаходяться на своїх половинах поля.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М'яч знаходиться в нерухомому стані у центрі поля.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Суддя подає сигнал.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М'яч знаходиться у грі, коли по ньому нанесено удар вперед.</a:t>
            </a:r>
            <a:endParaRPr lang="ru-RU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6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4" name="Picture 6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3645024"/>
            <a:ext cx="6137920" cy="30689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 descr="Картинки по запросу правила гри в футбол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l="28891" t="49257" r="21351" b="3627"/>
          <a:stretch>
            <a:fillRect/>
          </a:stretch>
        </p:blipFill>
        <p:spPr bwMode="auto">
          <a:xfrm>
            <a:off x="0" y="0"/>
            <a:ext cx="2903923" cy="206084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1763688" y="1124744"/>
            <a:ext cx="6480720" cy="2053590"/>
          </a:xfrm>
        </p:spPr>
        <p:txBody>
          <a:bodyPr/>
          <a:lstStyle>
            <a:extLst/>
          </a:lstStyle>
          <a:p>
            <a:r>
              <a:rPr lang="ru-RU" dirty="0"/>
              <a:t>Текст и рисунки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915816" y="861282"/>
            <a:ext cx="597666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М'яч вважається влученим у ворота, якщо він повністю пересік лінію воріт між стійками та під перекладиною, за умовами, що перед цим команда, яка забила гол не порушила Правила гри.</a:t>
            </a: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6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Команда, яка забила протягом матчу найбільшу кількість голів, вважається переможцем.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ru-RU" sz="2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Якщо обома командами забито рівну кількість голів або не було забито жодного гола, то матч закінчується з нічийним результатом.</a:t>
            </a:r>
            <a:endParaRPr lang="uk-UA" sz="2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ru-RU" sz="26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0"/>
            <a:ext cx="19442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5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Гол</a:t>
            </a:r>
            <a:endParaRPr lang="uk-U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005064"/>
            <a:ext cx="2664296" cy="266429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763688" y="710739"/>
            <a:ext cx="6480720" cy="3385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 тайми по 45 хвилин. Перерва між двома таймами - 15 хвилин. </a:t>
            </a:r>
            <a:r>
              <a:rPr kumimoji="0" lang="ru-RU" sz="26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Додатковий час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6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</a:t>
            </a: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тривалості будь-якого матчу обох таймів додається час, який пішов на: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заміну гравців;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транспортування травмованих гравців;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навмисне затримування часу гри.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1" y="150625"/>
            <a:ext cx="33123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Тривалість гри </a:t>
            </a:r>
            <a:endParaRPr lang="uk-U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915816" y="1073638"/>
            <a:ext cx="6228184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</a:rPr>
              <a:t>Штрафний удар призначається за підніжку, удар суперника, стрибок в ноги, агресивний поштовх, плювок, затримку противника або часу, навмисне торкання м'яча рукою.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</a:rPr>
              <a:t>Подібне порушення в своєму штрафному майданчику карається 11-метровим (пенальті).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57600" y="296417"/>
            <a:ext cx="40107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uk-UA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Порушення правил</a:t>
            </a:r>
          </a:p>
        </p:txBody>
      </p:sp>
      <p:pic>
        <p:nvPicPr>
          <p:cNvPr id="25603" name="Picture 3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880320" cy="288032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25605" name="Picture 5" descr="Похожее изображение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4734272"/>
            <a:ext cx="2195736" cy="21237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60648"/>
            <a:ext cx="6534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Штрафний удар </a:t>
            </a:r>
            <a:r>
              <a:rPr lang="uk-UA" sz="2600" b="1" dirty="0" smtClean="0">
                <a:solidFill>
                  <a:schemeClr val="bg1"/>
                </a:solidFill>
              </a:rPr>
              <a:t>призначається арбітром після порушення правил.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</a:rPr>
              <a:t>Штрафний удар можуть призначити на всьому полі крім штрафного майданчика команди, яка порушила правила (якщо порушення правил відбувається у штрафному майданчику, то призначається пенальті).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</a:rPr>
              <a:t>При пробитті штрафного, команда, що захищається, ставить «стінку»(з гравців) на відстані 9м 18см від м'яча.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</a:rPr>
              <a:t> Штрафний можна також розігрувати, один гравець може розіграти , або віддати пас. </a:t>
            </a:r>
            <a:endParaRPr lang="uk-UA" sz="2600" b="1" dirty="0">
              <a:solidFill>
                <a:schemeClr val="bg1"/>
              </a:solidFill>
            </a:endParaRPr>
          </a:p>
        </p:txBody>
      </p:sp>
      <p:pic>
        <p:nvPicPr>
          <p:cNvPr id="36870" name="Picture 6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32656"/>
            <a:ext cx="2088232" cy="23180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Похожее изображение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32656"/>
            <a:ext cx="2123728" cy="21237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/>
              <a:t>Текст и рисунки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483768" y="197346"/>
            <a:ext cx="6336704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Вільний удар </a:t>
            </a:r>
            <a:r>
              <a:rPr lang="uk-UA" sz="2600" b="1" dirty="0" smtClean="0">
                <a:solidFill>
                  <a:schemeClr val="bg1"/>
                </a:solidFill>
                <a:cs typeface="Times New Roman" pitchFamily="18" charset="0"/>
              </a:rPr>
              <a:t>призначається, коли гравець віддає передачу своєму голкіперу і той бере м'яч у руки.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  <a:cs typeface="Times New Roman" pitchFamily="18" charset="0"/>
              </a:rPr>
              <a:t>Вільний удар не призначається, якщо гравець передає м'яч голкіперу головою, або якщо м'яч випадково відскочив від гравця команди, яка захищається, і голкіпер взяв в руки.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  <a:cs typeface="Times New Roman" pitchFamily="18" charset="0"/>
              </a:rPr>
              <a:t>Вільний удар можна бити прямо по воротах, або розіграти м'яч з партнером після чого можна бити. </a:t>
            </a:r>
          </a:p>
          <a:p>
            <a:pPr>
              <a:buFont typeface="Wingdings" pitchFamily="2" charset="2"/>
              <a:buChar char="Ø"/>
            </a:pPr>
            <a:r>
              <a:rPr lang="uk-UA" sz="2600" b="1" dirty="0" smtClean="0">
                <a:solidFill>
                  <a:schemeClr val="bg1"/>
                </a:solidFill>
                <a:cs typeface="Times New Roman" pitchFamily="18" charset="0"/>
              </a:rPr>
              <a:t>Якщо гравець забиває в один дотик м'яч у ворота з вільного удару, то гол не зараховується. </a:t>
            </a:r>
            <a:endParaRPr lang="uk-UA" sz="26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1">
      <a:dk1>
        <a:sysClr val="windowText" lastClr="000000"/>
      </a:dk1>
      <a:lt1>
        <a:sysClr val="window" lastClr="FFFFFF"/>
      </a:lt1>
      <a:dk2>
        <a:srgbClr val="464653"/>
      </a:dk2>
      <a:lt2>
        <a:srgbClr val="93B9C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908</Words>
  <Application>Microsoft Office PowerPoint</Application>
  <PresentationFormat>Экран (4:3)</PresentationFormat>
  <Paragraphs>105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                                                     Правила гри    у футбол 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Текст и рисунки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2019-02-06T15:51:43Z</dcterms:created>
  <dcterms:modified xsi:type="dcterms:W3CDTF">2020-10-05T17:21:09Z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