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6" r:id="rId3"/>
    <p:sldId id="273" r:id="rId4"/>
    <p:sldId id="278" r:id="rId5"/>
    <p:sldId id="279" r:id="rId6"/>
    <p:sldId id="275" r:id="rId7"/>
    <p:sldId id="276" r:id="rId8"/>
  </p:sldIdLst>
  <p:sldSz cx="7561263" cy="10440988"/>
  <p:notesSz cx="6888163" cy="100203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A4289"/>
    <a:srgbClr val="99FF33"/>
    <a:srgbClr val="00FF00"/>
    <a:srgbClr val="44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1392" y="-84"/>
      </p:cViewPr>
      <p:guideLst>
        <p:guide orient="horz" pos="3289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A6C8C-E7C0-4E5D-B6D4-F322F1CE060E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50888"/>
            <a:ext cx="2722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C6FFD-478B-4194-ABC4-10B07DAD6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243476"/>
            <a:ext cx="6427074" cy="22380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5916560"/>
            <a:ext cx="5292884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3606-6728-4B7A-BC60-8252256E7E1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9DF-E881-4A93-9C92-E01462171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3606-6728-4B7A-BC60-8252256E7E1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9DF-E881-4A93-9C92-E01462171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418125"/>
            <a:ext cx="1701284" cy="8908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418125"/>
            <a:ext cx="4977831" cy="8908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3606-6728-4B7A-BC60-8252256E7E1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9DF-E881-4A93-9C92-E01462171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3606-6728-4B7A-BC60-8252256E7E1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9DF-E881-4A93-9C92-E01462171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709302"/>
            <a:ext cx="6427074" cy="2073696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425338"/>
            <a:ext cx="6427074" cy="2283965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3606-6728-4B7A-BC60-8252256E7E1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9DF-E881-4A93-9C92-E01462171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3" y="2436232"/>
            <a:ext cx="3339558" cy="689056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2436232"/>
            <a:ext cx="3339558" cy="689056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3606-6728-4B7A-BC60-8252256E7E1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9DF-E881-4A93-9C92-E01462171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337138"/>
            <a:ext cx="3340871" cy="9740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4" y="3311146"/>
            <a:ext cx="3340871" cy="601565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37138"/>
            <a:ext cx="3342183" cy="9740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311146"/>
            <a:ext cx="3342183" cy="601565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3606-6728-4B7A-BC60-8252256E7E1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9DF-E881-4A93-9C92-E01462171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3606-6728-4B7A-BC60-8252256E7E1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9DF-E881-4A93-9C92-E01462171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3606-6728-4B7A-BC60-8252256E7E1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9DF-E881-4A93-9C92-E01462171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15707"/>
            <a:ext cx="2487604" cy="176916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15707"/>
            <a:ext cx="4226957" cy="8911094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184874"/>
            <a:ext cx="2487604" cy="7141927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3606-6728-4B7A-BC60-8252256E7E1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9DF-E881-4A93-9C92-E01462171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308692"/>
            <a:ext cx="4536758" cy="86283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32921"/>
            <a:ext cx="4536758" cy="6264593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171525"/>
            <a:ext cx="4536758" cy="122536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3606-6728-4B7A-BC60-8252256E7E1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9DF-E881-4A93-9C92-E01462171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18123"/>
            <a:ext cx="6805137" cy="1740165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36232"/>
            <a:ext cx="6805137" cy="6890569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677250"/>
            <a:ext cx="1764295" cy="555886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3606-6728-4B7A-BC60-8252256E7E1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677250"/>
            <a:ext cx="2394400" cy="555886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677250"/>
            <a:ext cx="1764295" cy="555886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09DF-E881-4A93-9C92-E01462171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319" y="1794521"/>
            <a:ext cx="6537388" cy="1511156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pPr algn="ctr"/>
            <a:r>
              <a:rPr lang="uk-UA" sz="9000" b="1" i="1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Портфоліо</a:t>
            </a:r>
            <a:r>
              <a:rPr lang="uk-UA" sz="9000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9000" b="1" i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611" y="3344366"/>
            <a:ext cx="6064805" cy="2920030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pPr algn="ctr"/>
            <a:r>
              <a:rPr lang="ru-RU" sz="6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Тараса Григоровича </a:t>
            </a:r>
            <a:r>
              <a:rPr lang="ru-RU" sz="61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Шевченка</a:t>
            </a:r>
            <a:endParaRPr lang="ru-RU" sz="6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ute autumn frame | Рамки скрапбукинг, Осенние поделки, Бумажны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6" y="-204866"/>
            <a:ext cx="7517168" cy="1071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Ð²ÑÐ¾Ð¼Ð°ÑÐ¸ÑÐµÑÐºÐ¸Ð¹ Ð°Ð»ÑÑÐµÑÐ½Ð°ÑÐ¸Ð²Ð½ÑÐ¹ ÑÐµÐºÑÑ Ð¾ÑÑÑÑÑÑÐ²ÑÐµÑ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44429"/>
            <a:ext cx="7424724" cy="113854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8957" y="0"/>
            <a:ext cx="5119641" cy="1950534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pPr algn="ctr"/>
            <a:r>
              <a:rPr lang="uk-UA" sz="50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Привіт</a:t>
            </a:r>
            <a:r>
              <a:rPr lang="uk-UA" sz="5000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! </a:t>
            </a:r>
            <a:r>
              <a:rPr lang="uk-UA" sz="50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Давайте знайомитись!</a:t>
            </a: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9066" y="9299034"/>
            <a:ext cx="4016949" cy="878579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pPr algn="ctr"/>
            <a:r>
              <a:rPr lang="uk-UA" sz="5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Це – Я!</a:t>
            </a:r>
            <a:endParaRPr lang="ru-RU" sz="50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7830" y="2528658"/>
            <a:ext cx="3780658" cy="421718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Фото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Тарас Шевченко - геній і пророк українського народу | Середня  загальноосвітня школа № 3 міста Борислава">
            <a:extLst>
              <a:ext uri="{FF2B5EF4-FFF2-40B4-BE49-F238E27FC236}">
                <a16:creationId xmlns:a16="http://schemas.microsoft.com/office/drawing/2014/main" id="{78AF2243-D21E-43E6-9509-3A56D257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2340174"/>
            <a:ext cx="4133850" cy="531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Ð²ÑÐ¾Ð¼Ð°ÑÐ¸ÑÐµÑÐºÐ¸Ð¹ Ð°Ð»ÑÑÐµÑÐ½Ð°ÑÐ¸Ð²Ð½ÑÐ¹ ÑÐµÐºÑÑ Ð¾ÑÑÑÑÑÑÐ²ÑÐµÑ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9928" y="0"/>
            <a:ext cx="9937104" cy="104409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3177" y="362710"/>
            <a:ext cx="4956657" cy="1054295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r>
              <a:rPr lang="uk-UA" sz="6100" b="1" dirty="0">
                <a:solidFill>
                  <a:srgbClr val="7030A0"/>
                </a:solidFill>
                <a:latin typeface="Mistral" panose="03090702030407020403" pitchFamily="66" charset="0"/>
                <a:cs typeface="Times New Roman" pitchFamily="18" charset="0"/>
              </a:rPr>
              <a:t>Мої захоплення</a:t>
            </a:r>
            <a:endParaRPr lang="ru-RU" sz="6100" b="1" dirty="0">
              <a:solidFill>
                <a:srgbClr val="7030A0"/>
              </a:solidFill>
              <a:latin typeface="Mistral" panose="03090702030407020403" pitchFamily="66" charset="0"/>
              <a:cs typeface="Times New Roman" pitchFamily="18" charset="0"/>
            </a:endParaRPr>
          </a:p>
        </p:txBody>
      </p:sp>
      <p:pic>
        <p:nvPicPr>
          <p:cNvPr id="27650" name="Picture 2" descr="поезія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460268" y="2188149"/>
            <a:ext cx="45719" cy="20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3177" y="6339641"/>
            <a:ext cx="2607048" cy="189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4607" y="5369598"/>
            <a:ext cx="2439908" cy="189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9396" y="2447087"/>
            <a:ext cx="2439908" cy="189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Малювання - Мої захоплення">
            <a:extLst>
              <a:ext uri="{FF2B5EF4-FFF2-40B4-BE49-F238E27FC236}">
                <a16:creationId xmlns:a16="http://schemas.microsoft.com/office/drawing/2014/main" id="{A8AE377E-36E0-4EEA-BBC6-BFC3DD16F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60" y="2387048"/>
            <a:ext cx="2628836" cy="283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AA28F8-C46E-4082-B7E0-8F42D30C4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4363" y="2447087"/>
            <a:ext cx="2331990" cy="19524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0C11A0-C57B-4999-B702-CBB5D8AD58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6748" y="5940574"/>
            <a:ext cx="2439909" cy="25202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B58F41-C3BA-4311-B657-DB2C818BC2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4363" y="4876401"/>
            <a:ext cx="3089872" cy="33357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Ð²ÑÐ¾Ð¼Ð°ÑÐ¸ÑÐµÑÐºÐ¸Ð¹ Ð°Ð»ÑÑÐµÑÐ½Ð°ÑÐ¸Ð²Ð½ÑÐ¹ ÑÐµÐºÑÑ Ð¾ÑÑÑÑÑÑÐ²ÑÐµÑ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03945" y="251942"/>
            <a:ext cx="9937104" cy="10440988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3DD443-4F4B-4EC7-935A-309B5B7F79ED}"/>
              </a:ext>
            </a:extLst>
          </p:cNvPr>
          <p:cNvSpPr/>
          <p:nvPr/>
        </p:nvSpPr>
        <p:spPr>
          <a:xfrm>
            <a:off x="1044327" y="2484190"/>
            <a:ext cx="432048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+mj-lt"/>
              </a:rPr>
              <a:t>Моя </a:t>
            </a:r>
            <a:r>
              <a:rPr lang="ru-RU" sz="2400" dirty="0" err="1">
                <a:solidFill>
                  <a:srgbClr val="0070C0"/>
                </a:solidFill>
                <a:latin typeface="+mj-lt"/>
              </a:rPr>
              <a:t>основна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+mj-lt"/>
              </a:rPr>
              <a:t>освіта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  – </a:t>
            </a:r>
            <a:r>
              <a:rPr lang="ru-RU" sz="2400" dirty="0" err="1">
                <a:solidFill>
                  <a:srgbClr val="0070C0"/>
                </a:solidFill>
                <a:latin typeface="+mj-lt"/>
              </a:rPr>
              <a:t>лише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 два роки у </a:t>
            </a:r>
            <a:r>
              <a:rPr lang="ru-RU" sz="2400" dirty="0" err="1">
                <a:solidFill>
                  <a:srgbClr val="0070C0"/>
                </a:solidFill>
                <a:latin typeface="+mj-lt"/>
              </a:rPr>
              <a:t>церковній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+mj-lt"/>
              </a:rPr>
              <a:t>школі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 у </a:t>
            </a:r>
            <a:r>
              <a:rPr lang="ru-RU" sz="2400" dirty="0" err="1">
                <a:solidFill>
                  <a:srgbClr val="0070C0"/>
                </a:solidFill>
                <a:latin typeface="+mj-lt"/>
              </a:rPr>
              <a:t>місцевого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+mj-lt"/>
              </a:rPr>
              <a:t>дяка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. 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8851AFA-2D3A-4696-8A6A-F04B5E2E1F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7513"/>
            <a:ext cx="6805613" cy="1741487"/>
          </a:xfrm>
        </p:spPr>
        <p:txBody>
          <a:bodyPr/>
          <a:lstStyle/>
          <a:p>
            <a:r>
              <a:rPr lang="uk-UA" sz="6000" dirty="0">
                <a:solidFill>
                  <a:srgbClr val="FF0000"/>
                </a:solidFill>
                <a:latin typeface="Mistral" panose="03090702030407020403" pitchFamily="66" charset="0"/>
              </a:rPr>
              <a:t>Невідомі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sz="6000" dirty="0">
                <a:solidFill>
                  <a:srgbClr val="FF0000"/>
                </a:solidFill>
                <a:latin typeface="Mistral" panose="03090702030407020403" pitchFamily="66" charset="0"/>
              </a:rPr>
              <a:t>факти</a:t>
            </a:r>
            <a:endParaRPr lang="ru-RU" sz="6000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42FC3A4-8FDB-4A40-9D50-617F22CA8CF9}"/>
              </a:ext>
            </a:extLst>
          </p:cNvPr>
          <p:cNvSpPr/>
          <p:nvPr/>
        </p:nvSpPr>
        <p:spPr>
          <a:xfrm>
            <a:off x="563589" y="3904606"/>
            <a:ext cx="23529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70C0"/>
                </a:solidFill>
                <a:latin typeface="+mj-lt"/>
              </a:rPr>
              <a:t>Навесні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 1838 року  В. </a:t>
            </a:r>
            <a:r>
              <a:rPr lang="ru-RU" sz="2400" dirty="0" err="1">
                <a:solidFill>
                  <a:srgbClr val="0070C0"/>
                </a:solidFill>
                <a:latin typeface="+mj-lt"/>
              </a:rPr>
              <a:t>Жуковський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 та</a:t>
            </a:r>
          </a:p>
          <a:p>
            <a:r>
              <a:rPr lang="ru-RU" sz="2400" dirty="0">
                <a:solidFill>
                  <a:srgbClr val="0070C0"/>
                </a:solidFill>
                <a:latin typeface="+mj-lt"/>
              </a:rPr>
              <a:t> К. Брюллов  </a:t>
            </a:r>
            <a:r>
              <a:rPr lang="ru-RU" sz="2400" dirty="0" err="1">
                <a:solidFill>
                  <a:srgbClr val="0070C0"/>
                </a:solidFill>
                <a:latin typeface="+mj-lt"/>
              </a:rPr>
              <a:t>викупили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 мене </a:t>
            </a:r>
            <a:r>
              <a:rPr lang="ru-RU" sz="2400" dirty="0" err="1">
                <a:solidFill>
                  <a:srgbClr val="0070C0"/>
                </a:solidFill>
                <a:latin typeface="+mj-lt"/>
              </a:rPr>
              <a:t>із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+mj-lt"/>
              </a:rPr>
              <a:t>кріпацтва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 за 2500 </a:t>
            </a:r>
            <a:r>
              <a:rPr lang="ru-RU" sz="2400" dirty="0" err="1">
                <a:solidFill>
                  <a:srgbClr val="0070C0"/>
                </a:solidFill>
                <a:latin typeface="+mj-lt"/>
              </a:rPr>
              <a:t>рублів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.  25 </a:t>
            </a:r>
            <a:r>
              <a:rPr lang="ru-RU" sz="2400" dirty="0" err="1">
                <a:solidFill>
                  <a:srgbClr val="0070C0"/>
                </a:solidFill>
                <a:latin typeface="+mj-lt"/>
              </a:rPr>
              <a:t>квітня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 1838р я </a:t>
            </a:r>
            <a:r>
              <a:rPr lang="ru-RU" sz="2400" dirty="0" err="1">
                <a:solidFill>
                  <a:srgbClr val="0070C0"/>
                </a:solidFill>
                <a:latin typeface="+mj-lt"/>
              </a:rPr>
              <a:t>отримав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+mj-lt"/>
              </a:rPr>
              <a:t>відпускну</a:t>
            </a:r>
            <a:r>
              <a:rPr lang="ru-RU" sz="2400" dirty="0">
                <a:latin typeface="+mj-lt"/>
              </a:rPr>
              <a:t>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431CDF4-753D-4B87-BB79-B96715913160}"/>
              </a:ext>
            </a:extLst>
          </p:cNvPr>
          <p:cNvSpPr/>
          <p:nvPr/>
        </p:nvSpPr>
        <p:spPr>
          <a:xfrm>
            <a:off x="3316016" y="3748396"/>
            <a:ext cx="235294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istral" panose="03090702030407020403" pitchFamily="66" charset="0"/>
              </a:rPr>
              <a:t> </a:t>
            </a:r>
            <a:r>
              <a:rPr lang="ru-RU" sz="2400" dirty="0">
                <a:latin typeface="+mj-lt"/>
              </a:rPr>
              <a:t>В </a:t>
            </a:r>
            <a:r>
              <a:rPr lang="ru-RU" sz="2400" dirty="0" err="1">
                <a:latin typeface="+mj-lt"/>
              </a:rPr>
              <a:t>оригіналах</a:t>
            </a:r>
            <a:r>
              <a:rPr lang="ru-RU" sz="2400" dirty="0">
                <a:latin typeface="+mj-lt"/>
              </a:rPr>
              <a:t> і </a:t>
            </a:r>
            <a:r>
              <a:rPr lang="ru-RU" sz="2400" dirty="0" err="1">
                <a:latin typeface="+mj-lt"/>
              </a:rPr>
              <a:t>частково</a:t>
            </a:r>
            <a:r>
              <a:rPr lang="ru-RU" sz="2400" dirty="0">
                <a:latin typeface="+mj-lt"/>
              </a:rPr>
              <a:t> в гравюрах на </a:t>
            </a:r>
            <a:r>
              <a:rPr lang="ru-RU" sz="2400" dirty="0" err="1">
                <a:latin typeface="+mj-lt"/>
              </a:rPr>
              <a:t>дереві</a:t>
            </a:r>
            <a:r>
              <a:rPr lang="ru-RU" sz="2400" dirty="0">
                <a:latin typeface="+mj-lt"/>
              </a:rPr>
              <a:t> і </a:t>
            </a:r>
            <a:r>
              <a:rPr lang="ru-RU" sz="2400" dirty="0" err="1">
                <a:latin typeface="+mj-lt"/>
              </a:rPr>
              <a:t>металі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дійшло</a:t>
            </a:r>
            <a:r>
              <a:rPr lang="ru-RU" sz="2400" dirty="0">
                <a:latin typeface="+mj-lt"/>
              </a:rPr>
              <a:t> 835 картин . </a:t>
            </a:r>
            <a:r>
              <a:rPr lang="ru-RU" sz="2400" dirty="0" err="1">
                <a:latin typeface="+mj-lt"/>
              </a:rPr>
              <a:t>Проте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лише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незначна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частина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художніх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творів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має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авторські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підписи</a:t>
            </a:r>
            <a:r>
              <a:rPr lang="ru-RU" sz="2400" dirty="0">
                <a:latin typeface="+mj-lt"/>
              </a:rPr>
              <a:t>, а </a:t>
            </a:r>
            <a:r>
              <a:rPr lang="ru-RU" sz="2400" dirty="0" err="1">
                <a:latin typeface="+mj-lt"/>
              </a:rPr>
              <a:t>дати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створення</a:t>
            </a:r>
            <a:r>
              <a:rPr lang="ru-RU" sz="2400" dirty="0">
                <a:latin typeface="+mj-lt"/>
              </a:rPr>
              <a:t> – </a:t>
            </a:r>
            <a:r>
              <a:rPr lang="ru-RU" sz="2400" dirty="0" err="1">
                <a:latin typeface="+mj-lt"/>
              </a:rPr>
              <a:t>ще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менша</a:t>
            </a:r>
            <a:r>
              <a:rPr lang="ru-RU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030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Ð²ÑÐ¾Ð¼Ð°ÑÐ¸ÑÐµÑÐºÐ¸Ð¹ Ð°Ð»ÑÑÐµÑÐ½Ð°ÑÐ¸Ð²Ð½ÑÐ¹ ÑÐµÐºÑÑ Ð¾ÑÑÑÑÑÑÐ²ÑÐµÑ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87921" y="7690"/>
            <a:ext cx="9937104" cy="10440988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3DD443-4F4B-4EC7-935A-309B5B7F79ED}"/>
              </a:ext>
            </a:extLst>
          </p:cNvPr>
          <p:cNvSpPr/>
          <p:nvPr/>
        </p:nvSpPr>
        <p:spPr>
          <a:xfrm>
            <a:off x="1044327" y="2484190"/>
            <a:ext cx="432048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8851AFA-2D3A-4696-8A6A-F04B5E2E1F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7513"/>
            <a:ext cx="6805613" cy="1741487"/>
          </a:xfrm>
        </p:spPr>
        <p:txBody>
          <a:bodyPr/>
          <a:lstStyle/>
          <a:p>
            <a:r>
              <a:rPr lang="uk-UA" sz="6000" dirty="0">
                <a:solidFill>
                  <a:srgbClr val="FF0000"/>
                </a:solidFill>
                <a:latin typeface="Mistral" panose="03090702030407020403" pitchFamily="66" charset="0"/>
              </a:rPr>
              <a:t>Невідомі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sz="6000" dirty="0">
                <a:solidFill>
                  <a:srgbClr val="FF0000"/>
                </a:solidFill>
                <a:latin typeface="Mistral" panose="03090702030407020403" pitchFamily="66" charset="0"/>
              </a:rPr>
              <a:t>факти</a:t>
            </a:r>
            <a:endParaRPr lang="ru-RU" sz="6000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42FC3A4-8FDB-4A40-9D50-617F22CA8CF9}"/>
              </a:ext>
            </a:extLst>
          </p:cNvPr>
          <p:cNvSpPr/>
          <p:nvPr/>
        </p:nvSpPr>
        <p:spPr>
          <a:xfrm>
            <a:off x="563589" y="3904606"/>
            <a:ext cx="2352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+mj-l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431CDF4-753D-4B87-BB79-B96715913160}"/>
              </a:ext>
            </a:extLst>
          </p:cNvPr>
          <p:cNvSpPr/>
          <p:nvPr/>
        </p:nvSpPr>
        <p:spPr>
          <a:xfrm>
            <a:off x="3316016" y="3748396"/>
            <a:ext cx="2352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D369E9-1FB9-4310-8742-5FEAC7EC4D2B}"/>
              </a:ext>
            </a:extLst>
          </p:cNvPr>
          <p:cNvSpPr/>
          <p:nvPr/>
        </p:nvSpPr>
        <p:spPr>
          <a:xfrm>
            <a:off x="1348483" y="4711869"/>
            <a:ext cx="18926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 У </a:t>
            </a:r>
            <a:r>
              <a:rPr lang="ru-RU" dirty="0" err="1">
                <a:solidFill>
                  <a:srgbClr val="0070C0"/>
                </a:solidFill>
              </a:rPr>
              <a:t>грудні</a:t>
            </a:r>
            <a:r>
              <a:rPr lang="ru-RU" dirty="0">
                <a:solidFill>
                  <a:srgbClr val="0070C0"/>
                </a:solidFill>
              </a:rPr>
              <a:t> 1976 року Кобзарем </a:t>
            </a:r>
            <a:r>
              <a:rPr lang="ru-RU" dirty="0" err="1">
                <a:solidFill>
                  <a:srgbClr val="0070C0"/>
                </a:solidFill>
              </a:rPr>
              <a:t>було</a:t>
            </a:r>
            <a:r>
              <a:rPr lang="ru-RU" dirty="0">
                <a:solidFill>
                  <a:srgbClr val="0070C0"/>
                </a:solidFill>
              </a:rPr>
              <a:t> названо </a:t>
            </a:r>
            <a:r>
              <a:rPr lang="ru-RU" dirty="0" err="1">
                <a:solidFill>
                  <a:srgbClr val="0070C0"/>
                </a:solidFill>
              </a:rPr>
              <a:t>астероїд</a:t>
            </a:r>
            <a:r>
              <a:rPr lang="ru-RU" dirty="0">
                <a:solidFill>
                  <a:srgbClr val="0070C0"/>
                </a:solidFill>
              </a:rPr>
              <a:t> головного поясу 2427.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ABC42D-88D9-460D-9490-7B4BC58E9DDF}"/>
              </a:ext>
            </a:extLst>
          </p:cNvPr>
          <p:cNvSpPr/>
          <p:nvPr/>
        </p:nvSpPr>
        <p:spPr>
          <a:xfrm>
            <a:off x="1890713" y="2403545"/>
            <a:ext cx="37782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0070C0"/>
                </a:solidFill>
              </a:rPr>
              <a:t>Мій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найбільший</a:t>
            </a:r>
            <a:r>
              <a:rPr lang="ru-RU" dirty="0">
                <a:solidFill>
                  <a:srgbClr val="0070C0"/>
                </a:solidFill>
              </a:rPr>
              <a:t> портрет </a:t>
            </a:r>
            <a:r>
              <a:rPr lang="ru-RU" dirty="0" err="1">
                <a:solidFill>
                  <a:srgbClr val="0070C0"/>
                </a:solidFill>
              </a:rPr>
              <a:t>було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намальовано</a:t>
            </a:r>
            <a:r>
              <a:rPr lang="ru-RU" dirty="0">
                <a:solidFill>
                  <a:srgbClr val="0070C0"/>
                </a:solidFill>
              </a:rPr>
              <a:t> в </a:t>
            </a:r>
            <a:r>
              <a:rPr lang="ru-RU" dirty="0" err="1">
                <a:solidFill>
                  <a:srgbClr val="0070C0"/>
                </a:solidFill>
              </a:rPr>
              <a:t>Харкові</a:t>
            </a:r>
            <a:r>
              <a:rPr lang="ru-RU" dirty="0">
                <a:solidFill>
                  <a:srgbClr val="0070C0"/>
                </a:solidFill>
              </a:rPr>
              <a:t> в </a:t>
            </a:r>
            <a:r>
              <a:rPr lang="ru-RU" dirty="0" err="1">
                <a:solidFill>
                  <a:srgbClr val="0070C0"/>
                </a:solidFill>
              </a:rPr>
              <a:t>жовтні</a:t>
            </a:r>
            <a:r>
              <a:rPr lang="ru-RU" dirty="0">
                <a:solidFill>
                  <a:srgbClr val="0070C0"/>
                </a:solidFill>
              </a:rPr>
              <a:t> 2014 року на </a:t>
            </a:r>
            <a:r>
              <a:rPr lang="ru-RU" dirty="0" err="1">
                <a:solidFill>
                  <a:srgbClr val="0070C0"/>
                </a:solidFill>
              </a:rPr>
              <a:t>стіні</a:t>
            </a:r>
            <a:r>
              <a:rPr lang="ru-RU" dirty="0">
                <a:solidFill>
                  <a:srgbClr val="0070C0"/>
                </a:solidFill>
              </a:rPr>
              <a:t> 17-поверхівки. Ширина готового </a:t>
            </a:r>
            <a:r>
              <a:rPr lang="ru-RU" dirty="0" err="1">
                <a:solidFill>
                  <a:srgbClr val="0070C0"/>
                </a:solidFill>
              </a:rPr>
              <a:t>малюнка</a:t>
            </a:r>
            <a:r>
              <a:rPr lang="ru-RU" dirty="0">
                <a:solidFill>
                  <a:srgbClr val="0070C0"/>
                </a:solidFill>
              </a:rPr>
              <a:t> становить 12 </a:t>
            </a:r>
            <a:r>
              <a:rPr lang="ru-RU" dirty="0" err="1">
                <a:solidFill>
                  <a:srgbClr val="0070C0"/>
                </a:solidFill>
              </a:rPr>
              <a:t>метрів</a:t>
            </a:r>
            <a:r>
              <a:rPr lang="ru-RU" dirty="0">
                <a:solidFill>
                  <a:srgbClr val="0070C0"/>
                </a:solidFill>
              </a:rPr>
              <a:t>, а </a:t>
            </a:r>
            <a:r>
              <a:rPr lang="ru-RU" dirty="0" err="1">
                <a:solidFill>
                  <a:srgbClr val="0070C0"/>
                </a:solidFill>
              </a:rPr>
              <a:t>висота</a:t>
            </a:r>
            <a:r>
              <a:rPr lang="ru-RU" dirty="0">
                <a:solidFill>
                  <a:srgbClr val="0070C0"/>
                </a:solidFill>
              </a:rPr>
              <a:t> – 43 метра.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B44CFF-6806-4127-93CA-F989A13CAC94}"/>
              </a:ext>
            </a:extLst>
          </p:cNvPr>
          <p:cNvSpPr/>
          <p:nvPr/>
        </p:nvSpPr>
        <p:spPr>
          <a:xfrm>
            <a:off x="4506602" y="4423181"/>
            <a:ext cx="18926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Після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звільнення</a:t>
            </a:r>
            <a:r>
              <a:rPr lang="ru-RU" dirty="0">
                <a:solidFill>
                  <a:srgbClr val="0070C0"/>
                </a:solidFill>
              </a:rPr>
              <a:t> я, </a:t>
            </a:r>
            <a:r>
              <a:rPr lang="ru-RU" dirty="0" err="1">
                <a:solidFill>
                  <a:srgbClr val="0070C0"/>
                </a:solidFill>
              </a:rPr>
              <a:t>колишній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кріпак</a:t>
            </a:r>
            <a:r>
              <a:rPr lang="ru-RU" dirty="0">
                <a:solidFill>
                  <a:srgbClr val="0070C0"/>
                </a:solidFill>
              </a:rPr>
              <a:t>, став </a:t>
            </a:r>
            <a:r>
              <a:rPr lang="ru-RU" dirty="0" err="1">
                <a:solidFill>
                  <a:srgbClr val="0070C0"/>
                </a:solidFill>
              </a:rPr>
              <a:t>модним</a:t>
            </a:r>
            <a:r>
              <a:rPr lang="ru-RU" dirty="0">
                <a:solidFill>
                  <a:srgbClr val="0070C0"/>
                </a:solidFill>
              </a:rPr>
              <a:t> портретистом у </a:t>
            </a:r>
            <a:r>
              <a:rPr lang="ru-RU" dirty="0" err="1">
                <a:solidFill>
                  <a:srgbClr val="0070C0"/>
                </a:solidFill>
              </a:rPr>
              <a:t>Петербурзі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мав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добрий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прибуток</a:t>
            </a:r>
            <a:r>
              <a:rPr lang="ru-RU" dirty="0">
                <a:solidFill>
                  <a:srgbClr val="0070C0"/>
                </a:solidFill>
              </a:rPr>
              <a:t>, а тому і </a:t>
            </a:r>
            <a:r>
              <a:rPr lang="ru-RU" dirty="0" err="1">
                <a:solidFill>
                  <a:srgbClr val="0070C0"/>
                </a:solidFill>
              </a:rPr>
              <a:t>вдягався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досить</a:t>
            </a:r>
            <a:r>
              <a:rPr lang="ru-RU" dirty="0">
                <a:solidFill>
                  <a:srgbClr val="0070C0"/>
                </a:solidFill>
              </a:rPr>
              <a:t> модно.</a:t>
            </a:r>
          </a:p>
        </p:txBody>
      </p:sp>
    </p:spTree>
    <p:extLst>
      <p:ext uri="{BB962C8B-B14F-4D97-AF65-F5344CB8AC3E}">
        <p14:creationId xmlns:p14="http://schemas.microsoft.com/office/powerpoint/2010/main" val="102665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38510" cy="104409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2399" y="325457"/>
            <a:ext cx="4253240" cy="1265155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pPr algn="ctr"/>
            <a:r>
              <a:rPr lang="uk-UA" sz="7400" b="1" dirty="0">
                <a:solidFill>
                  <a:srgbClr val="FFFF00"/>
                </a:solidFill>
                <a:latin typeface="Mistral" panose="03090702030407020403" pitchFamily="66" charset="0"/>
                <a:cs typeface="Times New Roman" pitchFamily="18" charset="0"/>
              </a:rPr>
              <a:t>Моя мрія</a:t>
            </a:r>
            <a:endParaRPr lang="ru-RU" sz="7400" b="1" dirty="0">
              <a:solidFill>
                <a:srgbClr val="FFFF00"/>
              </a:solidFill>
              <a:latin typeface="Mistral" panose="03090702030407020403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7940" y="3060254"/>
            <a:ext cx="4253240" cy="10722166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r>
              <a:rPr lang="uk-UA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_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“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Розкуються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незабаром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заковані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люди” , коли не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зостанеться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“і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сліду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панського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на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Україні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” .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Тоді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“у селах, у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веселих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і люди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веселі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”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житимуть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, “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спочинуть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невольничі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утомлені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руки і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коліна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одпочинуть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,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кайданами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куті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” . І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забудеться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срамотна</a:t>
            </a:r>
            <a:endParaRPr lang="ru-RU" sz="2300" dirty="0">
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</a:endParaRPr>
          </a:p>
          <a:p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Давняя година. І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оживе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давня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слава, Слава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України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.</a:t>
            </a:r>
          </a:p>
          <a:p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Вільний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народ оживить природу, оживить свою душу,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шануватиме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своїх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героїв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, свою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історію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, свою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правду.З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милою дружиною у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маленькій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хатині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над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Дніпром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дожити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віку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: Я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тільки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хаточку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в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тім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раї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Благав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і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досі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ще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благаю,щоб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хоч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умерти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на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Дніпрі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,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Хоч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на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маленькій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</a:t>
            </a:r>
            <a:r>
              <a:rPr lang="ru-RU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горі</a:t>
            </a:r>
            <a:r>
              <a:rPr lang="ru-RU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…</a:t>
            </a:r>
            <a:r>
              <a:rPr lang="uk-UA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sz="2300" dirty="0">
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38510" cy="104409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2399" y="325457"/>
            <a:ext cx="4253240" cy="1265155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pPr algn="ctr"/>
            <a:r>
              <a:rPr lang="uk-UA" sz="7400" b="1" dirty="0">
                <a:solidFill>
                  <a:srgbClr val="FFFF00"/>
                </a:solidFill>
                <a:latin typeface="Mistral" panose="03090702030407020403" pitchFamily="66" charset="0"/>
                <a:cs typeface="Times New Roman" pitchFamily="18" charset="0"/>
              </a:rPr>
              <a:t>Моя мрія</a:t>
            </a:r>
            <a:endParaRPr lang="ru-RU" sz="7400" b="1" dirty="0">
              <a:solidFill>
                <a:srgbClr val="FFFF00"/>
              </a:solidFill>
              <a:latin typeface="Mistral" panose="03090702030407020403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7940" y="3060254"/>
            <a:ext cx="4253240" cy="5413020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r>
              <a:rPr lang="uk-UA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Немає неволі в Україні, у повний голос звучить її мова. Горді її сини пишаються своїм героїчним минулим і намагаються впевнено дивитися в майбутнє. Але щоб посісти почесне місце серед народів світу, треба ще ой як багато зробити! </a:t>
            </a:r>
          </a:p>
          <a:p>
            <a:r>
              <a:rPr lang="uk-UA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Роботящим умам,</a:t>
            </a:r>
          </a:p>
          <a:p>
            <a:r>
              <a:rPr lang="uk-UA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Роботящим рукам </a:t>
            </a:r>
          </a:p>
          <a:p>
            <a:r>
              <a:rPr lang="uk-UA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Перелоги </a:t>
            </a:r>
            <a:r>
              <a:rPr lang="uk-UA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орать</a:t>
            </a:r>
            <a:r>
              <a:rPr lang="uk-UA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,</a:t>
            </a:r>
          </a:p>
          <a:p>
            <a:r>
              <a:rPr lang="uk-UA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</a:t>
            </a:r>
            <a:r>
              <a:rPr lang="uk-UA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Думать</a:t>
            </a:r>
            <a:r>
              <a:rPr lang="uk-UA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, </a:t>
            </a:r>
            <a:r>
              <a:rPr lang="uk-UA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сіять</a:t>
            </a:r>
            <a:r>
              <a:rPr lang="uk-UA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, не </a:t>
            </a:r>
            <a:r>
              <a:rPr lang="uk-UA" sz="2300" dirty="0" err="1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ждать</a:t>
            </a:r>
            <a:endParaRPr lang="uk-UA" sz="2300" dirty="0">
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</a:endParaRPr>
          </a:p>
          <a:p>
            <a:r>
              <a:rPr lang="uk-UA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 І посіяне жать</a:t>
            </a:r>
          </a:p>
          <a:p>
            <a:r>
              <a:rPr lang="uk-UA" sz="2300" dirty="0">
  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  </a:rPr>
              <a:t>Роботящим рукам.</a:t>
            </a:r>
            <a:endParaRPr lang="ru-RU" sz="2300" dirty="0">
              <a:latin typeface="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"/>
            </a:endParaRPr>
          </a:p>
        </p:txBody>
      </p:sp>
    </p:spTree>
    <p:extLst>
      <p:ext uri="{BB962C8B-B14F-4D97-AF65-F5344CB8AC3E}">
        <p14:creationId xmlns:p14="http://schemas.microsoft.com/office/powerpoint/2010/main" val="881715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340</Words>
  <Application>Microsoft Office PowerPoint</Application>
  <PresentationFormat>Произвольный</PresentationFormat>
  <Paragraphs>28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“розкуються незабаром заковані люди” , коли не зостанеться “і сліду панського на Україні” . Тоді “у селах, у веселих і люди веселі” житимуть, тоді “спочинуть невольничі утомлені руки і коліна одпочинуть, кайданами куті” . І забудеться срамотна</vt:lpstr>
      <vt:lpstr>Arial</vt:lpstr>
      <vt:lpstr>Calibri</vt:lpstr>
      <vt:lpstr>Mistral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Невідомі факти</vt:lpstr>
      <vt:lpstr>Невідомі факти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60</cp:revision>
  <dcterms:created xsi:type="dcterms:W3CDTF">2018-10-23T08:49:23Z</dcterms:created>
  <dcterms:modified xsi:type="dcterms:W3CDTF">2021-01-21T21:17:49Z</dcterms:modified>
</cp:coreProperties>
</file>