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1131" r:id="rId2"/>
    <p:sldId id="1124" r:id="rId3"/>
    <p:sldId id="1125" r:id="rId4"/>
    <p:sldId id="1126" r:id="rId5"/>
    <p:sldId id="1127" r:id="rId6"/>
    <p:sldId id="1128" r:id="rId7"/>
    <p:sldId id="1129" r:id="rId8"/>
    <p:sldId id="666" r:id="rId9"/>
    <p:sldId id="1106" r:id="rId10"/>
    <p:sldId id="1090" r:id="rId11"/>
    <p:sldId id="1113" r:id="rId12"/>
    <p:sldId id="1121" r:id="rId13"/>
    <p:sldId id="1122" r:id="rId14"/>
    <p:sldId id="1123" r:id="rId15"/>
    <p:sldId id="1120" r:id="rId16"/>
    <p:sldId id="1130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:p15="http://schemas.microsoft.com/office/powerpoint/2012/main" userId="Юлия Цуп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DFDFD"/>
    <a:srgbClr val="00B050"/>
    <a:srgbClr val="BA1CBA"/>
    <a:srgbClr val="1694E9"/>
    <a:srgbClr val="FF99FF"/>
    <a:srgbClr val="FAFD77"/>
    <a:srgbClr val="FF31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37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6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3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4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8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8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9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0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9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38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0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5" y="545162"/>
            <a:ext cx="6350311" cy="63369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56" y="2960067"/>
            <a:ext cx="7206097" cy="3792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5016"/>
            <a:ext cx="1209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Тема 4. Додаємо і віднімаємо числа </a:t>
            </a:r>
            <a:r>
              <a:rPr lang="uk-UA" sz="2800" b="1" dirty="0" smtClean="0"/>
              <a:t> з </a:t>
            </a:r>
            <a:r>
              <a:rPr lang="uk-UA" sz="2800" b="1" dirty="0"/>
              <a:t>переходом через розряд у межах 100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479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8"/>
            <a:ext cx="8732066" cy="70209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Додавання двоцифрових чисел з переходом через десяток.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Прийом обчислення частинами.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64476" y="1544595"/>
            <a:ext cx="8600302" cy="4683210"/>
          </a:xfrm>
          <a:prstGeom prst="roundRect">
            <a:avLst/>
          </a:prstGeom>
          <a:solidFill>
            <a:srgbClr val="FF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u="sng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4777746" y="1683851"/>
            <a:ext cx="545845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Прийом обчислення частинами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3297211" y="2178558"/>
            <a:ext cx="8134832" cy="372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1. Подаю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другий доданок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у вигляді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суми зручних доданків.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Доповнюю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перший доданок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 круглого числа.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3.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Додаю до круглого числа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іншу частину другого доданка.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4. Називаю результат.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Наприклад: 78 + 15 = 78 + 2 + 13 = 80 + 13 = 93</a:t>
            </a:r>
          </a:p>
          <a:p>
            <a:r>
              <a:rPr lang="uk-UA" sz="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2 + 13             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288220" y="5161211"/>
            <a:ext cx="289218" cy="268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91858" y="5161211"/>
            <a:ext cx="342342" cy="268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2004" y="5161212"/>
            <a:ext cx="391796" cy="26829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7" y="320040"/>
            <a:ext cx="27336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8"/>
            <a:ext cx="8732066" cy="70209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Віднімання двоцифрового числа від двоцифрового.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Спосіб віднімання частинами.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64476" y="1544595"/>
            <a:ext cx="8600302" cy="4683210"/>
          </a:xfrm>
          <a:prstGeom prst="roundRect">
            <a:avLst/>
          </a:prstGeom>
          <a:solidFill>
            <a:srgbClr val="FF31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u="sng" dirty="0">
                <a:solidFill>
                  <a:schemeClr val="bg1"/>
                </a:solidFill>
              </a:rPr>
              <a:t> </a:t>
            </a:r>
            <a:r>
              <a:rPr lang="en-US" sz="4400" b="1" u="sng" dirty="0">
                <a:solidFill>
                  <a:schemeClr val="bg1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4777746" y="1683851"/>
            <a:ext cx="545845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Спосіб віднімання частинами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3297211" y="2178558"/>
            <a:ext cx="8134832" cy="36625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1. Подаю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від'ємник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у вигляді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суми зручних доданків.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Зменшую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двоцифрове зменшуване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 круглого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числа.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3. </a:t>
            </a:r>
            <a:r>
              <a:rPr lang="uk-UA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Віднімаю від круглого числа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решту від'ємника.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4. Називаю результат.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Наприклад: 84 – 29 = 84 – 24 – 5 = 60 – 5 = 55</a:t>
            </a:r>
          </a:p>
          <a:p>
            <a:r>
              <a:rPr lang="uk-UA" sz="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 </a:t>
            </a:r>
          </a:p>
          <a:p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               24 + 5             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288220" y="5161211"/>
            <a:ext cx="289218" cy="268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91858" y="5161211"/>
            <a:ext cx="342342" cy="2682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2004" y="5161212"/>
            <a:ext cx="391796" cy="26829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206500" y="2031086"/>
            <a:ext cx="104018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/>
          </a:p>
          <a:p>
            <a:r>
              <a:rPr lang="uk-UA" sz="5400" b="1" dirty="0"/>
              <a:t>1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6 = 1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2 = –       – </a:t>
            </a:r>
            <a:r>
              <a:rPr lang="en-US" sz="5400" b="1" dirty="0"/>
              <a:t>   </a:t>
            </a:r>
            <a:r>
              <a:rPr lang="uk-UA" sz="5400" b="1" dirty="0"/>
              <a:t>  = </a:t>
            </a:r>
            <a:endParaRPr lang="uk-UA" sz="6000" b="1" dirty="0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101677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Закінчи розв'язування за схемами. Поясни розв'язування. Що змінилося в другому виразі? Як ця зміна вплинула на його розв'язання? Що спільне в розв'язанні?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36" y="4305918"/>
            <a:ext cx="5657725" cy="19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2266563" y="3182689"/>
            <a:ext cx="558972" cy="5372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823212" y="3183308"/>
            <a:ext cx="482399" cy="4912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 flipV="1">
            <a:off x="1665814" y="3213696"/>
            <a:ext cx="596016" cy="506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732064" y="3674547"/>
            <a:ext cx="2182295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4 </a:t>
            </a:r>
            <a:r>
              <a:rPr lang="uk-UA" sz="5400" b="1" dirty="0">
                <a:solidFill>
                  <a:schemeClr val="tx1"/>
                </a:solidFill>
              </a:rPr>
              <a:t>+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581046" y="2603535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6949676" y="2603182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7587063" y="2595979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1"/>
                </a:solidFill>
              </a:rPr>
              <a:t>0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88122" y="2603182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1</a:t>
            </a:r>
            <a:endParaRPr lang="ru-RU" sz="5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867677" y="2605927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183106" y="2595979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183105" y="2589528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8</a:t>
            </a:r>
            <a:endParaRPr lang="ru-RU" sz="5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882076" y="2612378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2</a:t>
            </a:r>
            <a:endParaRPr lang="ru-RU" sz="5400" b="1" dirty="0"/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84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607" y="286870"/>
            <a:ext cx="2148779" cy="431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6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7" grpId="0"/>
      <p:bldP spid="4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1270000" y="2006397"/>
            <a:ext cx="9665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/>
          </a:p>
          <a:p>
            <a:r>
              <a:rPr lang="uk-UA" sz="5400" b="1" dirty="0"/>
              <a:t>5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6 = 5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2 = –      – </a:t>
            </a:r>
            <a:r>
              <a:rPr lang="en-US" sz="5400" b="1" dirty="0"/>
              <a:t>   </a:t>
            </a:r>
            <a:r>
              <a:rPr lang="uk-UA" sz="5400" b="1" dirty="0"/>
              <a:t> = </a:t>
            </a:r>
            <a:endParaRPr lang="uk-UA" sz="6000" b="1" dirty="0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101677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Закінчи розв'язування за схемами. Поясни розв'язування. Що змінилося в другому виразі? Як ця зміна вплинула на його розв'язання? Що спільне в розв'язанні?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61" y="4352624"/>
            <a:ext cx="5657725" cy="19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2303917" y="3184047"/>
            <a:ext cx="558972" cy="5372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860566" y="3184666"/>
            <a:ext cx="578445" cy="4912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 flipV="1">
            <a:off x="1733068" y="3234407"/>
            <a:ext cx="566116" cy="4868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996005" y="3721253"/>
            <a:ext cx="1740027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</a:rPr>
              <a:t>4 </a:t>
            </a:r>
            <a:r>
              <a:rPr lang="uk-UA" sz="5400" b="1" dirty="0">
                <a:solidFill>
                  <a:schemeClr val="tx1"/>
                </a:solidFill>
              </a:rPr>
              <a:t>+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631846" y="2565192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000476" y="2564839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7637863" y="2557636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1"/>
                </a:solidFill>
              </a:rPr>
              <a:t>0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38922" y="2564839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5</a:t>
            </a:r>
            <a:endParaRPr lang="ru-RU" sz="5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783793" y="2571290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783792" y="2564839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2</a:t>
            </a:r>
            <a:endParaRPr lang="ru-RU" sz="5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806875" y="2584192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806874" y="2577741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4</a:t>
            </a:r>
            <a:endParaRPr lang="ru-RU" sz="5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438245" y="2577741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438244" y="2571290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8</a:t>
            </a:r>
            <a:endParaRPr lang="ru-RU" sz="5400" b="1" dirty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84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16" y="-408132"/>
            <a:ext cx="2731245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7" grpId="0"/>
      <p:bldP spid="39" grpId="0"/>
      <p:bldP spid="41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533400" y="2006397"/>
            <a:ext cx="104018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dirty="0"/>
          </a:p>
          <a:p>
            <a:r>
              <a:rPr lang="uk-UA" sz="5400" b="1" dirty="0"/>
              <a:t>5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36 = 5</a:t>
            </a:r>
            <a:r>
              <a:rPr lang="uk-UA" sz="5400" b="1" dirty="0">
                <a:solidFill>
                  <a:srgbClr val="FF0000"/>
                </a:solidFill>
              </a:rPr>
              <a:t>4</a:t>
            </a:r>
            <a:r>
              <a:rPr lang="uk-UA" sz="5400" b="1" dirty="0"/>
              <a:t> – 34 – 2 = –       –  </a:t>
            </a:r>
            <a:r>
              <a:rPr lang="en-US" sz="5400" b="1" dirty="0"/>
              <a:t>   </a:t>
            </a:r>
            <a:r>
              <a:rPr lang="uk-UA" sz="5400" b="1" dirty="0"/>
              <a:t> = </a:t>
            </a:r>
            <a:endParaRPr lang="uk-UA" sz="6000" b="1" dirty="0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68468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5. Спробуй міркувати аналогічно, щоб знайти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різницю чисел 54 і 36.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36" y="4305918"/>
            <a:ext cx="5657725" cy="199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1736845" y="3182689"/>
            <a:ext cx="558972" cy="5372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293494" y="3183308"/>
            <a:ext cx="578445" cy="49123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 flipV="1">
            <a:off x="938844" y="3213696"/>
            <a:ext cx="793268" cy="5061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1335478" y="3674547"/>
            <a:ext cx="2182295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1"/>
                </a:solidFill>
              </a:rPr>
              <a:t>3</a:t>
            </a:r>
            <a:r>
              <a:rPr lang="uk-UA" sz="5400" b="1" dirty="0">
                <a:solidFill>
                  <a:srgbClr val="FF0000"/>
                </a:solidFill>
              </a:rPr>
              <a:t>4 </a:t>
            </a:r>
            <a:r>
              <a:rPr lang="uk-UA" sz="5400" b="1" dirty="0">
                <a:solidFill>
                  <a:schemeClr val="tx1"/>
                </a:solidFill>
              </a:rPr>
              <a:t>+</a:t>
            </a:r>
            <a:r>
              <a:rPr lang="uk-UA" sz="5400" b="1" dirty="0">
                <a:solidFill>
                  <a:srgbClr val="FF0000"/>
                </a:solidFill>
              </a:rPr>
              <a:t> </a:t>
            </a:r>
            <a:r>
              <a:rPr lang="uk-UA" sz="5400" b="1" dirty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631846" y="2565192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7000476" y="2564839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7637863" y="2557636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chemeClr val="tx1"/>
                </a:solidFill>
              </a:rPr>
              <a:t>0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38922" y="2564839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2</a:t>
            </a:r>
            <a:endParaRPr lang="ru-RU" sz="5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898790" y="2575874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0221527" y="2582325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221526" y="2575874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1</a:t>
            </a:r>
            <a:endParaRPr lang="ru-RU" sz="5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852897" y="2575874"/>
            <a:ext cx="631371" cy="631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852896" y="2569423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8</a:t>
            </a:r>
            <a:endParaRPr lang="ru-RU" sz="5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913189" y="2582325"/>
            <a:ext cx="631371" cy="63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2</a:t>
            </a:r>
            <a:endParaRPr lang="ru-RU" sz="5400" b="1" dirty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84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7" grpId="0"/>
      <p:bldP spid="41" grpId="0"/>
      <p:bldP spid="4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3096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Завдання 4. Встав пропущені цифри так, щоб зменшити кожне зменшуване  до круглого числа.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" r="64835" b="84945"/>
          <a:stretch/>
        </p:blipFill>
        <p:spPr>
          <a:xfrm>
            <a:off x="2116934" y="4191099"/>
            <a:ext cx="8652666" cy="20856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4538948" y="5467747"/>
            <a:ext cx="383158" cy="3852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9671" r="91567" b="79977"/>
          <a:stretch/>
        </p:blipFill>
        <p:spPr>
          <a:xfrm>
            <a:off x="3393670" y="4609678"/>
            <a:ext cx="348343" cy="5715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166477" y="4728281"/>
            <a:ext cx="383158" cy="38528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44413" r="76207" b="45235"/>
          <a:stretch/>
        </p:blipFill>
        <p:spPr>
          <a:xfrm>
            <a:off x="4951651" y="4576892"/>
            <a:ext cx="792430" cy="6068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4539798" y="4732559"/>
            <a:ext cx="383158" cy="3852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1" t="2360" r="42402" b="89182"/>
          <a:stretch/>
        </p:blipFill>
        <p:spPr>
          <a:xfrm>
            <a:off x="7669792" y="4646947"/>
            <a:ext cx="374843" cy="49578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8" t="1131" r="76480" b="88517"/>
          <a:stretch/>
        </p:blipFill>
        <p:spPr>
          <a:xfrm>
            <a:off x="3696184" y="4566549"/>
            <a:ext cx="555117" cy="60680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6" t="1607" r="50672" b="89512"/>
          <a:stretch/>
        </p:blipFill>
        <p:spPr>
          <a:xfrm>
            <a:off x="3018827" y="4609678"/>
            <a:ext cx="413132" cy="520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5" t="1710" r="50858" b="89832"/>
          <a:stretch/>
        </p:blipFill>
        <p:spPr>
          <a:xfrm>
            <a:off x="8466614" y="4622781"/>
            <a:ext cx="374843" cy="495781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44796" r="76168" b="44852"/>
          <a:stretch/>
        </p:blipFill>
        <p:spPr>
          <a:xfrm>
            <a:off x="9569219" y="4607636"/>
            <a:ext cx="792430" cy="60680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1008" r="59649" b="90534"/>
          <a:stretch/>
        </p:blipFill>
        <p:spPr>
          <a:xfrm>
            <a:off x="2643984" y="4580504"/>
            <a:ext cx="374843" cy="49578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1225" r="59649" b="90317"/>
          <a:stretch/>
        </p:blipFill>
        <p:spPr>
          <a:xfrm>
            <a:off x="3082190" y="5368687"/>
            <a:ext cx="374843" cy="49578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5" t="1285" r="68073" b="88363"/>
          <a:stretch/>
        </p:blipFill>
        <p:spPr>
          <a:xfrm>
            <a:off x="2687035" y="5355079"/>
            <a:ext cx="413944" cy="606801"/>
          </a:xfrm>
          <a:prstGeom prst="rect">
            <a:avLst/>
          </a:prstGeom>
        </p:spPr>
      </p:pic>
      <p:pic>
        <p:nvPicPr>
          <p:cNvPr id="6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84" y="1611289"/>
            <a:ext cx="6163264" cy="21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6" t="2041" r="50672" b="89078"/>
          <a:stretch/>
        </p:blipFill>
        <p:spPr>
          <a:xfrm>
            <a:off x="4196643" y="4635163"/>
            <a:ext cx="413132" cy="520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9671" r="91567" b="79977"/>
          <a:stretch/>
        </p:blipFill>
        <p:spPr>
          <a:xfrm>
            <a:off x="8011155" y="4607636"/>
            <a:ext cx="348343" cy="5715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9671" r="91567" b="79977"/>
          <a:stretch/>
        </p:blipFill>
        <p:spPr>
          <a:xfrm>
            <a:off x="3407836" y="5398804"/>
            <a:ext cx="348343" cy="5715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2" t="1607" r="33156" b="89512"/>
          <a:stretch/>
        </p:blipFill>
        <p:spPr>
          <a:xfrm>
            <a:off x="7274632" y="4622182"/>
            <a:ext cx="413132" cy="5205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225" r="77166" b="90317"/>
          <a:stretch/>
        </p:blipFill>
        <p:spPr>
          <a:xfrm>
            <a:off x="3804796" y="5365702"/>
            <a:ext cx="374843" cy="49578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5" t="1710" r="41798" b="89832"/>
          <a:stretch/>
        </p:blipFill>
        <p:spPr>
          <a:xfrm>
            <a:off x="8851401" y="4635163"/>
            <a:ext cx="374843" cy="49578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1225" r="59649" b="90317"/>
          <a:stretch/>
        </p:blipFill>
        <p:spPr>
          <a:xfrm>
            <a:off x="4212478" y="5357247"/>
            <a:ext cx="374843" cy="49578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44579" r="87494" b="45069"/>
          <a:stretch/>
        </p:blipFill>
        <p:spPr>
          <a:xfrm>
            <a:off x="4935084" y="5363521"/>
            <a:ext cx="792430" cy="6068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10790" r="77681" b="80667"/>
          <a:stretch/>
        </p:blipFill>
        <p:spPr>
          <a:xfrm>
            <a:off x="9166477" y="5476800"/>
            <a:ext cx="383158" cy="38528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1927" r="68526" b="89615"/>
          <a:stretch/>
        </p:blipFill>
        <p:spPr>
          <a:xfrm>
            <a:off x="7669792" y="5395466"/>
            <a:ext cx="374843" cy="49578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1927" r="68224" b="89615"/>
          <a:stretch/>
        </p:blipFill>
        <p:spPr>
          <a:xfrm>
            <a:off x="8840775" y="5390348"/>
            <a:ext cx="374843" cy="4957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t="44796" r="76168" b="44852"/>
          <a:stretch/>
        </p:blipFill>
        <p:spPr>
          <a:xfrm>
            <a:off x="9569219" y="5356155"/>
            <a:ext cx="792430" cy="6068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9671" r="91567" b="79977"/>
          <a:stretch/>
        </p:blipFill>
        <p:spPr>
          <a:xfrm>
            <a:off x="8011155" y="5356155"/>
            <a:ext cx="348343" cy="5715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2" t="1390" r="24096" b="89729"/>
          <a:stretch/>
        </p:blipFill>
        <p:spPr>
          <a:xfrm>
            <a:off x="7274632" y="5370701"/>
            <a:ext cx="413132" cy="52054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5" t="1710" r="41798" b="89832"/>
          <a:stretch/>
        </p:blipFill>
        <p:spPr>
          <a:xfrm>
            <a:off x="8466613" y="5383083"/>
            <a:ext cx="374843" cy="495781"/>
          </a:xfrm>
          <a:prstGeom prst="rect">
            <a:avLst/>
          </a:prstGeom>
        </p:spPr>
      </p:pic>
      <p:sp>
        <p:nvSpPr>
          <p:cNvPr id="49" name="Прямоугольник 4">
            <a:extLst>
              <a:ext uri="{FF2B5EF4-FFF2-40B4-BE49-F238E27FC236}">
                <a16:creationId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11107" y="5698417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uk-UA" sz="4000" b="1" dirty="0">
                <a:solidFill>
                  <a:schemeClr val="bg1"/>
                </a:solidFill>
              </a:rPr>
              <a:t>84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09" y="543554"/>
            <a:ext cx="30861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7" y="1605593"/>
              <a:ext cx="14299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800" b="1" dirty="0"/>
                <a:t>Сьогодні </a:t>
              </a:r>
            </a:p>
            <a:p>
              <a:pPr algn="ctr"/>
              <a:r>
                <a:rPr lang="uk-UA" sz="1800" b="1" dirty="0"/>
                <a:t>на уроці </a:t>
              </a:r>
            </a:p>
            <a:p>
              <a:pPr algn="ctr"/>
              <a:r>
                <a:rPr lang="uk-UA" sz="1800" b="1" dirty="0"/>
                <a:t>я навчився/</a:t>
              </a:r>
            </a:p>
            <a:p>
              <a:pPr algn="ctr"/>
              <a:r>
                <a:rPr lang="uk-UA" sz="1800" b="1" dirty="0"/>
                <a:t>навчилася…</a:t>
              </a:r>
              <a:endParaRPr lang="ru-RU" sz="1800" b="1" dirty="0"/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967129" y="1605593"/>
              <a:ext cx="14662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 уроці</a:t>
              </a:r>
            </a:p>
            <a:p>
              <a:r>
                <a:rPr lang="uk-UA" dirty="0"/>
                <a:t>я</a:t>
              </a:r>
              <a:r>
                <a:rPr lang="en-US" dirty="0"/>
                <a:t> </a:t>
              </a:r>
              <a:r>
                <a:rPr lang="uk-UA" dirty="0"/>
                <a:t>запам’ятав/</a:t>
              </a:r>
            </a:p>
            <a:p>
              <a:r>
                <a:rPr lang="uk-UA" dirty="0"/>
                <a:t>запам’ятала…</a:t>
              </a:r>
              <a:endParaRPr lang="ru-RU" dirty="0"/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Найкраще </a:t>
              </a:r>
            </a:p>
            <a:p>
              <a:r>
                <a:rPr lang="uk-UA" dirty="0"/>
                <a:t>мені вдалося…</a:t>
              </a:r>
              <a:endParaRPr lang="ru-RU" dirty="0"/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4" y="4310292"/>
              <a:ext cx="1500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Найбільше</a:t>
              </a:r>
            </a:p>
            <a:p>
              <a:r>
                <a:rPr lang="uk-UA" dirty="0"/>
                <a:t> мені сподобалося…</a:t>
              </a:r>
              <a:endParaRPr lang="ru-RU" dirty="0"/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967129" y="4310292"/>
              <a:ext cx="14299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Урок </a:t>
              </a:r>
            </a:p>
            <a:p>
              <a:r>
                <a:rPr lang="uk-UA" dirty="0"/>
                <a:t>завершую з настроєм…</a:t>
              </a:r>
              <a:endParaRPr lang="ru-RU" dirty="0"/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dirty="0"/>
                <a:t>Труднощі виникали…</a:t>
              </a:r>
              <a:endParaRPr lang="ru-RU" dirty="0"/>
            </a:p>
          </p:txBody>
        </p:sp>
      </p:grp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Рефлексія «Загадкові листи»</a:t>
            </a:r>
          </a:p>
        </p:txBody>
      </p:sp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4720" y="1097280"/>
            <a:ext cx="4359125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50000"/>
                  </a:schemeClr>
                </a:solidFill>
              </a:rPr>
              <a:t>(щоби відкрити лист, натисніть на нього)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6454" y="2020610"/>
            <a:ext cx="4374205" cy="49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29+7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19-17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8+8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27-23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16-8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3355596" y="494530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4686549" y="1203721"/>
            <a:ext cx="7004304" cy="1819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</a:schemeClr>
                </a:solidFill>
              </a:rPr>
              <a:t>15-14+5</a:t>
            </a:r>
            <a:r>
              <a:rPr lang="uk-UA" sz="115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4718700" y="3159148"/>
            <a:ext cx="3181073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8682187" y="3202910"/>
            <a:ext cx="3181074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4718700" y="4369417"/>
            <a:ext cx="3181074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8682187" y="4369417"/>
            <a:ext cx="3181076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4686549" y="5579685"/>
            <a:ext cx="3181076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682187" y="5579685"/>
            <a:ext cx="3181076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24966" y="-1142904"/>
            <a:ext cx="5417781" cy="86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99044" y="1106413"/>
            <a:ext cx="11926492" cy="568202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889" y="1707484"/>
            <a:ext cx="5416744" cy="1805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1248" y="1038717"/>
            <a:ext cx="3736027" cy="1697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674" y="2872929"/>
            <a:ext cx="1304657" cy="12802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3864" y="2828273"/>
            <a:ext cx="1304657" cy="12802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368" y="2836581"/>
            <a:ext cx="1304657" cy="12802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238" y="2828988"/>
            <a:ext cx="1304657" cy="12802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9623" y="2847414"/>
            <a:ext cx="1304657" cy="1280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2900" y="2867329"/>
            <a:ext cx="1304657" cy="1280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5994" y="2836305"/>
            <a:ext cx="1304657" cy="12802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9653" y="2828272"/>
            <a:ext cx="1304657" cy="1280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5291" y="2836304"/>
            <a:ext cx="1304657" cy="128027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067" y="3630525"/>
            <a:ext cx="1012024" cy="12863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341" y="3621692"/>
            <a:ext cx="1012024" cy="12863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3178" y="3639174"/>
            <a:ext cx="1012024" cy="128636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6631" y="3610610"/>
            <a:ext cx="1012024" cy="12863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8525" y="3618829"/>
            <a:ext cx="1012024" cy="12863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6948" y="3628381"/>
            <a:ext cx="1012024" cy="128636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167" y="3591469"/>
            <a:ext cx="1012024" cy="12863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9850" y="3610609"/>
            <a:ext cx="1012024" cy="12863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0015" y="3593407"/>
            <a:ext cx="1012024" cy="128636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6988" y="3593733"/>
            <a:ext cx="1012024" cy="128636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349" y="3583012"/>
            <a:ext cx="1012024" cy="12863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0718" y="3628381"/>
            <a:ext cx="1012024" cy="128636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4307" y="3618829"/>
            <a:ext cx="1012024" cy="1286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28" y="71672"/>
            <a:ext cx="2477237" cy="296897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2803" y="-64121"/>
            <a:ext cx="2980210" cy="32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5571" b="4269"/>
          <a:stretch/>
        </p:blipFill>
        <p:spPr>
          <a:xfrm>
            <a:off x="9728471" y="3303221"/>
            <a:ext cx="2389654" cy="315136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106589" y="1716973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28.03.2023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609" y="413416"/>
            <a:ext cx="8732066" cy="52442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Кожне </a:t>
            </a:r>
            <a:r>
              <a:rPr lang="uk-UA" sz="2000" b="1" dirty="0">
                <a:solidFill>
                  <a:schemeClr val="bg1"/>
                </a:solidFill>
              </a:rPr>
              <a:t>число заміни сумою з указаним першим доданком.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106588" y="1778673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27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091189" y="2486704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2480186" y="2486938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58609" y="2864891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718545" y="2806079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2 3</a:t>
            </a:r>
          </a:p>
        </p:txBody>
      </p:sp>
      <p:sp>
        <p:nvSpPr>
          <p:cNvPr id="95" name="Овал 94"/>
          <p:cNvSpPr/>
          <p:nvPr/>
        </p:nvSpPr>
        <p:spPr>
          <a:xfrm>
            <a:off x="5600254" y="1701481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600253" y="1763181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59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V="1">
            <a:off x="5584854" y="2471212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 flipV="1">
            <a:off x="5973851" y="2471446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Таблица 105"/>
          <p:cNvGraphicFramePr>
            <a:graphicFrameLocks noGrp="1"/>
          </p:cNvGraphicFramePr>
          <p:nvPr/>
        </p:nvGraphicFramePr>
        <p:xfrm>
          <a:off x="4924333" y="2859954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012884" y="2778260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5 4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9080645" y="1695318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080644" y="1757018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66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V="1">
            <a:off x="9065245" y="2465049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H="1" flipV="1">
            <a:off x="9454242" y="2465283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Таблица 113"/>
          <p:cNvGraphicFramePr>
            <a:graphicFrameLocks noGrp="1"/>
          </p:cNvGraphicFramePr>
          <p:nvPr/>
        </p:nvGraphicFramePr>
        <p:xfrm>
          <a:off x="9705388" y="2842350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761723" y="2746315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6 3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2098889" y="4070312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098888" y="4132012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45</a:t>
            </a: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V="1">
            <a:off x="2083489" y="4840043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 flipV="1">
            <a:off x="2472486" y="4840277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Таблица 121"/>
          <p:cNvGraphicFramePr>
            <a:graphicFrameLocks noGrp="1"/>
          </p:cNvGraphicFramePr>
          <p:nvPr/>
        </p:nvGraphicFramePr>
        <p:xfrm>
          <a:off x="1422968" y="5228785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" name="TextBox 12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1511519" y="5147091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4 3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5636123" y="4057985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636122" y="4119685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35</a:t>
            </a: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V="1">
            <a:off x="5620723" y="4827716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 flipV="1">
            <a:off x="6009720" y="4827950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8" name="Таблица 127"/>
          <p:cNvGraphicFramePr>
            <a:graphicFrameLocks noGrp="1"/>
          </p:cNvGraphicFramePr>
          <p:nvPr/>
        </p:nvGraphicFramePr>
        <p:xfrm>
          <a:off x="6188143" y="5205903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9" name="TextBox 12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6248079" y="5147091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3 2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9116514" y="4036855"/>
            <a:ext cx="761559" cy="7697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116513" y="4098555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47</a:t>
            </a: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9101114" y="4806586"/>
            <a:ext cx="394424" cy="365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 flipV="1">
            <a:off x="9490111" y="4806820"/>
            <a:ext cx="439231" cy="365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8" name="Таблица 137"/>
          <p:cNvGraphicFramePr>
            <a:graphicFrameLocks noGrp="1"/>
          </p:cNvGraphicFramePr>
          <p:nvPr/>
        </p:nvGraphicFramePr>
        <p:xfrm>
          <a:off x="8440593" y="5195328"/>
          <a:ext cx="889630" cy="4745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6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8529144" y="5113634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4 6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25027" y="2869538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1699802" y="2789522"/>
            <a:ext cx="53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244646" y="2779462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2692303" y="5210550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69748" y="2836722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6187560" y="2737751"/>
            <a:ext cx="42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8845112" y="2833276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8704897" y="2732517"/>
            <a:ext cx="77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703191" y="5134764"/>
            <a:ext cx="448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2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369275" y="5209208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386032" y="5134764"/>
            <a:ext cx="42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691745" y="5169213"/>
            <a:ext cx="466865" cy="4699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710969" y="5082636"/>
            <a:ext cx="42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779849" y="2734747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304035" y="2732284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2282654" y="5128030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5779849" y="5113634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BD85EC3-4294-4411-AC57-73A5FA5003B0}"/>
              </a:ext>
            </a:extLst>
          </p:cNvPr>
          <p:cNvSpPr txBox="1"/>
          <p:nvPr/>
        </p:nvSpPr>
        <p:spPr>
          <a:xfrm>
            <a:off x="9301692" y="5047522"/>
            <a:ext cx="4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+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5" y="1264882"/>
            <a:ext cx="1710417" cy="24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15" grpId="0"/>
      <p:bldP spid="129" grpId="0"/>
      <p:bldP spid="105" grpId="0"/>
      <p:bldP spid="121" grpId="0"/>
      <p:bldP spid="1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13898</TotalTime>
  <Words>504</Words>
  <Application>Microsoft Office PowerPoint</Application>
  <PresentationFormat>Широкоэкранный</PresentationFormat>
  <Paragraphs>179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User</cp:lastModifiedBy>
  <cp:revision>1464</cp:revision>
  <dcterms:created xsi:type="dcterms:W3CDTF">2018-01-05T16:38:53Z</dcterms:created>
  <dcterms:modified xsi:type="dcterms:W3CDTF">2023-03-28T21:06:17Z</dcterms:modified>
</cp:coreProperties>
</file>