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sldIdLst>
    <p:sldId id="1007" r:id="rId2"/>
    <p:sldId id="1190" r:id="rId3"/>
    <p:sldId id="1193" r:id="rId4"/>
    <p:sldId id="1197" r:id="rId5"/>
    <p:sldId id="1198" r:id="rId6"/>
    <p:sldId id="1199" r:id="rId7"/>
    <p:sldId id="1195" r:id="rId8"/>
    <p:sldId id="1200" r:id="rId9"/>
    <p:sldId id="1165" r:id="rId10"/>
    <p:sldId id="1169" r:id="rId11"/>
    <p:sldId id="1171" r:id="rId12"/>
    <p:sldId id="1173" r:id="rId13"/>
    <p:sldId id="1176" r:id="rId14"/>
    <p:sldId id="1177" r:id="rId15"/>
    <p:sldId id="1178" r:id="rId16"/>
    <p:sldId id="1179" r:id="rId17"/>
    <p:sldId id="1180" r:id="rId18"/>
    <p:sldId id="1189" r:id="rId19"/>
    <p:sldId id="1183" r:id="rId20"/>
    <p:sldId id="559" r:id="rId21"/>
    <p:sldId id="1032" r:id="rId22"/>
  </p:sldIdLst>
  <p:sldSz cx="12192000" cy="6858000"/>
  <p:notesSz cx="6858000" cy="9144000"/>
  <p:custDataLst>
    <p:tags r:id="rId23"/>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008000"/>
    <a:srgbClr val="EB711D"/>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8" autoAdjust="0"/>
    <p:restoredTop sz="95078" autoAdjust="0"/>
  </p:normalViewPr>
  <p:slideViewPr>
    <p:cSldViewPr snapToGrid="0">
      <p:cViewPr varScale="1">
        <p:scale>
          <a:sx n="88" d="100"/>
          <a:sy n="88" d="100"/>
        </p:scale>
        <p:origin x="38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3CA893-8A0C-42B0-87AE-5C8C447E9FF5}"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uk-UA"/>
        </a:p>
      </dgm:t>
    </dgm:pt>
    <dgm:pt modelId="{23C88F67-26DD-44A2-8A6A-5079CFE312E6}">
      <dgm:prSet phldrT="[Текст]" custT="1"/>
      <dgm:spPr>
        <a:xfrm>
          <a:off x="450888" y="298781"/>
          <a:ext cx="4698330" cy="597945"/>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усно</a:t>
          </a:r>
        </a:p>
      </dgm:t>
    </dgm:pt>
    <dgm:pt modelId="{D2738A26-7D05-46FA-9537-4CA8E73C7819}" type="parTrans" cxnId="{01049C4C-3FAB-4F53-A4E3-7F88146B485A}">
      <dgm:prSet/>
      <dgm:spPr/>
      <dgm:t>
        <a:bodyPr/>
        <a:lstStyle/>
        <a:p>
          <a:endParaRPr lang="uk-UA" i="1"/>
        </a:p>
      </dgm:t>
    </dgm:pt>
    <dgm:pt modelId="{8F8BA39E-BBA3-46A4-A145-3211CA3A1F4A}" type="sibTrans" cxnId="{01049C4C-3FAB-4F53-A4E3-7F88146B485A}">
      <dgm:prSet/>
      <dgm: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gm:spPr>
      <dgm:t>
        <a:bodyPr/>
        <a:lstStyle/>
        <a:p>
          <a:endParaRPr lang="uk-UA" i="1"/>
        </a:p>
      </dgm:t>
    </dgm:pt>
    <dgm:pt modelId="{A0D12918-5D3F-4397-AFEB-5F997805EBC4}">
      <dgm:prSet phldrT="[Текст]" custT="1"/>
      <dgm:spPr>
        <a:xfrm>
          <a:off x="879358" y="1195412"/>
          <a:ext cx="4269860" cy="597945"/>
        </a:xfrm>
        <a:prstGeom prst="roundRect">
          <a:avLst/>
        </a:prstGeom>
        <a:solidFill>
          <a:srgbClr val="0080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письмово</a:t>
          </a:r>
        </a:p>
      </dgm:t>
    </dgm:pt>
    <dgm:pt modelId="{48503667-5E4F-4F1E-83BD-22F5F0D5B17A}" type="parTrans" cxnId="{8965D40B-78C7-4F7C-9B99-A271DF87A4CE}">
      <dgm:prSet/>
      <dgm:spPr/>
      <dgm:t>
        <a:bodyPr/>
        <a:lstStyle/>
        <a:p>
          <a:endParaRPr lang="uk-UA" i="1"/>
        </a:p>
      </dgm:t>
    </dgm:pt>
    <dgm:pt modelId="{625B080D-2133-4C17-9CE3-CCD8E7D4A350}" type="sibTrans" cxnId="{8965D40B-78C7-4F7C-9B99-A271DF87A4CE}">
      <dgm:prSet/>
      <dgm:spPr/>
      <dgm:t>
        <a:bodyPr/>
        <a:lstStyle/>
        <a:p>
          <a:endParaRPr lang="uk-UA" i="1"/>
        </a:p>
      </dgm:t>
    </dgm:pt>
    <dgm:pt modelId="{9CA37D57-C368-4FD7-81BB-35FB87348419}">
      <dgm:prSet phldrT="[Текст]" custT="1"/>
      <dgm:spPr>
        <a:xfrm>
          <a:off x="1010864" y="2092042"/>
          <a:ext cx="4138354" cy="597945"/>
        </a:xfrm>
        <a:prstGeom prst="roundRect">
          <a:avLst/>
        </a:prstGeom>
        <a:solidFill>
          <a:srgbClr val="FFFF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002060"/>
              </a:solidFill>
              <a:latin typeface="Verdana"/>
              <a:ea typeface="+mn-ea"/>
              <a:cs typeface="+mn-cs"/>
            </a:rPr>
            <a:t>звуковим сигналом</a:t>
          </a:r>
        </a:p>
      </dgm:t>
    </dgm:pt>
    <dgm:pt modelId="{D8D04B5F-001A-407A-B46B-CCD53AB71618}" type="parTrans" cxnId="{4A569F29-DB09-41CB-8712-891D465D988F}">
      <dgm:prSet/>
      <dgm:spPr/>
      <dgm:t>
        <a:bodyPr/>
        <a:lstStyle/>
        <a:p>
          <a:endParaRPr lang="uk-UA" i="1"/>
        </a:p>
      </dgm:t>
    </dgm:pt>
    <dgm:pt modelId="{E95D7CB3-3826-4963-9003-D2842EF457F0}" type="sibTrans" cxnId="{4A569F29-DB09-41CB-8712-891D465D988F}">
      <dgm:prSet/>
      <dgm:spPr/>
      <dgm:t>
        <a:bodyPr/>
        <a:lstStyle/>
        <a:p>
          <a:endParaRPr lang="uk-UA" i="1"/>
        </a:p>
      </dgm:t>
    </dgm:pt>
    <dgm:pt modelId="{3708D66F-8959-4C9D-88B1-D0D69F53A03B}">
      <dgm:prSet phldrT="[Текст]" custT="1"/>
      <dgm:spPr>
        <a:xfrm>
          <a:off x="879358" y="2988673"/>
          <a:ext cx="4269860" cy="597945"/>
        </a:xfrm>
        <a:prstGeom prst="roundRect">
          <a:avLst/>
        </a:prstGeom>
        <a:solidFill>
          <a:srgbClr val="9966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за допомогою схем</a:t>
          </a:r>
        </a:p>
      </dgm:t>
    </dgm:pt>
    <dgm:pt modelId="{C4B55A6C-B132-4E4D-85BD-B2947B388816}" type="parTrans" cxnId="{A4D50750-294E-4D2E-83C9-C3B770F5098E}">
      <dgm:prSet/>
      <dgm:spPr/>
      <dgm:t>
        <a:bodyPr/>
        <a:lstStyle/>
        <a:p>
          <a:endParaRPr lang="uk-UA" i="1"/>
        </a:p>
      </dgm:t>
    </dgm:pt>
    <dgm:pt modelId="{F78A454C-8348-4BA1-9834-6FD8E9BAD01B}" type="sibTrans" cxnId="{A4D50750-294E-4D2E-83C9-C3B770F5098E}">
      <dgm:prSet/>
      <dgm:spPr/>
      <dgm:t>
        <a:bodyPr/>
        <a:lstStyle/>
        <a:p>
          <a:endParaRPr lang="uk-UA" i="1"/>
        </a:p>
      </dgm:t>
    </dgm:pt>
    <dgm:pt modelId="{B244F0FE-7376-4C10-9B3B-1D009FE2710E}">
      <dgm:prSet phldrT="[Текст]" custT="1"/>
      <dgm:spPr>
        <a:xfrm>
          <a:off x="450888" y="3885304"/>
          <a:ext cx="4698330" cy="597945"/>
        </a:xfrm>
        <a:prstGeom prst="roundRect">
          <a:avLst/>
        </a:prstGeom>
        <a:solidFill>
          <a:srgbClr val="660066"/>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умовним жестом</a:t>
          </a:r>
        </a:p>
      </dgm:t>
    </dgm:pt>
    <dgm:pt modelId="{4E2DE1E0-4E59-4116-8E9D-07F927EAE35A}" type="parTrans" cxnId="{591F4F18-D4EB-48D8-A44F-D30D66AD81CB}">
      <dgm:prSet/>
      <dgm:spPr/>
      <dgm:t>
        <a:bodyPr/>
        <a:lstStyle/>
        <a:p>
          <a:endParaRPr lang="uk-UA" i="1"/>
        </a:p>
      </dgm:t>
    </dgm:pt>
    <dgm:pt modelId="{60B3E738-FA5F-46A0-BBDF-34C1940E3D62}" type="sibTrans" cxnId="{591F4F18-D4EB-48D8-A44F-D30D66AD81CB}">
      <dgm:prSet/>
      <dgm:spPr/>
      <dgm:t>
        <a:bodyPr/>
        <a:lstStyle/>
        <a:p>
          <a:endParaRPr lang="uk-UA" i="1"/>
        </a:p>
      </dgm:t>
    </dgm:pt>
    <dgm:pt modelId="{EBD0B082-0B55-46F1-95FB-F82A0A761EC0}" type="pres">
      <dgm:prSet presAssocID="{473CA893-8A0C-42B0-87AE-5C8C447E9FF5}" presName="Name0" presStyleCnt="0">
        <dgm:presLayoutVars>
          <dgm:chMax val="7"/>
          <dgm:chPref val="7"/>
          <dgm:dir/>
        </dgm:presLayoutVars>
      </dgm:prSet>
      <dgm:spPr/>
      <dgm:t>
        <a:bodyPr/>
        <a:lstStyle/>
        <a:p>
          <a:endParaRPr lang="ru-RU"/>
        </a:p>
      </dgm:t>
    </dgm:pt>
    <dgm:pt modelId="{55DC26E4-72C7-482F-A1C8-EBFC482F01A6}" type="pres">
      <dgm:prSet presAssocID="{473CA893-8A0C-42B0-87AE-5C8C447E9FF5}" presName="Name1" presStyleCnt="0"/>
      <dgm:spPr/>
    </dgm:pt>
    <dgm:pt modelId="{4E18CBB8-96B0-41C0-888E-F0EDC4DC3405}" type="pres">
      <dgm:prSet presAssocID="{473CA893-8A0C-42B0-87AE-5C8C447E9FF5}" presName="cycle" presStyleCnt="0"/>
      <dgm:spPr/>
    </dgm:pt>
    <dgm:pt modelId="{7AD9FC6B-4EC5-409E-A0D3-B1C6F0959378}" type="pres">
      <dgm:prSet presAssocID="{473CA893-8A0C-42B0-87AE-5C8C447E9FF5}" presName="srcNode" presStyleLbl="node1" presStyleIdx="0" presStyleCnt="5"/>
      <dgm:spPr/>
    </dgm:pt>
    <dgm:pt modelId="{77544B19-18D0-47B1-8BEC-9521DE9CE79A}" type="pres">
      <dgm:prSet presAssocID="{473CA893-8A0C-42B0-87AE-5C8C447E9FF5}" presName="conn" presStyleLbl="parChTrans1D2" presStyleIdx="0" presStyleCnt="1"/>
      <dgm:spPr/>
      <dgm:t>
        <a:bodyPr/>
        <a:lstStyle/>
        <a:p>
          <a:endParaRPr lang="ru-RU"/>
        </a:p>
      </dgm:t>
    </dgm:pt>
    <dgm:pt modelId="{3A34CB0D-4152-4829-AC8F-04B82B9E7ACE}" type="pres">
      <dgm:prSet presAssocID="{473CA893-8A0C-42B0-87AE-5C8C447E9FF5}" presName="extraNode" presStyleLbl="node1" presStyleIdx="0" presStyleCnt="5"/>
      <dgm:spPr/>
    </dgm:pt>
    <dgm:pt modelId="{F4A0E55A-B25B-41EA-BF50-E79577996F56}" type="pres">
      <dgm:prSet presAssocID="{473CA893-8A0C-42B0-87AE-5C8C447E9FF5}" presName="dstNode" presStyleLbl="node1" presStyleIdx="0" presStyleCnt="5"/>
      <dgm:spPr/>
    </dgm:pt>
    <dgm:pt modelId="{412948DD-A0BD-48A2-A730-40CA1FDB0FFF}" type="pres">
      <dgm:prSet presAssocID="{23C88F67-26DD-44A2-8A6A-5079CFE312E6}" presName="text_1" presStyleLbl="node1" presStyleIdx="0" presStyleCnt="5" custScaleY="125458">
        <dgm:presLayoutVars>
          <dgm:bulletEnabled val="1"/>
        </dgm:presLayoutVars>
      </dgm:prSet>
      <dgm:spPr>
        <a:prstGeom prst="roundRect">
          <a:avLst/>
        </a:prstGeom>
      </dgm:spPr>
      <dgm:t>
        <a:bodyPr/>
        <a:lstStyle/>
        <a:p>
          <a:endParaRPr lang="ru-RU"/>
        </a:p>
      </dgm:t>
    </dgm:pt>
    <dgm:pt modelId="{AE52D5B2-6228-4311-8299-3893C4257096}" type="pres">
      <dgm:prSet presAssocID="{23C88F67-26DD-44A2-8A6A-5079CFE312E6}" presName="accent_1" presStyleCnt="0"/>
      <dgm:spPr/>
    </dgm:pt>
    <dgm:pt modelId="{DA2EBA52-C63F-4FFB-813C-D276C87ADF04}" type="pres">
      <dgm:prSet presAssocID="{23C88F67-26DD-44A2-8A6A-5079CFE312E6}" presName="accentRepeatNode" presStyleLbl="solidFgAcc1" presStyleIdx="0" presStyleCnt="5"/>
      <dgm: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gm:spPr>
    </dgm:pt>
    <dgm:pt modelId="{72672CB6-1F98-4F10-B970-E9A55B4B2A55}" type="pres">
      <dgm:prSet presAssocID="{A0D12918-5D3F-4397-AFEB-5F997805EBC4}" presName="text_2" presStyleLbl="node1" presStyleIdx="1" presStyleCnt="5" custScaleY="125458">
        <dgm:presLayoutVars>
          <dgm:bulletEnabled val="1"/>
        </dgm:presLayoutVars>
      </dgm:prSet>
      <dgm:spPr>
        <a:prstGeom prst="roundRect">
          <a:avLst/>
        </a:prstGeom>
      </dgm:spPr>
      <dgm:t>
        <a:bodyPr/>
        <a:lstStyle/>
        <a:p>
          <a:endParaRPr lang="ru-RU"/>
        </a:p>
      </dgm:t>
    </dgm:pt>
    <dgm:pt modelId="{94F8D616-28FC-4AD9-A910-A53FF9C03EC9}" type="pres">
      <dgm:prSet presAssocID="{A0D12918-5D3F-4397-AFEB-5F997805EBC4}" presName="accent_2" presStyleCnt="0"/>
      <dgm:spPr/>
    </dgm:pt>
    <dgm:pt modelId="{032A8BCB-EDE3-45EB-AE04-C3A54ABA6493}" type="pres">
      <dgm:prSet presAssocID="{A0D12918-5D3F-4397-AFEB-5F997805EBC4}" presName="accentRepeatNode" presStyleLbl="solidFgAcc1" presStyleIdx="1" presStyleCnt="5"/>
      <dgm: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gm:spPr>
    </dgm:pt>
    <dgm:pt modelId="{8765CC8C-3EF8-4EE7-9AB1-AF8ABA46C8B2}" type="pres">
      <dgm:prSet presAssocID="{9CA37D57-C368-4FD7-81BB-35FB87348419}" presName="text_3" presStyleLbl="node1" presStyleIdx="2" presStyleCnt="5" custScaleY="125458">
        <dgm:presLayoutVars>
          <dgm:bulletEnabled val="1"/>
        </dgm:presLayoutVars>
      </dgm:prSet>
      <dgm:spPr>
        <a:prstGeom prst="roundRect">
          <a:avLst/>
        </a:prstGeom>
      </dgm:spPr>
      <dgm:t>
        <a:bodyPr/>
        <a:lstStyle/>
        <a:p>
          <a:endParaRPr lang="ru-RU"/>
        </a:p>
      </dgm:t>
    </dgm:pt>
    <dgm:pt modelId="{E582421E-6D16-4403-9200-F95D6A01429B}" type="pres">
      <dgm:prSet presAssocID="{9CA37D57-C368-4FD7-81BB-35FB87348419}" presName="accent_3" presStyleCnt="0"/>
      <dgm:spPr/>
    </dgm:pt>
    <dgm:pt modelId="{BED8321F-6B9A-4DFE-887A-81F9D3973A22}" type="pres">
      <dgm:prSet presAssocID="{9CA37D57-C368-4FD7-81BB-35FB87348419}" presName="accentRepeatNode" presStyleLbl="solidFgAcc1" presStyleIdx="2" presStyleCnt="5"/>
      <dgm: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gm:spPr>
    </dgm:pt>
    <dgm:pt modelId="{5334B692-5EB3-481B-B62A-12391070C543}" type="pres">
      <dgm:prSet presAssocID="{3708D66F-8959-4C9D-88B1-D0D69F53A03B}" presName="text_4" presStyleLbl="node1" presStyleIdx="3" presStyleCnt="5" custScaleY="125458">
        <dgm:presLayoutVars>
          <dgm:bulletEnabled val="1"/>
        </dgm:presLayoutVars>
      </dgm:prSet>
      <dgm:spPr>
        <a:prstGeom prst="roundRect">
          <a:avLst/>
        </a:prstGeom>
      </dgm:spPr>
      <dgm:t>
        <a:bodyPr/>
        <a:lstStyle/>
        <a:p>
          <a:endParaRPr lang="ru-RU"/>
        </a:p>
      </dgm:t>
    </dgm:pt>
    <dgm:pt modelId="{10474C27-9E9E-4FA5-9847-4AFD94DE1A28}" type="pres">
      <dgm:prSet presAssocID="{3708D66F-8959-4C9D-88B1-D0D69F53A03B}" presName="accent_4" presStyleCnt="0"/>
      <dgm:spPr/>
    </dgm:pt>
    <dgm:pt modelId="{12225DB6-DBB2-4B72-AD4E-F15352BA9798}" type="pres">
      <dgm:prSet presAssocID="{3708D66F-8959-4C9D-88B1-D0D69F53A03B}" presName="accentRepeatNode" presStyleLbl="solidFgAcc1" presStyleIdx="3" presStyleCnt="5"/>
      <dgm: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gm:spPr>
    </dgm:pt>
    <dgm:pt modelId="{4C65CF6B-9788-4659-8CB3-C39C33EFCF90}" type="pres">
      <dgm:prSet presAssocID="{B244F0FE-7376-4C10-9B3B-1D009FE2710E}" presName="text_5" presStyleLbl="node1" presStyleIdx="4" presStyleCnt="5" custScaleY="125458">
        <dgm:presLayoutVars>
          <dgm:bulletEnabled val="1"/>
        </dgm:presLayoutVars>
      </dgm:prSet>
      <dgm:spPr>
        <a:prstGeom prst="roundRect">
          <a:avLst/>
        </a:prstGeom>
      </dgm:spPr>
      <dgm:t>
        <a:bodyPr/>
        <a:lstStyle/>
        <a:p>
          <a:endParaRPr lang="ru-RU"/>
        </a:p>
      </dgm:t>
    </dgm:pt>
    <dgm:pt modelId="{50C87F60-A96D-462A-BE38-113C1019E878}" type="pres">
      <dgm:prSet presAssocID="{B244F0FE-7376-4C10-9B3B-1D009FE2710E}" presName="accent_5" presStyleCnt="0"/>
      <dgm:spPr/>
    </dgm:pt>
    <dgm:pt modelId="{B4E2B0BB-1E83-4F51-BC61-EDD3D0060A2D}" type="pres">
      <dgm:prSet presAssocID="{B244F0FE-7376-4C10-9B3B-1D009FE2710E}" presName="accentRepeatNode" presStyleLbl="solidFgAcc1" presStyleIdx="4" presStyleCnt="5"/>
      <dgm: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gm:spPr>
    </dgm:pt>
  </dgm:ptLst>
  <dgm:cxnLst>
    <dgm:cxn modelId="{CC67D8C6-73D4-4BD1-A247-D1B5F9FB667D}" type="presOf" srcId="{A0D12918-5D3F-4397-AFEB-5F997805EBC4}" destId="{72672CB6-1F98-4F10-B970-E9A55B4B2A55}" srcOrd="0" destOrd="0" presId="urn:microsoft.com/office/officeart/2008/layout/VerticalCurvedList"/>
    <dgm:cxn modelId="{591F4F18-D4EB-48D8-A44F-D30D66AD81CB}" srcId="{473CA893-8A0C-42B0-87AE-5C8C447E9FF5}" destId="{B244F0FE-7376-4C10-9B3B-1D009FE2710E}" srcOrd="4" destOrd="0" parTransId="{4E2DE1E0-4E59-4116-8E9D-07F927EAE35A}" sibTransId="{60B3E738-FA5F-46A0-BBDF-34C1940E3D62}"/>
    <dgm:cxn modelId="{250C3034-9581-4BD5-ADB3-AC7DB0B600F5}" type="presOf" srcId="{3708D66F-8959-4C9D-88B1-D0D69F53A03B}" destId="{5334B692-5EB3-481B-B62A-12391070C543}" srcOrd="0" destOrd="0" presId="urn:microsoft.com/office/officeart/2008/layout/VerticalCurvedList"/>
    <dgm:cxn modelId="{9D27187E-80D9-4A56-9B80-5C59C83658D6}" type="presOf" srcId="{8F8BA39E-BBA3-46A4-A145-3211CA3A1F4A}" destId="{77544B19-18D0-47B1-8BEC-9521DE9CE79A}" srcOrd="0" destOrd="0" presId="urn:microsoft.com/office/officeart/2008/layout/VerticalCurvedList"/>
    <dgm:cxn modelId="{8965D40B-78C7-4F7C-9B99-A271DF87A4CE}" srcId="{473CA893-8A0C-42B0-87AE-5C8C447E9FF5}" destId="{A0D12918-5D3F-4397-AFEB-5F997805EBC4}" srcOrd="1" destOrd="0" parTransId="{48503667-5E4F-4F1E-83BD-22F5F0D5B17A}" sibTransId="{625B080D-2133-4C17-9CE3-CCD8E7D4A350}"/>
    <dgm:cxn modelId="{AA446D78-8FD2-4531-8E42-902D0C4241BA}" type="presOf" srcId="{473CA893-8A0C-42B0-87AE-5C8C447E9FF5}" destId="{EBD0B082-0B55-46F1-95FB-F82A0A761EC0}" srcOrd="0" destOrd="0" presId="urn:microsoft.com/office/officeart/2008/layout/VerticalCurvedList"/>
    <dgm:cxn modelId="{01049C4C-3FAB-4F53-A4E3-7F88146B485A}" srcId="{473CA893-8A0C-42B0-87AE-5C8C447E9FF5}" destId="{23C88F67-26DD-44A2-8A6A-5079CFE312E6}" srcOrd="0" destOrd="0" parTransId="{D2738A26-7D05-46FA-9537-4CA8E73C7819}" sibTransId="{8F8BA39E-BBA3-46A4-A145-3211CA3A1F4A}"/>
    <dgm:cxn modelId="{4A569F29-DB09-41CB-8712-891D465D988F}" srcId="{473CA893-8A0C-42B0-87AE-5C8C447E9FF5}" destId="{9CA37D57-C368-4FD7-81BB-35FB87348419}" srcOrd="2" destOrd="0" parTransId="{D8D04B5F-001A-407A-B46B-CCD53AB71618}" sibTransId="{E95D7CB3-3826-4963-9003-D2842EF457F0}"/>
    <dgm:cxn modelId="{FB085040-4E0D-4A05-99EE-80C9725494A0}" type="presOf" srcId="{23C88F67-26DD-44A2-8A6A-5079CFE312E6}" destId="{412948DD-A0BD-48A2-A730-40CA1FDB0FFF}" srcOrd="0" destOrd="0" presId="urn:microsoft.com/office/officeart/2008/layout/VerticalCurvedList"/>
    <dgm:cxn modelId="{FDDF30E7-237C-4E1B-BD70-54941FD197FC}" type="presOf" srcId="{B244F0FE-7376-4C10-9B3B-1D009FE2710E}" destId="{4C65CF6B-9788-4659-8CB3-C39C33EFCF90}" srcOrd="0" destOrd="0" presId="urn:microsoft.com/office/officeart/2008/layout/VerticalCurvedList"/>
    <dgm:cxn modelId="{A4D50750-294E-4D2E-83C9-C3B770F5098E}" srcId="{473CA893-8A0C-42B0-87AE-5C8C447E9FF5}" destId="{3708D66F-8959-4C9D-88B1-D0D69F53A03B}" srcOrd="3" destOrd="0" parTransId="{C4B55A6C-B132-4E4D-85BD-B2947B388816}" sibTransId="{F78A454C-8348-4BA1-9834-6FD8E9BAD01B}"/>
    <dgm:cxn modelId="{237EB302-D317-4A28-BC7F-57DF0FDC9E47}" type="presOf" srcId="{9CA37D57-C368-4FD7-81BB-35FB87348419}" destId="{8765CC8C-3EF8-4EE7-9AB1-AF8ABA46C8B2}" srcOrd="0" destOrd="0" presId="urn:microsoft.com/office/officeart/2008/layout/VerticalCurvedList"/>
    <dgm:cxn modelId="{27ED2465-E49A-4317-A9DF-046CC45BD551}" type="presParOf" srcId="{EBD0B082-0B55-46F1-95FB-F82A0A761EC0}" destId="{55DC26E4-72C7-482F-A1C8-EBFC482F01A6}" srcOrd="0" destOrd="0" presId="urn:microsoft.com/office/officeart/2008/layout/VerticalCurvedList"/>
    <dgm:cxn modelId="{CBD3A883-960F-43D6-B33F-531336439C55}" type="presParOf" srcId="{55DC26E4-72C7-482F-A1C8-EBFC482F01A6}" destId="{4E18CBB8-96B0-41C0-888E-F0EDC4DC3405}" srcOrd="0" destOrd="0" presId="urn:microsoft.com/office/officeart/2008/layout/VerticalCurvedList"/>
    <dgm:cxn modelId="{817D98AA-0606-46BD-96AE-0368280F0197}" type="presParOf" srcId="{4E18CBB8-96B0-41C0-888E-F0EDC4DC3405}" destId="{7AD9FC6B-4EC5-409E-A0D3-B1C6F0959378}" srcOrd="0" destOrd="0" presId="urn:microsoft.com/office/officeart/2008/layout/VerticalCurvedList"/>
    <dgm:cxn modelId="{DAC81BD8-511D-4B3D-9A95-40CEC82983C6}" type="presParOf" srcId="{4E18CBB8-96B0-41C0-888E-F0EDC4DC3405}" destId="{77544B19-18D0-47B1-8BEC-9521DE9CE79A}" srcOrd="1" destOrd="0" presId="urn:microsoft.com/office/officeart/2008/layout/VerticalCurvedList"/>
    <dgm:cxn modelId="{6A6DB252-8DB5-46A1-8510-AA4E98D4FDB0}" type="presParOf" srcId="{4E18CBB8-96B0-41C0-888E-F0EDC4DC3405}" destId="{3A34CB0D-4152-4829-AC8F-04B82B9E7ACE}" srcOrd="2" destOrd="0" presId="urn:microsoft.com/office/officeart/2008/layout/VerticalCurvedList"/>
    <dgm:cxn modelId="{DB5F3BF2-00A2-43D9-AB61-4E8B18E60F86}" type="presParOf" srcId="{4E18CBB8-96B0-41C0-888E-F0EDC4DC3405}" destId="{F4A0E55A-B25B-41EA-BF50-E79577996F56}" srcOrd="3" destOrd="0" presId="urn:microsoft.com/office/officeart/2008/layout/VerticalCurvedList"/>
    <dgm:cxn modelId="{7DFA04F6-4BAA-4414-89E8-9E557B17D145}" type="presParOf" srcId="{55DC26E4-72C7-482F-A1C8-EBFC482F01A6}" destId="{412948DD-A0BD-48A2-A730-40CA1FDB0FFF}" srcOrd="1" destOrd="0" presId="urn:microsoft.com/office/officeart/2008/layout/VerticalCurvedList"/>
    <dgm:cxn modelId="{B9B89995-990C-40ED-A9BE-A0B6CCCF693A}" type="presParOf" srcId="{55DC26E4-72C7-482F-A1C8-EBFC482F01A6}" destId="{AE52D5B2-6228-4311-8299-3893C4257096}" srcOrd="2" destOrd="0" presId="urn:microsoft.com/office/officeart/2008/layout/VerticalCurvedList"/>
    <dgm:cxn modelId="{2AD5F1FE-CDB9-444C-9C99-4D9661B583AE}" type="presParOf" srcId="{AE52D5B2-6228-4311-8299-3893C4257096}" destId="{DA2EBA52-C63F-4FFB-813C-D276C87ADF04}" srcOrd="0" destOrd="0" presId="urn:microsoft.com/office/officeart/2008/layout/VerticalCurvedList"/>
    <dgm:cxn modelId="{8C343AF5-550C-470F-8E3A-C74BC5961457}" type="presParOf" srcId="{55DC26E4-72C7-482F-A1C8-EBFC482F01A6}" destId="{72672CB6-1F98-4F10-B970-E9A55B4B2A55}" srcOrd="3" destOrd="0" presId="urn:microsoft.com/office/officeart/2008/layout/VerticalCurvedList"/>
    <dgm:cxn modelId="{FF7AA8DC-A8C6-4A09-850A-F631BF369F8D}" type="presParOf" srcId="{55DC26E4-72C7-482F-A1C8-EBFC482F01A6}" destId="{94F8D616-28FC-4AD9-A910-A53FF9C03EC9}" srcOrd="4" destOrd="0" presId="urn:microsoft.com/office/officeart/2008/layout/VerticalCurvedList"/>
    <dgm:cxn modelId="{CFD133E7-272D-4782-8AB6-BB2033D20F44}" type="presParOf" srcId="{94F8D616-28FC-4AD9-A910-A53FF9C03EC9}" destId="{032A8BCB-EDE3-45EB-AE04-C3A54ABA6493}" srcOrd="0" destOrd="0" presId="urn:microsoft.com/office/officeart/2008/layout/VerticalCurvedList"/>
    <dgm:cxn modelId="{29FE8731-BDF5-4723-826F-3E7D2FC1D3F4}" type="presParOf" srcId="{55DC26E4-72C7-482F-A1C8-EBFC482F01A6}" destId="{8765CC8C-3EF8-4EE7-9AB1-AF8ABA46C8B2}" srcOrd="5" destOrd="0" presId="urn:microsoft.com/office/officeart/2008/layout/VerticalCurvedList"/>
    <dgm:cxn modelId="{28437D26-A724-4EAF-BD41-C703E0AEA8CE}" type="presParOf" srcId="{55DC26E4-72C7-482F-A1C8-EBFC482F01A6}" destId="{E582421E-6D16-4403-9200-F95D6A01429B}" srcOrd="6" destOrd="0" presId="urn:microsoft.com/office/officeart/2008/layout/VerticalCurvedList"/>
    <dgm:cxn modelId="{96FF38BF-6CB6-4581-AD11-5F64C6CE4693}" type="presParOf" srcId="{E582421E-6D16-4403-9200-F95D6A01429B}" destId="{BED8321F-6B9A-4DFE-887A-81F9D3973A22}" srcOrd="0" destOrd="0" presId="urn:microsoft.com/office/officeart/2008/layout/VerticalCurvedList"/>
    <dgm:cxn modelId="{BA103E2B-0E48-4159-88BC-3F55D0300D4C}" type="presParOf" srcId="{55DC26E4-72C7-482F-A1C8-EBFC482F01A6}" destId="{5334B692-5EB3-481B-B62A-12391070C543}" srcOrd="7" destOrd="0" presId="urn:microsoft.com/office/officeart/2008/layout/VerticalCurvedList"/>
    <dgm:cxn modelId="{57B3738F-DE81-414F-BE3A-064E77EF51FC}" type="presParOf" srcId="{55DC26E4-72C7-482F-A1C8-EBFC482F01A6}" destId="{10474C27-9E9E-4FA5-9847-4AFD94DE1A28}" srcOrd="8" destOrd="0" presId="urn:microsoft.com/office/officeart/2008/layout/VerticalCurvedList"/>
    <dgm:cxn modelId="{BBCB325E-DD76-4557-A780-75575E9E2586}" type="presParOf" srcId="{10474C27-9E9E-4FA5-9847-4AFD94DE1A28}" destId="{12225DB6-DBB2-4B72-AD4E-F15352BA9798}" srcOrd="0" destOrd="0" presId="urn:microsoft.com/office/officeart/2008/layout/VerticalCurvedList"/>
    <dgm:cxn modelId="{1CCB9199-E62D-4671-AA21-9586DF87313A}" type="presParOf" srcId="{55DC26E4-72C7-482F-A1C8-EBFC482F01A6}" destId="{4C65CF6B-9788-4659-8CB3-C39C33EFCF90}" srcOrd="9" destOrd="0" presId="urn:microsoft.com/office/officeart/2008/layout/VerticalCurvedList"/>
    <dgm:cxn modelId="{F1F5E494-21E9-4A54-8159-608F22CBA75A}" type="presParOf" srcId="{55DC26E4-72C7-482F-A1C8-EBFC482F01A6}" destId="{50C87F60-A96D-462A-BE38-113C1019E878}" srcOrd="10" destOrd="0" presId="urn:microsoft.com/office/officeart/2008/layout/VerticalCurvedList"/>
    <dgm:cxn modelId="{7AF005A0-7E1F-4751-A96B-D23C7B4FF4B7}" type="presParOf" srcId="{50C87F60-A96D-462A-BE38-113C1019E878}" destId="{B4E2B0BB-1E83-4F51-BC61-EDD3D0060A2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800" i="1" noProof="0" dirty="0"/>
            <a:t>кожна команда є зрозумілою для виконавця;</a:t>
          </a:r>
        </a:p>
      </dgm:t>
    </dgm:pt>
    <dgm:pt modelId="{CBC678DE-E0F6-4248-85B7-DD8409BBE0F4}" type="parTrans" cxnId="{F5ABE5B7-449B-46C8-BE46-F3A4F660E09A}">
      <dgm:prSet/>
      <dgm:spPr/>
      <dgm:t>
        <a:bodyPr/>
        <a:lstStyle/>
        <a:p>
          <a:endParaRPr lang="uk-UA" i="1" noProof="0" dirty="0"/>
        </a:p>
      </dgm:t>
    </dgm:pt>
    <dgm:pt modelId="{CB2F3BEF-FA31-40CA-87C5-7058F5D23E9E}" type="sibTrans" cxnId="{F5ABE5B7-449B-46C8-BE46-F3A4F660E09A}">
      <dgm:prSet/>
      <dgm:spPr/>
      <dgm:t>
        <a:bodyPr/>
        <a:lstStyle/>
        <a:p>
          <a:endParaRPr lang="uk-UA" i="1" noProof="0" dirty="0"/>
        </a:p>
      </dgm:t>
    </dgm:pt>
    <dgm:pt modelId="{1B81C372-925C-46FC-96B1-2F1AAF945560}">
      <dgm:prSet phldrT="[Текст]" custT="1"/>
      <dgm:spPr>
        <a:solidFill>
          <a:srgbClr val="7030A0"/>
        </a:solidFill>
      </dgm:spPr>
      <dgm:t>
        <a:bodyPr/>
        <a:lstStyle/>
        <a:p>
          <a:r>
            <a:rPr lang="uk-UA" sz="2800" i="1" noProof="0" dirty="0"/>
            <a:t>нова  команда  не  розпочинається,   поки  не  завершено попередню;</a:t>
          </a:r>
        </a:p>
      </dgm:t>
    </dgm:pt>
    <dgm:pt modelId="{EFDD7AA1-CE6D-4DAE-A006-A48F62651F7D}" type="parTrans" cxnId="{A6441D21-127F-4A5A-946F-CDEE8A3F4D19}">
      <dgm:prSet/>
      <dgm:spPr/>
      <dgm:t>
        <a:bodyPr/>
        <a:lstStyle/>
        <a:p>
          <a:endParaRPr lang="uk-UA" i="1" noProof="0" dirty="0"/>
        </a:p>
      </dgm:t>
    </dgm:pt>
    <dgm:pt modelId="{EAA467BD-7E67-4E63-841E-1141B6CA2872}" type="sibTrans" cxnId="{A6441D21-127F-4A5A-946F-CDEE8A3F4D19}">
      <dgm:prSet/>
      <dgm:spPr/>
      <dgm:t>
        <a:bodyPr/>
        <a:lstStyle/>
        <a:p>
          <a:endParaRPr lang="uk-UA" i="1" noProof="0" dirty="0"/>
        </a:p>
      </dgm:t>
    </dgm:pt>
    <dgm:pt modelId="{FFF60420-B008-4E57-9B7A-8B5C4B8F1F0F}">
      <dgm:prSet phldrT="[Текст]" custT="1"/>
      <dgm:spPr/>
      <dgm:t>
        <a:bodyPr/>
        <a:lstStyle/>
        <a:p>
          <a:r>
            <a:rPr lang="uk-UA" sz="2800" i="1" noProof="0" dirty="0">
              <a:solidFill>
                <a:srgbClr val="002060"/>
              </a:solidFill>
            </a:rPr>
            <a:t>кількість команд обмежена і їх можна виконати за досить короткий час;</a:t>
          </a:r>
        </a:p>
      </dgm:t>
    </dgm:pt>
    <dgm:pt modelId="{F58F1996-42CF-41B9-87C6-9B7541547FDC}" type="parTrans" cxnId="{62C63869-0694-4175-851B-A15176CAA5F3}">
      <dgm:prSet/>
      <dgm:spPr/>
      <dgm:t>
        <a:bodyPr/>
        <a:lstStyle/>
        <a:p>
          <a:endParaRPr lang="uk-UA" i="1" noProof="0" dirty="0"/>
        </a:p>
      </dgm:t>
    </dgm:pt>
    <dgm:pt modelId="{893D8247-1D02-4E45-A80D-A06E4F50304F}" type="sibTrans" cxnId="{62C63869-0694-4175-851B-A15176CAA5F3}">
      <dgm:prSet/>
      <dgm:spPr/>
      <dgm:t>
        <a:bodyPr/>
        <a:lstStyle/>
        <a:p>
          <a:endParaRPr lang="uk-UA" i="1" noProof="0" dirty="0"/>
        </a:p>
      </dgm:t>
    </dgm:pt>
    <dgm:pt modelId="{574467BF-CB95-4D99-A5FA-460B08A3B1CD}">
      <dgm:prSet phldrT="[Текст]" custT="1"/>
      <dgm:spPr/>
      <dgm:t>
        <a:bodyPr/>
        <a:lstStyle/>
        <a:p>
          <a:r>
            <a:rPr lang="uk-UA" sz="2800" i="1" noProof="0" dirty="0"/>
            <a:t>послідовне виконання всіх команд приводить до отримання результату.</a:t>
          </a:r>
        </a:p>
      </dgm:t>
    </dgm:pt>
    <dgm:pt modelId="{0F061BA2-5564-42A8-83BD-2FAEFB9E7F8C}" type="parTrans" cxnId="{30A8916B-4F0E-4CFD-BBDB-2B015C36E62E}">
      <dgm:prSet/>
      <dgm:spPr/>
      <dgm:t>
        <a:bodyPr/>
        <a:lstStyle/>
        <a:p>
          <a:endParaRPr lang="uk-UA" i="1" noProof="0" dirty="0"/>
        </a:p>
      </dgm:t>
    </dgm:pt>
    <dgm:pt modelId="{583EE810-A9FA-4532-AC5C-F17662F9099C}" type="sibTrans" cxnId="{30A8916B-4F0E-4CFD-BBDB-2B015C36E62E}">
      <dgm:prSet/>
      <dgm:spPr/>
      <dgm:t>
        <a:bodyPr/>
        <a:lstStyle/>
        <a:p>
          <a:endParaRPr lang="uk-UA" i="1" noProof="0" dirty="0"/>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7468">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stretch>
            <a:fillRect/>
          </a:stretch>
        </a:blipFill>
      </dgm:spPr>
    </dgm:pt>
    <dgm:pt modelId="{AD2F74AD-5B6A-4346-8349-090AC68FEE9A}" type="pres">
      <dgm:prSet presAssocID="{1B81C372-925C-46FC-96B1-2F1AAF945560}" presName="text_2" presStyleLbl="node1" presStyleIdx="1" presStyleCnt="4" custScaleY="127468">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stretch>
            <a:fillRect/>
          </a:stretch>
        </a:blipFill>
      </dgm:spPr>
    </dgm:pt>
    <dgm:pt modelId="{46297F79-2755-4E7F-87B4-88629DD167EF}" type="pres">
      <dgm:prSet presAssocID="{FFF60420-B008-4E57-9B7A-8B5C4B8F1F0F}" presName="text_3" presStyleLbl="node1" presStyleIdx="2" presStyleCnt="4" custScaleY="127468">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stretch>
            <a:fillRect/>
          </a:stretch>
        </a:blipFill>
      </dgm:spPr>
    </dgm:pt>
    <dgm:pt modelId="{E97A966C-ADE1-481C-9602-29D743F1F5D5}" type="pres">
      <dgm:prSet presAssocID="{574467BF-CB95-4D99-A5FA-460B08A3B1CD}" presName="text_4" presStyleLbl="node1" presStyleIdx="3" presStyleCnt="4" custScaleY="127468">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stretch>
            <a:fillRect/>
          </a:stretch>
        </a:blipFill>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44B19-18D0-47B1-8BEC-9521DE9CE79A}">
      <dsp:nvSpPr>
        <dsp:cNvPr id="0" name=""/>
        <dsp:cNvSpPr/>
      </dsp:nvSpPr>
      <dsp: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12948DD-A0BD-48A2-A730-40CA1FDB0FFF}">
      <dsp:nvSpPr>
        <dsp:cNvPr id="0" name=""/>
        <dsp:cNvSpPr/>
      </dsp:nvSpPr>
      <dsp:spPr>
        <a:xfrm>
          <a:off x="450888" y="222668"/>
          <a:ext cx="6085090" cy="750170"/>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усно</a:t>
          </a:r>
        </a:p>
      </dsp:txBody>
      <dsp:txXfrm>
        <a:off x="487508" y="259288"/>
        <a:ext cx="6011850" cy="676930"/>
      </dsp:txXfrm>
    </dsp:sp>
    <dsp:sp modelId="{DA2EBA52-C63F-4FFB-813C-D276C87ADF04}">
      <dsp:nvSpPr>
        <dsp:cNvPr id="0" name=""/>
        <dsp:cNvSpPr/>
      </dsp:nvSpPr>
      <dsp: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72672CB6-1F98-4F10-B970-E9A55B4B2A55}">
      <dsp:nvSpPr>
        <dsp:cNvPr id="0" name=""/>
        <dsp:cNvSpPr/>
      </dsp:nvSpPr>
      <dsp:spPr>
        <a:xfrm>
          <a:off x="879358" y="1119299"/>
          <a:ext cx="5656620" cy="750170"/>
        </a:xfrm>
        <a:prstGeom prst="roundRect">
          <a:avLst/>
        </a:prstGeom>
        <a:solidFill>
          <a:srgbClr val="008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письмово</a:t>
          </a:r>
        </a:p>
      </dsp:txBody>
      <dsp:txXfrm>
        <a:off x="915978" y="1155919"/>
        <a:ext cx="5583380" cy="676930"/>
      </dsp:txXfrm>
    </dsp:sp>
    <dsp:sp modelId="{032A8BCB-EDE3-45EB-AE04-C3A54ABA6493}">
      <dsp:nvSpPr>
        <dsp:cNvPr id="0" name=""/>
        <dsp:cNvSpPr/>
      </dsp:nvSpPr>
      <dsp: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sp:spPr>
      <dsp:style>
        <a:lnRef idx="1">
          <a:scrgbClr r="0" g="0" b="0"/>
        </a:lnRef>
        <a:fillRef idx="1">
          <a:scrgbClr r="0" g="0" b="0"/>
        </a:fillRef>
        <a:effectRef idx="2">
          <a:scrgbClr r="0" g="0" b="0"/>
        </a:effectRef>
        <a:fontRef idx="minor"/>
      </dsp:style>
    </dsp:sp>
    <dsp:sp modelId="{8765CC8C-3EF8-4EE7-9AB1-AF8ABA46C8B2}">
      <dsp:nvSpPr>
        <dsp:cNvPr id="0" name=""/>
        <dsp:cNvSpPr/>
      </dsp:nvSpPr>
      <dsp:spPr>
        <a:xfrm>
          <a:off x="1010864" y="2015930"/>
          <a:ext cx="5525114" cy="750170"/>
        </a:xfrm>
        <a:prstGeom prst="roundRect">
          <a:avLst/>
        </a:prstGeom>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002060"/>
              </a:solidFill>
              <a:latin typeface="Verdana"/>
              <a:ea typeface="+mn-ea"/>
              <a:cs typeface="+mn-cs"/>
            </a:rPr>
            <a:t>звуковим сигналом</a:t>
          </a:r>
        </a:p>
      </dsp:txBody>
      <dsp:txXfrm>
        <a:off x="1047484" y="2052550"/>
        <a:ext cx="5451874" cy="676930"/>
      </dsp:txXfrm>
    </dsp:sp>
    <dsp:sp modelId="{BED8321F-6B9A-4DFE-887A-81F9D3973A22}">
      <dsp:nvSpPr>
        <dsp:cNvPr id="0" name=""/>
        <dsp:cNvSpPr/>
      </dsp:nvSpPr>
      <dsp: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sp:spPr>
      <dsp:style>
        <a:lnRef idx="1">
          <a:scrgbClr r="0" g="0" b="0"/>
        </a:lnRef>
        <a:fillRef idx="1">
          <a:scrgbClr r="0" g="0" b="0"/>
        </a:fillRef>
        <a:effectRef idx="2">
          <a:scrgbClr r="0" g="0" b="0"/>
        </a:effectRef>
        <a:fontRef idx="minor"/>
      </dsp:style>
    </dsp:sp>
    <dsp:sp modelId="{5334B692-5EB3-481B-B62A-12391070C543}">
      <dsp:nvSpPr>
        <dsp:cNvPr id="0" name=""/>
        <dsp:cNvSpPr/>
      </dsp:nvSpPr>
      <dsp:spPr>
        <a:xfrm>
          <a:off x="879358" y="2912561"/>
          <a:ext cx="5656620" cy="750170"/>
        </a:xfrm>
        <a:prstGeom prst="roundRect">
          <a:avLst/>
        </a:prstGeom>
        <a:solidFill>
          <a:srgbClr val="9966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за допомогою схем</a:t>
          </a:r>
        </a:p>
      </dsp:txBody>
      <dsp:txXfrm>
        <a:off x="915978" y="2949181"/>
        <a:ext cx="5583380" cy="676930"/>
      </dsp:txXfrm>
    </dsp:sp>
    <dsp:sp modelId="{12225DB6-DBB2-4B72-AD4E-F15352BA9798}">
      <dsp:nvSpPr>
        <dsp:cNvPr id="0" name=""/>
        <dsp:cNvSpPr/>
      </dsp:nvSpPr>
      <dsp: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sp:spPr>
      <dsp:style>
        <a:lnRef idx="1">
          <a:scrgbClr r="0" g="0" b="0"/>
        </a:lnRef>
        <a:fillRef idx="1">
          <a:scrgbClr r="0" g="0" b="0"/>
        </a:fillRef>
        <a:effectRef idx="2">
          <a:scrgbClr r="0" g="0" b="0"/>
        </a:effectRef>
        <a:fontRef idx="minor"/>
      </dsp:style>
    </dsp:sp>
    <dsp:sp modelId="{4C65CF6B-9788-4659-8CB3-C39C33EFCF90}">
      <dsp:nvSpPr>
        <dsp:cNvPr id="0" name=""/>
        <dsp:cNvSpPr/>
      </dsp:nvSpPr>
      <dsp:spPr>
        <a:xfrm>
          <a:off x="450888" y="3809192"/>
          <a:ext cx="6085090" cy="750170"/>
        </a:xfrm>
        <a:prstGeom prst="roundRect">
          <a:avLst/>
        </a:prstGeom>
        <a:solidFill>
          <a:srgbClr val="66006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умовним жестом</a:t>
          </a:r>
        </a:p>
      </dsp:txBody>
      <dsp:txXfrm>
        <a:off x="487508" y="3845812"/>
        <a:ext cx="6011850" cy="676930"/>
      </dsp:txXfrm>
    </dsp:sp>
    <dsp:sp modelId="{B4E2B0BB-1E83-4F51-BC61-EDD3D0060A2D}">
      <dsp:nvSpPr>
        <dsp:cNvPr id="0" name=""/>
        <dsp:cNvSpPr/>
      </dsp:nvSpPr>
      <dsp: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511139" y="-843786"/>
          <a:ext cx="6561912" cy="6561912"/>
        </a:xfrm>
        <a:prstGeom prst="blockArc">
          <a:avLst>
            <a:gd name="adj1" fmla="val 18900000"/>
            <a:gd name="adj2" fmla="val 2700000"/>
            <a:gd name="adj3" fmla="val 32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50081" y="271752"/>
          <a:ext cx="11283425" cy="95584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кожна команда є зрозумілою для виконавця;</a:t>
          </a:r>
        </a:p>
      </dsp:txBody>
      <dsp:txXfrm>
        <a:off x="550081" y="271752"/>
        <a:ext cx="11283425" cy="955842"/>
      </dsp:txXfrm>
    </dsp:sp>
    <dsp:sp modelId="{27878C57-BBF6-4C22-88FA-1C3D4933722D}">
      <dsp:nvSpPr>
        <dsp:cNvPr id="0" name=""/>
        <dsp:cNvSpPr/>
      </dsp:nvSpPr>
      <dsp:spPr>
        <a:xfrm>
          <a:off x="81413" y="281005"/>
          <a:ext cx="937335" cy="93733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979998" y="1396749"/>
          <a:ext cx="10853508" cy="955842"/>
        </a:xfrm>
        <a:prstGeom prst="rec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нова  команда  не  розпочинається,   поки  не  завершено попередню;</a:t>
          </a:r>
        </a:p>
      </dsp:txBody>
      <dsp:txXfrm>
        <a:off x="979998" y="1396749"/>
        <a:ext cx="10853508" cy="955842"/>
      </dsp:txXfrm>
    </dsp:sp>
    <dsp:sp modelId="{E63EBB38-5984-4F74-98F1-254621592311}">
      <dsp:nvSpPr>
        <dsp:cNvPr id="0" name=""/>
        <dsp:cNvSpPr/>
      </dsp:nvSpPr>
      <dsp:spPr>
        <a:xfrm>
          <a:off x="511330" y="1406003"/>
          <a:ext cx="937335" cy="937335"/>
        </a:xfrm>
        <a:prstGeom prst="ellipse">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79998" y="2521747"/>
          <a:ext cx="10853508" cy="9558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solidFill>
                <a:srgbClr val="002060"/>
              </a:solidFill>
            </a:rPr>
            <a:t>кількість команд обмежена і їх можна виконати за досить короткий час;</a:t>
          </a:r>
        </a:p>
      </dsp:txBody>
      <dsp:txXfrm>
        <a:off x="979998" y="2521747"/>
        <a:ext cx="10853508" cy="955842"/>
      </dsp:txXfrm>
    </dsp:sp>
    <dsp:sp modelId="{D13D7DA6-9D1E-4150-A6AE-C6ABC36166D5}">
      <dsp:nvSpPr>
        <dsp:cNvPr id="0" name=""/>
        <dsp:cNvSpPr/>
      </dsp:nvSpPr>
      <dsp:spPr>
        <a:xfrm>
          <a:off x="511330" y="2531001"/>
          <a:ext cx="937335" cy="937335"/>
        </a:xfrm>
        <a:prstGeom prst="ellipse">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50081" y="3646745"/>
          <a:ext cx="11283425" cy="95584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послідовне виконання всіх команд приводить до отримання результату.</a:t>
          </a:r>
        </a:p>
      </dsp:txBody>
      <dsp:txXfrm>
        <a:off x="550081" y="3646745"/>
        <a:ext cx="11283425" cy="955842"/>
      </dsp:txXfrm>
    </dsp:sp>
    <dsp:sp modelId="{AA2029A9-878F-42BF-A694-5944B1AD983E}">
      <dsp:nvSpPr>
        <dsp:cNvPr id="0" name=""/>
        <dsp:cNvSpPr/>
      </dsp:nvSpPr>
      <dsp:spPr>
        <a:xfrm>
          <a:off x="81413" y="3655998"/>
          <a:ext cx="937335" cy="937335"/>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ibujo.bmp"/>
          <p:cNvPicPr>
            <a:picLocks noChangeAspect="1"/>
          </p:cNvPicPr>
          <p:nvPr/>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914400" y="2130426"/>
            <a:ext cx="10363200" cy="1470025"/>
          </a:xfrm>
        </p:spPr>
        <p:txBody>
          <a:bodyPr/>
          <a:lstStyle>
            <a:lvl1pPr>
              <a:defRPr b="1" cap="none" spc="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defRPr>
            </a:lvl1pPr>
          </a:lstStyle>
          <a:p>
            <a:r>
              <a:rPr lang="ru-RU" smtClean="0"/>
              <a:t>Образец заголовка</a:t>
            </a:r>
            <a:endParaRPr lang="es-ES"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s-ES" dirty="0"/>
          </a:p>
        </p:txBody>
      </p:sp>
      <p:sp>
        <p:nvSpPr>
          <p:cNvPr id="4" name="3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826742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986807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ru-RU" smtClean="0"/>
              <a:t>Образец заголовка</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5981434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21878986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1" dirty="0">
                <a:solidFill>
                  <a:srgbClr val="19426B"/>
                </a:solidFill>
                <a:latin typeface="Arial" panose="020B0604020202020204" pitchFamily="34" charset="0"/>
              </a:rPr>
              <a:t>9</a:t>
            </a:r>
            <a:endParaRPr lang="uk-UA" sz="4400" b="1" i="1" dirty="0">
              <a:solidFill>
                <a:srgbClr val="19426B"/>
              </a:solidFill>
              <a:latin typeface="Arial" panose="020B0604020202020204" pitchFamily="34"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23" name="Місце для вмісту 2"/>
          <p:cNvSpPr>
            <a:spLocks noGrp="1"/>
          </p:cNvSpPr>
          <p:nvPr>
            <p:ph idx="1"/>
          </p:nvPr>
        </p:nvSpPr>
        <p:spPr>
          <a:xfrm>
            <a:off x="838200" y="1825625"/>
            <a:ext cx="10515600" cy="4351338"/>
          </a:xfrm>
        </p:spPr>
        <p:txBody>
          <a:bodyPr/>
          <a:lstStyle/>
          <a:p>
            <a:endParaRPr lang="uk-UA" dirty="0"/>
          </a:p>
        </p:txBody>
      </p:sp>
    </p:spTree>
    <p:extLst>
      <p:ext uri="{BB962C8B-B14F-4D97-AF65-F5344CB8AC3E}">
        <p14:creationId xmlns:p14="http://schemas.microsoft.com/office/powerpoint/2010/main" val="1101520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2755AB4D-AA86-458E-8276-2A0A28469A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063" r="890" b="1"/>
          <a:stretch/>
        </p:blipFill>
        <p:spPr>
          <a:xfrm>
            <a:off x="-11097" y="0"/>
            <a:ext cx="4705017" cy="5052641"/>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uk-UA" sz="15000" b="1" i="1" dirty="0">
                <a:solidFill>
                  <a:srgbClr val="002060"/>
                </a:solidFill>
                <a:latin typeface="Arial" panose="020B0604020202020204" pitchFamily="34" charset="0"/>
              </a:rPr>
              <a:t>5</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1" cap="none" spc="0">
                <a:ln w="18415" cmpd="sng">
                  <a:solidFill>
                    <a:srgbClr val="0066FF"/>
                  </a:solidFill>
                  <a:prstDash val="solid"/>
                </a:ln>
                <a:solidFill>
                  <a:srgbClr val="FFFFFF"/>
                </a:solidFill>
                <a:effectLst>
                  <a:outerShdw blurRad="63500" dir="3600000" algn="tl" rotWithShape="0">
                    <a:srgbClr val="000000">
                      <a:alpha val="70000"/>
                    </a:srgbClr>
                  </a:outerShdw>
                </a:effectLst>
              </a:defRPr>
            </a:lvl1pPr>
          </a:lstStyle>
          <a:p>
            <a:r>
              <a:rPr lang="ru-RU" smtClean="0"/>
              <a:t>Образец заголовка</a:t>
            </a:r>
            <a:endParaRPr lang="es-ES" dirty="0"/>
          </a:p>
        </p:txBody>
      </p:sp>
      <p:sp>
        <p:nvSpPr>
          <p:cNvPr id="3" name="2 Marcador de contenido"/>
          <p:cNvSpPr>
            <a:spLocks noGrp="1"/>
          </p:cNvSpPr>
          <p:nvPr>
            <p:ph idx="1"/>
          </p:nvPr>
        </p:nvSpPr>
        <p:spPr/>
        <p:txBody>
          <a:bodyPr/>
          <a:lstStyle>
            <a:lvl1pPr>
              <a:defRPr sz="2800">
                <a:ln>
                  <a:noFill/>
                </a:ln>
                <a:solidFill>
                  <a:srgbClr val="0000CC"/>
                </a:solidFill>
              </a:defRPr>
            </a:lvl1pPr>
            <a:lvl2pPr>
              <a:defRPr>
                <a:ln>
                  <a:noFill/>
                </a:ln>
                <a:solidFill>
                  <a:srgbClr val="0000CC"/>
                </a:solidFill>
              </a:defRPr>
            </a:lvl2pPr>
            <a:lvl3pPr>
              <a:defRPr>
                <a:ln>
                  <a:noFill/>
                </a:ln>
                <a:solidFill>
                  <a:srgbClr val="0000CC"/>
                </a:solidFill>
              </a:defRPr>
            </a:lvl3pPr>
            <a:lvl4pPr>
              <a:defRPr>
                <a:ln>
                  <a:noFill/>
                </a:ln>
                <a:solidFill>
                  <a:srgbClr val="0000CC"/>
                </a:solidFill>
              </a:defRPr>
            </a:lvl4pPr>
            <a:lvl5pPr>
              <a:defRPr>
                <a:ln>
                  <a:noFill/>
                </a:ln>
                <a:solidFill>
                  <a:srgbClr val="0000CC"/>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dirty="0"/>
          </a:p>
        </p:txBody>
      </p:sp>
      <p:sp>
        <p:nvSpPr>
          <p:cNvPr id="4" name="3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897946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5" name="4 Marcador de pie de página"/>
          <p:cNvSpPr>
            <a:spLocks noGrp="1"/>
          </p:cNvSpPr>
          <p:nvPr>
            <p:ph type="ftr" sz="quarter" idx="11"/>
          </p:nvPr>
        </p:nvSpPr>
        <p:spPr/>
        <p:txBody>
          <a:bodyPr/>
          <a:lstStyle/>
          <a:p>
            <a:endParaRPr lang="uk-UA"/>
          </a:p>
        </p:txBody>
      </p:sp>
      <p:sp>
        <p:nvSpPr>
          <p:cNvPr id="6" name="5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9102181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468429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7" name="6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8" name="7 Marcador de pie de página"/>
          <p:cNvSpPr>
            <a:spLocks noGrp="1"/>
          </p:cNvSpPr>
          <p:nvPr>
            <p:ph type="ftr" sz="quarter" idx="11"/>
          </p:nvPr>
        </p:nvSpPr>
        <p:spPr/>
        <p:txBody>
          <a:bodyPr/>
          <a:lstStyle/>
          <a:p>
            <a:endParaRPr lang="uk-UA"/>
          </a:p>
        </p:txBody>
      </p:sp>
      <p:sp>
        <p:nvSpPr>
          <p:cNvPr id="9" name="8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1019884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es-ES"/>
          </a:p>
        </p:txBody>
      </p:sp>
      <p:sp>
        <p:nvSpPr>
          <p:cNvPr id="3" name="2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4" name="3 Marcador de pie de página"/>
          <p:cNvSpPr>
            <a:spLocks noGrp="1"/>
          </p:cNvSpPr>
          <p:nvPr>
            <p:ph type="ftr" sz="quarter" idx="11"/>
          </p:nvPr>
        </p:nvSpPr>
        <p:spPr/>
        <p:txBody>
          <a:bodyPr/>
          <a:lstStyle/>
          <a:p>
            <a:endParaRPr lang="uk-UA"/>
          </a:p>
        </p:txBody>
      </p:sp>
      <p:sp>
        <p:nvSpPr>
          <p:cNvPr id="5" name="4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6906467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3" name="2 Marcador de pie de página"/>
          <p:cNvSpPr>
            <a:spLocks noGrp="1"/>
          </p:cNvSpPr>
          <p:nvPr>
            <p:ph type="ftr" sz="quarter" idx="11"/>
          </p:nvPr>
        </p:nvSpPr>
        <p:spPr/>
        <p:txBody>
          <a:bodyPr/>
          <a:lstStyle/>
          <a:p>
            <a:endParaRPr lang="uk-UA"/>
          </a:p>
        </p:txBody>
      </p:sp>
      <p:sp>
        <p:nvSpPr>
          <p:cNvPr id="4" name="3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3731161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03694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44E9269-1560-433C-88F4-3A78CD881B3D}" type="datetimeFigureOut">
              <a:rPr lang="uk-UA" smtClean="0"/>
              <a:pPr/>
              <a:t>29.03.2023</a:t>
            </a:fld>
            <a:endParaRPr lang="uk-UA"/>
          </a:p>
        </p:txBody>
      </p:sp>
      <p:sp>
        <p:nvSpPr>
          <p:cNvPr id="6" name="5 Marcador de pie de página"/>
          <p:cNvSpPr>
            <a:spLocks noGrp="1"/>
          </p:cNvSpPr>
          <p:nvPr>
            <p:ph type="ftr" sz="quarter" idx="11"/>
          </p:nvPr>
        </p:nvSpPr>
        <p:spPr/>
        <p:txBody>
          <a:bodyPr/>
          <a:lstStyle/>
          <a:p>
            <a:endParaRPr lang="uk-UA"/>
          </a:p>
        </p:txBody>
      </p:sp>
      <p:sp>
        <p:nvSpPr>
          <p:cNvPr id="7" name="6 Marcador de número de diapositiva"/>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797817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29.03.2023</a:t>
            </a:fld>
            <a:endParaRPr lang="uk-UA"/>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pic>
        <p:nvPicPr>
          <p:cNvPr id="7" name="6 Imagen" descr="Dibujo.bmp"/>
          <p:cNvPicPr>
            <a:picLocks noChangeAspect="1"/>
          </p:cNvPicPr>
          <p:nvPr/>
        </p:nvPicPr>
        <p:blipFill>
          <a:blip r:embed="rId16" cstate="print"/>
          <a:stretch>
            <a:fillRect/>
          </a:stretch>
        </p:blipFill>
        <p:spPr>
          <a:xfrm>
            <a:off x="0" y="0"/>
            <a:ext cx="12192000" cy="6858000"/>
          </a:xfrm>
          <a:prstGeom prst="rect">
            <a:avLst/>
          </a:prstGeom>
        </p:spPr>
      </p:pic>
      <p:sp>
        <p:nvSpPr>
          <p:cNvPr id="9" name="Rectangle 10"/>
          <p:cNvSpPr>
            <a:spLocks noChangeArrowheads="1"/>
          </p:cNvSpPr>
          <p:nvPr/>
        </p:nvSpPr>
        <p:spPr bwMode="auto">
          <a:xfrm>
            <a:off x="0" y="0"/>
            <a:ext cx="12192000" cy="7010400"/>
          </a:xfrm>
          <a:prstGeom prst="rect">
            <a:avLst/>
          </a:prstGeom>
          <a:gradFill flip="none" rotWithShape="1">
            <a:gsLst>
              <a:gs pos="100000">
                <a:srgbClr val="03D4A8">
                  <a:alpha val="18000"/>
                </a:srgbClr>
              </a:gs>
              <a:gs pos="25000">
                <a:srgbClr val="21D6E0">
                  <a:alpha val="23000"/>
                </a:srgbClr>
              </a:gs>
              <a:gs pos="75000">
                <a:srgbClr val="0087E6">
                  <a:alpha val="25000"/>
                </a:srgbClr>
              </a:gs>
              <a:gs pos="100000">
                <a:srgbClr val="005CBF">
                  <a:alpha val="25999"/>
                </a:srgbClr>
              </a:gs>
            </a:gsLst>
            <a:lin ang="2700000" scaled="1"/>
            <a:tileRect/>
          </a:gradFill>
          <a:ln w="9525">
            <a:noFill/>
            <a:miter lim="800000"/>
            <a:headEnd/>
            <a:tailEnd/>
          </a:ln>
          <a:effectLst/>
        </p:spPr>
        <p:txBody>
          <a:bodyPr wrap="none" anchor="ctr"/>
          <a:lstStyle/>
          <a:p>
            <a:pPr>
              <a:defRPr/>
            </a:pPr>
            <a:endParaRPr lang="es-ES" sz="1800"/>
          </a:p>
        </p:txBody>
      </p:sp>
    </p:spTree>
    <p:extLst>
      <p:ext uri="{BB962C8B-B14F-4D97-AF65-F5344CB8AC3E}">
        <p14:creationId xmlns:p14="http://schemas.microsoft.com/office/powerpoint/2010/main" val="414191397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649" r:id="rId14"/>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5.png"/><Relationship Id="rId3" Type="http://schemas.openxmlformats.org/officeDocument/2006/relationships/image" Target="../media/image20.gif"/><Relationship Id="rId7" Type="http://schemas.openxmlformats.org/officeDocument/2006/relationships/diagramColors" Target="../diagrams/colors1.xml"/><Relationship Id="rId12"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image" Target="../media/image23.png"/><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1767" y="2287404"/>
            <a:ext cx="10133038" cy="532820"/>
          </a:xfrm>
        </p:spPr>
        <p:txBody>
          <a:bodyPr>
            <a:noAutofit/>
          </a:bodyPr>
          <a:lstStyle/>
          <a:p>
            <a:r>
              <a:rPr lang="uk-UA" sz="5000" dirty="0" smtClean="0">
                <a:solidFill>
                  <a:schemeClr val="tx1"/>
                </a:solidFill>
              </a:rPr>
              <a:t/>
            </a:r>
            <a:br>
              <a:rPr lang="uk-UA" sz="5000" dirty="0" smtClean="0">
                <a:solidFill>
                  <a:schemeClr val="tx1"/>
                </a:solidFill>
              </a:rPr>
            </a:br>
            <a:r>
              <a:rPr lang="uk-UA" sz="5000" dirty="0" smtClean="0">
                <a:solidFill>
                  <a:srgbClr val="FF0000"/>
                </a:solidFill>
              </a:rPr>
              <a:t>Алгоритми </a:t>
            </a:r>
            <a:r>
              <a:rPr lang="uk-UA" sz="5000" dirty="0">
                <a:solidFill>
                  <a:srgbClr val="FF0000"/>
                </a:solidFill>
              </a:rPr>
              <a:t>та їх виконавці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3" name="Овал 2"/>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94382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6" name="Picture 2" descr="http://asia-travel.uz/images/uzbekistan/outstanding-people/al-horezmi.jpg">
            <a:extLst>
              <a:ext uri="{FF2B5EF4-FFF2-40B4-BE49-F238E27FC236}">
                <a16:creationId xmlns:a16="http://schemas.microsoft.com/office/drawing/2014/main" id="{272F4EA1-9175-4788-A3C1-167510B35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460" y="2731101"/>
            <a:ext cx="2234231" cy="3923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190623-B695-43EB-902C-939B9C52AC51}"/>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Алгоритм</a:t>
            </a:r>
            <a:r>
              <a:rPr lang="uk-UA" sz="2800" b="1" i="1" kern="0" dirty="0">
                <a:solidFill>
                  <a:srgbClr val="FFFFFF"/>
                </a:solidFill>
              </a:rPr>
              <a:t> — це скінченна послідовність команд, виконання яких приводить до поставленої мети та отримання результату.</a:t>
            </a:r>
          </a:p>
        </p:txBody>
      </p:sp>
      <p:pic>
        <p:nvPicPr>
          <p:cNvPr id="8" name="Picture 2" descr="alert, attention, danger, error, exclamation, hanger, message, problem, warning icon">
            <a:extLst>
              <a:ext uri="{FF2B5EF4-FFF2-40B4-BE49-F238E27FC236}">
                <a16:creationId xmlns:a16="http://schemas.microsoft.com/office/drawing/2014/main" id="{3D37B743-C190-472D-BA7D-F8763B8DB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12431DBB-35FF-49CC-900D-BB0114BB4961}"/>
              </a:ext>
            </a:extLst>
          </p:cNvPr>
          <p:cNvGrpSpPr/>
          <p:nvPr/>
        </p:nvGrpSpPr>
        <p:grpSpPr>
          <a:xfrm>
            <a:off x="112440" y="2732347"/>
            <a:ext cx="8654488" cy="2831544"/>
            <a:chOff x="112440" y="2732347"/>
            <a:chExt cx="8654488" cy="2831544"/>
          </a:xfrm>
        </p:grpSpPr>
        <p:sp>
          <p:nvSpPr>
            <p:cNvPr id="10" name="TextBox 9">
              <a:extLst>
                <a:ext uri="{FF2B5EF4-FFF2-40B4-BE49-F238E27FC236}">
                  <a16:creationId xmlns:a16="http://schemas.microsoft.com/office/drawing/2014/main" id="{50BB49A7-48FC-43A6-8369-D456A1407DF6}"/>
                </a:ext>
              </a:extLst>
            </p:cNvPr>
            <p:cNvSpPr txBox="1"/>
            <p:nvPr/>
          </p:nvSpPr>
          <p:spPr>
            <a:xfrm>
              <a:off x="112440" y="3317122"/>
              <a:ext cx="8654488"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Слово </a:t>
              </a:r>
              <a:r>
                <a:rPr lang="uk-UA" sz="2800" b="1" i="1" kern="0" dirty="0">
                  <a:solidFill>
                    <a:srgbClr val="FFFF00"/>
                  </a:solidFill>
                </a:rPr>
                <a:t>алгоритм</a:t>
              </a:r>
              <a:r>
                <a:rPr lang="uk-UA" sz="2800" b="1" i="1" kern="0" dirty="0">
                  <a:solidFill>
                    <a:schemeClr val="bg1"/>
                  </a:solidFill>
                </a:rPr>
                <a:t> походить від імені перського вченого, астронома й математика Аль-Хорезмі. Приблизно у 825 р. він описав придумані в Індії правила виконання дій над числами.</a:t>
              </a:r>
            </a:p>
          </p:txBody>
        </p:sp>
        <p:sp>
          <p:nvSpPr>
            <p:cNvPr id="11" name="TextBox 10">
              <a:extLst>
                <a:ext uri="{FF2B5EF4-FFF2-40B4-BE49-F238E27FC236}">
                  <a16:creationId xmlns:a16="http://schemas.microsoft.com/office/drawing/2014/main" id="{5090338A-4617-416B-AD96-89ECEA43D5F2}"/>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grpSp>
      <p:sp>
        <p:nvSpPr>
          <p:cNvPr id="12" name="Овал 11"/>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694853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8" name="TextBox 17">
            <a:extLst>
              <a:ext uri="{FF2B5EF4-FFF2-40B4-BE49-F238E27FC236}">
                <a16:creationId xmlns:a16="http://schemas.microsoft.com/office/drawing/2014/main" id="{EA98F11B-95F1-4952-933A-AF56406E9C0B}"/>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можна подавати:</a:t>
            </a:r>
            <a:endParaRPr lang="uk-UA" sz="2800" b="1" i="1" kern="0" dirty="0">
              <a:solidFill>
                <a:srgbClr val="FFFF00"/>
              </a:solidFill>
            </a:endParaRPr>
          </a:p>
        </p:txBody>
      </p:sp>
      <p:pic>
        <p:nvPicPr>
          <p:cNvPr id="19" name="Picture 2" descr="algorithm, block, chart, diagram, flow, flow-block, graphs, plan, program, report, scheme, structure icon">
            <a:extLst>
              <a:ext uri="{FF2B5EF4-FFF2-40B4-BE49-F238E27FC236}">
                <a16:creationId xmlns:a16="http://schemas.microsoft.com/office/drawing/2014/main" id="{4A422ABB-0083-45B0-93EA-923B00F2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90" y="3241342"/>
            <a:ext cx="3379089" cy="3379091"/>
          </a:xfrm>
          <a:prstGeom prst="rect">
            <a:avLst/>
          </a:prstGeom>
          <a:noFill/>
          <a:extLst>
            <a:ext uri="{909E8E84-426E-40DD-AFC4-6F175D3DCCD1}">
              <a14:hiddenFill xmlns:a14="http://schemas.microsoft.com/office/drawing/2010/main">
                <a:solidFill>
                  <a:srgbClr val="FFFFFF"/>
                </a:solidFill>
              </a14:hiddenFill>
            </a:ext>
          </a:extLst>
        </p:spPr>
      </p:pic>
      <p:pic>
        <p:nvPicPr>
          <p:cNvPr id="20" name="Shape 187">
            <a:extLst>
              <a:ext uri="{FF2B5EF4-FFF2-40B4-BE49-F238E27FC236}">
                <a16:creationId xmlns:a16="http://schemas.microsoft.com/office/drawing/2014/main" id="{8EEA809D-3F0B-4B65-BACD-9E0D6EE64364}"/>
              </a:ext>
            </a:extLst>
          </p:cNvPr>
          <p:cNvPicPr preferRelativeResize="0"/>
          <p:nvPr/>
        </p:nvPicPr>
        <p:blipFill>
          <a:blip r:embed="rId4"/>
          <a:stretch>
            <a:fillRect/>
          </a:stretch>
        </p:blipFill>
        <p:spPr>
          <a:xfrm>
            <a:off x="697258" y="3256840"/>
            <a:ext cx="4729664" cy="3149801"/>
          </a:xfrm>
          <a:prstGeom prst="rect">
            <a:avLst/>
          </a:prstGeom>
        </p:spPr>
      </p:pic>
      <p:sp>
        <p:nvSpPr>
          <p:cNvPr id="21" name="TextBox 20">
            <a:extLst>
              <a:ext uri="{FF2B5EF4-FFF2-40B4-BE49-F238E27FC236}">
                <a16:creationId xmlns:a16="http://schemas.microsoft.com/office/drawing/2014/main" id="{A6135615-7FE9-4DEA-A781-51AE3829758A}"/>
              </a:ext>
            </a:extLst>
          </p:cNvPr>
          <p:cNvSpPr txBox="1"/>
          <p:nvPr/>
        </p:nvSpPr>
        <p:spPr>
          <a:xfrm>
            <a:off x="72007"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Словесна форма подання</a:t>
            </a:r>
            <a:endParaRPr lang="uk-UA" sz="4000" b="1" i="1" kern="0" dirty="0">
              <a:solidFill>
                <a:srgbClr val="FFFF00"/>
              </a:solidFill>
            </a:endParaRPr>
          </a:p>
        </p:txBody>
      </p:sp>
      <p:sp>
        <p:nvSpPr>
          <p:cNvPr id="22" name="TextBox 21">
            <a:extLst>
              <a:ext uri="{FF2B5EF4-FFF2-40B4-BE49-F238E27FC236}">
                <a16:creationId xmlns:a16="http://schemas.microsoft.com/office/drawing/2014/main" id="{8541DACD-FF50-4ED3-872C-E95DD0EA0535}"/>
              </a:ext>
            </a:extLst>
          </p:cNvPr>
          <p:cNvSpPr txBox="1"/>
          <p:nvPr/>
        </p:nvSpPr>
        <p:spPr>
          <a:xfrm>
            <a:off x="6149819"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Графічна форма подання</a:t>
            </a:r>
            <a:endParaRPr lang="uk-UA" sz="4000" b="1" i="1" kern="0" dirty="0">
              <a:solidFill>
                <a:srgbClr val="FFFF00"/>
              </a:solidFill>
            </a:endParaRPr>
          </a:p>
        </p:txBody>
      </p:sp>
      <p:sp>
        <p:nvSpPr>
          <p:cNvPr id="9" name="Овал 8"/>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248402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1000"/>
                                        <p:tgtEl>
                                          <p:spTgt spid="22"/>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Серед графічних способів подання алгоритмів окремо виділяють подання алгоритму у вигляді </a:t>
            </a:r>
            <a:r>
              <a:rPr lang="uk-UA" sz="2800" b="1" i="1" dirty="0">
                <a:solidFill>
                  <a:srgbClr val="FFFF00"/>
                </a:solidFill>
              </a:rPr>
              <a:t>блок-схем</a:t>
            </a:r>
            <a:r>
              <a:rPr lang="uk-UA" sz="2800" b="1" i="1" dirty="0">
                <a:solidFill>
                  <a:srgbClr val="FFFFFF"/>
                </a:solidFill>
              </a:rPr>
              <a:t>.</a:t>
            </a:r>
          </a:p>
        </p:txBody>
      </p:sp>
      <p:sp>
        <p:nvSpPr>
          <p:cNvPr id="6" name="TextBox 5">
            <a:extLst>
              <a:ext uri="{FF2B5EF4-FFF2-40B4-BE49-F238E27FC236}">
                <a16:creationId xmlns:a16="http://schemas.microsoft.com/office/drawing/2014/main" id="{1E8A0F13-1066-455E-A26E-0A480C90B06E}"/>
              </a:ext>
            </a:extLst>
          </p:cNvPr>
          <p:cNvSpPr txBox="1"/>
          <p:nvPr/>
        </p:nvSpPr>
        <p:spPr>
          <a:xfrm>
            <a:off x="1403648" y="2261979"/>
            <a:ext cx="6288624" cy="440120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Блок-схема</a:t>
            </a:r>
            <a:r>
              <a:rPr lang="uk-UA" sz="2800" b="1" i="1" kern="0" dirty="0">
                <a:solidFill>
                  <a:srgbClr val="FFFFFF"/>
                </a:solidFill>
              </a:rPr>
              <a:t> — це наочне графічне зображення алгоритму, коли окремі його кроки (етапи) зображуються за допомогою різних геометричних фігур (блоків), а зв'язки між етапами вказуються за допомогою стрілок, що з'єднують ці фігури.</a:t>
            </a:r>
          </a:p>
        </p:txBody>
      </p:sp>
      <p:pic>
        <p:nvPicPr>
          <p:cNvPr id="7" name="Picture 2" descr="alert, attention, danger, error, exclamation, hanger, message, problem, warning icon">
            <a:extLst>
              <a:ext uri="{FF2B5EF4-FFF2-40B4-BE49-F238E27FC236}">
                <a16:creationId xmlns:a16="http://schemas.microsoft.com/office/drawing/2014/main" id="{E623B57D-C2C2-430C-B0D0-0F9573D9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30027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Пов’язане зображення">
            <a:extLst>
              <a:ext uri="{FF2B5EF4-FFF2-40B4-BE49-F238E27FC236}">
                <a16:creationId xmlns:a16="http://schemas.microsoft.com/office/drawing/2014/main" id="{BB3CF6D9-DB4B-4A74-9D97-658581CF8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8" t="9914" r="5097" b="10176"/>
          <a:stretch/>
        </p:blipFill>
        <p:spPr bwMode="auto">
          <a:xfrm>
            <a:off x="7829275" y="2300271"/>
            <a:ext cx="4255167" cy="3799002"/>
          </a:xfrm>
          <a:prstGeom prst="rect">
            <a:avLst/>
          </a:prstGeom>
          <a:noFill/>
          <a:extLst>
            <a:ext uri="{909E8E84-426E-40DD-AFC4-6F175D3DCCD1}">
              <a14:hiddenFill xmlns:a14="http://schemas.microsoft.com/office/drawing/2010/main">
                <a:solidFill>
                  <a:srgbClr val="FFFFFF"/>
                </a:solidFill>
              </a14:hiddenFill>
            </a:ext>
          </a:extLst>
        </p:spPr>
      </p:pic>
      <p:sp>
        <p:nvSpPr>
          <p:cNvPr id="9" name="Овал 8"/>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608325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Основні з цих блоків такі:</a:t>
            </a:r>
          </a:p>
        </p:txBody>
      </p:sp>
      <p:sp>
        <p:nvSpPr>
          <p:cNvPr id="7" name="Прямокутник 6">
            <a:extLst>
              <a:ext uri="{FF2B5EF4-FFF2-40B4-BE49-F238E27FC236}">
                <a16:creationId xmlns:a16="http://schemas.microsoft.com/office/drawing/2014/main" id="{15FA04E5-7E83-4D24-A5F0-A74B5E0D790B}"/>
              </a:ext>
            </a:extLst>
          </p:cNvPr>
          <p:cNvSpPr/>
          <p:nvPr/>
        </p:nvSpPr>
        <p:spPr>
          <a:xfrm>
            <a:off x="4876800" y="18162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Початок або кінець алгоритму</a:t>
            </a:r>
          </a:p>
        </p:txBody>
      </p:sp>
      <p:sp>
        <p:nvSpPr>
          <p:cNvPr id="6" name="Прямокутник: округлені кути 5">
            <a:extLst>
              <a:ext uri="{FF2B5EF4-FFF2-40B4-BE49-F238E27FC236}">
                <a16:creationId xmlns:a16="http://schemas.microsoft.com/office/drawing/2014/main" id="{96A58421-C72A-4606-9BBB-245A0F41CE03}"/>
              </a:ext>
            </a:extLst>
          </p:cNvPr>
          <p:cNvSpPr/>
          <p:nvPr/>
        </p:nvSpPr>
        <p:spPr>
          <a:xfrm>
            <a:off x="350982" y="1865153"/>
            <a:ext cx="4211782" cy="943252"/>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671E2B1D-7A3B-4034-BBF2-E5E2448F8F59}"/>
              </a:ext>
            </a:extLst>
          </p:cNvPr>
          <p:cNvSpPr/>
          <p:nvPr/>
        </p:nvSpPr>
        <p:spPr>
          <a:xfrm>
            <a:off x="4876800" y="2976788"/>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введення-виведення даних</a:t>
            </a:r>
          </a:p>
        </p:txBody>
      </p:sp>
      <p:sp>
        <p:nvSpPr>
          <p:cNvPr id="12" name="Паралелограм 11">
            <a:extLst>
              <a:ext uri="{FF2B5EF4-FFF2-40B4-BE49-F238E27FC236}">
                <a16:creationId xmlns:a16="http://schemas.microsoft.com/office/drawing/2014/main" id="{E1375147-E68D-4067-8021-83DC6D13564D}"/>
              </a:ext>
            </a:extLst>
          </p:cNvPr>
          <p:cNvSpPr/>
          <p:nvPr/>
        </p:nvSpPr>
        <p:spPr>
          <a:xfrm>
            <a:off x="350982" y="3025679"/>
            <a:ext cx="4211782" cy="943252"/>
          </a:xfrm>
          <a:prstGeom prst="parallelogram">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кутник 14">
            <a:extLst>
              <a:ext uri="{FF2B5EF4-FFF2-40B4-BE49-F238E27FC236}">
                <a16:creationId xmlns:a16="http://schemas.microsoft.com/office/drawing/2014/main" id="{9572F3FC-3857-4779-A4A9-25A97CC86418}"/>
              </a:ext>
            </a:extLst>
          </p:cNvPr>
          <p:cNvSpPr/>
          <p:nvPr/>
        </p:nvSpPr>
        <p:spPr>
          <a:xfrm>
            <a:off x="4876799" y="4127096"/>
            <a:ext cx="7245351" cy="133159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умовного переходу (розгалуження)</a:t>
            </a:r>
          </a:p>
        </p:txBody>
      </p:sp>
      <p:sp>
        <p:nvSpPr>
          <p:cNvPr id="17" name="Прямокутник 16">
            <a:extLst>
              <a:ext uri="{FF2B5EF4-FFF2-40B4-BE49-F238E27FC236}">
                <a16:creationId xmlns:a16="http://schemas.microsoft.com/office/drawing/2014/main" id="{D39F5A88-F8AC-46B2-9650-71115A988A37}"/>
              </a:ext>
            </a:extLst>
          </p:cNvPr>
          <p:cNvSpPr/>
          <p:nvPr/>
        </p:nvSpPr>
        <p:spPr>
          <a:xfrm>
            <a:off x="4876799" y="55841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Командний блок</a:t>
            </a:r>
          </a:p>
        </p:txBody>
      </p:sp>
      <p:sp>
        <p:nvSpPr>
          <p:cNvPr id="18" name="Прямокутник 17">
            <a:extLst>
              <a:ext uri="{FF2B5EF4-FFF2-40B4-BE49-F238E27FC236}">
                <a16:creationId xmlns:a16="http://schemas.microsoft.com/office/drawing/2014/main" id="{A07F6267-8C90-4E73-B813-A9A4347B445A}"/>
              </a:ext>
            </a:extLst>
          </p:cNvPr>
          <p:cNvSpPr/>
          <p:nvPr/>
        </p:nvSpPr>
        <p:spPr>
          <a:xfrm>
            <a:off x="350982" y="5633053"/>
            <a:ext cx="4211782" cy="9432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0" name="Групувати 29">
            <a:extLst>
              <a:ext uri="{FF2B5EF4-FFF2-40B4-BE49-F238E27FC236}">
                <a16:creationId xmlns:a16="http://schemas.microsoft.com/office/drawing/2014/main" id="{9376455C-AA55-4327-B66F-B32CBE03CC9D}"/>
              </a:ext>
            </a:extLst>
          </p:cNvPr>
          <p:cNvGrpSpPr/>
          <p:nvPr/>
        </p:nvGrpSpPr>
        <p:grpSpPr>
          <a:xfrm>
            <a:off x="230948" y="4127095"/>
            <a:ext cx="4447270" cy="1331595"/>
            <a:chOff x="230948" y="4127095"/>
            <a:chExt cx="4447270" cy="1331595"/>
          </a:xfrm>
        </p:grpSpPr>
        <p:sp>
          <p:nvSpPr>
            <p:cNvPr id="8" name="Блок-схема: рішення 7">
              <a:extLst>
                <a:ext uri="{FF2B5EF4-FFF2-40B4-BE49-F238E27FC236}">
                  <a16:creationId xmlns:a16="http://schemas.microsoft.com/office/drawing/2014/main" id="{03ACD01B-6C7A-409F-9BE2-77477610EA08}"/>
                </a:ext>
              </a:extLst>
            </p:cNvPr>
            <p:cNvSpPr/>
            <p:nvPr/>
          </p:nvSpPr>
          <p:spPr>
            <a:xfrm>
              <a:off x="1469006" y="4127095"/>
              <a:ext cx="1987455" cy="1331595"/>
            </a:xfrm>
            <a:prstGeom prst="flowChartDecision">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a:p>
          </p:txBody>
        </p:sp>
        <p:cxnSp>
          <p:nvCxnSpPr>
            <p:cNvPr id="21" name="Сполучна лінія: уступом 20">
              <a:extLst>
                <a:ext uri="{FF2B5EF4-FFF2-40B4-BE49-F238E27FC236}">
                  <a16:creationId xmlns:a16="http://schemas.microsoft.com/office/drawing/2014/main" id="{E5FE3963-AA04-4F75-BEA0-AF6F59B7774C}"/>
                </a:ext>
              </a:extLst>
            </p:cNvPr>
            <p:cNvCxnSpPr>
              <a:cxnSpLocks/>
              <a:stCxn id="8" idx="3"/>
            </p:cNvCxnSpPr>
            <p:nvPr/>
          </p:nvCxnSpPr>
          <p:spPr>
            <a:xfrm>
              <a:off x="3456461" y="4792893"/>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Сполучна лінія: уступом 25">
              <a:extLst>
                <a:ext uri="{FF2B5EF4-FFF2-40B4-BE49-F238E27FC236}">
                  <a16:creationId xmlns:a16="http://schemas.microsoft.com/office/drawing/2014/main" id="{776982EA-E364-42A8-8230-3AE974E61405}"/>
                </a:ext>
              </a:extLst>
            </p:cNvPr>
            <p:cNvCxnSpPr>
              <a:cxnSpLocks/>
            </p:cNvCxnSpPr>
            <p:nvPr/>
          </p:nvCxnSpPr>
          <p:spPr>
            <a:xfrm flipH="1">
              <a:off x="445831" y="4792892"/>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 name="Прямокутник 27">
              <a:extLst>
                <a:ext uri="{FF2B5EF4-FFF2-40B4-BE49-F238E27FC236}">
                  <a16:creationId xmlns:a16="http://schemas.microsoft.com/office/drawing/2014/main" id="{64574B55-105B-4B86-AF95-5F7428704602}"/>
                </a:ext>
              </a:extLst>
            </p:cNvPr>
            <p:cNvSpPr/>
            <p:nvPr/>
          </p:nvSpPr>
          <p:spPr>
            <a:xfrm>
              <a:off x="3440160"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Так</a:t>
              </a:r>
            </a:p>
          </p:txBody>
        </p:sp>
        <p:sp>
          <p:nvSpPr>
            <p:cNvPr id="29" name="Прямокутник 28">
              <a:extLst>
                <a:ext uri="{FF2B5EF4-FFF2-40B4-BE49-F238E27FC236}">
                  <a16:creationId xmlns:a16="http://schemas.microsoft.com/office/drawing/2014/main" id="{D0EA6D1F-5C29-435E-8C00-605FE2A4715D}"/>
                </a:ext>
              </a:extLst>
            </p:cNvPr>
            <p:cNvSpPr/>
            <p:nvPr/>
          </p:nvSpPr>
          <p:spPr>
            <a:xfrm>
              <a:off x="230948"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Ні</a:t>
              </a:r>
            </a:p>
          </p:txBody>
        </p:sp>
      </p:grpSp>
      <p:sp>
        <p:nvSpPr>
          <p:cNvPr id="19" name="Овал 18"/>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721484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Effect transition="in" filter="fade">
                                      <p:cBhvr>
                                        <p:cTn id="33" dur="1000"/>
                                        <p:tgtEl>
                                          <p:spTgt spid="30"/>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Effect transition="in" filter="fade">
                                      <p:cBhvr>
                                        <p:cTn id="43" dur="1000"/>
                                        <p:tgtEl>
                                          <p:spTgt spid="18"/>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6" grpId="0" animBg="1"/>
      <p:bldP spid="9" grpId="0" animBg="1"/>
      <p:bldP spid="12"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233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700" b="1" i="1" dirty="0">
                <a:solidFill>
                  <a:srgbClr val="FFFFFF"/>
                </a:solidFill>
              </a:rPr>
              <a:t>Використовуючи дані блоки, можна подати, наприклад, алгоритм чищення картоплі в такому вигляді:</a:t>
            </a:r>
          </a:p>
        </p:txBody>
      </p:sp>
      <p:pic>
        <p:nvPicPr>
          <p:cNvPr id="3" name="Рисунок 2">
            <a:extLst>
              <a:ext uri="{FF2B5EF4-FFF2-40B4-BE49-F238E27FC236}">
                <a16:creationId xmlns:a16="http://schemas.microsoft.com/office/drawing/2014/main" id="{D48F57BF-796E-4C6D-AB49-C039C8E07510}"/>
              </a:ext>
            </a:extLst>
          </p:cNvPr>
          <p:cNvPicPr>
            <a:picLocks noChangeAspect="1"/>
          </p:cNvPicPr>
          <p:nvPr/>
        </p:nvPicPr>
        <p:blipFill>
          <a:blip r:embed="rId3"/>
          <a:stretch>
            <a:fillRect/>
          </a:stretch>
        </p:blipFill>
        <p:spPr>
          <a:xfrm>
            <a:off x="923791" y="2191852"/>
            <a:ext cx="10344417" cy="4503636"/>
          </a:xfrm>
          <a:prstGeom prst="rect">
            <a:avLst/>
          </a:prstGeom>
        </p:spPr>
      </p:pic>
      <p:sp>
        <p:nvSpPr>
          <p:cNvPr id="6" name="Овал 5"/>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459787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вал 8"/>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3633" y="87153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Але такий алгоритм евакуації не можна виконати за допомогою комп'ютера! </a:t>
            </a:r>
          </a:p>
        </p:txBody>
      </p:sp>
      <p:sp>
        <p:nvSpPr>
          <p:cNvPr id="6" name="TextBox 5">
            <a:extLst>
              <a:ext uri="{FF2B5EF4-FFF2-40B4-BE49-F238E27FC236}">
                <a16:creationId xmlns:a16="http://schemas.microsoft.com/office/drawing/2014/main" id="{81BA0A11-BE76-421D-80C0-DF0ECC2F97C8}"/>
              </a:ext>
            </a:extLst>
          </p:cNvPr>
          <p:cNvSpPr txBox="1"/>
          <p:nvPr/>
        </p:nvSpPr>
        <p:spPr>
          <a:xfrm>
            <a:off x="0" y="3206665"/>
            <a:ext cx="5244710"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Для виконання алгоритму за допомогою комп'ютера його необхідно записати «зрозумілою» комп'ютеру мовою. Такий запис називають </a:t>
            </a:r>
            <a:r>
              <a:rPr lang="uk-UA" sz="2800" b="1" i="1" dirty="0">
                <a:solidFill>
                  <a:srgbClr val="FFFF00"/>
                </a:solidFill>
              </a:rPr>
              <a:t>програмою</a:t>
            </a:r>
            <a:r>
              <a:rPr lang="uk-UA" sz="2800" b="1" i="1" dirty="0">
                <a:solidFill>
                  <a:srgbClr val="FFFFFF"/>
                </a:solidFill>
              </a:rPr>
              <a:t>.</a:t>
            </a:r>
          </a:p>
        </p:txBody>
      </p:sp>
      <p:pic>
        <p:nvPicPr>
          <p:cNvPr id="7" name="Picture 2" descr="http://www.downstech.com.au/images/computer.jpg">
            <a:extLst>
              <a:ext uri="{FF2B5EF4-FFF2-40B4-BE49-F238E27FC236}">
                <a16:creationId xmlns:a16="http://schemas.microsoft.com/office/drawing/2014/main" id="{79C5933D-5F29-42E4-ABEE-59AE18FF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517" y="2284401"/>
            <a:ext cx="6558475" cy="4088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BA0A11-BE76-421D-80C0-DF0ECC2F97C8}"/>
              </a:ext>
            </a:extLst>
          </p:cNvPr>
          <p:cNvSpPr txBox="1"/>
          <p:nvPr/>
        </p:nvSpPr>
        <p:spPr>
          <a:xfrm>
            <a:off x="0" y="1840773"/>
            <a:ext cx="6580094" cy="1384995"/>
          </a:xfrm>
          <a:prstGeom prst="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smtClean="0">
                <a:solidFill>
                  <a:srgbClr val="FFFFFF"/>
                </a:solidFill>
              </a:rPr>
              <a:t>Як  комп'ютеру подати алгоритм, щоб він його зрозумів?  </a:t>
            </a:r>
            <a:endParaRPr lang="uk-UA" sz="2800" b="1" i="1" dirty="0">
              <a:solidFill>
                <a:srgbClr val="FFFFFF"/>
              </a:solidFill>
            </a:endParaRPr>
          </a:p>
        </p:txBody>
      </p:sp>
    </p:spTree>
    <p:extLst>
      <p:ext uri="{BB962C8B-B14F-4D97-AF65-F5344CB8AC3E}">
        <p14:creationId xmlns:p14="http://schemas.microsoft.com/office/powerpoint/2010/main" val="2927326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az-Cyrl-AZ" sz="2800" b="1" i="1" dirty="0">
                <a:solidFill>
                  <a:srgbClr val="FFFFFF"/>
                </a:solidFill>
              </a:rPr>
              <a:t>Створюють алгоритми люди. А виконують їх люди та різні пристрої — комп'ютери, роботи, верстати, супутники, складна побутова техніка й навіть дитячі іграшки.</a:t>
            </a:r>
          </a:p>
        </p:txBody>
      </p:sp>
      <p:sp>
        <p:nvSpPr>
          <p:cNvPr id="6" name="TextBox 5">
            <a:extLst>
              <a:ext uri="{FF2B5EF4-FFF2-40B4-BE49-F238E27FC236}">
                <a16:creationId xmlns:a16="http://schemas.microsoft.com/office/drawing/2014/main" id="{C0C5CCA8-EED2-4EBF-B28D-9A35042011EB}"/>
              </a:ext>
            </a:extLst>
          </p:cNvPr>
          <p:cNvSpPr txBox="1"/>
          <p:nvPr/>
        </p:nvSpPr>
        <p:spPr>
          <a:xfrm>
            <a:off x="1403648" y="3090208"/>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Виконавець алгоритму </a:t>
            </a:r>
            <a:r>
              <a:rPr lang="uk-UA" sz="2800" b="1" i="1" kern="0" dirty="0">
                <a:solidFill>
                  <a:srgbClr val="FFFFFF"/>
                </a:solidFill>
              </a:rPr>
              <a:t>— це об'єкт: людина, тварина, машина чи пристрій, який здатний виконати команди алгоритму.</a:t>
            </a:r>
          </a:p>
        </p:txBody>
      </p:sp>
      <p:pic>
        <p:nvPicPr>
          <p:cNvPr id="7" name="Picture 2" descr="alert, attention, danger, error, exclamation, hanger, message, problem, warning icon">
            <a:extLst>
              <a:ext uri="{FF2B5EF4-FFF2-40B4-BE49-F238E27FC236}">
                <a16:creationId xmlns:a16="http://schemas.microsoft.com/office/drawing/2014/main" id="{2F5940C9-A9A9-4326-A5AB-5C4B5DCA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12850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nfosmi.net/images/stories/articles/2013/Zdorovie/01-2013/02/566_delaya_eto_chelovek_teryaet_30_minyt_zhizni.jpeg">
            <a:extLst>
              <a:ext uri="{FF2B5EF4-FFF2-40B4-BE49-F238E27FC236}">
                <a16:creationId xmlns:a16="http://schemas.microsoft.com/office/drawing/2014/main" id="{E8C2D5F1-6BF6-447A-872D-668E50DB1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91" y="4536830"/>
            <a:ext cx="3456386" cy="2160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budivnik.pp.ua/wp-content/uploads/2010/02/20Kb.jpg">
            <a:extLst>
              <a:ext uri="{FF2B5EF4-FFF2-40B4-BE49-F238E27FC236}">
                <a16:creationId xmlns:a16="http://schemas.microsoft.com/office/drawing/2014/main" id="{3D4ACD71-BA71-45C2-80EF-CD23C2B9B6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034" y="4601639"/>
            <a:ext cx="2779678" cy="21191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Ð ÐµÐ·ÑÐ»ÑÑÐ°Ñ Ð¿Ð¾ÑÑÐºÑ Ð·Ð¾Ð±ÑÐ°Ð¶ÐµÐ½Ñ Ð·Ð° Ð·Ð°Ð¿Ð¸ÑÐ¾Ð¼ &quot;smartphone icon&quot;">
            <a:extLst>
              <a:ext uri="{FF2B5EF4-FFF2-40B4-BE49-F238E27FC236}">
                <a16:creationId xmlns:a16="http://schemas.microsoft.com/office/drawing/2014/main" id="{38E98D94-6897-4624-8083-B0E36BC47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965" y="4533246"/>
            <a:ext cx="2255982" cy="2255982"/>
          </a:xfrm>
          <a:prstGeom prst="rect">
            <a:avLst/>
          </a:prstGeom>
          <a:noFill/>
          <a:extLst>
            <a:ext uri="{909E8E84-426E-40DD-AFC4-6F175D3DCCD1}">
              <a14:hiddenFill xmlns:a14="http://schemas.microsoft.com/office/drawing/2010/main">
                <a:solidFill>
                  <a:srgbClr val="FFFFFF"/>
                </a:solidFill>
              </a14:hiddenFill>
            </a:ext>
          </a:extLst>
        </p:spPr>
      </p:pic>
      <p:sp>
        <p:nvSpPr>
          <p:cNvPr id="10" name="Овал 9"/>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9334846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fade">
                                      <p:cBhvr>
                                        <p:cTn id="33" dur="1000"/>
                                        <p:tgtEl>
                                          <p:spTgt spid="5122"/>
                                        </p:tgtEl>
                                      </p:cBhvr>
                                    </p:animEffect>
                                    <p:anim calcmode="lin" valueType="num">
                                      <p:cBhvr>
                                        <p:cTn id="34" dur="1000" fill="hold"/>
                                        <p:tgtEl>
                                          <p:spTgt spid="5122"/>
                                        </p:tgtEl>
                                        <p:attrNameLst>
                                          <p:attrName>ppt_x</p:attrName>
                                        </p:attrNameLst>
                                      </p:cBhvr>
                                      <p:tavLst>
                                        <p:tav tm="0">
                                          <p:val>
                                            <p:strVal val="#ppt_x"/>
                                          </p:val>
                                        </p:tav>
                                        <p:tav tm="100000">
                                          <p:val>
                                            <p:strVal val="#ppt_x"/>
                                          </p:val>
                                        </p:tav>
                                      </p:tavLst>
                                    </p:anim>
                                    <p:anim calcmode="lin" valueType="num">
                                      <p:cBhvr>
                                        <p:cTn id="3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Виконавець має свій набір команд, кожна з яких йому зрозуміла, і він навчений або здатний їх виконувати.</a:t>
            </a:r>
          </a:p>
        </p:txBody>
      </p:sp>
      <p:sp>
        <p:nvSpPr>
          <p:cNvPr id="6" name="TextBox 5">
            <a:extLst>
              <a:ext uri="{FF2B5EF4-FFF2-40B4-BE49-F238E27FC236}">
                <a16:creationId xmlns:a16="http://schemas.microsoft.com/office/drawing/2014/main" id="{C6E7C0CD-540B-4002-BA24-F4158B49A33C}"/>
              </a:ext>
            </a:extLst>
          </p:cNvPr>
          <p:cNvSpPr txBox="1"/>
          <p:nvPr/>
        </p:nvSpPr>
        <p:spPr>
          <a:xfrm>
            <a:off x="1403648" y="2258935"/>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Система команд виконавця </a:t>
            </a:r>
            <a:r>
              <a:rPr lang="uk-UA" sz="2800" b="1" i="1" kern="0" dirty="0">
                <a:solidFill>
                  <a:srgbClr val="FFFFFF"/>
                </a:solidFill>
              </a:rPr>
              <a:t>— це набір команд, які він може виконати.</a:t>
            </a:r>
          </a:p>
        </p:txBody>
      </p:sp>
      <p:pic>
        <p:nvPicPr>
          <p:cNvPr id="7" name="Picture 2" descr="alert, attention, danger, error, exclamation, hanger, message, problem, warning icon">
            <a:extLst>
              <a:ext uri="{FF2B5EF4-FFF2-40B4-BE49-F238E27FC236}">
                <a16:creationId xmlns:a16="http://schemas.microsoft.com/office/drawing/2014/main" id="{EA295275-3460-4F94-BA07-306E802C5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29722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24gadget.ru/uploads/posts/2013-05/1369036262_10.jpg">
            <a:extLst>
              <a:ext uri="{FF2B5EF4-FFF2-40B4-BE49-F238E27FC236}">
                <a16:creationId xmlns:a16="http://schemas.microsoft.com/office/drawing/2014/main" id="{0658FB1B-DFF4-4694-8E6E-B2AF92CE3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155" y="3347234"/>
            <a:ext cx="4525547" cy="3344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2532DDE3-2C5B-45E1-9CB0-1514C65985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78958" y="3429000"/>
            <a:ext cx="3674569" cy="3103212"/>
          </a:xfrm>
          <a:prstGeom prst="rect">
            <a:avLst/>
          </a:prstGeom>
        </p:spPr>
      </p:pic>
      <p:sp>
        <p:nvSpPr>
          <p:cNvPr id="10" name="Овал 9"/>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15897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або що може бути виконавцем команд?</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Дресировані тигри в цирку — це виконавці: вони виконують ті команди, яких їх навчив дресирувальник. Хлопчика, що переходить дорогу на зелене світло світлофора, також можна назвати виконавцем. Мобільний телефон, за допомогою якого ти надсилаєш другові повідомлення, теж виконує команди після натискання певних кнопок.</a:t>
            </a:r>
            <a:endParaRPr lang="uk-UA" sz="2800" b="1" i="1" kern="0" dirty="0">
              <a:solidFill>
                <a:srgbClr val="FFFF00"/>
              </a:solidFill>
            </a:endParaRPr>
          </a:p>
        </p:txBody>
      </p:sp>
      <p:pic>
        <p:nvPicPr>
          <p:cNvPr id="8" name="Shape 209"/>
          <p:cNvPicPr preferRelativeResize="0"/>
          <p:nvPr/>
        </p:nvPicPr>
        <p:blipFill>
          <a:blip r:embed="rId3"/>
          <a:stretch>
            <a:fillRect/>
          </a:stretch>
        </p:blipFill>
        <p:spPr>
          <a:xfrm>
            <a:off x="391956" y="4363540"/>
            <a:ext cx="3761589" cy="2097848"/>
          </a:xfrm>
          <a:prstGeom prst="rect">
            <a:avLst/>
          </a:prstGeom>
        </p:spPr>
      </p:pic>
      <p:pic>
        <p:nvPicPr>
          <p:cNvPr id="9" name="Picture 8" descr="green, light, lights, red, road, traffic, yellow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702" y="4449897"/>
            <a:ext cx="2264197" cy="22641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hina-review.com.ua/uploads/posts/2012-05/1336122523_1314048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6301" y="4394536"/>
            <a:ext cx="2425849" cy="23451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visti.rovno.ua/images/articles/1136/middle/Shkolyar_.jpg."/>
          <p:cNvPicPr>
            <a:picLocks noChangeAspect="1" noChangeArrowheads="1"/>
          </p:cNvPicPr>
          <p:nvPr/>
        </p:nvPicPr>
        <p:blipFill rotWithShape="1">
          <a:blip r:embed="rId6">
            <a:extLst>
              <a:ext uri="{28A0092B-C50C-407E-A947-70E740481C1C}">
                <a14:useLocalDpi xmlns:a14="http://schemas.microsoft.com/office/drawing/2010/main" val="0"/>
              </a:ext>
            </a:extLst>
          </a:blip>
          <a:srcRect l="15254" r="12292"/>
          <a:stretch/>
        </p:blipFill>
        <p:spPr bwMode="auto">
          <a:xfrm>
            <a:off x="4774396" y="4379038"/>
            <a:ext cx="1951868" cy="2266208"/>
          </a:xfrm>
          <a:prstGeom prst="rect">
            <a:avLst/>
          </a:prstGeom>
          <a:noFill/>
          <a:extLst>
            <a:ext uri="{909E8E84-426E-40DD-AFC4-6F175D3DCCD1}">
              <a14:hiddenFill xmlns:a14="http://schemas.microsoft.com/office/drawing/2010/main">
                <a:solidFill>
                  <a:srgbClr val="FFFFFF"/>
                </a:solidFill>
              </a14:hiddenFill>
            </a:ext>
          </a:extLst>
        </p:spPr>
      </p:pic>
      <p:sp>
        <p:nvSpPr>
          <p:cNvPr id="11" name="Овал 10"/>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949723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4924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600" b="1" i="1" dirty="0" smtClean="0">
                <a:solidFill>
                  <a:srgbClr val="FFFFFF"/>
                </a:solidFill>
              </a:rPr>
              <a:t>Виконавець-машина </a:t>
            </a:r>
            <a:r>
              <a:rPr lang="uk-UA" sz="2600" b="1" i="1" dirty="0">
                <a:solidFill>
                  <a:srgbClr val="FFFFFF"/>
                </a:solidFill>
              </a:rPr>
              <a:t>відрізняється від виконавця-людини? </a:t>
            </a:r>
          </a:p>
        </p:txBody>
      </p:sp>
      <p:sp>
        <p:nvSpPr>
          <p:cNvPr id="12" name="TextBox 11"/>
          <p:cNvSpPr txBox="1"/>
          <p:nvPr/>
        </p:nvSpPr>
        <p:spPr>
          <a:xfrm>
            <a:off x="72008" y="1726722"/>
            <a:ext cx="1187494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Людина може мислити. Вона сама приймає рішення. Машина може виконувати лише ті команди, які для неї склала людина і при її створенні передбачила можливість їх виконання.</a:t>
            </a:r>
          </a:p>
        </p:txBody>
      </p:sp>
      <p:pic>
        <p:nvPicPr>
          <p:cNvPr id="13" name="Picture 2" descr="http://www.downstech.com.au/images/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84" y="3578296"/>
            <a:ext cx="6187984" cy="3279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mg1.liveinternet.ru/images/foto/b/2/317/2931317/f_195123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 y="3558980"/>
            <a:ext cx="4841844" cy="3299020"/>
          </a:xfrm>
          <a:prstGeom prst="rect">
            <a:avLst/>
          </a:prstGeom>
          <a:noFill/>
          <a:extLst>
            <a:ext uri="{909E8E84-426E-40DD-AFC4-6F175D3DCCD1}">
              <a14:hiddenFill xmlns:a14="http://schemas.microsoft.com/office/drawing/2010/main">
                <a:solidFill>
                  <a:srgbClr val="FFFFFF"/>
                </a:solidFill>
              </a14:hiddenFill>
            </a:ext>
          </a:extLst>
        </p:spPr>
      </p:pic>
      <p:sp>
        <p:nvSpPr>
          <p:cNvPr id="8" name="Овал 7"/>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48711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План дій</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при підготовці до виконання завдань складають </a:t>
            </a:r>
            <a:r>
              <a:rPr lang="uk-UA" sz="2800" b="1" i="1" kern="0" dirty="0">
                <a:solidFill>
                  <a:srgbClr val="FFFF00"/>
                </a:solidFill>
              </a:rPr>
              <a:t>план дій</a:t>
            </a:r>
            <a:r>
              <a:rPr lang="uk-UA" sz="2800" b="1" i="1" kern="0" dirty="0">
                <a:solidFill>
                  <a:srgbClr val="FFFFFF"/>
                </a:solidFill>
              </a:rPr>
              <a:t>.</a:t>
            </a:r>
          </a:p>
        </p:txBody>
      </p:sp>
      <p:pic>
        <p:nvPicPr>
          <p:cNvPr id="1026" name="Picture 2" descr="Результат пошуку зображень за запитом &quot;plan&quot;"/>
          <p:cNvPicPr>
            <a:picLocks noChangeAspect="1" noChangeArrowheads="1"/>
          </p:cNvPicPr>
          <p:nvPr/>
        </p:nvPicPr>
        <p:blipFill rotWithShape="1">
          <a:blip r:embed="rId3">
            <a:extLst>
              <a:ext uri="{28A0092B-C50C-407E-A947-70E740481C1C}">
                <a14:useLocalDpi xmlns:a14="http://schemas.microsoft.com/office/drawing/2010/main" val="0"/>
              </a:ext>
            </a:extLst>
          </a:blip>
          <a:srcRect t="37589"/>
          <a:stretch/>
        </p:blipFill>
        <p:spPr bwMode="auto">
          <a:xfrm>
            <a:off x="3543036" y="2214352"/>
            <a:ext cx="8579114" cy="39900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2008" y="2235433"/>
            <a:ext cx="328578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План</a:t>
            </a:r>
            <a:r>
              <a:rPr lang="uk-UA" sz="2800" b="1" i="1" kern="0" dirty="0">
                <a:solidFill>
                  <a:srgbClr val="FFFFFF"/>
                </a:solidFill>
              </a:rPr>
              <a:t> визначає порядок виконання дій для досягнення певної мети – результату.</a:t>
            </a:r>
            <a:endParaRPr lang="uk-UA" sz="2800" b="1" i="1" kern="0" dirty="0">
              <a:solidFill>
                <a:srgbClr val="FFFF00"/>
              </a:solidFill>
            </a:endParaRPr>
          </a:p>
        </p:txBody>
      </p:sp>
      <p:sp>
        <p:nvSpPr>
          <p:cNvPr id="7" name="Овал 6"/>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731859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Повторюємо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7" name="Стрілка вправо 8"/>
          <p:cNvSpPr/>
          <p:nvPr/>
        </p:nvSpPr>
        <p:spPr bwMode="auto">
          <a:xfrm>
            <a:off x="2049083" y="4378423"/>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Подають</a:t>
            </a:r>
          </a:p>
        </p:txBody>
      </p:sp>
      <p:sp>
        <p:nvSpPr>
          <p:cNvPr id="8" name="Стрілка вправо 7"/>
          <p:cNvSpPr/>
          <p:nvPr/>
        </p:nvSpPr>
        <p:spPr bwMode="auto">
          <a:xfrm>
            <a:off x="2049083" y="2563687"/>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Виконують</a:t>
            </a:r>
          </a:p>
        </p:txBody>
      </p:sp>
      <p:sp>
        <p:nvSpPr>
          <p:cNvPr id="9" name="Овал 8"/>
          <p:cNvSpPr/>
          <p:nvPr/>
        </p:nvSpPr>
        <p:spPr bwMode="auto">
          <a:xfrm>
            <a:off x="810411" y="2779711"/>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Алгоритм</a:t>
            </a:r>
          </a:p>
        </p:txBody>
      </p:sp>
      <p:sp>
        <p:nvSpPr>
          <p:cNvPr id="10" name="Овал 9"/>
          <p:cNvSpPr/>
          <p:nvPr/>
        </p:nvSpPr>
        <p:spPr bwMode="auto">
          <a:xfrm>
            <a:off x="5073419" y="1801824"/>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Виконавці</a:t>
            </a:r>
          </a:p>
        </p:txBody>
      </p:sp>
      <p:sp>
        <p:nvSpPr>
          <p:cNvPr id="12" name="TextBox 11"/>
          <p:cNvSpPr txBox="1"/>
          <p:nvPr/>
        </p:nvSpPr>
        <p:spPr>
          <a:xfrm>
            <a:off x="6807448" y="1916409"/>
            <a:ext cx="2472880"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Люди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3" name="TextBox 12"/>
          <p:cNvSpPr txBox="1"/>
          <p:nvPr/>
        </p:nvSpPr>
        <p:spPr>
          <a:xfrm>
            <a:off x="7464218" y="2755664"/>
            <a:ext cx="2284215"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Машини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4" name="TextBox 13"/>
          <p:cNvSpPr txBox="1"/>
          <p:nvPr/>
        </p:nvSpPr>
        <p:spPr>
          <a:xfrm>
            <a:off x="6807447" y="3552843"/>
            <a:ext cx="2472881"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Пристрої</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5" name="TextBox 14"/>
          <p:cNvSpPr txBox="1"/>
          <p:nvPr/>
        </p:nvSpPr>
        <p:spPr>
          <a:xfrm>
            <a:off x="5145427" y="4226210"/>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Словесна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6" name="TextBox 15"/>
          <p:cNvSpPr txBox="1"/>
          <p:nvPr/>
        </p:nvSpPr>
        <p:spPr>
          <a:xfrm>
            <a:off x="5145427" y="5096377"/>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Графічна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7" name="TextBox 16"/>
          <p:cNvSpPr txBox="1"/>
          <p:nvPr/>
        </p:nvSpPr>
        <p:spPr>
          <a:xfrm rot="16200000">
            <a:off x="8344149" y="3639263"/>
            <a:ext cx="5111774" cy="1139726"/>
          </a:xfrm>
          <a:prstGeom prst="roundRect">
            <a:avLst>
              <a:gd name="adj" fmla="val 9736"/>
            </a:avLst>
          </a:prstGeom>
          <a:solidFill>
            <a:srgbClr val="FFC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002060"/>
                </a:solidFill>
                <a:effectLst/>
                <a:uLnTx/>
                <a:uFillTx/>
                <a:latin typeface="Verdana"/>
                <a:ea typeface="+mn-ea"/>
                <a:cs typeface="+mn-cs"/>
              </a:rPr>
              <a:t>Система команд виконавця</a:t>
            </a:r>
          </a:p>
        </p:txBody>
      </p:sp>
      <p:sp>
        <p:nvSpPr>
          <p:cNvPr id="18" name="Овал 17"/>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6688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childTnLst>
                          </p:cTn>
                        </p:par>
                        <p:par>
                          <p:cTn id="36" fill="hold">
                            <p:stCondLst>
                              <p:cond delay="7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68451" y="2545670"/>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a:solidFill>
                  <a:srgbClr val="FFFFFF"/>
                </a:solidFill>
              </a:rPr>
              <a:t>Що таке команда?</a:t>
            </a:r>
            <a:endParaRPr lang="uk-UA" sz="2800" b="1" i="1" kern="0" dirty="0">
              <a:solidFill>
                <a:srgbClr val="FFFFFF"/>
              </a:solidFill>
            </a:endParaRP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8451" y="4142516"/>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Хто або що може бути виконавцем алгоритму?</a:t>
            </a:r>
          </a:p>
        </p:txBody>
      </p:sp>
      <p:sp>
        <p:nvSpPr>
          <p:cNvPr id="10" name="TextBox 9"/>
          <p:cNvSpPr txBox="1"/>
          <p:nvPr/>
        </p:nvSpPr>
        <p:spPr>
          <a:xfrm>
            <a:off x="-3633" y="5238319"/>
            <a:ext cx="10525774" cy="523220"/>
          </a:xfrm>
          <a:prstGeom prst="rect">
            <a:avLst/>
          </a:prstGeom>
          <a:solidFill>
            <a:schemeClr val="accent2"/>
          </a:solidFill>
          <a:ln>
            <a:noFill/>
          </a:ln>
          <a:effectLst>
            <a:outerShdw blurRad="57150" dist="19050" dir="5400000" algn="ctr" rotWithShape="0">
              <a:srgbClr val="000000">
                <a:alpha val="63000"/>
              </a:srgbClr>
            </a:outerShdw>
          </a:effectLst>
        </p:spPr>
        <p:txBody>
          <a:bodyPr wrap="square" rtlCol="0">
            <a:spAutoFit/>
          </a:bodyPr>
          <a:lstStyle/>
          <a:p>
            <a:pPr lvl="1" fontAlgn="base">
              <a:spcBef>
                <a:spcPct val="0"/>
              </a:spcBef>
              <a:spcAft>
                <a:spcPct val="0"/>
              </a:spcAft>
              <a:defRPr/>
            </a:pPr>
            <a:r>
              <a:rPr lang="uk-UA" sz="2800" b="1" i="1" kern="0" dirty="0">
                <a:solidFill>
                  <a:srgbClr val="FFFFFF"/>
                </a:solidFill>
              </a:rPr>
              <a:t>5</a:t>
            </a:r>
            <a:r>
              <a:rPr lang="uk-UA" sz="2800" b="1" i="1" kern="0" dirty="0" smtClean="0">
                <a:solidFill>
                  <a:srgbClr val="FFFFFF"/>
                </a:solidFill>
              </a:rPr>
              <a:t>.У </a:t>
            </a:r>
            <a:r>
              <a:rPr lang="uk-UA" sz="2800" b="1" i="1" kern="0" dirty="0">
                <a:solidFill>
                  <a:srgbClr val="FFFFFF"/>
                </a:solidFill>
              </a:rPr>
              <a:t>яких формах можна подавати алгоритми?</a:t>
            </a:r>
          </a:p>
        </p:txBody>
      </p:sp>
      <p:sp>
        <p:nvSpPr>
          <p:cNvPr id="11" name="TextBox 10"/>
          <p:cNvSpPr txBox="1"/>
          <p:nvPr/>
        </p:nvSpPr>
        <p:spPr>
          <a:xfrm>
            <a:off x="68451" y="4688859"/>
            <a:ext cx="10457323"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L="514350" lvl="0" indent="-514350" algn="just" fontAlgn="base">
              <a:spcBef>
                <a:spcPct val="0"/>
              </a:spcBef>
              <a:spcAft>
                <a:spcPct val="0"/>
              </a:spcAft>
              <a:buFont typeface="+mj-lt"/>
              <a:buAutoNum type="arabicPeriod" startAt="3"/>
              <a:defRPr sz="2800" b="1" i="1" kern="0">
                <a:solidFill>
                  <a:srgbClr val="FFFFFF"/>
                </a:solidFill>
              </a:defRPr>
            </a:lvl1pPr>
          </a:lstStyle>
          <a:p>
            <a:pPr marL="0" lvl="0" indent="0">
              <a:buNone/>
              <a:defRPr/>
            </a:pPr>
            <a:r>
              <a:rPr lang="uk-UA" dirty="0" smtClean="0"/>
              <a:t>4. Що </a:t>
            </a:r>
            <a:r>
              <a:rPr lang="uk-UA" dirty="0"/>
              <a:t>таке система команд виконавця?</a:t>
            </a:r>
          </a:p>
        </p:txBody>
      </p:sp>
      <p:sp>
        <p:nvSpPr>
          <p:cNvPr id="13" name="TextBox 12"/>
          <p:cNvSpPr txBox="1"/>
          <p:nvPr/>
        </p:nvSpPr>
        <p:spPr>
          <a:xfrm>
            <a:off x="68451" y="3165286"/>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Що таке алгоритм? Наведіть приклади алгоритмів із власного життя й навчання.</a:t>
            </a:r>
          </a:p>
        </p:txBody>
      </p:sp>
    </p:spTree>
    <p:extLst>
      <p:ext uri="{BB962C8B-B14F-4D97-AF65-F5344CB8AC3E}">
        <p14:creationId xmlns:p14="http://schemas.microsoft.com/office/powerpoint/2010/main" val="6888325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25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Чим інструкція</a:t>
            </a:r>
            <a:br>
              <a:rPr lang="uk-UA" dirty="0"/>
            </a:br>
            <a:r>
              <a:rPr lang="uk-UA" dirty="0"/>
              <a:t>відрізняється від плану?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план складається зі спонукальних речень, то він являє собою </a:t>
            </a:r>
            <a:r>
              <a:rPr lang="uk-UA" sz="2800" b="1" i="1" kern="0" dirty="0">
                <a:solidFill>
                  <a:srgbClr val="FFFF00"/>
                </a:solidFill>
              </a:rPr>
              <a:t>інструкцію</a:t>
            </a:r>
            <a:r>
              <a:rPr lang="uk-UA" sz="2800" b="1" i="1" kern="0" dirty="0">
                <a:solidFill>
                  <a:srgbClr val="FFFFFF"/>
                </a:solidFill>
              </a:rPr>
              <a:t>. При цьому в плані вказують дії, які потрібно виконати, а в інструкції — вказівки, як їх виконувати.</a:t>
            </a:r>
            <a:endParaRPr lang="uk-UA" sz="2800" b="1" i="1" kern="0" dirty="0">
              <a:solidFill>
                <a:srgbClr val="FFFF00"/>
              </a:solidFill>
            </a:endParaRPr>
          </a:p>
        </p:txBody>
      </p:sp>
      <p:pic>
        <p:nvPicPr>
          <p:cNvPr id="13" name="Picture 2" descr="http://www.hrm.ua/community/uploads/images/00/18/28/2011/07/21/5db1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619" y="3134192"/>
            <a:ext cx="4087216" cy="3686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medblog.in.ua/wp-content/uploads/2013/04/1638-thumb.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58" r="15204"/>
          <a:stretch/>
        </p:blipFill>
        <p:spPr bwMode="auto">
          <a:xfrm>
            <a:off x="1109415" y="3200226"/>
            <a:ext cx="4870452" cy="3275841"/>
          </a:xfrm>
          <a:prstGeom prst="rect">
            <a:avLst/>
          </a:prstGeom>
          <a:noFill/>
          <a:extLst>
            <a:ext uri="{909E8E84-426E-40DD-AFC4-6F175D3DCCD1}">
              <a14:hiddenFill xmlns:a14="http://schemas.microsoft.com/office/drawing/2010/main">
                <a:solidFill>
                  <a:srgbClr val="FFFFFF"/>
                </a:solidFill>
              </a14:hiddenFill>
            </a:ext>
          </a:extLst>
        </p:spPr>
      </p:pic>
      <p:sp>
        <p:nvSpPr>
          <p:cNvPr id="7" name="Овал 6"/>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42431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інструкціях використовують повідомлення, спрямовані на виконання певних дій, їх часто називають командами.</a:t>
            </a:r>
            <a:endParaRPr lang="uk-UA" sz="2800" b="1" i="1" kern="0" dirty="0">
              <a:solidFill>
                <a:srgbClr val="FFFF00"/>
              </a:solidFill>
            </a:endParaRPr>
          </a:p>
        </p:txBody>
      </p:sp>
      <p:pic>
        <p:nvPicPr>
          <p:cNvPr id="10" name="Shape 184"/>
          <p:cNvPicPr preferRelativeResize="0"/>
          <p:nvPr/>
        </p:nvPicPr>
        <p:blipFill>
          <a:blip r:embed="rId3"/>
          <a:stretch>
            <a:fillRect/>
          </a:stretch>
        </p:blipFill>
        <p:spPr>
          <a:xfrm>
            <a:off x="2021085" y="3772529"/>
            <a:ext cx="4157025" cy="2758773"/>
          </a:xfrm>
          <a:prstGeom prst="rect">
            <a:avLst/>
          </a:prstGeom>
        </p:spPr>
      </p:pic>
      <p:pic>
        <p:nvPicPr>
          <p:cNvPr id="12" name="Shape 187"/>
          <p:cNvPicPr preferRelativeResize="0"/>
          <p:nvPr/>
        </p:nvPicPr>
        <p:blipFill>
          <a:blip r:embed="rId4"/>
          <a:stretch>
            <a:fillRect/>
          </a:stretch>
        </p:blipFill>
        <p:spPr>
          <a:xfrm>
            <a:off x="7118254" y="3772529"/>
            <a:ext cx="4319496" cy="2876644"/>
          </a:xfrm>
          <a:prstGeom prst="rect">
            <a:avLst/>
          </a:prstGeom>
        </p:spPr>
      </p:pic>
      <p:sp>
        <p:nvSpPr>
          <p:cNvPr id="13" name="TextBox 12"/>
          <p:cNvSpPr txBox="1"/>
          <p:nvPr/>
        </p:nvSpPr>
        <p:spPr>
          <a:xfrm>
            <a:off x="1403648" y="2700090"/>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Команда</a:t>
            </a:r>
            <a:r>
              <a:rPr lang="uk-UA" sz="2800" b="1" i="1" kern="0" dirty="0">
                <a:solidFill>
                  <a:srgbClr val="FFFFFF"/>
                </a:solidFill>
              </a:rPr>
              <a:t>  —  це  повідомлення, яке  спонукає до   виконання певної дії.</a:t>
            </a:r>
          </a:p>
        </p:txBody>
      </p:sp>
      <p:pic>
        <p:nvPicPr>
          <p:cNvPr id="14" name="Picture 2" descr="alert, attention, danger, error, exclamation, hanger, message, problem, warn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40" y="2738382"/>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9" name="Овал 8"/>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731819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3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4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1989360" y="1196763"/>
            <a:ext cx="8215438"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ctr" fontAlgn="base">
              <a:spcBef>
                <a:spcPct val="0"/>
              </a:spcBef>
              <a:spcAft>
                <a:spcPct val="0"/>
              </a:spcAft>
              <a:defRPr/>
            </a:pPr>
            <a:r>
              <a:rPr lang="uk-UA" sz="2800" b="1" i="1" kern="0" dirty="0">
                <a:solidFill>
                  <a:srgbClr val="FFFFFF"/>
                </a:solidFill>
              </a:rPr>
              <a:t>Ту саму команду можна подати в різних формах:</a:t>
            </a:r>
            <a:endParaRPr lang="uk-UA" sz="2800" b="1" i="1" kern="0" dirty="0">
              <a:solidFill>
                <a:srgbClr val="FFFF00"/>
              </a:solidFill>
            </a:endParaRPr>
          </a:p>
        </p:txBody>
      </p:sp>
      <p:pic>
        <p:nvPicPr>
          <p:cNvPr id="7" name="Picture 4" descr="http://u.jimdo.com/www54/o/s006d1b173da89be5/img/iac1451165f1854aa/1333365770/std/im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0943" y="4171060"/>
            <a:ext cx="1552042" cy="12028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nvPr>
        </p:nvGraphicFramePr>
        <p:xfrm>
          <a:off x="2826461" y="2056316"/>
          <a:ext cx="6602506" cy="4782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84" y="4266509"/>
            <a:ext cx="973439" cy="97344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rotWithShape="1">
          <a:blip r:embed="rId10" cstate="email">
            <a:extLst>
              <a:ext uri="{28A0092B-C50C-407E-A947-70E740481C1C}">
                <a14:useLocalDpi xmlns:a14="http://schemas.microsoft.com/office/drawing/2010/main"/>
              </a:ext>
            </a:extLst>
          </a:blip>
          <a:srcRect l="477" t="391" r="-477" b="22510"/>
          <a:stretch/>
        </p:blipFill>
        <p:spPr>
          <a:xfrm>
            <a:off x="211200" y="2180521"/>
            <a:ext cx="1872208" cy="1880713"/>
          </a:xfrm>
          <a:prstGeom prst="rect">
            <a:avLst/>
          </a:prstGeom>
        </p:spPr>
      </p:pic>
      <p:pic>
        <p:nvPicPr>
          <p:cNvPr id="14" name="Picture 4" descr="edit, red, soda, text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0503" y="2118529"/>
            <a:ext cx="1584176" cy="1584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dubna.ru/i/77/678_jezl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3977" y="5445224"/>
            <a:ext cx="1145383" cy="11453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reen, light, lights, red, road, traffic, yellow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32991" y="557680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lackboard, board, business, coach, conference, defence, direction, efficiency, finance, game, gameplay, goals, internet, maneuvers, marketing, offence, optimization, plan, planning, projector, seo, strategic, strategy, tactic, tactics, training, wartheathre, wayout, web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0503" y="3999242"/>
            <a:ext cx="1383989" cy="1383990"/>
          </a:xfrm>
          <a:prstGeom prst="rect">
            <a:avLst/>
          </a:prstGeom>
          <a:noFill/>
          <a:extLst>
            <a:ext uri="{909E8E84-426E-40DD-AFC4-6F175D3DCCD1}">
              <a14:hiddenFill xmlns:a14="http://schemas.microsoft.com/office/drawing/2010/main">
                <a:solidFill>
                  <a:srgbClr val="FFFFFF"/>
                </a:solidFill>
              </a14:hiddenFill>
            </a:ext>
          </a:extLst>
        </p:spPr>
      </p:pic>
      <p:sp>
        <p:nvSpPr>
          <p:cNvPr id="18" name="Овал 17"/>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42236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graphicEl>
                                              <a:dgm id="{77544B19-18D0-47B1-8BEC-9521DE9CE79A}"/>
                                            </p:graphicEl>
                                          </p:spTgt>
                                        </p:tgtEl>
                                        <p:attrNameLst>
                                          <p:attrName>style.visibility</p:attrName>
                                        </p:attrNameLst>
                                      </p:cBhvr>
                                      <p:to>
                                        <p:strVal val="visible"/>
                                      </p:to>
                                    </p:set>
                                    <p:animEffect transition="in" filter="wipe(left)">
                                      <p:cBhvr>
                                        <p:cTn id="11" dur="1000"/>
                                        <p:tgtEl>
                                          <p:spTgt spid="9">
                                            <p:graphicEl>
                                              <a:dgm id="{77544B19-18D0-47B1-8BEC-9521DE9CE79A}"/>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graphicEl>
                                              <a:dgm id="{DA2EBA52-C63F-4FFB-813C-D276C87ADF04}"/>
                                            </p:graphicEl>
                                          </p:spTgt>
                                        </p:tgtEl>
                                        <p:attrNameLst>
                                          <p:attrName>style.visibility</p:attrName>
                                        </p:attrNameLst>
                                      </p:cBhvr>
                                      <p:to>
                                        <p:strVal val="visible"/>
                                      </p:to>
                                    </p:set>
                                    <p:animEffect transition="in" filter="wipe(left)">
                                      <p:cBhvr>
                                        <p:cTn id="15" dur="250"/>
                                        <p:tgtEl>
                                          <p:spTgt spid="9">
                                            <p:graphicEl>
                                              <a:dgm id="{DA2EBA52-C63F-4FFB-813C-D276C87ADF04}"/>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9">
                                            <p:graphicEl>
                                              <a:dgm id="{412948DD-A0BD-48A2-A730-40CA1FDB0FFF}"/>
                                            </p:graphicEl>
                                          </p:spTgt>
                                        </p:tgtEl>
                                        <p:attrNameLst>
                                          <p:attrName>style.visibility</p:attrName>
                                        </p:attrNameLst>
                                      </p:cBhvr>
                                      <p:to>
                                        <p:strVal val="visible"/>
                                      </p:to>
                                    </p:set>
                                    <p:animEffect transition="in" filter="wipe(left)">
                                      <p:cBhvr>
                                        <p:cTn id="19" dur="1000"/>
                                        <p:tgtEl>
                                          <p:spTgt spid="9">
                                            <p:graphicEl>
                                              <a:dgm id="{412948DD-A0BD-48A2-A730-40CA1FDB0FFF}"/>
                                            </p:graphicEl>
                                          </p:spTgt>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9">
                                            <p:graphicEl>
                                              <a:dgm id="{032A8BCB-EDE3-45EB-AE04-C3A54ABA6493}"/>
                                            </p:graphicEl>
                                          </p:spTgt>
                                        </p:tgtEl>
                                        <p:attrNameLst>
                                          <p:attrName>style.visibility</p:attrName>
                                        </p:attrNameLst>
                                      </p:cBhvr>
                                      <p:to>
                                        <p:strVal val="visible"/>
                                      </p:to>
                                    </p:set>
                                    <p:animEffect transition="in" filter="wipe(left)">
                                      <p:cBhvr>
                                        <p:cTn id="29" dur="250"/>
                                        <p:tgtEl>
                                          <p:spTgt spid="9">
                                            <p:graphicEl>
                                              <a:dgm id="{032A8BCB-EDE3-45EB-AE04-C3A54ABA6493}"/>
                                            </p:graphicEl>
                                          </p:spTgt>
                                        </p:tgtEl>
                                      </p:cBhvr>
                                    </p:animEffect>
                                  </p:childTnLst>
                                </p:cTn>
                              </p:par>
                            </p:childTnLst>
                          </p:cTn>
                        </p:par>
                        <p:par>
                          <p:cTn id="30" fill="hold">
                            <p:stCondLst>
                              <p:cond delay="4250"/>
                            </p:stCondLst>
                            <p:childTnLst>
                              <p:par>
                                <p:cTn id="31" presetID="22" presetClass="entr" presetSubtype="8" fill="hold" grpId="0" nodeType="afterEffect">
                                  <p:stCondLst>
                                    <p:cond delay="0"/>
                                  </p:stCondLst>
                                  <p:childTnLst>
                                    <p:set>
                                      <p:cBhvr>
                                        <p:cTn id="32" dur="1" fill="hold">
                                          <p:stCondLst>
                                            <p:cond delay="0"/>
                                          </p:stCondLst>
                                        </p:cTn>
                                        <p:tgtEl>
                                          <p:spTgt spid="9">
                                            <p:graphicEl>
                                              <a:dgm id="{72672CB6-1F98-4F10-B970-E9A55B4B2A55}"/>
                                            </p:graphicEl>
                                          </p:spTgt>
                                        </p:tgtEl>
                                        <p:attrNameLst>
                                          <p:attrName>style.visibility</p:attrName>
                                        </p:attrNameLst>
                                      </p:cBhvr>
                                      <p:to>
                                        <p:strVal val="visible"/>
                                      </p:to>
                                    </p:set>
                                    <p:animEffect transition="in" filter="wipe(left)">
                                      <p:cBhvr>
                                        <p:cTn id="33" dur="1000"/>
                                        <p:tgtEl>
                                          <p:spTgt spid="9">
                                            <p:graphicEl>
                                              <a:dgm id="{72672CB6-1F98-4F10-B970-E9A55B4B2A55}"/>
                                            </p:graphicEl>
                                          </p:spTgt>
                                        </p:tgtEl>
                                      </p:cBhvr>
                                    </p:animEffect>
                                  </p:childTnLst>
                                </p:cTn>
                              </p:par>
                            </p:childTnLst>
                          </p:cTn>
                        </p:par>
                        <p:par>
                          <p:cTn id="34" fill="hold">
                            <p:stCondLst>
                              <p:cond delay="525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Effect transition="in" filter="fade">
                                      <p:cBhvr>
                                        <p:cTn id="39" dur="750"/>
                                        <p:tgtEl>
                                          <p:spTgt spid="14"/>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BED8321F-6B9A-4DFE-887A-81F9D3973A22}"/>
                                            </p:graphicEl>
                                          </p:spTgt>
                                        </p:tgtEl>
                                        <p:attrNameLst>
                                          <p:attrName>style.visibility</p:attrName>
                                        </p:attrNameLst>
                                      </p:cBhvr>
                                      <p:to>
                                        <p:strVal val="visible"/>
                                      </p:to>
                                    </p:set>
                                    <p:animEffect transition="in" filter="wipe(left)">
                                      <p:cBhvr>
                                        <p:cTn id="43" dur="250"/>
                                        <p:tgtEl>
                                          <p:spTgt spid="9">
                                            <p:graphicEl>
                                              <a:dgm id="{BED8321F-6B9A-4DFE-887A-81F9D3973A22}"/>
                                            </p:graphicEl>
                                          </p:spTgt>
                                        </p:tgtEl>
                                      </p:cBhvr>
                                    </p:animEffect>
                                  </p:childTnLst>
                                </p:cTn>
                              </p:par>
                            </p:childTnLst>
                          </p:cTn>
                        </p:par>
                        <p:par>
                          <p:cTn id="44" fill="hold">
                            <p:stCondLst>
                              <p:cond delay="6250"/>
                            </p:stCondLst>
                            <p:childTnLst>
                              <p:par>
                                <p:cTn id="45" presetID="22" presetClass="entr" presetSubtype="8" fill="hold" grpId="0" nodeType="afterEffect">
                                  <p:stCondLst>
                                    <p:cond delay="0"/>
                                  </p:stCondLst>
                                  <p:childTnLst>
                                    <p:set>
                                      <p:cBhvr>
                                        <p:cTn id="46" dur="1" fill="hold">
                                          <p:stCondLst>
                                            <p:cond delay="0"/>
                                          </p:stCondLst>
                                        </p:cTn>
                                        <p:tgtEl>
                                          <p:spTgt spid="9">
                                            <p:graphicEl>
                                              <a:dgm id="{8765CC8C-3EF8-4EE7-9AB1-AF8ABA46C8B2}"/>
                                            </p:graphicEl>
                                          </p:spTgt>
                                        </p:tgtEl>
                                        <p:attrNameLst>
                                          <p:attrName>style.visibility</p:attrName>
                                        </p:attrNameLst>
                                      </p:cBhvr>
                                      <p:to>
                                        <p:strVal val="visible"/>
                                      </p:to>
                                    </p:set>
                                    <p:animEffect transition="in" filter="wipe(left)">
                                      <p:cBhvr>
                                        <p:cTn id="47" dur="1000"/>
                                        <p:tgtEl>
                                          <p:spTgt spid="9">
                                            <p:graphicEl>
                                              <a:dgm id="{8765CC8C-3EF8-4EE7-9AB1-AF8ABA46C8B2}"/>
                                            </p:graphicEl>
                                          </p:spTgt>
                                        </p:tgtEl>
                                      </p:cBhvr>
                                    </p:animEffect>
                                  </p:childTnLst>
                                </p:cTn>
                              </p:par>
                            </p:childTnLst>
                          </p:cTn>
                        </p:par>
                        <p:par>
                          <p:cTn id="48" fill="hold">
                            <p:stCondLst>
                              <p:cond delay="725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childTnLst>
                          </p:cTn>
                        </p:par>
                        <p:par>
                          <p:cTn id="54" fill="hold">
                            <p:stCondLst>
                              <p:cond delay="8000"/>
                            </p:stCondLst>
                            <p:childTnLst>
                              <p:par>
                                <p:cTn id="55" presetID="53" presetClass="entr" presetSubtype="1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750" fill="hold"/>
                                        <p:tgtEl>
                                          <p:spTgt spid="7"/>
                                        </p:tgtEl>
                                        <p:attrNameLst>
                                          <p:attrName>ppt_w</p:attrName>
                                        </p:attrNameLst>
                                      </p:cBhvr>
                                      <p:tavLst>
                                        <p:tav tm="0">
                                          <p:val>
                                            <p:fltVal val="0"/>
                                          </p:val>
                                        </p:tav>
                                        <p:tav tm="100000">
                                          <p:val>
                                            <p:strVal val="#ppt_w"/>
                                          </p:val>
                                        </p:tav>
                                      </p:tavLst>
                                    </p:anim>
                                    <p:anim calcmode="lin" valueType="num">
                                      <p:cBhvr>
                                        <p:cTn id="58" dur="750" fill="hold"/>
                                        <p:tgtEl>
                                          <p:spTgt spid="7"/>
                                        </p:tgtEl>
                                        <p:attrNameLst>
                                          <p:attrName>ppt_h</p:attrName>
                                        </p:attrNameLst>
                                      </p:cBhvr>
                                      <p:tavLst>
                                        <p:tav tm="0">
                                          <p:val>
                                            <p:fltVal val="0"/>
                                          </p:val>
                                        </p:tav>
                                        <p:tav tm="100000">
                                          <p:val>
                                            <p:strVal val="#ppt_h"/>
                                          </p:val>
                                        </p:tav>
                                      </p:tavLst>
                                    </p:anim>
                                    <p:animEffect transition="in" filter="fade">
                                      <p:cBhvr>
                                        <p:cTn id="59" dur="750"/>
                                        <p:tgtEl>
                                          <p:spTgt spid="7"/>
                                        </p:tgtEl>
                                      </p:cBhvr>
                                    </p:animEffect>
                                  </p:childTnLst>
                                </p:cTn>
                              </p:par>
                            </p:childTnLst>
                          </p:cTn>
                        </p:par>
                        <p:par>
                          <p:cTn id="60" fill="hold">
                            <p:stCondLst>
                              <p:cond delay="8750"/>
                            </p:stCondLst>
                            <p:childTnLst>
                              <p:par>
                                <p:cTn id="61" presetID="22" presetClass="entr" presetSubtype="8" fill="hold" grpId="0" nodeType="afterEffect">
                                  <p:stCondLst>
                                    <p:cond delay="0"/>
                                  </p:stCondLst>
                                  <p:childTnLst>
                                    <p:set>
                                      <p:cBhvr>
                                        <p:cTn id="62" dur="1" fill="hold">
                                          <p:stCondLst>
                                            <p:cond delay="0"/>
                                          </p:stCondLst>
                                        </p:cTn>
                                        <p:tgtEl>
                                          <p:spTgt spid="9">
                                            <p:graphicEl>
                                              <a:dgm id="{12225DB6-DBB2-4B72-AD4E-F15352BA9798}"/>
                                            </p:graphicEl>
                                          </p:spTgt>
                                        </p:tgtEl>
                                        <p:attrNameLst>
                                          <p:attrName>style.visibility</p:attrName>
                                        </p:attrNameLst>
                                      </p:cBhvr>
                                      <p:to>
                                        <p:strVal val="visible"/>
                                      </p:to>
                                    </p:set>
                                    <p:animEffect transition="in" filter="wipe(left)">
                                      <p:cBhvr>
                                        <p:cTn id="63" dur="250"/>
                                        <p:tgtEl>
                                          <p:spTgt spid="9">
                                            <p:graphicEl>
                                              <a:dgm id="{12225DB6-DBB2-4B72-AD4E-F15352BA9798}"/>
                                            </p:graphicEl>
                                          </p:spTgt>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9">
                                            <p:graphicEl>
                                              <a:dgm id="{5334B692-5EB3-481B-B62A-12391070C543}"/>
                                            </p:graphicEl>
                                          </p:spTgt>
                                        </p:tgtEl>
                                        <p:attrNameLst>
                                          <p:attrName>style.visibility</p:attrName>
                                        </p:attrNameLst>
                                      </p:cBhvr>
                                      <p:to>
                                        <p:strVal val="visible"/>
                                      </p:to>
                                    </p:set>
                                    <p:animEffect transition="in" filter="wipe(left)">
                                      <p:cBhvr>
                                        <p:cTn id="67" dur="1000"/>
                                        <p:tgtEl>
                                          <p:spTgt spid="9">
                                            <p:graphicEl>
                                              <a:dgm id="{5334B692-5EB3-481B-B62A-12391070C543}"/>
                                            </p:graphicEl>
                                          </p:spTgt>
                                        </p:tgtEl>
                                      </p:cBhvr>
                                    </p:animEffect>
                                  </p:childTnLst>
                                </p:cTn>
                              </p:par>
                            </p:childTnLst>
                          </p:cTn>
                        </p:par>
                        <p:par>
                          <p:cTn id="68" fill="hold">
                            <p:stCondLst>
                              <p:cond delay="10000"/>
                            </p:stCondLst>
                            <p:childTnLst>
                              <p:par>
                                <p:cTn id="69" presetID="53" presetClass="entr" presetSubtype="16"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Effect transition="in" filter="fade">
                                      <p:cBhvr>
                                        <p:cTn id="73" dur="1000"/>
                                        <p:tgtEl>
                                          <p:spTgt spid="17"/>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9">
                                            <p:graphicEl>
                                              <a:dgm id="{B4E2B0BB-1E83-4F51-BC61-EDD3D0060A2D}"/>
                                            </p:graphicEl>
                                          </p:spTgt>
                                        </p:tgtEl>
                                        <p:attrNameLst>
                                          <p:attrName>style.visibility</p:attrName>
                                        </p:attrNameLst>
                                      </p:cBhvr>
                                      <p:to>
                                        <p:strVal val="visible"/>
                                      </p:to>
                                    </p:set>
                                    <p:animEffect transition="in" filter="wipe(left)">
                                      <p:cBhvr>
                                        <p:cTn id="77" dur="250"/>
                                        <p:tgtEl>
                                          <p:spTgt spid="9">
                                            <p:graphicEl>
                                              <a:dgm id="{B4E2B0BB-1E83-4F51-BC61-EDD3D0060A2D}"/>
                                            </p:graphicEl>
                                          </p:spTgt>
                                        </p:tgtEl>
                                      </p:cBhvr>
                                    </p:animEffect>
                                  </p:childTnLst>
                                </p:cTn>
                              </p:par>
                            </p:childTnLst>
                          </p:cTn>
                        </p:par>
                        <p:par>
                          <p:cTn id="78" fill="hold">
                            <p:stCondLst>
                              <p:cond delay="11250"/>
                            </p:stCondLst>
                            <p:childTnLst>
                              <p:par>
                                <p:cTn id="79" presetID="22" presetClass="entr" presetSubtype="8" fill="hold" grpId="0" nodeType="afterEffect">
                                  <p:stCondLst>
                                    <p:cond delay="0"/>
                                  </p:stCondLst>
                                  <p:childTnLst>
                                    <p:set>
                                      <p:cBhvr>
                                        <p:cTn id="80" dur="1" fill="hold">
                                          <p:stCondLst>
                                            <p:cond delay="0"/>
                                          </p:stCondLst>
                                        </p:cTn>
                                        <p:tgtEl>
                                          <p:spTgt spid="9">
                                            <p:graphicEl>
                                              <a:dgm id="{4C65CF6B-9788-4659-8CB3-C39C33EFCF90}"/>
                                            </p:graphicEl>
                                          </p:spTgt>
                                        </p:tgtEl>
                                        <p:attrNameLst>
                                          <p:attrName>style.visibility</p:attrName>
                                        </p:attrNameLst>
                                      </p:cBhvr>
                                      <p:to>
                                        <p:strVal val="visible"/>
                                      </p:to>
                                    </p:set>
                                    <p:animEffect transition="in" filter="wipe(left)">
                                      <p:cBhvr>
                                        <p:cTn id="81" dur="1000"/>
                                        <p:tgtEl>
                                          <p:spTgt spid="9">
                                            <p:graphicEl>
                                              <a:dgm id="{4C65CF6B-9788-4659-8CB3-C39C33EFCF90}"/>
                                            </p:graphicEl>
                                          </p:spTgt>
                                        </p:tgtEl>
                                      </p:cBhvr>
                                    </p:animEffect>
                                  </p:childTnLst>
                                </p:cTn>
                              </p:par>
                            </p:childTnLst>
                          </p:cTn>
                        </p:par>
                        <p:par>
                          <p:cTn id="82" fill="hold">
                            <p:stCondLst>
                              <p:cond delay="12250"/>
                            </p:stCondLst>
                            <p:childTnLst>
                              <p:par>
                                <p:cTn id="83" presetID="53" presetClass="entr" presetSubtype="16"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750" fill="hold"/>
                                        <p:tgtEl>
                                          <p:spTgt spid="16"/>
                                        </p:tgtEl>
                                        <p:attrNameLst>
                                          <p:attrName>ppt_w</p:attrName>
                                        </p:attrNameLst>
                                      </p:cBhvr>
                                      <p:tavLst>
                                        <p:tav tm="0">
                                          <p:val>
                                            <p:fltVal val="0"/>
                                          </p:val>
                                        </p:tav>
                                        <p:tav tm="100000">
                                          <p:val>
                                            <p:strVal val="#ppt_w"/>
                                          </p:val>
                                        </p:tav>
                                      </p:tavLst>
                                    </p:anim>
                                    <p:anim calcmode="lin" valueType="num">
                                      <p:cBhvr>
                                        <p:cTn id="86" dur="750" fill="hold"/>
                                        <p:tgtEl>
                                          <p:spTgt spid="16"/>
                                        </p:tgtEl>
                                        <p:attrNameLst>
                                          <p:attrName>ppt_h</p:attrName>
                                        </p:attrNameLst>
                                      </p:cBhvr>
                                      <p:tavLst>
                                        <p:tav tm="0">
                                          <p:val>
                                            <p:fltVal val="0"/>
                                          </p:val>
                                        </p:tav>
                                        <p:tav tm="100000">
                                          <p:val>
                                            <p:strVal val="#ppt_h"/>
                                          </p:val>
                                        </p:tav>
                                      </p:tavLst>
                                    </p:anim>
                                    <p:animEffect transition="in" filter="fade">
                                      <p:cBhvr>
                                        <p:cTn id="87" dur="750"/>
                                        <p:tgtEl>
                                          <p:spTgt spid="16"/>
                                        </p:tgtEl>
                                      </p:cBhvr>
                                    </p:animEffect>
                                  </p:childTnLst>
                                </p:cTn>
                              </p:par>
                            </p:childTnLst>
                          </p:cTn>
                        </p:par>
                        <p:par>
                          <p:cTn id="88" fill="hold">
                            <p:stCondLst>
                              <p:cond delay="13000"/>
                            </p:stCondLst>
                            <p:childTnLst>
                              <p:par>
                                <p:cTn id="89" presetID="53" presetClass="entr" presetSubtype="16"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750" fill="hold"/>
                                        <p:tgtEl>
                                          <p:spTgt spid="15"/>
                                        </p:tgtEl>
                                        <p:attrNameLst>
                                          <p:attrName>ppt_w</p:attrName>
                                        </p:attrNameLst>
                                      </p:cBhvr>
                                      <p:tavLst>
                                        <p:tav tm="0">
                                          <p:val>
                                            <p:fltVal val="0"/>
                                          </p:val>
                                        </p:tav>
                                        <p:tav tm="100000">
                                          <p:val>
                                            <p:strVal val="#ppt_w"/>
                                          </p:val>
                                        </p:tav>
                                      </p:tavLst>
                                    </p:anim>
                                    <p:anim calcmode="lin" valueType="num">
                                      <p:cBhvr>
                                        <p:cTn id="92" dur="750" fill="hold"/>
                                        <p:tgtEl>
                                          <p:spTgt spid="15"/>
                                        </p:tgtEl>
                                        <p:attrNameLst>
                                          <p:attrName>ppt_h</p:attrName>
                                        </p:attrNameLst>
                                      </p:cBhvr>
                                      <p:tavLst>
                                        <p:tav tm="0">
                                          <p:val>
                                            <p:fltVal val="0"/>
                                          </p:val>
                                        </p:tav>
                                        <p:tav tm="100000">
                                          <p:val>
                                            <p:strVal val="#ppt_h"/>
                                          </p:val>
                                        </p:tav>
                                      </p:tavLst>
                                    </p:anim>
                                    <p:animEffect transition="in" filter="fade">
                                      <p:cBhvr>
                                        <p:cTn id="9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Форма подачі команди залежить від її призначення та об'єкта, який виконуватиме цю команду, — </a:t>
            </a:r>
            <a:r>
              <a:rPr lang="uk-UA" sz="2800" b="1" i="1" kern="0" dirty="0">
                <a:solidFill>
                  <a:srgbClr val="FFFF00"/>
                </a:solidFill>
              </a:rPr>
              <a:t>виконавця</a:t>
            </a:r>
            <a:r>
              <a:rPr lang="uk-UA" sz="2800" b="1" i="1" kern="0" dirty="0">
                <a:solidFill>
                  <a:srgbClr val="FFFFFF"/>
                </a:solidFill>
              </a:rPr>
              <a:t> команди.</a:t>
            </a:r>
            <a:endParaRPr lang="uk-UA" sz="2800" b="1" i="1" kern="0" dirty="0">
              <a:solidFill>
                <a:srgbClr val="FFFF00"/>
              </a:solidFill>
            </a:endParaRPr>
          </a:p>
        </p:txBody>
      </p:sp>
      <p:pic>
        <p:nvPicPr>
          <p:cNvPr id="8" name="Shape 179"/>
          <p:cNvPicPr preferRelativeResize="0"/>
          <p:nvPr/>
        </p:nvPicPr>
        <p:blipFill rotWithShape="1">
          <a:blip r:embed="rId3"/>
          <a:srcRect l="23104" r="10344"/>
          <a:stretch/>
        </p:blipFill>
        <p:spPr>
          <a:xfrm>
            <a:off x="1193809" y="2690244"/>
            <a:ext cx="3735874" cy="3752604"/>
          </a:xfrm>
          <a:prstGeom prst="rect">
            <a:avLst/>
          </a:prstGeom>
        </p:spPr>
      </p:pic>
      <p:pic>
        <p:nvPicPr>
          <p:cNvPr id="9" name="Shape 199"/>
          <p:cNvPicPr preferRelativeResize="0"/>
          <p:nvPr/>
        </p:nvPicPr>
        <p:blipFill>
          <a:blip r:embed="rId4"/>
          <a:stretch>
            <a:fillRect/>
          </a:stretch>
        </p:blipFill>
        <p:spPr>
          <a:xfrm>
            <a:off x="6214821" y="2643750"/>
            <a:ext cx="5474201" cy="4074596"/>
          </a:xfrm>
          <a:prstGeom prst="rect">
            <a:avLst/>
          </a:prstGeom>
          <a:ln>
            <a:noFill/>
          </a:ln>
          <a:effectLst>
            <a:outerShdw blurRad="292100" dist="139700" dir="2700000" algn="tl" rotWithShape="0">
              <a:srgbClr val="333333">
                <a:alpha val="65000"/>
              </a:srgbClr>
            </a:outerShdw>
          </a:effectLst>
        </p:spPr>
      </p:pic>
      <p:sp>
        <p:nvSpPr>
          <p:cNvPr id="7" name="Овал 6"/>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579705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Алгоритми та їх виконавці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інформатиці інструкцію називають </a:t>
            </a:r>
            <a:r>
              <a:rPr lang="uk-UA" sz="2800" b="1" i="1" kern="0" dirty="0">
                <a:solidFill>
                  <a:srgbClr val="FFFF00"/>
                </a:solidFill>
              </a:rPr>
              <a:t>алгоритмом</a:t>
            </a:r>
            <a:r>
              <a:rPr lang="uk-UA" sz="2800" b="1" i="1" kern="0" dirty="0">
                <a:solidFill>
                  <a:srgbClr val="FFFFFF"/>
                </a:solidFill>
              </a:rPr>
              <a:t>, якщо вона складається із скінченної послідовності команд, спрямованих на отримання певного результату.</a:t>
            </a:r>
            <a:endParaRPr lang="uk-UA" sz="2800" b="1" i="1" kern="0" dirty="0">
              <a:solidFill>
                <a:srgbClr val="FFFF00"/>
              </a:solidFill>
            </a:endParaRPr>
          </a:p>
        </p:txBody>
      </p:sp>
      <p:pic>
        <p:nvPicPr>
          <p:cNvPr id="8" name="Picture 2" descr="http://www.meanders.ru/tok/img/algoritm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732" y="2690245"/>
            <a:ext cx="4556500" cy="3797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lesko.eu/images/content/programm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17" y="2712053"/>
            <a:ext cx="5018871" cy="378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Овал 6"/>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990867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мають спільні ознаки:</a:t>
            </a:r>
            <a:endParaRPr lang="uk-UA" sz="2800" b="1" i="1" kern="0" dirty="0">
              <a:solidFill>
                <a:srgbClr val="FFFF00"/>
              </a:solidFill>
            </a:endParaRPr>
          </a:p>
        </p:txBody>
      </p:sp>
      <p:graphicFrame>
        <p:nvGraphicFramePr>
          <p:cNvPr id="10" name="Схема 9"/>
          <p:cNvGraphicFramePr/>
          <p:nvPr>
            <p:extLst/>
          </p:nvPr>
        </p:nvGraphicFramePr>
        <p:xfrm>
          <a:off x="126385" y="1572955"/>
          <a:ext cx="11901492" cy="4874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Овал 6"/>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03144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dgm id="{C7661E35-6C55-4B51-BE17-D9D67599F310}"/>
                                            </p:graphicEl>
                                          </p:spTgt>
                                        </p:tgtEl>
                                        <p:attrNameLst>
                                          <p:attrName>style.visibility</p:attrName>
                                        </p:attrNameLst>
                                      </p:cBhvr>
                                      <p:to>
                                        <p:strVal val="visible"/>
                                      </p:to>
                                    </p:set>
                                    <p:animEffect transition="in" filter="wipe(left)">
                                      <p:cBhvr>
                                        <p:cTn id="11" dur="500"/>
                                        <p:tgtEl>
                                          <p:spTgt spid="10">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graphicEl>
                                              <a:dgm id="{27878C57-BBF6-4C22-88FA-1C3D4933722D}"/>
                                            </p:graphicEl>
                                          </p:spTgt>
                                        </p:tgtEl>
                                        <p:attrNameLst>
                                          <p:attrName>style.visibility</p:attrName>
                                        </p:attrNameLst>
                                      </p:cBhvr>
                                      <p:to>
                                        <p:strVal val="visible"/>
                                      </p:to>
                                    </p:set>
                                    <p:animEffect transition="in" filter="wipe(left)">
                                      <p:cBhvr>
                                        <p:cTn id="14" dur="500"/>
                                        <p:tgtEl>
                                          <p:spTgt spid="10">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graphicEl>
                                              <a:dgm id="{EE2EA9E0-CBE5-43E4-BB02-325D168626A4}"/>
                                            </p:graphicEl>
                                          </p:spTgt>
                                        </p:tgtEl>
                                        <p:attrNameLst>
                                          <p:attrName>style.visibility</p:attrName>
                                        </p:attrNameLst>
                                      </p:cBhvr>
                                      <p:to>
                                        <p:strVal val="visible"/>
                                      </p:to>
                                    </p:set>
                                    <p:animEffect transition="in" filter="wipe(left)">
                                      <p:cBhvr>
                                        <p:cTn id="17" dur="1000"/>
                                        <p:tgtEl>
                                          <p:spTgt spid="10">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graphicEl>
                                              <a:dgm id="{E63EBB38-5984-4F74-98F1-254621592311}"/>
                                            </p:graphicEl>
                                          </p:spTgt>
                                        </p:tgtEl>
                                        <p:attrNameLst>
                                          <p:attrName>style.visibility</p:attrName>
                                        </p:attrNameLst>
                                      </p:cBhvr>
                                      <p:to>
                                        <p:strVal val="visible"/>
                                      </p:to>
                                    </p:set>
                                    <p:animEffect transition="in" filter="wipe(left)">
                                      <p:cBhvr>
                                        <p:cTn id="21" dur="500"/>
                                        <p:tgtEl>
                                          <p:spTgt spid="10">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graphicEl>
                                              <a:dgm id="{AD2F74AD-5B6A-4346-8349-090AC68FEE9A}"/>
                                            </p:graphicEl>
                                          </p:spTgt>
                                        </p:tgtEl>
                                        <p:attrNameLst>
                                          <p:attrName>style.visibility</p:attrName>
                                        </p:attrNameLst>
                                      </p:cBhvr>
                                      <p:to>
                                        <p:strVal val="visible"/>
                                      </p:to>
                                    </p:set>
                                    <p:animEffect transition="in" filter="wipe(left)">
                                      <p:cBhvr>
                                        <p:cTn id="24" dur="1000"/>
                                        <p:tgtEl>
                                          <p:spTgt spid="10">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
                                            <p:graphicEl>
                                              <a:dgm id="{D13D7DA6-9D1E-4150-A6AE-C6ABC36166D5}"/>
                                            </p:graphicEl>
                                          </p:spTgt>
                                        </p:tgtEl>
                                        <p:attrNameLst>
                                          <p:attrName>style.visibility</p:attrName>
                                        </p:attrNameLst>
                                      </p:cBhvr>
                                      <p:to>
                                        <p:strVal val="visible"/>
                                      </p:to>
                                    </p:set>
                                    <p:animEffect transition="in" filter="wipe(left)">
                                      <p:cBhvr>
                                        <p:cTn id="28" dur="500"/>
                                        <p:tgtEl>
                                          <p:spTgt spid="10">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graphicEl>
                                              <a:dgm id="{46297F79-2755-4E7F-87B4-88629DD167EF}"/>
                                            </p:graphicEl>
                                          </p:spTgt>
                                        </p:tgtEl>
                                        <p:attrNameLst>
                                          <p:attrName>style.visibility</p:attrName>
                                        </p:attrNameLst>
                                      </p:cBhvr>
                                      <p:to>
                                        <p:strVal val="visible"/>
                                      </p:to>
                                    </p:set>
                                    <p:animEffect transition="in" filter="wipe(left)">
                                      <p:cBhvr>
                                        <p:cTn id="31" dur="1000"/>
                                        <p:tgtEl>
                                          <p:spTgt spid="10">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0">
                                            <p:graphicEl>
                                              <a:dgm id="{AA2029A9-878F-42BF-A694-5944B1AD983E}"/>
                                            </p:graphicEl>
                                          </p:spTgt>
                                        </p:tgtEl>
                                        <p:attrNameLst>
                                          <p:attrName>style.visibility</p:attrName>
                                        </p:attrNameLst>
                                      </p:cBhvr>
                                      <p:to>
                                        <p:strVal val="visible"/>
                                      </p:to>
                                    </p:set>
                                    <p:animEffect transition="in" filter="wipe(left)">
                                      <p:cBhvr>
                                        <p:cTn id="35" dur="500"/>
                                        <p:tgtEl>
                                          <p:spTgt spid="10">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graphicEl>
                                              <a:dgm id="{E97A966C-ADE1-481C-9602-29D743F1F5D5}"/>
                                            </p:graphicEl>
                                          </p:spTgt>
                                        </p:tgtEl>
                                        <p:attrNameLst>
                                          <p:attrName>style.visibility</p:attrName>
                                        </p:attrNameLst>
                                      </p:cBhvr>
                                      <p:to>
                                        <p:strVal val="visible"/>
                                      </p:to>
                                    </p:set>
                                    <p:animEffect transition="in" filter="wipe(left)">
                                      <p:cBhvr>
                                        <p:cTn id="38" dur="1000"/>
                                        <p:tgtEl>
                                          <p:spTgt spid="10">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a:extLst>
              <a:ext uri="{FF2B5EF4-FFF2-40B4-BE49-F238E27FC236}">
                <a16:creationId xmlns:a16="http://schemas.microsoft.com/office/drawing/2014/main" id="{AE9F0463-8856-477B-B3C7-5957F20FC60A}"/>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часто створюють і виконують </a:t>
            </a:r>
            <a:r>
              <a:rPr lang="uk-UA" sz="2800" b="1" i="1" kern="0" dirty="0">
                <a:solidFill>
                  <a:srgbClr val="FFFF00"/>
                </a:solidFill>
              </a:rPr>
              <a:t>алгоритми</a:t>
            </a:r>
            <a:r>
              <a:rPr lang="uk-UA" sz="2800" b="1" i="1" kern="0" dirty="0">
                <a:solidFill>
                  <a:srgbClr val="FFFFFF"/>
                </a:solidFill>
              </a:rPr>
              <a:t> на: </a:t>
            </a:r>
          </a:p>
        </p:txBody>
      </p:sp>
      <p:sp>
        <p:nvSpPr>
          <p:cNvPr id="7" name="TextBox 6">
            <a:extLst>
              <a:ext uri="{FF2B5EF4-FFF2-40B4-BE49-F238E27FC236}">
                <a16:creationId xmlns:a16="http://schemas.microsoft.com/office/drawing/2014/main" id="{0D212080-BE96-422E-B99B-0E8B8857B679}"/>
              </a:ext>
            </a:extLst>
          </p:cNvPr>
          <p:cNvSpPr txBox="1"/>
          <p:nvPr/>
        </p:nvSpPr>
        <p:spPr>
          <a:xfrm>
            <a:off x="72008"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Роботі</a:t>
            </a:r>
          </a:p>
        </p:txBody>
      </p:sp>
      <p:sp>
        <p:nvSpPr>
          <p:cNvPr id="8" name="TextBox 7">
            <a:extLst>
              <a:ext uri="{FF2B5EF4-FFF2-40B4-BE49-F238E27FC236}">
                <a16:creationId xmlns:a16="http://schemas.microsoft.com/office/drawing/2014/main" id="{1B3F9CF4-67A8-4CEB-9831-389FA30D90EB}"/>
              </a:ext>
            </a:extLst>
          </p:cNvPr>
          <p:cNvSpPr txBox="1"/>
          <p:nvPr/>
        </p:nvSpPr>
        <p:spPr>
          <a:xfrm>
            <a:off x="4110554"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Вулиці</a:t>
            </a:r>
          </a:p>
        </p:txBody>
      </p:sp>
      <p:sp>
        <p:nvSpPr>
          <p:cNvPr id="9" name="TextBox 8">
            <a:extLst>
              <a:ext uri="{FF2B5EF4-FFF2-40B4-BE49-F238E27FC236}">
                <a16:creationId xmlns:a16="http://schemas.microsoft.com/office/drawing/2014/main" id="{27A7F914-D2C7-4894-A29E-8A12C79F355E}"/>
              </a:ext>
            </a:extLst>
          </p:cNvPr>
          <p:cNvSpPr txBox="1"/>
          <p:nvPr/>
        </p:nvSpPr>
        <p:spPr>
          <a:xfrm>
            <a:off x="8149100"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Удома</a:t>
            </a:r>
          </a:p>
        </p:txBody>
      </p:sp>
      <p:sp>
        <p:nvSpPr>
          <p:cNvPr id="10" name="TextBox 9">
            <a:extLst>
              <a:ext uri="{FF2B5EF4-FFF2-40B4-BE49-F238E27FC236}">
                <a16:creationId xmlns:a16="http://schemas.microsoft.com/office/drawing/2014/main" id="{FD289F61-5330-486A-941E-BD4F00E0E740}"/>
              </a:ext>
            </a:extLst>
          </p:cNvPr>
          <p:cNvSpPr txBox="1"/>
          <p:nvPr/>
        </p:nvSpPr>
        <p:spPr>
          <a:xfrm>
            <a:off x="72008" y="4946727"/>
            <a:ext cx="9450683"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школі ти також щоденно використовуєш </a:t>
            </a:r>
            <a:r>
              <a:rPr lang="uk-UA" sz="2800" b="1" i="1" kern="0" dirty="0">
                <a:solidFill>
                  <a:srgbClr val="FFFF00"/>
                </a:solidFill>
              </a:rPr>
              <a:t>алгоритми</a:t>
            </a:r>
            <a:r>
              <a:rPr lang="uk-UA" sz="2800" b="1" i="1" kern="0" dirty="0">
                <a:solidFill>
                  <a:srgbClr val="FFFFFF"/>
                </a:solidFill>
              </a:rPr>
              <a:t>.</a:t>
            </a:r>
          </a:p>
        </p:txBody>
      </p:sp>
      <p:pic>
        <p:nvPicPr>
          <p:cNvPr id="11" name="Picture 2" descr="briefcase, case, job, work icon">
            <a:extLst>
              <a:ext uri="{FF2B5EF4-FFF2-40B4-BE49-F238E27FC236}">
                <a16:creationId xmlns:a16="http://schemas.microsoft.com/office/drawing/2014/main" id="{ED10AD1D-5CA9-4AA1-90D4-7E1B2C62A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76" y="2498302"/>
            <a:ext cx="2355916" cy="2355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Результат пошуку зображень за запитом &quot;traffic lights icon&quot;">
            <a:extLst>
              <a:ext uri="{FF2B5EF4-FFF2-40B4-BE49-F238E27FC236}">
                <a16:creationId xmlns:a16="http://schemas.microsoft.com/office/drawing/2014/main" id="{3A23971E-AF44-449A-AA73-9580DB9AE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970" y="2511944"/>
            <a:ext cx="1884218" cy="23559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ome icon">
            <a:extLst>
              <a:ext uri="{FF2B5EF4-FFF2-40B4-BE49-F238E27FC236}">
                <a16:creationId xmlns:a16="http://schemas.microsoft.com/office/drawing/2014/main" id="{02A9D5EC-F203-46ED-9E23-E1C20174C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7170" y="2498264"/>
            <a:ext cx="2176909" cy="2176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Результат пошуку зображень за запитом &quot;school icon&quot;">
            <a:extLst>
              <a:ext uri="{FF2B5EF4-FFF2-40B4-BE49-F238E27FC236}">
                <a16:creationId xmlns:a16="http://schemas.microsoft.com/office/drawing/2014/main" id="{F8E73CAF-F3F3-4025-AF9F-E8C1D15C5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9781" y="4675173"/>
            <a:ext cx="2147964" cy="2147964"/>
          </a:xfrm>
          <a:prstGeom prst="rect">
            <a:avLst/>
          </a:prstGeom>
          <a:noFill/>
          <a:extLst>
            <a:ext uri="{909E8E84-426E-40DD-AFC4-6F175D3DCCD1}">
              <a14:hiddenFill xmlns:a14="http://schemas.microsoft.com/office/drawing/2010/main">
                <a:solidFill>
                  <a:srgbClr val="FFFFFF"/>
                </a:solidFill>
              </a14:hiddenFill>
            </a:ext>
          </a:extLst>
        </p:spPr>
      </p:pic>
      <p:sp>
        <p:nvSpPr>
          <p:cNvPr id="15" name="Овал 14"/>
          <p:cNvSpPr/>
          <p:nvPr/>
        </p:nvSpPr>
        <p:spPr>
          <a:xfrm>
            <a:off x="10789920" y="679269"/>
            <a:ext cx="566057" cy="5138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37541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80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031acba94ac51ebc3ddea366225748e91ab9fec"/>
</p:tagLst>
</file>

<file path=ppt/theme/theme1.xml><?xml version="1.0" encoding="utf-8"?>
<a:theme xmlns:a="http://schemas.openxmlformats.org/drawingml/2006/main" name="La ment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TM02474572[[fn=Медицинский шаблон оформления]]</Template>
  <TotalTime>139710</TotalTime>
  <Words>705</Words>
  <Application>Microsoft Office PowerPoint</Application>
  <PresentationFormat>Широкоэкранный</PresentationFormat>
  <Paragraphs>85</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Verdana</vt:lpstr>
      <vt:lpstr>Wingdings</vt:lpstr>
      <vt:lpstr>La mente</vt:lpstr>
      <vt:lpstr> Алгоритми та їх виконавці</vt:lpstr>
      <vt:lpstr>План дій</vt:lpstr>
      <vt:lpstr>Чим інструкція відрізняється від плану?</vt:lpstr>
      <vt:lpstr>Що таке команда?</vt:lpstr>
      <vt:lpstr>Що таке команда?</vt:lpstr>
      <vt:lpstr>Що таке команда?</vt:lpstr>
      <vt:lpstr>Алгоритми та їх виконавці</vt:lpstr>
      <vt:lpstr>Що називають алгоритмом?</vt:lpstr>
      <vt:lpstr>Що називають алгоритмом?</vt:lpstr>
      <vt:lpstr>Що називають алгоритмом?</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Хто чи що може бути виконавцем алгоритму?</vt:lpstr>
      <vt:lpstr>Хто чи що може бути виконавцем алгоритму?</vt:lpstr>
      <vt:lpstr>Хто або що може бути виконавцем команд?</vt:lpstr>
      <vt:lpstr>Хто чи що може бути виконавцем алгоритму?</vt:lpstr>
      <vt:lpstr>Повторюємо</vt:lpstr>
      <vt:lpstr>Дайте відповіді на запитання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user</cp:lastModifiedBy>
  <cp:revision>820</cp:revision>
  <dcterms:created xsi:type="dcterms:W3CDTF">2016-06-06T19:48:43Z</dcterms:created>
  <dcterms:modified xsi:type="dcterms:W3CDTF">2023-03-29T08:37:59Z</dcterms:modified>
</cp:coreProperties>
</file>