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5" r:id="rId7"/>
    <p:sldId id="262" r:id="rId8"/>
    <p:sldId id="266" r:id="rId9"/>
    <p:sldId id="267" r:id="rId10"/>
    <p:sldId id="264" r:id="rId11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44" d="100"/>
          <a:sy n="44" d="100"/>
        </p:scale>
        <p:origin x="-394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619188B-FE9D-DA44-2A03-CED7BBE2B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C99CEF6-C67B-81D1-4DBD-36E8808BA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9005F7D-A0A6-6DF6-5A83-3BD7ABF70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49FDB53-ABD9-BB92-6417-A37FA7423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7CBBC5F-9D79-2CB7-84FB-32081016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6797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02ACC59-AA3C-3320-9139-A42F1F74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0650F83-EC5C-8436-A9F5-6ABD42433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D484924-7F84-A9E7-E068-CB1712E1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ED872C2-13B1-46AB-6239-CC8C6880F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43C784A-1577-DE90-0991-63C0FE23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3125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A1BE9362-99B2-AF43-DA5A-6FE8B624DD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7D5EF7F-A3F4-BCA6-3C04-411CAB422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60022AD-0549-1E3D-3FF3-5D2D549F6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022FB22-1114-2096-3AC4-020AF8F23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3D539F8-81DA-9865-93BC-C62532FA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7423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5ADD72-A4AA-AFDD-DC7A-5BCBE10ED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6E49A7C-09EF-16F5-19EB-6F0C8BEF4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EC6CA8F-C4B4-4668-453C-F399D940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7579C1A-BD2E-E3FD-6153-61ED000BA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AB3B5D6-516D-9EC5-DA59-37FF5A7F2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6785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1F65ADC-7E31-F30D-6AF4-7F927F4C4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7359086-F7E5-4C7C-E012-75A8BBEFD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31A782B-793F-9A52-60D4-A2426181C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C2669DF-5DED-791E-C19B-6205813D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0B0C4D5-1B73-94D1-0A8B-F8E23AC0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406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5C42253-CDC9-8A63-7406-83EC9E7A4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252406C-8505-0511-EFD0-A026C9CDB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116E6893-7463-D585-BC06-EEC65AD13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2F3B929-1A5C-C95E-F24B-B1AE9D94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4273898-87BD-5A36-69ED-E7B7D79C0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2AFAEEE-862E-A63C-B81C-6CDE1D37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4232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D01BA45-8DCF-464B-D60F-A07FD9C52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97614AD-ABFE-2769-4047-3C7C38C3B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8AF2374-0EA4-9566-C7AB-205E5499C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10B122E-6AC7-07CF-69B0-4A2F91DD9A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A247F59-7BB2-A69B-C5F7-9A59B1802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8334FD50-B6B0-AD77-54A1-22C1FD64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144148A6-DA4D-A6A9-2CD4-13EE74409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282CBECD-55AD-2B56-218A-537B1FBC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181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C94200-95E1-35A8-BC11-02F5BDB4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A56997E-928E-7BA5-0F2E-61FEA285C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8CC12811-D311-133F-A6B5-D1DFAA4F6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8F96C279-C29E-8993-C1CB-73CDCFABA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4100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C246BDCF-4BD4-BE45-BB74-43ED9AA32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EBA47A4C-FBD4-4C46-6EB0-2BCCA571D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D0582709-3656-B15E-1F69-AD9748B2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78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D88962D-D749-4567-0726-3B690C5B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4A7EE39-9743-6081-F730-6BC42A865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CEB5973-EFDF-041B-9D17-838AD321D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7C73347-F969-E62F-B5FE-A0EC3D5C2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4651DD7-538A-86C8-C27C-EB76093D3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C42F553-171C-3F6C-1E39-12BE06489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0495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22438D9-E035-8C43-3B1E-85EFDB3AE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F0A57628-16A3-21DF-3E80-C3BEDF207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49C67FF-304A-9CEB-63FA-A74498A7C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EE1778F-FB48-31D5-8221-789BFC611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518127C-3976-3250-BDC8-B0313135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E938C38-2F4B-962D-5F36-B8DF9DF1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7223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91D9C24-86DD-D432-8083-420FBB4B7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237F6FC-E285-90DD-4F4C-0BEC988AB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2E3C147-EED3-4DE5-E338-B45EA6A10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86DFC-AF38-472D-B007-F26E8B429BCB}" type="datetimeFigureOut">
              <a:rPr lang="x-none" smtClean="0"/>
              <a:t>30.03.2023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F46E459-B63B-FE4A-BBCA-53D0FB31C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1841FE5-5D22-A46F-38EA-E7CF35686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7223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C58BEE5-0C32-AB9E-7992-AF19C130FA80}"/>
              </a:ext>
            </a:extLst>
          </p:cNvPr>
          <p:cNvSpPr/>
          <p:nvPr/>
        </p:nvSpPr>
        <p:spPr>
          <a:xfrm>
            <a:off x="2816798" y="359047"/>
            <a:ext cx="6168676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31</a:t>
            </a:r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 </a:t>
            </a:r>
            <a:r>
              <a:rPr lang="ru-RU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березня</a:t>
            </a:r>
            <a:endParaRPr lang="ru-RU" sz="60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Сходинки</a:t>
            </a:r>
            <a:endParaRPr lang="ru-RU" sz="60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 до </a:t>
            </a:r>
            <a:r>
              <a:rPr lang="ru-RU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математичного</a:t>
            </a:r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 </a:t>
            </a:r>
          </a:p>
          <a:p>
            <a:pPr algn="ctr"/>
            <a:r>
              <a:rPr lang="ru-RU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Ол</a:t>
            </a:r>
            <a:r>
              <a:rPr lang="uk-UA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імпу</a:t>
            </a:r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74BD0F5-EA11-710A-D5B5-C20DCAF8DD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2735" y="2251873"/>
            <a:ext cx="2601744" cy="420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90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35279725-E9E1-AA69-0BCD-84D9090DB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621"/>
            <a:ext cx="12192000" cy="6826718"/>
          </a:xfrm>
          <a:prstGeom prst="rect">
            <a:avLst/>
          </a:prstGeom>
        </p:spPr>
      </p:pic>
      <p:pic>
        <p:nvPicPr>
          <p:cNvPr id="4098" name="Picture 2" descr="C:\Users\Людмила\Desktop\КАРТИНКИ\04026bao-f3d0-640x50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547774"/>
            <a:ext cx="6677891" cy="530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44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018DBBC-4D79-747D-A925-9130925B2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8" y="0"/>
            <a:ext cx="12192000" cy="682671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53CCC2E-337E-1C5A-8AF6-F4A74D2A401D}"/>
              </a:ext>
            </a:extLst>
          </p:cNvPr>
          <p:cNvSpPr/>
          <p:nvPr/>
        </p:nvSpPr>
        <p:spPr>
          <a:xfrm>
            <a:off x="4603795" y="-764001"/>
            <a:ext cx="223490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Задача</a:t>
            </a:r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2701" y="1097978"/>
            <a:ext cx="107621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chemeClr val="bg1"/>
                </a:solidFill>
                <a:latin typeface="Helios"/>
              </a:rPr>
              <a:t>Братам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Петрику й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Іванку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разом 28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років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. Петрик 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старший  </a:t>
            </a:r>
            <a:r>
              <a:rPr lang="ru-RU" sz="3200" dirty="0" err="1" smtClean="0">
                <a:solidFill>
                  <a:schemeClr val="bg1"/>
                </a:solidFill>
                <a:latin typeface="Helios"/>
              </a:rPr>
              <a:t>від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Іванка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на 4 роки.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років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кожному?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64" y="5048856"/>
            <a:ext cx="1704976" cy="157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42701" y="2155583"/>
            <a:ext cx="1076211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Helios"/>
              </a:rPr>
              <a:t>1)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років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разом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було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б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двом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братам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, </a:t>
            </a:r>
            <a:r>
              <a:rPr lang="ru-RU" sz="2800" dirty="0" err="1" smtClean="0">
                <a:solidFill>
                  <a:schemeClr val="bg1"/>
                </a:solidFill>
                <a:latin typeface="Helios"/>
              </a:rPr>
              <a:t>якби</a:t>
            </a:r>
            <a:r>
              <a:rPr lang="ru-RU" sz="2800" dirty="0" smtClean="0">
                <a:solidFill>
                  <a:schemeClr val="bg1"/>
                </a:solidFill>
                <a:latin typeface="Helios"/>
              </a:rPr>
              <a:t>  вони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були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однолітками</a:t>
            </a:r>
            <a:r>
              <a:rPr lang="ru-RU" sz="2800" dirty="0" smtClean="0">
                <a:solidFill>
                  <a:schemeClr val="bg1"/>
                </a:solidFill>
                <a:latin typeface="Helios"/>
              </a:rPr>
              <a:t>?                          </a:t>
            </a:r>
            <a:endParaRPr lang="ru-RU" sz="2800" dirty="0">
              <a:solidFill>
                <a:schemeClr val="bg1"/>
              </a:solidFill>
              <a:latin typeface="Helios"/>
            </a:endParaRPr>
          </a:p>
          <a:p>
            <a:r>
              <a:rPr lang="ru-RU" sz="2800" dirty="0">
                <a:solidFill>
                  <a:schemeClr val="bg1"/>
                </a:solidFill>
                <a:latin typeface="Helios"/>
              </a:rPr>
              <a:t>2)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років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Іванкові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?</a:t>
            </a:r>
          </a:p>
          <a:p>
            <a:r>
              <a:rPr lang="ru-RU" sz="2800" dirty="0">
                <a:solidFill>
                  <a:schemeClr val="bg1"/>
                </a:solidFill>
                <a:latin typeface="Helios"/>
              </a:rPr>
              <a:t>3)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років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Петрику?</a:t>
            </a:r>
          </a:p>
          <a:p>
            <a:r>
              <a:rPr lang="ru-RU" sz="2800" i="1" dirty="0" err="1">
                <a:solidFill>
                  <a:schemeClr val="bg1"/>
                </a:solidFill>
                <a:latin typeface="Helios-Italic"/>
              </a:rPr>
              <a:t>Відповідь</a:t>
            </a:r>
            <a:r>
              <a:rPr lang="ru-RU" sz="2800" i="1" dirty="0">
                <a:solidFill>
                  <a:schemeClr val="bg1"/>
                </a:solidFill>
                <a:latin typeface="Helios-Italic"/>
              </a:rPr>
              <a:t>: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55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A0859280-8EF6-3266-2BA0-80E6629CC6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109"/>
            <a:ext cx="12192000" cy="693710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D958D19-1DED-CFB8-33A3-B0533761B3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7103" y="4243774"/>
            <a:ext cx="1617713" cy="2614224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A53CCC2E-337E-1C5A-8AF6-F4A74D2A401D}"/>
              </a:ext>
            </a:extLst>
          </p:cNvPr>
          <p:cNvSpPr/>
          <p:nvPr/>
        </p:nvSpPr>
        <p:spPr>
          <a:xfrm>
            <a:off x="4603795" y="-764001"/>
            <a:ext cx="223490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Задача</a:t>
            </a:r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4181" y="983411"/>
            <a:ext cx="107677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Helios"/>
              </a:rPr>
              <a:t>Батьку 32 роки, старшому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синові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8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років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, а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молодшому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— 6.</a:t>
            </a:r>
          </a:p>
          <a:p>
            <a:r>
              <a:rPr lang="ru-RU" sz="2800" dirty="0">
                <a:solidFill>
                  <a:schemeClr val="bg1"/>
                </a:solidFill>
                <a:latin typeface="Helios"/>
              </a:rPr>
              <a:t>Через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років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вік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батька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дорівнюватиме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сумі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віку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синів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?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4181" y="1962286"/>
            <a:ext cx="1095063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B3FF"/>
                </a:solidFill>
                <a:latin typeface="FuturisC-Bold"/>
              </a:rPr>
              <a:t>.</a:t>
            </a:r>
            <a:r>
              <a:rPr lang="ru-RU" sz="2800" dirty="0" err="1">
                <a:solidFill>
                  <a:schemeClr val="bg1"/>
                </a:solidFill>
                <a:latin typeface="FuturisC"/>
              </a:rPr>
              <a:t>Розв’яжи</a:t>
            </a:r>
            <a:r>
              <a:rPr lang="ru-RU" sz="2800" dirty="0">
                <a:solidFill>
                  <a:schemeClr val="bg1"/>
                </a:solidFill>
                <a:latin typeface="FuturisC"/>
              </a:rPr>
              <a:t> задачу в </a:t>
            </a:r>
            <a:r>
              <a:rPr lang="ru-RU" sz="2800" dirty="0" err="1">
                <a:solidFill>
                  <a:schemeClr val="bg1"/>
                </a:solidFill>
                <a:latin typeface="FuturisC"/>
              </a:rPr>
              <a:t>робочому</a:t>
            </a:r>
            <a:r>
              <a:rPr lang="ru-RU" sz="2800" dirty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FuturisC"/>
              </a:rPr>
              <a:t>зошиті</a:t>
            </a:r>
            <a:r>
              <a:rPr lang="ru-RU" sz="2800" dirty="0">
                <a:solidFill>
                  <a:schemeClr val="bg1"/>
                </a:solidFill>
                <a:latin typeface="FuturisC"/>
              </a:rPr>
              <a:t> за планом.</a:t>
            </a:r>
          </a:p>
          <a:p>
            <a:r>
              <a:rPr lang="ru-RU" sz="2800" dirty="0">
                <a:solidFill>
                  <a:schemeClr val="bg1"/>
                </a:solidFill>
                <a:latin typeface="Helios"/>
              </a:rPr>
              <a:t>1)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років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синам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разом?</a:t>
            </a:r>
          </a:p>
          <a:p>
            <a:r>
              <a:rPr lang="ru-RU" sz="2800" dirty="0">
                <a:solidFill>
                  <a:schemeClr val="bg1"/>
                </a:solidFill>
                <a:latin typeface="Helios"/>
              </a:rPr>
              <a:t>2) На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вік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батька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більший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від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сумарного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віку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синів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?</a:t>
            </a:r>
          </a:p>
          <a:p>
            <a:r>
              <a:rPr lang="ru-RU" sz="2800" dirty="0">
                <a:solidFill>
                  <a:schemeClr val="bg1"/>
                </a:solidFill>
                <a:latin typeface="Helios"/>
              </a:rPr>
              <a:t>3) На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збільшиться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вік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батька за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рік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?</a:t>
            </a:r>
          </a:p>
          <a:p>
            <a:r>
              <a:rPr lang="ru-RU" sz="2800" dirty="0">
                <a:solidFill>
                  <a:schemeClr val="bg1"/>
                </a:solidFill>
                <a:latin typeface="Helios"/>
              </a:rPr>
              <a:t>4) На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збільшиться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за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рік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сумарний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вік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Helios"/>
              </a:rPr>
              <a:t>синів</a:t>
            </a:r>
            <a:r>
              <a:rPr lang="ru-RU" sz="2800" dirty="0">
                <a:solidFill>
                  <a:schemeClr val="bg1"/>
                </a:solidFill>
                <a:latin typeface="Helios"/>
              </a:rPr>
              <a:t>?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72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172207D4-1D92-9F2F-CD56-7ADDB94E0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25770" y="473517"/>
            <a:ext cx="94163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1). 8 + 6 = 14(р.) </a:t>
            </a:r>
            <a:r>
              <a:rPr lang="uk-UA" sz="54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–синам</a:t>
            </a:r>
            <a:r>
              <a:rPr lang="uk-UA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разом;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5770" y="1371600"/>
            <a:ext cx="53495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2).32 – 14 = 18(р.)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5770" y="2294930"/>
            <a:ext cx="109307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3).2 – 1= 1  «швидкість зближення»</a:t>
            </a:r>
          </a:p>
          <a:p>
            <a:r>
              <a:rPr lang="uk-UA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</a:t>
            </a:r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іку батька та сумарного віку синів;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5770" y="3890665"/>
            <a:ext cx="46875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4).18 : 1= 18(р.)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5770" y="4679757"/>
            <a:ext cx="11184216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/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Відповідь:</a:t>
            </a:r>
            <a:r>
              <a:rPr lang="ru-RU" sz="3600" dirty="0">
                <a:solidFill>
                  <a:prstClr val="white"/>
                </a:solidFill>
                <a:latin typeface="Helios"/>
              </a:rPr>
              <a:t>Через </a:t>
            </a:r>
            <a:r>
              <a:rPr lang="ru-RU" sz="3600" dirty="0" smtClean="0">
                <a:solidFill>
                  <a:prstClr val="white"/>
                </a:solidFill>
                <a:latin typeface="Helios"/>
              </a:rPr>
              <a:t>18 </a:t>
            </a:r>
            <a:r>
              <a:rPr lang="ru-RU" sz="3600" dirty="0" err="1">
                <a:solidFill>
                  <a:prstClr val="white"/>
                </a:solidFill>
                <a:latin typeface="Helios"/>
              </a:rPr>
              <a:t>років</a:t>
            </a:r>
            <a:r>
              <a:rPr lang="ru-RU" sz="3600" dirty="0">
                <a:solidFill>
                  <a:prstClr val="white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prstClr val="white"/>
                </a:solidFill>
                <a:latin typeface="Helios"/>
              </a:rPr>
              <a:t>вік</a:t>
            </a:r>
            <a:r>
              <a:rPr lang="ru-RU" sz="3600" dirty="0">
                <a:solidFill>
                  <a:prstClr val="white"/>
                </a:solidFill>
                <a:latin typeface="Helios"/>
              </a:rPr>
              <a:t> батька </a:t>
            </a:r>
            <a:r>
              <a:rPr lang="ru-RU" sz="3600" dirty="0" err="1" smtClean="0">
                <a:solidFill>
                  <a:prstClr val="white"/>
                </a:solidFill>
                <a:latin typeface="Helios"/>
              </a:rPr>
              <a:t>дорівнюва</a:t>
            </a:r>
            <a:r>
              <a:rPr lang="ru-RU" sz="3600" dirty="0" smtClean="0">
                <a:solidFill>
                  <a:prstClr val="white"/>
                </a:solidFill>
                <a:latin typeface="Helios"/>
              </a:rPr>
              <a:t>-</a:t>
            </a:r>
          </a:p>
          <a:p>
            <a:pPr lvl="0"/>
            <a:r>
              <a:rPr lang="ru-RU" sz="3600" dirty="0" err="1" smtClean="0">
                <a:solidFill>
                  <a:prstClr val="white"/>
                </a:solidFill>
                <a:latin typeface="Helios"/>
              </a:rPr>
              <a:t>тиме</a:t>
            </a:r>
            <a:r>
              <a:rPr lang="ru-RU" sz="3600" dirty="0" smtClean="0">
                <a:solidFill>
                  <a:prstClr val="white"/>
                </a:solidFill>
                <a:latin typeface="Helios"/>
              </a:rPr>
              <a:t> </a:t>
            </a:r>
            <a:r>
              <a:rPr lang="ru-RU" sz="3600" dirty="0" err="1" smtClean="0">
                <a:solidFill>
                  <a:prstClr val="white"/>
                </a:solidFill>
                <a:latin typeface="Helios"/>
              </a:rPr>
              <a:t>сумі</a:t>
            </a:r>
            <a:r>
              <a:rPr lang="ru-RU" sz="3600" dirty="0">
                <a:solidFill>
                  <a:prstClr val="white"/>
                </a:solidFill>
                <a:latin typeface="Helios"/>
              </a:rPr>
              <a:t> </a:t>
            </a:r>
            <a:r>
              <a:rPr lang="ru-RU" sz="3600" dirty="0" smtClean="0">
                <a:solidFill>
                  <a:prstClr val="white"/>
                </a:solidFill>
                <a:latin typeface="Helios"/>
              </a:rPr>
              <a:t>                  </a:t>
            </a:r>
            <a:r>
              <a:rPr lang="ru-RU" sz="3600" dirty="0" err="1" smtClean="0">
                <a:solidFill>
                  <a:prstClr val="white"/>
                </a:solidFill>
                <a:latin typeface="Helios"/>
              </a:rPr>
              <a:t>віку</a:t>
            </a:r>
            <a:r>
              <a:rPr lang="ru-RU" sz="3600" dirty="0" smtClean="0">
                <a:solidFill>
                  <a:prstClr val="white"/>
                </a:solidFill>
                <a:latin typeface="Helios"/>
              </a:rPr>
              <a:t> </a:t>
            </a:r>
            <a:r>
              <a:rPr lang="ru-RU" sz="3600" dirty="0" err="1" smtClean="0">
                <a:solidFill>
                  <a:prstClr val="white"/>
                </a:solidFill>
                <a:latin typeface="Helios"/>
              </a:rPr>
              <a:t>синів</a:t>
            </a:r>
            <a:r>
              <a:rPr lang="ru-RU" sz="3600" dirty="0" smtClean="0">
                <a:solidFill>
                  <a:prstClr val="white"/>
                </a:solidFill>
                <a:latin typeface="Helios"/>
              </a:rPr>
              <a:t>.</a:t>
            </a:r>
            <a:endParaRPr lang="ru-RU" sz="3600" dirty="0">
              <a:solidFill>
                <a:prstClr val="white"/>
              </a:solidFill>
            </a:endParaRPr>
          </a:p>
          <a:p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763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35279725-E9E1-AA69-0BCD-84D9090DB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CF9F15AE-AF4F-0981-D239-9DBCD5EABA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0783" y="2550595"/>
            <a:ext cx="2229870" cy="360346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38720" y="390390"/>
            <a:ext cx="25170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Задача</a:t>
            </a:r>
            <a:endParaRPr lang="ru-RU" sz="6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9755" y="1213008"/>
            <a:ext cx="1072332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chemeClr val="bg1"/>
                </a:solidFill>
                <a:latin typeface="Helios"/>
              </a:rPr>
              <a:t>Стеблом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метрової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висоти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равлик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повзе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до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квітки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.</a:t>
            </a:r>
          </a:p>
          <a:p>
            <a:r>
              <a:rPr lang="ru-RU" sz="3200" dirty="0" err="1">
                <a:solidFill>
                  <a:schemeClr val="bg1"/>
                </a:solidFill>
                <a:latin typeface="Helios"/>
              </a:rPr>
              <a:t>Удень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він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підіймається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на 4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дм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, а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вночі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спускається</a:t>
            </a:r>
            <a:endParaRPr lang="ru-RU" sz="3200" dirty="0">
              <a:solidFill>
                <a:schemeClr val="bg1"/>
              </a:solidFill>
              <a:latin typeface="Helios"/>
            </a:endParaRPr>
          </a:p>
          <a:p>
            <a:r>
              <a:rPr lang="ru-RU" sz="3200" dirty="0">
                <a:solidFill>
                  <a:schemeClr val="bg1"/>
                </a:solidFill>
                <a:latin typeface="Helios"/>
              </a:rPr>
              <a:t>на 2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дм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.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днів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потрібно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Helios"/>
              </a:rPr>
              <a:t>равлику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,  </a:t>
            </a:r>
            <a:r>
              <a:rPr lang="ru-RU" sz="3200" dirty="0" err="1" smtClean="0">
                <a:solidFill>
                  <a:schemeClr val="bg1"/>
                </a:solidFill>
                <a:latin typeface="Helios"/>
              </a:rPr>
              <a:t>щоб</a:t>
            </a:r>
            <a:endParaRPr lang="ru-RU" sz="3200" dirty="0">
              <a:solidFill>
                <a:schemeClr val="bg1"/>
              </a:solidFill>
              <a:latin typeface="Helios"/>
            </a:endParaRPr>
          </a:p>
          <a:p>
            <a:r>
              <a:rPr lang="ru-RU" sz="3200" dirty="0" err="1">
                <a:solidFill>
                  <a:schemeClr val="bg1"/>
                </a:solidFill>
                <a:latin typeface="Helios"/>
              </a:rPr>
              <a:t>дістатися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квітки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?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70249" y="3429000"/>
            <a:ext cx="31293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1м =10дм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124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018DBBC-4D79-747D-A925-9130925B2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867" y="0"/>
            <a:ext cx="12247867" cy="6919973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3290" y="469360"/>
            <a:ext cx="2066356" cy="1636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24298" y="469360"/>
            <a:ext cx="710867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 день : 4дм- 2дм =2дм</a:t>
            </a:r>
          </a:p>
          <a:p>
            <a:endParaRPr lang="uk-UA" sz="54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4297" y="1346523"/>
            <a:ext cx="919899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ІІ день : 2дм + 4дм- 2дм =4дм</a:t>
            </a:r>
          </a:p>
          <a:p>
            <a:endParaRPr lang="uk-UA" sz="54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4776" y="2223686"/>
            <a:ext cx="938333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ІІІ день : 4дм + 4дм- 2дм =6дм</a:t>
            </a:r>
          </a:p>
          <a:p>
            <a:endParaRPr lang="uk-UA" sz="54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4776" y="3134409"/>
            <a:ext cx="80015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V</a:t>
            </a:r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день : 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6</a:t>
            </a:r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дм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+4</a:t>
            </a:r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дм =10дм</a:t>
            </a:r>
          </a:p>
          <a:p>
            <a:endParaRPr lang="uk-UA" sz="54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2124" y="4011572"/>
            <a:ext cx="105919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Відповідь: равлику потрібно 4 дні.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685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38720" y="390390"/>
            <a:ext cx="25170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Задача</a:t>
            </a:r>
            <a:endParaRPr lang="ru-RU" sz="6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983" y="3413359"/>
            <a:ext cx="1809577" cy="3001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48920" y="1138673"/>
            <a:ext cx="106896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Helios"/>
              </a:rPr>
              <a:t>О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п’ятнадцятій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годині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зі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станції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Helios"/>
              </a:rPr>
              <a:t>відправився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Helios"/>
              </a:rPr>
              <a:t>електро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- </a:t>
            </a:r>
            <a:r>
              <a:rPr lang="ru-RU" sz="3200" dirty="0" err="1" smtClean="0">
                <a:solidFill>
                  <a:schemeClr val="bg1"/>
                </a:solidFill>
                <a:latin typeface="Helios"/>
              </a:rPr>
              <a:t>поїзд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зі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швидкістю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80 км/год, а 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за  годину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звідти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ж у тому самому </a:t>
            </a:r>
            <a:r>
              <a:rPr lang="ru-RU" sz="3200" dirty="0" err="1" smtClean="0">
                <a:solidFill>
                  <a:schemeClr val="bg1"/>
                </a:solidFill>
                <a:latin typeface="Helios"/>
              </a:rPr>
              <a:t>напрямку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  </a:t>
            </a:r>
            <a:r>
              <a:rPr lang="ru-RU" sz="3200" dirty="0" err="1" smtClean="0">
                <a:solidFill>
                  <a:schemeClr val="bg1"/>
                </a:solidFill>
                <a:latin typeface="Helios"/>
              </a:rPr>
              <a:t>поїхав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інший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електропоїзд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зі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Helios"/>
              </a:rPr>
              <a:t>швидкістю</a:t>
            </a:r>
            <a:r>
              <a:rPr lang="ru-RU" sz="3200" dirty="0" smtClean="0">
                <a:solidFill>
                  <a:schemeClr val="bg1"/>
                </a:solidFill>
                <a:latin typeface="Helios"/>
              </a:rPr>
              <a:t>  75 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км/год. Яка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відстань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буде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між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ними</a:t>
            </a:r>
          </a:p>
          <a:p>
            <a:r>
              <a:rPr lang="ru-RU" sz="3200" dirty="0">
                <a:solidFill>
                  <a:schemeClr val="bg1"/>
                </a:solidFill>
                <a:latin typeface="Helios"/>
              </a:rPr>
              <a:t>о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вісімнадцятій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годині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Helios"/>
              </a:rPr>
              <a:t>цього</a:t>
            </a:r>
            <a:r>
              <a:rPr lang="ru-RU" sz="3200" dirty="0">
                <a:solidFill>
                  <a:schemeClr val="bg1"/>
                </a:solidFill>
                <a:latin typeface="Helios"/>
              </a:rPr>
              <a:t> дня?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7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07673" y="573270"/>
            <a:ext cx="106554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1). 18 – 15 = 3(</a:t>
            </a:r>
            <a:r>
              <a:rPr lang="uk-UA" sz="40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год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 – перебував у дорозі І поїзд;</a:t>
            </a:r>
            <a:endParaRPr lang="ru-RU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673" y="1281156"/>
            <a:ext cx="1063874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). </a:t>
            </a:r>
            <a:r>
              <a:rPr lang="uk-UA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80 * 3=240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(км) </a:t>
            </a:r>
            <a:r>
              <a:rPr lang="uk-UA" sz="40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–шлях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який подолав І поїзд;</a:t>
            </a:r>
            <a:endParaRPr lang="ru-RU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7673" y="1989042"/>
            <a:ext cx="1079167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3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). 18 – 16 = 2(</a:t>
            </a:r>
            <a:r>
              <a:rPr lang="uk-UA" sz="40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год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 – перебував у дорозі ІІ поїзд;</a:t>
            </a:r>
            <a:endParaRPr lang="ru-RU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5800" y="2705473"/>
            <a:ext cx="1100583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4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).75 * 2 = 150(км) </a:t>
            </a:r>
            <a:r>
              <a:rPr lang="uk-UA" sz="40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–шлях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який подолав  ІІ поїзд;</a:t>
            </a:r>
            <a:endParaRPr lang="ru-RU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1002" y="3413359"/>
            <a:ext cx="496001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5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). </a:t>
            </a:r>
            <a:r>
              <a:rPr lang="uk-UA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240 – 150= 90</a:t>
            </a:r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(км) </a:t>
            </a:r>
            <a:endParaRPr lang="ru-RU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1002" y="4121245"/>
            <a:ext cx="102370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Відповідь: о 18 годині відстань між </a:t>
            </a:r>
            <a:r>
              <a:rPr lang="uk-UA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електро</a:t>
            </a:r>
            <a:r>
              <a:rPr lang="uk-UA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–</a:t>
            </a:r>
          </a:p>
          <a:p>
            <a:r>
              <a:rPr lang="uk-UA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поїздами буде 90км. </a:t>
            </a:r>
            <a:endParaRPr lang="ru-RU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314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38720" y="390390"/>
            <a:ext cx="25170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Задача</a:t>
            </a:r>
            <a:endParaRPr lang="ru-RU" sz="6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9756" y="1243784"/>
            <a:ext cx="105788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solidFill>
                  <a:schemeClr val="bg1"/>
                </a:solidFill>
                <a:latin typeface="Helios"/>
                <a:cs typeface="Aharoni" pitchFamily="2" charset="-79"/>
              </a:rPr>
              <a:t>Обчисли</a:t>
            </a:r>
            <a:r>
              <a:rPr lang="ru-RU" sz="3600" dirty="0">
                <a:solidFill>
                  <a:schemeClr val="bg1"/>
                </a:solidFill>
                <a:latin typeface="Helios"/>
                <a:cs typeface="Aharoni" pitchFamily="2" charset="-79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  <a:cs typeface="Aharoni" pitchFamily="2" charset="-79"/>
              </a:rPr>
              <a:t>довжину</a:t>
            </a:r>
            <a:r>
              <a:rPr lang="ru-RU" sz="3600" dirty="0">
                <a:solidFill>
                  <a:schemeClr val="bg1"/>
                </a:solidFill>
                <a:latin typeface="Helios"/>
                <a:cs typeface="Aharoni" pitchFamily="2" charset="-79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  <a:cs typeface="Aharoni" pitchFamily="2" charset="-79"/>
              </a:rPr>
              <a:t>відрізка</a:t>
            </a:r>
            <a:r>
              <a:rPr lang="ru-RU" sz="3600" dirty="0">
                <a:solidFill>
                  <a:schemeClr val="bg1"/>
                </a:solidFill>
                <a:latin typeface="Helios"/>
                <a:cs typeface="Aharoni" pitchFamily="2" charset="-79"/>
              </a:rPr>
              <a:t> </a:t>
            </a:r>
            <a:r>
              <a:rPr lang="ru-RU" sz="3600" i="1" dirty="0">
                <a:solidFill>
                  <a:schemeClr val="bg1"/>
                </a:solidFill>
                <a:latin typeface="Helios-Italic"/>
                <a:cs typeface="Aharoni" pitchFamily="2" charset="-79"/>
              </a:rPr>
              <a:t>ВК </a:t>
            </a:r>
            <a:r>
              <a:rPr lang="ru-RU" sz="3600" dirty="0">
                <a:solidFill>
                  <a:schemeClr val="bg1"/>
                </a:solidFill>
                <a:latin typeface="Helios"/>
                <a:cs typeface="Aharoni" pitchFamily="2" charset="-79"/>
              </a:rPr>
              <a:t>за рисунком, </a:t>
            </a:r>
            <a:r>
              <a:rPr lang="ru-RU" sz="3600" dirty="0" err="1">
                <a:solidFill>
                  <a:schemeClr val="bg1"/>
                </a:solidFill>
                <a:latin typeface="Helios"/>
                <a:cs typeface="Aharoni" pitchFamily="2" charset="-79"/>
              </a:rPr>
              <a:t>якщо</a:t>
            </a:r>
            <a:r>
              <a:rPr lang="ru-RU" sz="3600" dirty="0">
                <a:solidFill>
                  <a:schemeClr val="bg1"/>
                </a:solidFill>
                <a:latin typeface="Helios"/>
                <a:cs typeface="Aharoni" pitchFamily="2" charset="-79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Helios"/>
                <a:cs typeface="Aharoni" pitchFamily="2" charset="-79"/>
              </a:rPr>
              <a:t>площа</a:t>
            </a:r>
            <a:r>
              <a:rPr lang="ru-RU" sz="3600" dirty="0" smtClean="0">
                <a:solidFill>
                  <a:schemeClr val="bg1"/>
                </a:solidFill>
                <a:latin typeface="Helios"/>
                <a:cs typeface="Aharoni" pitchFamily="2" charset="-79"/>
              </a:rPr>
              <a:t>  </a:t>
            </a:r>
            <a:r>
              <a:rPr lang="ru-RU" sz="3600" dirty="0" err="1" smtClean="0">
                <a:solidFill>
                  <a:schemeClr val="bg1"/>
                </a:solidFill>
                <a:latin typeface="Helios"/>
                <a:cs typeface="Aharoni" pitchFamily="2" charset="-79"/>
              </a:rPr>
              <a:t>прямокутника</a:t>
            </a:r>
            <a:r>
              <a:rPr lang="ru-RU" sz="3600" dirty="0" smtClean="0">
                <a:solidFill>
                  <a:schemeClr val="bg1"/>
                </a:solidFill>
                <a:latin typeface="Helios"/>
                <a:cs typeface="Aharoni" pitchFamily="2" charset="-79"/>
              </a:rPr>
              <a:t> </a:t>
            </a:r>
            <a:r>
              <a:rPr lang="ru-RU" sz="3600" i="1" dirty="0">
                <a:solidFill>
                  <a:schemeClr val="bg1"/>
                </a:solidFill>
                <a:latin typeface="Helios-Italic"/>
                <a:cs typeface="Aharoni" pitchFamily="2" charset="-79"/>
              </a:rPr>
              <a:t>АВСD </a:t>
            </a:r>
            <a:r>
              <a:rPr lang="ru-RU" sz="3600" dirty="0" err="1">
                <a:solidFill>
                  <a:schemeClr val="bg1"/>
                </a:solidFill>
                <a:latin typeface="Helios"/>
                <a:cs typeface="Aharoni" pitchFamily="2" charset="-79"/>
              </a:rPr>
              <a:t>дорівнює</a:t>
            </a:r>
            <a:r>
              <a:rPr lang="ru-RU" sz="3600" dirty="0">
                <a:solidFill>
                  <a:schemeClr val="bg1"/>
                </a:solidFill>
                <a:latin typeface="Helios"/>
                <a:cs typeface="Aharoni" pitchFamily="2" charset="-79"/>
              </a:rPr>
              <a:t> 18 см</a:t>
            </a:r>
            <a:r>
              <a:rPr lang="ru-RU" sz="1600" dirty="0">
                <a:solidFill>
                  <a:schemeClr val="bg1"/>
                </a:solidFill>
                <a:latin typeface="Helios"/>
                <a:cs typeface="Aharoni" pitchFamily="2" charset="-79"/>
              </a:rPr>
              <a:t>2</a:t>
            </a:r>
            <a:r>
              <a:rPr lang="ru-RU" sz="3600" dirty="0">
                <a:solidFill>
                  <a:schemeClr val="bg1"/>
                </a:solidFill>
                <a:latin typeface="Helios"/>
                <a:cs typeface="Aharoni" pitchFamily="2" charset="-79"/>
              </a:rPr>
              <a:t>.</a:t>
            </a:r>
            <a:endParaRPr lang="ru-RU" sz="3600" dirty="0">
              <a:solidFill>
                <a:schemeClr val="bg1"/>
              </a:solidFill>
              <a:cs typeface="Aharoni" pitchFamily="2" charset="-79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343" y="2743603"/>
            <a:ext cx="5170731" cy="2909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96000" y="2448746"/>
            <a:ext cx="518308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1).18 : 3 = 6(см) – ВС;</a:t>
            </a:r>
            <a:endParaRPr lang="ru-RU" sz="4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55474" y="3432844"/>
            <a:ext cx="493596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</a:t>
            </a:r>
            <a:r>
              <a:rPr lang="uk-UA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).6 - 4 = 2(см) – ВК;</a:t>
            </a:r>
            <a:endParaRPr lang="ru-RU" sz="4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375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430</Words>
  <Application>Microsoft Office PowerPoint</Application>
  <PresentationFormat>Произвольный</PresentationFormat>
  <Paragraphs>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Людмила</cp:lastModifiedBy>
  <cp:revision>34</cp:revision>
  <dcterms:created xsi:type="dcterms:W3CDTF">2022-11-21T18:49:02Z</dcterms:created>
  <dcterms:modified xsi:type="dcterms:W3CDTF">2023-03-30T19:01:18Z</dcterms:modified>
</cp:coreProperties>
</file>