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8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367A11EA-0E3C-4C59-A812-F05CD710CEB0}" type="datetimeFigureOut">
              <a:rPr lang="ru-RU" smtClean="0"/>
              <a:pPr/>
              <a:t>14.02.2017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7DA351-1220-4AE5-8E9F-E8759852B142}" type="slidenum">
              <a:rPr lang="ru-RU" smtClean="0"/>
              <a:pPr/>
              <a:t>‹№›</a:t>
            </a:fld>
            <a:endParaRPr lang="ru-RU"/>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67A11EA-0E3C-4C59-A812-F05CD710CEB0}" type="datetimeFigureOut">
              <a:rPr lang="ru-RU" smtClean="0"/>
              <a:pPr/>
              <a:t>14.02.2017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7DA351-1220-4AE5-8E9F-E8759852B14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67A11EA-0E3C-4C59-A812-F05CD710CEB0}" type="datetimeFigureOut">
              <a:rPr lang="ru-RU" smtClean="0"/>
              <a:pPr/>
              <a:t>14.02.2017</a:t>
            </a:fld>
            <a:endParaRPr lang="ru-RU"/>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a:p>
        </p:txBody>
      </p:sp>
      <p:sp>
        <p:nvSpPr>
          <p:cNvPr id="6" name="Номер слайда 5"/>
          <p:cNvSpPr>
            <a:spLocks noGrp="1"/>
          </p:cNvSpPr>
          <p:nvPr>
            <p:ph type="sldNum" sz="quarter" idx="12"/>
          </p:nvPr>
        </p:nvSpPr>
        <p:spPr/>
        <p:txBody>
          <a:bodyPr/>
          <a:lstStyle/>
          <a:p>
            <a:fld id="{8E7DA351-1220-4AE5-8E9F-E8759852B14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67A11EA-0E3C-4C59-A812-F05CD710CEB0}" type="datetimeFigureOut">
              <a:rPr lang="ru-RU" smtClean="0"/>
              <a:pPr/>
              <a:t>14.02.2017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7DA351-1220-4AE5-8E9F-E8759852B14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67A11EA-0E3C-4C59-A812-F05CD710CEB0}" type="datetimeFigureOut">
              <a:rPr lang="ru-RU" smtClean="0"/>
              <a:pPr/>
              <a:t>14.02.2017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7DA351-1220-4AE5-8E9F-E8759852B14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67A11EA-0E3C-4C59-A812-F05CD710CEB0}" type="datetimeFigureOut">
              <a:rPr lang="ru-RU" smtClean="0"/>
              <a:pPr/>
              <a:t>14.02.2017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7DA351-1220-4AE5-8E9F-E8759852B14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67A11EA-0E3C-4C59-A812-F05CD710CEB0}" type="datetimeFigureOut">
              <a:rPr lang="ru-RU" smtClean="0"/>
              <a:pPr/>
              <a:t>14.02.2017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E7DA351-1220-4AE5-8E9F-E8759852B14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67A11EA-0E3C-4C59-A812-F05CD710CEB0}" type="datetimeFigureOut">
              <a:rPr lang="ru-RU" smtClean="0"/>
              <a:pPr/>
              <a:t>14.02.2017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E7DA351-1220-4AE5-8E9F-E8759852B14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67A11EA-0E3C-4C59-A812-F05CD710CEB0}" type="datetimeFigureOut">
              <a:rPr lang="ru-RU" smtClean="0"/>
              <a:pPr/>
              <a:t>14.02.2017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E7DA351-1220-4AE5-8E9F-E8759852B14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67A11EA-0E3C-4C59-A812-F05CD710CEB0}" type="datetimeFigureOut">
              <a:rPr lang="ru-RU" smtClean="0"/>
              <a:pPr/>
              <a:t>14.02.2017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7DA351-1220-4AE5-8E9F-E8759852B142}" type="slidenum">
              <a:rPr lang="ru-RU" smtClean="0"/>
              <a:pPr/>
              <a:t>‹№›</a:t>
            </a:fld>
            <a:endParaRPr lang="ru-RU"/>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367A11EA-0E3C-4C59-A812-F05CD710CEB0}" type="datetimeFigureOut">
              <a:rPr lang="ru-RU" smtClean="0"/>
              <a:pPr/>
              <a:t>14.02.2017</a:t>
            </a:fld>
            <a:endParaRPr lang="ru-RU"/>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a:p>
        </p:txBody>
      </p:sp>
      <p:sp>
        <p:nvSpPr>
          <p:cNvPr id="7" name="Номер слайда 6"/>
          <p:cNvSpPr>
            <a:spLocks noGrp="1"/>
          </p:cNvSpPr>
          <p:nvPr>
            <p:ph type="sldNum" sz="quarter" idx="12"/>
          </p:nvPr>
        </p:nvSpPr>
        <p:spPr>
          <a:xfrm>
            <a:off x="8339328" y="1170432"/>
            <a:ext cx="733864" cy="201168"/>
          </a:xfrm>
        </p:spPr>
        <p:txBody>
          <a:bodyPr/>
          <a:lstStyle/>
          <a:p>
            <a:fld id="{8E7DA351-1220-4AE5-8E9F-E8759852B14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67A11EA-0E3C-4C59-A812-F05CD710CEB0}" type="datetimeFigureOut">
              <a:rPr lang="ru-RU" smtClean="0"/>
              <a:pPr/>
              <a:t>14.02.2017</a:t>
            </a:fld>
            <a:endParaRPr lang="ru-RU"/>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E7DA351-1220-4AE5-8E9F-E8759852B14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143380"/>
            <a:ext cx="8077200" cy="885820"/>
          </a:xfrm>
        </p:spPr>
        <p:txBody>
          <a:bodyPr/>
          <a:lstStyle/>
          <a:p>
            <a:r>
              <a:rPr lang="uk-UA" dirty="0" smtClean="0"/>
              <a:t>ІВАН СЕМЕНОВИЧ БУРЯК</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18"/>
          <p:cNvPicPr>
            <a:picLocks noChangeAspect="1" noChangeArrowheads="1"/>
          </p:cNvPicPr>
          <p:nvPr/>
        </p:nvPicPr>
        <p:blipFill>
          <a:blip r:embed="rId2" cstate="print"/>
          <a:srcRect/>
          <a:stretch>
            <a:fillRect/>
          </a:stretch>
        </p:blipFill>
        <p:spPr>
          <a:xfrm>
            <a:off x="2857488" y="0"/>
            <a:ext cx="3143272" cy="4214818"/>
          </a:xfrm>
          <a:prstGeom prst="rect">
            <a:avLst/>
          </a:prstGeom>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Picture 12"/>
          <p:cNvPicPr>
            <a:picLocks noChangeAspect="1" noChangeArrowheads="1"/>
          </p:cNvPicPr>
          <p:nvPr/>
        </p:nvPicPr>
        <p:blipFill>
          <a:blip r:embed="rId2" cstate="print"/>
          <a:srcRect/>
          <a:stretch>
            <a:fillRect/>
          </a:stretch>
        </p:blipFill>
        <p:spPr>
          <a:xfrm>
            <a:off x="629680" y="642919"/>
            <a:ext cx="8119034" cy="5643602"/>
          </a:xfrm>
          <a:prstGeom prst="rect">
            <a:avLst/>
          </a:prstGeom>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Picture 9"/>
          <p:cNvPicPr>
            <a:picLocks noChangeAspect="1" noChangeArrowheads="1"/>
          </p:cNvPicPr>
          <p:nvPr/>
        </p:nvPicPr>
        <p:blipFill>
          <a:blip r:embed="rId2" cstate="print"/>
          <a:srcRect/>
          <a:stretch>
            <a:fillRect/>
          </a:stretch>
        </p:blipFill>
        <p:spPr>
          <a:xfrm>
            <a:off x="1357290" y="500042"/>
            <a:ext cx="5461010" cy="6030515"/>
          </a:xfrm>
          <a:prstGeom prst="rect">
            <a:avLst/>
          </a:prstGeom>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Picture 10"/>
          <p:cNvPicPr>
            <a:picLocks noChangeAspect="1" noChangeArrowheads="1"/>
          </p:cNvPicPr>
          <p:nvPr/>
        </p:nvPicPr>
        <p:blipFill>
          <a:blip r:embed="rId2" cstate="print"/>
          <a:srcRect/>
          <a:stretch>
            <a:fillRect/>
          </a:stretch>
        </p:blipFill>
        <p:spPr>
          <a:xfrm>
            <a:off x="714348" y="857232"/>
            <a:ext cx="8072494" cy="5429288"/>
          </a:xfrm>
          <a:prstGeom prst="rect">
            <a:avLst/>
          </a:prstGeom>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Picture 9"/>
          <p:cNvPicPr>
            <a:picLocks noChangeAspect="1" noChangeArrowheads="1"/>
          </p:cNvPicPr>
          <p:nvPr/>
        </p:nvPicPr>
        <p:blipFill>
          <a:blip r:embed="rId2" cstate="print"/>
          <a:srcRect/>
          <a:stretch>
            <a:fillRect/>
          </a:stretch>
        </p:blipFill>
        <p:spPr>
          <a:xfrm>
            <a:off x="714348" y="785794"/>
            <a:ext cx="8105802" cy="5308618"/>
          </a:xfrm>
          <a:prstGeom prst="rect">
            <a:avLst/>
          </a:prstGeom>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8872"/>
            <a:ext cx="9036496" cy="1149888"/>
          </a:xfrm>
        </p:spPr>
        <p:txBody>
          <a:bodyPr>
            <a:normAutofit/>
          </a:bodyPr>
          <a:lstStyle/>
          <a:p>
            <a:pPr algn="ctr"/>
            <a:r>
              <a:rPr lang="uk-UA" sz="1800" dirty="0" smtClean="0">
                <a:solidFill>
                  <a:schemeClr val="tx2"/>
                </a:solidFill>
              </a:rPr>
              <a:t>Вже на той час </a:t>
            </a:r>
            <a:r>
              <a:rPr lang="uk-UA" sz="1800" dirty="0" smtClean="0">
                <a:solidFill>
                  <a:schemeClr val="tx2"/>
                </a:solidFill>
              </a:rPr>
              <a:t>Іван Семенович  </a:t>
            </a:r>
            <a:r>
              <a:rPr lang="uk-UA" sz="1800" dirty="0" smtClean="0">
                <a:solidFill>
                  <a:schemeClr val="tx2"/>
                </a:solidFill>
              </a:rPr>
              <a:t>заочно навчався в Харківському сільськогосподарському інституті імені Докучаєва, який закінчив у 1965 році, і отримав звання «Вчений Агроном». В інституті  </a:t>
            </a:r>
            <a:r>
              <a:rPr lang="uk-UA" sz="1800" dirty="0" smtClean="0">
                <a:solidFill>
                  <a:schemeClr val="tx2"/>
                </a:solidFill>
              </a:rPr>
              <a:t>Буряк І.С. </a:t>
            </a:r>
            <a:r>
              <a:rPr lang="uk-UA" sz="1800" dirty="0" smtClean="0">
                <a:solidFill>
                  <a:schemeClr val="tx2"/>
                </a:solidFill>
              </a:rPr>
              <a:t>навчався на </a:t>
            </a:r>
            <a:r>
              <a:rPr lang="uk-UA" sz="1800" dirty="0" smtClean="0">
                <a:solidFill>
                  <a:schemeClr val="tx2"/>
                </a:solidFill>
              </a:rPr>
              <a:t>відмінно.</a:t>
            </a:r>
            <a:endParaRPr lang="ru-RU" sz="1800" dirty="0">
              <a:solidFill>
                <a:schemeClr val="tx2"/>
              </a:solidFill>
            </a:endParaRPr>
          </a:p>
        </p:txBody>
      </p:sp>
      <p:sp>
        <p:nvSpPr>
          <p:cNvPr id="3" name="Текст 2"/>
          <p:cNvSpPr>
            <a:spLocks noGrp="1"/>
          </p:cNvSpPr>
          <p:nvPr>
            <p:ph type="body" idx="1"/>
          </p:nvPr>
        </p:nvSpPr>
        <p:spPr/>
        <p:txBody>
          <a:bodyPr/>
          <a:lstStyle/>
          <a:p>
            <a:endParaRPr lang="ru-RU"/>
          </a:p>
        </p:txBody>
      </p:sp>
      <p:pic>
        <p:nvPicPr>
          <p:cNvPr id="5" name="Picture 10"/>
          <p:cNvPicPr>
            <a:picLocks noChangeAspect="1" noChangeArrowheads="1"/>
          </p:cNvPicPr>
          <p:nvPr/>
        </p:nvPicPr>
        <p:blipFill>
          <a:blip r:embed="rId2" cstate="print"/>
          <a:srcRect/>
          <a:stretch>
            <a:fillRect/>
          </a:stretch>
        </p:blipFill>
        <p:spPr>
          <a:xfrm>
            <a:off x="1285852" y="1340768"/>
            <a:ext cx="5000082" cy="5517232"/>
          </a:xfrm>
          <a:prstGeom prst="rect">
            <a:avLst/>
          </a:prstGeo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Picture 17"/>
          <p:cNvPicPr>
            <a:picLocks noChangeAspect="1" noChangeArrowheads="1"/>
          </p:cNvPicPr>
          <p:nvPr/>
        </p:nvPicPr>
        <p:blipFill>
          <a:blip r:embed="rId2" cstate="print"/>
          <a:srcRect/>
          <a:stretch>
            <a:fillRect/>
          </a:stretch>
        </p:blipFill>
        <p:spPr>
          <a:xfrm>
            <a:off x="714348" y="500042"/>
            <a:ext cx="8001056" cy="5929354"/>
          </a:xfrm>
          <a:prstGeom prst="rect">
            <a:avLst/>
          </a:prstGeom>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8872"/>
            <a:ext cx="8784976" cy="933864"/>
          </a:xfrm>
        </p:spPr>
        <p:txBody>
          <a:bodyPr>
            <a:normAutofit/>
          </a:bodyPr>
          <a:lstStyle/>
          <a:p>
            <a:pPr algn="ctr"/>
            <a:r>
              <a:rPr lang="uk-UA" sz="1800" dirty="0" smtClean="0">
                <a:solidFill>
                  <a:schemeClr val="tx2"/>
                </a:solidFill>
              </a:rPr>
              <a:t>Стаж депутатської діяльності І.С. Буряка </a:t>
            </a:r>
            <a:r>
              <a:rPr lang="uk-UA" sz="1800" dirty="0" smtClean="0">
                <a:solidFill>
                  <a:schemeClr val="tx2"/>
                </a:solidFill>
              </a:rPr>
              <a:t>обчислюється  </a:t>
            </a:r>
            <a:r>
              <a:rPr lang="uk-UA" sz="1800" dirty="0" smtClean="0">
                <a:solidFill>
                  <a:schemeClr val="tx2"/>
                </a:solidFill>
              </a:rPr>
              <a:t>чотирма десятками літ. Його </a:t>
            </a:r>
            <a:r>
              <a:rPr lang="uk-UA" sz="1800" dirty="0" smtClean="0">
                <a:solidFill>
                  <a:schemeClr val="tx2"/>
                </a:solidFill>
              </a:rPr>
              <a:t>селянську </a:t>
            </a:r>
            <a:r>
              <a:rPr lang="uk-UA" sz="1800" dirty="0" smtClean="0">
                <a:solidFill>
                  <a:schemeClr val="tx2"/>
                </a:solidFill>
              </a:rPr>
              <a:t>прямоту і </a:t>
            </a:r>
            <a:r>
              <a:rPr lang="uk-UA" sz="1800" dirty="0" smtClean="0">
                <a:solidFill>
                  <a:schemeClr val="tx2"/>
                </a:solidFill>
              </a:rPr>
              <a:t>принциповість </a:t>
            </a:r>
            <a:r>
              <a:rPr lang="uk-UA" sz="1800" dirty="0" smtClean="0">
                <a:solidFill>
                  <a:schemeClr val="tx2"/>
                </a:solidFill>
              </a:rPr>
              <a:t>знали не тільки в обласних, а й столичних кабінетах</a:t>
            </a:r>
            <a:endParaRPr lang="ru-RU" sz="1800" dirty="0">
              <a:solidFill>
                <a:schemeClr val="tx2"/>
              </a:solidFill>
            </a:endParaRPr>
          </a:p>
        </p:txBody>
      </p:sp>
      <p:sp>
        <p:nvSpPr>
          <p:cNvPr id="3" name="Текст 2"/>
          <p:cNvSpPr>
            <a:spLocks noGrp="1"/>
          </p:cNvSpPr>
          <p:nvPr>
            <p:ph type="body" idx="1"/>
          </p:nvPr>
        </p:nvSpPr>
        <p:spPr/>
        <p:txBody>
          <a:bodyPr/>
          <a:lstStyle/>
          <a:p>
            <a:endParaRPr lang="ru-RU"/>
          </a:p>
        </p:txBody>
      </p:sp>
      <p:pic>
        <p:nvPicPr>
          <p:cNvPr id="4" name="Picture 10"/>
          <p:cNvPicPr>
            <a:picLocks noChangeAspect="1" noChangeArrowheads="1"/>
          </p:cNvPicPr>
          <p:nvPr/>
        </p:nvPicPr>
        <p:blipFill>
          <a:blip r:embed="rId2" cstate="print"/>
          <a:stretch>
            <a:fillRect/>
          </a:stretch>
        </p:blipFill>
        <p:spPr>
          <a:xfrm>
            <a:off x="2339752" y="1052736"/>
            <a:ext cx="4659219" cy="5805264"/>
          </a:xfrm>
          <a:prstGeom prst="rect">
            <a:avLst/>
          </a:prstGeom>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8872"/>
            <a:ext cx="9036496" cy="861856"/>
          </a:xfrm>
        </p:spPr>
        <p:txBody>
          <a:bodyPr>
            <a:normAutofit/>
          </a:bodyPr>
          <a:lstStyle/>
          <a:p>
            <a:pPr algn="ctr"/>
            <a:r>
              <a:rPr lang="uk-UA" sz="1800" dirty="0" smtClean="0">
                <a:solidFill>
                  <a:schemeClr val="tx2"/>
                </a:solidFill>
              </a:rPr>
              <a:t>Захищаючи інтереси села і його </a:t>
            </a:r>
            <a:r>
              <a:rPr lang="uk-UA" sz="1800" dirty="0" smtClean="0">
                <a:solidFill>
                  <a:schemeClr val="tx2"/>
                </a:solidFill>
              </a:rPr>
              <a:t>людей</a:t>
            </a:r>
            <a:r>
              <a:rPr lang="uk-UA" sz="1800" dirty="0" smtClean="0">
                <a:solidFill>
                  <a:schemeClr val="tx2"/>
                </a:solidFill>
              </a:rPr>
              <a:t>, він через все життя проніс переконання, що той, хто краще трудиться, має і краще жити.</a:t>
            </a:r>
            <a:endParaRPr lang="ru-RU" sz="1800" dirty="0">
              <a:solidFill>
                <a:schemeClr val="tx2"/>
              </a:solidFill>
            </a:endParaRPr>
          </a:p>
        </p:txBody>
      </p:sp>
      <p:sp>
        <p:nvSpPr>
          <p:cNvPr id="3" name="Текст 2"/>
          <p:cNvSpPr>
            <a:spLocks noGrp="1"/>
          </p:cNvSpPr>
          <p:nvPr>
            <p:ph type="body" idx="1"/>
          </p:nvPr>
        </p:nvSpPr>
        <p:spPr/>
        <p:txBody>
          <a:bodyPr/>
          <a:lstStyle/>
          <a:p>
            <a:endParaRPr lang="ru-RU"/>
          </a:p>
        </p:txBody>
      </p:sp>
      <p:pic>
        <p:nvPicPr>
          <p:cNvPr id="4" name="Picture 12"/>
          <p:cNvPicPr>
            <a:picLocks noChangeAspect="1" noChangeArrowheads="1"/>
          </p:cNvPicPr>
          <p:nvPr/>
        </p:nvPicPr>
        <p:blipFill>
          <a:blip r:embed="rId2" cstate="print"/>
          <a:srcRect/>
          <a:stretch>
            <a:fillRect/>
          </a:stretch>
        </p:blipFill>
        <p:spPr>
          <a:xfrm>
            <a:off x="611560" y="1571588"/>
            <a:ext cx="8128473" cy="5286412"/>
          </a:xfrm>
          <a:prstGeom prst="rect">
            <a:avLst/>
          </a:prstGeom>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8872"/>
            <a:ext cx="9144000" cy="1293904"/>
          </a:xfrm>
        </p:spPr>
        <p:txBody>
          <a:bodyPr>
            <a:normAutofit fontScale="90000"/>
          </a:bodyPr>
          <a:lstStyle/>
          <a:p>
            <a:pPr algn="ctr"/>
            <a:r>
              <a:rPr lang="uk-UA" sz="1800" dirty="0" smtClean="0">
                <a:solidFill>
                  <a:schemeClr val="tx2"/>
                </a:solidFill>
              </a:rPr>
              <a:t>За сумлінну багаторічну працю держава </a:t>
            </a:r>
            <a:r>
              <a:rPr lang="uk-UA" sz="1800" dirty="0" smtClean="0">
                <a:solidFill>
                  <a:schemeClr val="tx2"/>
                </a:solidFill>
              </a:rPr>
              <a:t>відзначила </a:t>
            </a:r>
            <a:r>
              <a:rPr lang="uk-UA" sz="1800" dirty="0" smtClean="0">
                <a:solidFill>
                  <a:schemeClr val="tx2"/>
                </a:solidFill>
              </a:rPr>
              <a:t>Івана Семеновича орденом Трудового </a:t>
            </a:r>
            <a:r>
              <a:rPr lang="uk-UA" sz="1800" dirty="0" smtClean="0">
                <a:solidFill>
                  <a:schemeClr val="tx2"/>
                </a:solidFill>
              </a:rPr>
              <a:t>Червоного </a:t>
            </a:r>
            <a:r>
              <a:rPr lang="uk-UA" sz="1800" dirty="0" smtClean="0">
                <a:solidFill>
                  <a:schemeClr val="tx2"/>
                </a:solidFill>
              </a:rPr>
              <a:t>Прапора, медаллю"За доблесний труд". Він удостоєний багатьох </a:t>
            </a:r>
            <a:r>
              <a:rPr lang="uk-UA" sz="1800" dirty="0" smtClean="0">
                <a:solidFill>
                  <a:schemeClr val="tx2"/>
                </a:solidFill>
              </a:rPr>
              <a:t>сучасних </a:t>
            </a:r>
            <a:r>
              <a:rPr lang="uk-UA" sz="1800" dirty="0" smtClean="0">
                <a:solidFill>
                  <a:schemeClr val="tx2"/>
                </a:solidFill>
              </a:rPr>
              <a:t>суспільних </a:t>
            </a:r>
            <a:r>
              <a:rPr lang="uk-UA" sz="1800" dirty="0" smtClean="0">
                <a:solidFill>
                  <a:schemeClr val="tx2"/>
                </a:solidFill>
              </a:rPr>
              <a:t>нагород</a:t>
            </a:r>
            <a:r>
              <a:rPr lang="uk-UA" sz="1800" dirty="0" smtClean="0">
                <a:solidFill>
                  <a:schemeClr val="tx2"/>
                </a:solidFill>
              </a:rPr>
              <a:t>, зокрема Георгіївської медалі "Честь, </a:t>
            </a:r>
            <a:r>
              <a:rPr lang="uk-UA" sz="1800" dirty="0" smtClean="0">
                <a:solidFill>
                  <a:schemeClr val="tx2"/>
                </a:solidFill>
              </a:rPr>
              <a:t>Слава,Труд</a:t>
            </a:r>
            <a:r>
              <a:rPr lang="uk-UA" sz="1800" dirty="0" smtClean="0">
                <a:solidFill>
                  <a:schemeClr val="tx2"/>
                </a:solidFill>
              </a:rPr>
              <a:t>", звання </a:t>
            </a:r>
            <a:r>
              <a:rPr lang="uk-UA" sz="1800" dirty="0" smtClean="0">
                <a:solidFill>
                  <a:schemeClr val="tx2"/>
                </a:solidFill>
              </a:rPr>
              <a:t>Заслуженого </a:t>
            </a:r>
            <a:r>
              <a:rPr lang="uk-UA" sz="1800" dirty="0" smtClean="0">
                <a:solidFill>
                  <a:schemeClr val="tx2"/>
                </a:solidFill>
              </a:rPr>
              <a:t>працівника сільського господарства </a:t>
            </a:r>
            <a:r>
              <a:rPr lang="uk-UA" sz="1800" dirty="0" smtClean="0">
                <a:solidFill>
                  <a:schemeClr val="tx2"/>
                </a:solidFill>
              </a:rPr>
              <a:t>України,найвищої обласної </a:t>
            </a:r>
            <a:r>
              <a:rPr lang="uk-UA" sz="1800" dirty="0" smtClean="0">
                <a:solidFill>
                  <a:schemeClr val="tx2"/>
                </a:solidFill>
              </a:rPr>
              <a:t>відзнаки "Слобожанська слава", численних </a:t>
            </a:r>
            <a:r>
              <a:rPr lang="uk-UA" sz="1800" dirty="0" smtClean="0">
                <a:solidFill>
                  <a:schemeClr val="tx2"/>
                </a:solidFill>
              </a:rPr>
              <a:t>почесних </a:t>
            </a:r>
            <a:r>
              <a:rPr lang="uk-UA" sz="1800" dirty="0" smtClean="0">
                <a:solidFill>
                  <a:schemeClr val="tx2"/>
                </a:solidFill>
              </a:rPr>
              <a:t>грамот</a:t>
            </a:r>
            <a:r>
              <a:rPr lang="uk-UA" sz="1800" dirty="0" smtClean="0">
                <a:solidFill>
                  <a:schemeClr val="tx2"/>
                </a:solidFill>
              </a:rPr>
              <a:t>.</a:t>
            </a:r>
            <a:endParaRPr lang="ru-RU" sz="1800" dirty="0">
              <a:solidFill>
                <a:schemeClr val="tx2"/>
              </a:solidFill>
            </a:endParaRPr>
          </a:p>
        </p:txBody>
      </p:sp>
      <p:sp>
        <p:nvSpPr>
          <p:cNvPr id="3" name="Текст 2"/>
          <p:cNvSpPr>
            <a:spLocks noGrp="1"/>
          </p:cNvSpPr>
          <p:nvPr>
            <p:ph type="body" idx="1"/>
          </p:nvPr>
        </p:nvSpPr>
        <p:spPr/>
        <p:txBody>
          <a:bodyPr/>
          <a:lstStyle/>
          <a:p>
            <a:endParaRPr lang="ru-RU"/>
          </a:p>
        </p:txBody>
      </p:sp>
      <p:pic>
        <p:nvPicPr>
          <p:cNvPr id="4" name="Picture 14"/>
          <p:cNvPicPr>
            <a:picLocks noChangeAspect="1" noChangeArrowheads="1"/>
          </p:cNvPicPr>
          <p:nvPr/>
        </p:nvPicPr>
        <p:blipFill>
          <a:blip r:embed="rId2" cstate="print"/>
          <a:srcRect/>
          <a:stretch>
            <a:fillRect/>
          </a:stretch>
        </p:blipFill>
        <p:spPr>
          <a:xfrm>
            <a:off x="683568" y="1500150"/>
            <a:ext cx="7929617" cy="5357850"/>
          </a:xfrm>
          <a:prstGeom prst="rect">
            <a:avLst/>
          </a:prstGeom>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8872"/>
            <a:ext cx="9144000" cy="1149888"/>
          </a:xfrm>
        </p:spPr>
        <p:txBody>
          <a:bodyPr>
            <a:normAutofit/>
          </a:bodyPr>
          <a:lstStyle/>
          <a:p>
            <a:pPr algn="ctr"/>
            <a:r>
              <a:rPr lang="uk-UA" sz="1800" dirty="0" smtClean="0">
                <a:solidFill>
                  <a:schemeClr val="tx2"/>
                </a:solidFill>
              </a:rPr>
              <a:t>Поруч з ним виросло ціле покоління </a:t>
            </a:r>
            <a:r>
              <a:rPr lang="uk-UA" sz="1800" dirty="0" smtClean="0">
                <a:solidFill>
                  <a:schemeClr val="tx2"/>
                </a:solidFill>
              </a:rPr>
              <a:t>спеціалістів </a:t>
            </a:r>
            <a:r>
              <a:rPr lang="uk-UA" sz="1800" dirty="0" smtClean="0">
                <a:solidFill>
                  <a:schemeClr val="tx2"/>
                </a:solidFill>
              </a:rPr>
              <a:t>сільського </a:t>
            </a:r>
            <a:r>
              <a:rPr lang="uk-UA" sz="1800" dirty="0" smtClean="0">
                <a:solidFill>
                  <a:schemeClr val="tx2"/>
                </a:solidFill>
              </a:rPr>
              <a:t>господарства </a:t>
            </a:r>
            <a:r>
              <a:rPr lang="uk-UA" sz="1800" dirty="0" err="1" smtClean="0">
                <a:solidFill>
                  <a:schemeClr val="tx2"/>
                </a:solidFill>
              </a:rPr>
              <a:t>Валківщини</a:t>
            </a:r>
            <a:r>
              <a:rPr lang="uk-UA" sz="1800" dirty="0" smtClean="0">
                <a:solidFill>
                  <a:schemeClr val="tx2"/>
                </a:solidFill>
              </a:rPr>
              <a:t>, кмітливих господарників, що стали мудрими </a:t>
            </a:r>
            <a:r>
              <a:rPr lang="uk-UA" sz="1800" dirty="0" smtClean="0">
                <a:solidFill>
                  <a:schemeClr val="tx2"/>
                </a:solidFill>
              </a:rPr>
              <a:t>керівниками </a:t>
            </a:r>
            <a:r>
              <a:rPr lang="uk-UA" sz="1800" dirty="0" smtClean="0">
                <a:solidFill>
                  <a:schemeClr val="tx2"/>
                </a:solidFill>
              </a:rPr>
              <a:t>різних ланок </a:t>
            </a:r>
            <a:r>
              <a:rPr lang="uk-UA" sz="1800" dirty="0" smtClean="0">
                <a:solidFill>
                  <a:schemeClr val="tx2"/>
                </a:solidFill>
              </a:rPr>
              <a:t>управління </a:t>
            </a:r>
            <a:r>
              <a:rPr lang="uk-UA" sz="1800" dirty="0" smtClean="0">
                <a:solidFill>
                  <a:schemeClr val="tx2"/>
                </a:solidFill>
              </a:rPr>
              <a:t>і аграрного </a:t>
            </a:r>
            <a:r>
              <a:rPr lang="uk-UA" sz="1800" dirty="0" smtClean="0">
                <a:solidFill>
                  <a:schemeClr val="tx2"/>
                </a:solidFill>
              </a:rPr>
              <a:t>виробництва</a:t>
            </a:r>
            <a:r>
              <a:rPr lang="uk-UA" sz="1800" dirty="0" smtClean="0">
                <a:solidFill>
                  <a:schemeClr val="tx2"/>
                </a:solidFill>
              </a:rPr>
              <a:t>. </a:t>
            </a:r>
            <a:endParaRPr lang="ru-RU" sz="1800" dirty="0">
              <a:solidFill>
                <a:schemeClr val="tx2"/>
              </a:solidFill>
            </a:endParaRPr>
          </a:p>
        </p:txBody>
      </p:sp>
      <p:sp>
        <p:nvSpPr>
          <p:cNvPr id="3" name="Текст 2"/>
          <p:cNvSpPr>
            <a:spLocks noGrp="1"/>
          </p:cNvSpPr>
          <p:nvPr>
            <p:ph type="body" idx="1"/>
          </p:nvPr>
        </p:nvSpPr>
        <p:spPr/>
        <p:txBody>
          <a:bodyPr/>
          <a:lstStyle/>
          <a:p>
            <a:endParaRPr lang="ru-RU"/>
          </a:p>
        </p:txBody>
      </p:sp>
      <p:pic>
        <p:nvPicPr>
          <p:cNvPr id="4" name="Picture 11"/>
          <p:cNvPicPr>
            <a:picLocks noChangeAspect="1" noChangeArrowheads="1"/>
          </p:cNvPicPr>
          <p:nvPr/>
        </p:nvPicPr>
        <p:blipFill>
          <a:blip r:embed="rId2" cstate="print"/>
          <a:stretch>
            <a:fillRect/>
          </a:stretch>
        </p:blipFill>
        <p:spPr>
          <a:xfrm>
            <a:off x="899592" y="1556792"/>
            <a:ext cx="7929618" cy="5072098"/>
          </a:xfrm>
          <a:prstGeom prst="rect">
            <a:avLst/>
          </a:prstGeom>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Текст 4"/>
          <p:cNvSpPr>
            <a:spLocks noGrp="1"/>
          </p:cNvSpPr>
          <p:nvPr>
            <p:ph type="body" idx="1"/>
          </p:nvPr>
        </p:nvSpPr>
        <p:spPr/>
        <p:txBody>
          <a:bodyPr/>
          <a:lstStyle/>
          <a:p>
            <a:endParaRPr lang="ru-RU"/>
          </a:p>
        </p:txBody>
      </p:sp>
      <p:sp>
        <p:nvSpPr>
          <p:cNvPr id="6" name="Прямоугольник 5"/>
          <p:cNvSpPr/>
          <p:nvPr/>
        </p:nvSpPr>
        <p:spPr>
          <a:xfrm>
            <a:off x="3178541" y="3244334"/>
            <a:ext cx="2786917" cy="369332"/>
          </a:xfrm>
          <a:prstGeom prst="rect">
            <a:avLst/>
          </a:prstGeom>
        </p:spPr>
        <p:txBody>
          <a:bodyPr wrap="none">
            <a:spAutoFit/>
          </a:bodyPr>
          <a:lstStyle/>
          <a:p>
            <a:r>
              <a:rPr lang="uk-UA" dirty="0" smtClean="0"/>
              <a:t>ІВАН СЕМЕНОВИЧ БУРЯК</a:t>
            </a:r>
            <a:endParaRPr lang="ru-RU" dirty="0"/>
          </a:p>
        </p:txBody>
      </p:sp>
      <p:sp>
        <p:nvSpPr>
          <p:cNvPr id="7" name="Прямоугольник 6"/>
          <p:cNvSpPr/>
          <p:nvPr/>
        </p:nvSpPr>
        <p:spPr>
          <a:xfrm>
            <a:off x="3178541" y="3244334"/>
            <a:ext cx="2786917" cy="369332"/>
          </a:xfrm>
          <a:prstGeom prst="rect">
            <a:avLst/>
          </a:prstGeom>
        </p:spPr>
        <p:txBody>
          <a:bodyPr wrap="none">
            <a:spAutoFit/>
          </a:bodyPr>
          <a:lstStyle/>
          <a:p>
            <a:r>
              <a:rPr lang="uk-UA" dirty="0" smtClean="0"/>
              <a:t>ІВАН СЕМЕНОВИЧ БУРЯК</a:t>
            </a:r>
            <a:endParaRPr lang="ru-RU" dirty="0"/>
          </a:p>
        </p:txBody>
      </p:sp>
      <p:sp>
        <p:nvSpPr>
          <p:cNvPr id="8" name="Прямоугольник 7"/>
          <p:cNvSpPr/>
          <p:nvPr/>
        </p:nvSpPr>
        <p:spPr>
          <a:xfrm>
            <a:off x="3178541" y="3244334"/>
            <a:ext cx="2786917" cy="369332"/>
          </a:xfrm>
          <a:prstGeom prst="rect">
            <a:avLst/>
          </a:prstGeom>
        </p:spPr>
        <p:txBody>
          <a:bodyPr wrap="none">
            <a:spAutoFit/>
          </a:bodyPr>
          <a:lstStyle/>
          <a:p>
            <a:r>
              <a:rPr lang="uk-UA" dirty="0" smtClean="0"/>
              <a:t>ІВАН СЕМЕНОВИЧ БУРЯК</a:t>
            </a:r>
            <a:endParaRPr lang="ru-RU" dirty="0"/>
          </a:p>
        </p:txBody>
      </p:sp>
      <p:pic>
        <p:nvPicPr>
          <p:cNvPr id="9" name="Picture 4"/>
          <p:cNvPicPr>
            <a:picLocks noChangeAspect="1" noChangeArrowheads="1"/>
          </p:cNvPicPr>
          <p:nvPr/>
        </p:nvPicPr>
        <p:blipFill>
          <a:blip r:embed="rId2" cstate="print"/>
          <a:srcRect/>
          <a:stretch>
            <a:fillRect/>
          </a:stretch>
        </p:blipFill>
        <p:spPr bwMode="auto">
          <a:xfrm>
            <a:off x="714348" y="214290"/>
            <a:ext cx="8072494" cy="664371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8872"/>
            <a:ext cx="8712968" cy="1437920"/>
          </a:xfrm>
        </p:spPr>
        <p:txBody>
          <a:bodyPr>
            <a:normAutofit/>
          </a:bodyPr>
          <a:lstStyle/>
          <a:p>
            <a:pPr algn="ctr"/>
            <a:r>
              <a:rPr lang="uk-UA" sz="1800" dirty="0" smtClean="0">
                <a:solidFill>
                  <a:schemeClr val="tx2"/>
                </a:solidFill>
              </a:rPr>
              <a:t>Близько сорока літ </a:t>
            </a:r>
            <a:r>
              <a:rPr lang="uk-UA" sz="1800" dirty="0" smtClean="0">
                <a:solidFill>
                  <a:schemeClr val="tx2"/>
                </a:solidFill>
              </a:rPr>
              <a:t>очолював </a:t>
            </a:r>
            <a:r>
              <a:rPr lang="uk-UA" sz="1800" dirty="0" smtClean="0">
                <a:solidFill>
                  <a:schemeClr val="tx2"/>
                </a:solidFill>
              </a:rPr>
              <a:t>Іван Семенович спочатку колгосп, а потім усі реформовані </a:t>
            </a:r>
            <a:r>
              <a:rPr lang="uk-UA" sz="1800" dirty="0" smtClean="0">
                <a:solidFill>
                  <a:schemeClr val="tx2"/>
                </a:solidFill>
              </a:rPr>
              <a:t>сільгосппідприємства </a:t>
            </a:r>
            <a:r>
              <a:rPr lang="uk-UA" sz="1800" dirty="0" smtClean="0">
                <a:solidFill>
                  <a:schemeClr val="tx2"/>
                </a:solidFill>
              </a:rPr>
              <a:t>в цьому селі. І всі ці роки були вони кращими в районі й області, славились </a:t>
            </a:r>
            <a:r>
              <a:rPr lang="uk-UA" sz="1800" dirty="0" smtClean="0">
                <a:solidFill>
                  <a:schemeClr val="tx2"/>
                </a:solidFill>
              </a:rPr>
              <a:t>високими </a:t>
            </a:r>
            <a:r>
              <a:rPr lang="uk-UA" sz="1800" dirty="0" smtClean="0">
                <a:solidFill>
                  <a:schemeClr val="tx2"/>
                </a:solidFill>
              </a:rPr>
              <a:t>врожаями і </a:t>
            </a:r>
            <a:r>
              <a:rPr lang="uk-UA" sz="1800" dirty="0" smtClean="0">
                <a:solidFill>
                  <a:schemeClr val="tx2"/>
                </a:solidFill>
              </a:rPr>
              <a:t>рекордними </a:t>
            </a:r>
            <a:r>
              <a:rPr lang="uk-UA" sz="1800" dirty="0" smtClean="0">
                <a:solidFill>
                  <a:schemeClr val="tx2"/>
                </a:solidFill>
              </a:rPr>
              <a:t>надоями.</a:t>
            </a:r>
            <a:r>
              <a:rPr lang="uk-UA" sz="1800" dirty="0" smtClean="0"/>
              <a:t/>
            </a:r>
            <a:br>
              <a:rPr lang="uk-UA" sz="1800" dirty="0" smtClean="0"/>
            </a:br>
            <a:endParaRPr lang="ru-RU" sz="1800" dirty="0">
              <a:solidFill>
                <a:schemeClr val="tx2"/>
              </a:solidFill>
            </a:endParaRPr>
          </a:p>
        </p:txBody>
      </p:sp>
      <p:sp>
        <p:nvSpPr>
          <p:cNvPr id="3" name="Текст 2"/>
          <p:cNvSpPr>
            <a:spLocks noGrp="1"/>
          </p:cNvSpPr>
          <p:nvPr>
            <p:ph type="body" idx="1"/>
          </p:nvPr>
        </p:nvSpPr>
        <p:spPr/>
        <p:txBody>
          <a:bodyPr/>
          <a:lstStyle/>
          <a:p>
            <a:endParaRPr lang="ru-RU"/>
          </a:p>
        </p:txBody>
      </p:sp>
      <p:pic>
        <p:nvPicPr>
          <p:cNvPr id="4" name="Picture 13"/>
          <p:cNvPicPr>
            <a:picLocks noChangeAspect="1" noChangeArrowheads="1"/>
          </p:cNvPicPr>
          <p:nvPr/>
        </p:nvPicPr>
        <p:blipFill>
          <a:blip r:embed="rId2" cstate="print"/>
          <a:srcRect/>
          <a:stretch>
            <a:fillRect/>
          </a:stretch>
        </p:blipFill>
        <p:spPr bwMode="auto">
          <a:xfrm>
            <a:off x="755576" y="1474021"/>
            <a:ext cx="8097976" cy="538397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8872"/>
            <a:ext cx="8784976" cy="1365912"/>
          </a:xfrm>
        </p:spPr>
        <p:txBody>
          <a:bodyPr>
            <a:normAutofit fontScale="90000"/>
          </a:bodyPr>
          <a:lstStyle/>
          <a:p>
            <a:r>
              <a:rPr lang="uk-UA" sz="1800" dirty="0" smtClean="0">
                <a:solidFill>
                  <a:schemeClr val="tx2"/>
                </a:solidFill>
              </a:rPr>
              <a:t>Ніколи не </a:t>
            </a:r>
            <a:r>
              <a:rPr lang="uk-UA" sz="1800" dirty="0" smtClean="0">
                <a:solidFill>
                  <a:schemeClr val="tx2"/>
                </a:solidFill>
              </a:rPr>
              <a:t>відокремлював </a:t>
            </a:r>
            <a:r>
              <a:rPr lang="uk-UA" sz="1800" dirty="0" smtClean="0">
                <a:solidFill>
                  <a:schemeClr val="tx2"/>
                </a:solidFill>
              </a:rPr>
              <a:t>Іван Семенович </a:t>
            </a:r>
            <a:r>
              <a:rPr lang="uk-UA" sz="1800" dirty="0" smtClean="0">
                <a:solidFill>
                  <a:schemeClr val="tx2"/>
                </a:solidFill>
              </a:rPr>
              <a:t>виробничі </a:t>
            </a:r>
            <a:r>
              <a:rPr lang="uk-UA" sz="1800" dirty="0" smtClean="0">
                <a:solidFill>
                  <a:schemeClr val="tx2"/>
                </a:solidFill>
              </a:rPr>
              <a:t>справи від </a:t>
            </a:r>
            <a:r>
              <a:rPr lang="uk-UA" sz="1800" dirty="0" smtClean="0">
                <a:solidFill>
                  <a:schemeClr val="tx2"/>
                </a:solidFill>
              </a:rPr>
              <a:t>соціальних </a:t>
            </a:r>
            <a:r>
              <a:rPr lang="uk-UA" sz="1800" dirty="0" smtClean="0">
                <a:solidFill>
                  <a:schemeClr val="tx2"/>
                </a:solidFill>
              </a:rPr>
              <a:t>турбот. Дороги і житло для селян, розвиток культури і медичне </a:t>
            </a:r>
            <a:r>
              <a:rPr lang="uk-UA" sz="1800" dirty="0" smtClean="0">
                <a:solidFill>
                  <a:schemeClr val="tx2"/>
                </a:solidFill>
              </a:rPr>
              <a:t>забезпечення</a:t>
            </a:r>
            <a:r>
              <a:rPr lang="uk-UA" sz="1800" dirty="0" smtClean="0">
                <a:solidFill>
                  <a:schemeClr val="tx2"/>
                </a:solidFill>
              </a:rPr>
              <a:t>, щоденні </a:t>
            </a:r>
            <a:r>
              <a:rPr lang="uk-UA" sz="1800" dirty="0" smtClean="0">
                <a:solidFill>
                  <a:schemeClr val="tx2"/>
                </a:solidFill>
              </a:rPr>
              <a:t>побутові </a:t>
            </a:r>
            <a:r>
              <a:rPr lang="uk-UA" sz="1800" dirty="0" smtClean="0">
                <a:solidFill>
                  <a:schemeClr val="tx2"/>
                </a:solidFill>
              </a:rPr>
              <a:t>клопоти і, нарешті, своя загальноосвітня </a:t>
            </a:r>
            <a:r>
              <a:rPr lang="uk-UA" sz="1800" dirty="0" smtClean="0">
                <a:solidFill>
                  <a:schemeClr val="tx2"/>
                </a:solidFill>
              </a:rPr>
              <a:t>школа </a:t>
            </a:r>
            <a:r>
              <a:rPr lang="uk-UA" sz="1800" dirty="0" smtClean="0">
                <a:solidFill>
                  <a:schemeClr val="tx2"/>
                </a:solidFill>
              </a:rPr>
              <a:t>І-ІІІ ступенів - усе це віхи життя справжнього Господаря, що дбав не тільки про день </a:t>
            </a:r>
            <a:r>
              <a:rPr lang="uk-UA" sz="1800" dirty="0" smtClean="0">
                <a:solidFill>
                  <a:schemeClr val="tx2"/>
                </a:solidFill>
              </a:rPr>
              <a:t>сьогоднішній</a:t>
            </a:r>
            <a:r>
              <a:rPr lang="uk-UA" sz="1800" dirty="0" smtClean="0">
                <a:solidFill>
                  <a:schemeClr val="tx2"/>
                </a:solidFill>
              </a:rPr>
              <a:t>, а й про </a:t>
            </a:r>
            <a:r>
              <a:rPr lang="uk-UA" sz="1800" dirty="0" smtClean="0">
                <a:solidFill>
                  <a:schemeClr val="tx2"/>
                </a:solidFill>
              </a:rPr>
              <a:t>перспективу </a:t>
            </a:r>
            <a:r>
              <a:rPr lang="uk-UA" sz="1800" dirty="0" smtClean="0">
                <a:solidFill>
                  <a:schemeClr val="tx2"/>
                </a:solidFill>
              </a:rPr>
              <a:t>села.</a:t>
            </a:r>
            <a:r>
              <a:rPr lang="uk-UA" sz="1800" dirty="0" smtClean="0"/>
              <a:t/>
            </a:r>
            <a:br>
              <a:rPr lang="uk-UA" sz="1800" dirty="0" smtClean="0"/>
            </a:br>
            <a:endParaRPr lang="ru-RU" sz="1800" dirty="0"/>
          </a:p>
        </p:txBody>
      </p:sp>
      <p:sp>
        <p:nvSpPr>
          <p:cNvPr id="3" name="Текст 2"/>
          <p:cNvSpPr>
            <a:spLocks noGrp="1"/>
          </p:cNvSpPr>
          <p:nvPr>
            <p:ph type="body" idx="1"/>
          </p:nvPr>
        </p:nvSpPr>
        <p:spPr/>
        <p:txBody>
          <a:bodyPr/>
          <a:lstStyle/>
          <a:p>
            <a:endParaRPr lang="ru-RU"/>
          </a:p>
        </p:txBody>
      </p:sp>
      <p:pic>
        <p:nvPicPr>
          <p:cNvPr id="4" name="Picture 11"/>
          <p:cNvPicPr>
            <a:picLocks noChangeAspect="1" noChangeArrowheads="1"/>
          </p:cNvPicPr>
          <p:nvPr/>
        </p:nvPicPr>
        <p:blipFill>
          <a:blip r:embed="rId2" cstate="print"/>
          <a:stretch>
            <a:fillRect/>
          </a:stretch>
        </p:blipFill>
        <p:spPr>
          <a:xfrm>
            <a:off x="755576" y="1326305"/>
            <a:ext cx="7929618" cy="5531695"/>
          </a:xfrm>
          <a:prstGeom prst="rect">
            <a:avLst/>
          </a:prstGeom>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8872"/>
            <a:ext cx="8712968" cy="1149888"/>
          </a:xfrm>
        </p:spPr>
        <p:txBody>
          <a:bodyPr>
            <a:normAutofit/>
          </a:bodyPr>
          <a:lstStyle/>
          <a:p>
            <a:pPr algn="ctr"/>
            <a:r>
              <a:rPr lang="uk-UA" sz="1800" dirty="0" smtClean="0">
                <a:solidFill>
                  <a:schemeClr val="tx2"/>
                </a:solidFill>
              </a:rPr>
              <a:t>До нього за досвідом не соромилися їхати і високі керівники, і </a:t>
            </a:r>
            <a:r>
              <a:rPr lang="uk-UA" sz="1800" dirty="0" err="1" smtClean="0">
                <a:solidFill>
                  <a:schemeClr val="tx2"/>
                </a:solidFill>
              </a:rPr>
              <a:t>всезнаючї</a:t>
            </a:r>
            <a:r>
              <a:rPr lang="uk-UA" sz="1800" dirty="0" smtClean="0">
                <a:solidFill>
                  <a:schemeClr val="tx2"/>
                </a:solidFill>
              </a:rPr>
              <a:t> науковці, бо </a:t>
            </a:r>
            <a:r>
              <a:rPr lang="uk-UA" sz="1800" dirty="0" smtClean="0">
                <a:solidFill>
                  <a:schemeClr val="tx2"/>
                </a:solidFill>
              </a:rPr>
              <a:t>багато </a:t>
            </a:r>
            <a:r>
              <a:rPr lang="uk-UA" sz="1800" dirty="0" smtClean="0">
                <a:solidFill>
                  <a:schemeClr val="tx2"/>
                </a:solidFill>
              </a:rPr>
              <a:t>найновітніших </a:t>
            </a:r>
            <a:r>
              <a:rPr lang="uk-UA" sz="1800" dirty="0" smtClean="0">
                <a:solidFill>
                  <a:schemeClr val="tx2"/>
                </a:solidFill>
              </a:rPr>
              <a:t>аграрних </a:t>
            </a:r>
            <a:r>
              <a:rPr lang="uk-UA" sz="1800" dirty="0" smtClean="0">
                <a:solidFill>
                  <a:schemeClr val="tx2"/>
                </a:solidFill>
              </a:rPr>
              <a:t>теорій стали </a:t>
            </a:r>
            <a:r>
              <a:rPr lang="uk-UA" sz="1800" dirty="0" smtClean="0">
                <a:solidFill>
                  <a:schemeClr val="tx2"/>
                </a:solidFill>
              </a:rPr>
              <a:t>реальністю </a:t>
            </a:r>
            <a:r>
              <a:rPr lang="uk-UA" sz="1800" dirty="0" smtClean="0">
                <a:solidFill>
                  <a:schemeClr val="tx2"/>
                </a:solidFill>
              </a:rPr>
              <a:t>саме в Олександрівці.</a:t>
            </a:r>
            <a:r>
              <a:rPr lang="uk-UA" sz="1800" dirty="0" smtClean="0"/>
              <a:t/>
            </a:r>
            <a:br>
              <a:rPr lang="uk-UA" sz="1800" dirty="0" smtClean="0"/>
            </a:br>
            <a:endParaRPr lang="ru-RU" sz="1800" dirty="0"/>
          </a:p>
        </p:txBody>
      </p:sp>
      <p:sp>
        <p:nvSpPr>
          <p:cNvPr id="3" name="Текст 2"/>
          <p:cNvSpPr>
            <a:spLocks noGrp="1"/>
          </p:cNvSpPr>
          <p:nvPr>
            <p:ph type="body" idx="1"/>
          </p:nvPr>
        </p:nvSpPr>
        <p:spPr/>
        <p:txBody>
          <a:bodyPr/>
          <a:lstStyle/>
          <a:p>
            <a:endParaRPr lang="ru-RU"/>
          </a:p>
        </p:txBody>
      </p:sp>
      <p:pic>
        <p:nvPicPr>
          <p:cNvPr id="4" name="Picture 10"/>
          <p:cNvPicPr>
            <a:picLocks noChangeAspect="1" noChangeArrowheads="1"/>
          </p:cNvPicPr>
          <p:nvPr/>
        </p:nvPicPr>
        <p:blipFill>
          <a:blip r:embed="rId2" cstate="print"/>
          <a:stretch>
            <a:fillRect/>
          </a:stretch>
        </p:blipFill>
        <p:spPr>
          <a:xfrm>
            <a:off x="755576" y="1268760"/>
            <a:ext cx="8001056" cy="5357850"/>
          </a:xfrm>
          <a:prstGeom prst="rect">
            <a:avLst/>
          </a:prstGeom>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1026" name="Picture 2" descr="G:\IMG_0744.JPG"/>
          <p:cNvPicPr>
            <a:picLocks noChangeAspect="1" noChangeArrowheads="1"/>
          </p:cNvPicPr>
          <p:nvPr/>
        </p:nvPicPr>
        <p:blipFill>
          <a:blip r:embed="rId2" cstate="print"/>
          <a:srcRect/>
          <a:stretch>
            <a:fillRect/>
          </a:stretch>
        </p:blipFill>
        <p:spPr bwMode="auto">
          <a:xfrm>
            <a:off x="428596" y="642918"/>
            <a:ext cx="8501090" cy="581170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8872"/>
            <a:ext cx="8928992" cy="1437920"/>
          </a:xfrm>
        </p:spPr>
        <p:txBody>
          <a:bodyPr>
            <a:normAutofit/>
          </a:bodyPr>
          <a:lstStyle/>
          <a:p>
            <a:pPr algn="ctr"/>
            <a:r>
              <a:rPr lang="uk-UA" sz="1800" dirty="0" smtClean="0">
                <a:solidFill>
                  <a:schemeClr val="tx2"/>
                </a:solidFill>
              </a:rPr>
              <a:t>Світла пам'ять про І.С. Буряка назавжди </a:t>
            </a:r>
            <a:r>
              <a:rPr lang="uk-UA" sz="1800" dirty="0" smtClean="0">
                <a:solidFill>
                  <a:schemeClr val="tx2"/>
                </a:solidFill>
              </a:rPr>
              <a:t>збережеться </a:t>
            </a:r>
            <a:r>
              <a:rPr lang="uk-UA" sz="1800" dirty="0" smtClean="0">
                <a:solidFill>
                  <a:schemeClr val="tx2"/>
                </a:solidFill>
              </a:rPr>
              <a:t>в серцях земляків і всіх, хто знав Івана </a:t>
            </a:r>
            <a:r>
              <a:rPr lang="uk-UA" sz="1800" dirty="0" smtClean="0">
                <a:solidFill>
                  <a:schemeClr val="tx2"/>
                </a:solidFill>
              </a:rPr>
              <a:t>Семеновича</a:t>
            </a:r>
            <a:r>
              <a:rPr lang="uk-UA" sz="1800" dirty="0" smtClean="0">
                <a:solidFill>
                  <a:schemeClr val="tx2"/>
                </a:solidFill>
              </a:rPr>
              <a:t>, а також </a:t>
            </a:r>
            <a:r>
              <a:rPr lang="uk-UA" sz="1800" dirty="0" smtClean="0">
                <a:solidFill>
                  <a:schemeClr val="tx2"/>
                </a:solidFill>
              </a:rPr>
              <a:t>тих, </a:t>
            </a:r>
            <a:r>
              <a:rPr lang="uk-UA" sz="1800" dirty="0" smtClean="0">
                <a:solidFill>
                  <a:schemeClr val="tx2"/>
                </a:solidFill>
              </a:rPr>
              <a:t>хто пізнаватиме його </a:t>
            </a:r>
            <a:r>
              <a:rPr lang="uk-UA" sz="1800" dirty="0" smtClean="0">
                <a:solidFill>
                  <a:schemeClr val="tx2"/>
                </a:solidFill>
              </a:rPr>
              <a:t>життєвий </a:t>
            </a:r>
            <a:r>
              <a:rPr lang="uk-UA" sz="1800" dirty="0" smtClean="0">
                <a:solidFill>
                  <a:schemeClr val="tx2"/>
                </a:solidFill>
              </a:rPr>
              <a:t>шлях вже як історію села, від добрих справ на спільне </a:t>
            </a:r>
            <a:r>
              <a:rPr lang="uk-UA" sz="1800" dirty="0" smtClean="0">
                <a:solidFill>
                  <a:schemeClr val="tx2"/>
                </a:solidFill>
              </a:rPr>
              <a:t>благо.</a:t>
            </a:r>
            <a:r>
              <a:rPr lang="uk-UA" sz="1800" dirty="0" smtClean="0"/>
              <a:t/>
            </a:r>
            <a:br>
              <a:rPr lang="uk-UA" sz="1800" dirty="0" smtClean="0"/>
            </a:br>
            <a:endParaRPr lang="ru-RU" sz="1800" dirty="0"/>
          </a:p>
        </p:txBody>
      </p:sp>
      <p:sp>
        <p:nvSpPr>
          <p:cNvPr id="3" name="Текст 2"/>
          <p:cNvSpPr>
            <a:spLocks noGrp="1"/>
          </p:cNvSpPr>
          <p:nvPr>
            <p:ph type="body" idx="1"/>
          </p:nvPr>
        </p:nvSpPr>
        <p:spPr/>
        <p:txBody>
          <a:bodyPr/>
          <a:lstStyle/>
          <a:p>
            <a:endParaRPr lang="ru-RU"/>
          </a:p>
        </p:txBody>
      </p:sp>
      <p:pic>
        <p:nvPicPr>
          <p:cNvPr id="2050" name="Picture 2" descr="G:\IMG_0742.JPG"/>
          <p:cNvPicPr>
            <a:picLocks noChangeAspect="1" noChangeArrowheads="1"/>
          </p:cNvPicPr>
          <p:nvPr/>
        </p:nvPicPr>
        <p:blipFill>
          <a:blip r:embed="rId2" cstate="print"/>
          <a:srcRect/>
          <a:stretch>
            <a:fillRect/>
          </a:stretch>
        </p:blipFill>
        <p:spPr bwMode="auto">
          <a:xfrm>
            <a:off x="-1" y="1772816"/>
            <a:ext cx="4735151" cy="5085184"/>
          </a:xfrm>
          <a:prstGeom prst="rect">
            <a:avLst/>
          </a:prstGeom>
          <a:noFill/>
        </p:spPr>
      </p:pic>
      <p:pic>
        <p:nvPicPr>
          <p:cNvPr id="5" name="Picture 2" descr="G:\IMG_0737.JPG"/>
          <p:cNvPicPr>
            <a:picLocks noChangeAspect="1" noChangeArrowheads="1"/>
          </p:cNvPicPr>
          <p:nvPr/>
        </p:nvPicPr>
        <p:blipFill>
          <a:blip r:embed="rId3" cstate="print"/>
          <a:srcRect/>
          <a:stretch>
            <a:fillRect/>
          </a:stretch>
        </p:blipFill>
        <p:spPr bwMode="auto">
          <a:xfrm>
            <a:off x="4731040" y="1772816"/>
            <a:ext cx="4412960" cy="508518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Дякую  за увагу!</a:t>
            </a:r>
            <a:endParaRPr lang="uk-UA" dirty="0"/>
          </a:p>
        </p:txBody>
      </p:sp>
      <p:sp>
        <p:nvSpPr>
          <p:cNvPr id="3" name="Місце для тексту 2"/>
          <p:cNvSpPr>
            <a:spLocks noGrp="1"/>
          </p:cNvSpPr>
          <p:nvPr>
            <p:ph type="body" idx="1"/>
          </p:nvPr>
        </p:nvSpPr>
        <p:spPr/>
        <p:txBody>
          <a:bodyPr/>
          <a:lstStyle/>
          <a:p>
            <a:endParaRPr lang="uk-U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8872"/>
            <a:ext cx="8784976" cy="1149888"/>
          </a:xfrm>
        </p:spPr>
        <p:txBody>
          <a:bodyPr>
            <a:noAutofit/>
          </a:bodyPr>
          <a:lstStyle/>
          <a:p>
            <a:pPr algn="ctr"/>
            <a:r>
              <a:rPr lang="uk-UA" sz="1800" dirty="0" smtClean="0">
                <a:solidFill>
                  <a:schemeClr val="tx2"/>
                </a:solidFill>
              </a:rPr>
              <a:t>Іван Семенович Буряк – старший син Семена Гавриловича Буряка і Анастасії Миколаївни </a:t>
            </a:r>
            <a:r>
              <a:rPr lang="uk-UA" sz="1800" dirty="0" smtClean="0">
                <a:solidFill>
                  <a:schemeClr val="tx2"/>
                </a:solidFill>
              </a:rPr>
              <a:t>Буряк, який </a:t>
            </a:r>
            <a:r>
              <a:rPr lang="uk-UA" sz="1800" dirty="0" smtClean="0">
                <a:solidFill>
                  <a:schemeClr val="tx2"/>
                </a:solidFill>
              </a:rPr>
              <a:t>народився 15 серпня 1932 року </a:t>
            </a:r>
            <a:r>
              <a:rPr lang="uk-UA" sz="1800" dirty="0" smtClean="0">
                <a:solidFill>
                  <a:schemeClr val="tx2"/>
                </a:solidFill>
              </a:rPr>
              <a:t>в </a:t>
            </a:r>
            <a:r>
              <a:rPr lang="uk-UA" sz="1800" dirty="0" smtClean="0">
                <a:solidFill>
                  <a:schemeClr val="tx2"/>
                </a:solidFill>
              </a:rPr>
              <a:t>селі Заміське в сім’ї працьовитих  колгоспників, простих селян, на долю яких випало нелегке, наповнене стражданням життя. </a:t>
            </a:r>
            <a:r>
              <a:rPr lang="uk-UA" sz="1800" dirty="0" smtClean="0">
                <a:solidFill>
                  <a:schemeClr val="tx2"/>
                </a:solidFill>
              </a:rPr>
              <a:t>Свій трудовий </a:t>
            </a:r>
            <a:r>
              <a:rPr lang="uk-UA" sz="1800" dirty="0" smtClean="0">
                <a:solidFill>
                  <a:schemeClr val="tx2"/>
                </a:solidFill>
              </a:rPr>
              <a:t>шлях почав у </a:t>
            </a:r>
            <a:r>
              <a:rPr lang="uk-UA" sz="1800" dirty="0" smtClean="0">
                <a:solidFill>
                  <a:schemeClr val="tx2"/>
                </a:solidFill>
              </a:rPr>
              <a:t>14 літ.</a:t>
            </a:r>
            <a:endParaRPr lang="ru-RU" sz="1800" dirty="0">
              <a:solidFill>
                <a:schemeClr val="tx2"/>
              </a:solidFill>
            </a:endParaRPr>
          </a:p>
        </p:txBody>
      </p:sp>
      <p:sp>
        <p:nvSpPr>
          <p:cNvPr id="3" name="Текст 2"/>
          <p:cNvSpPr>
            <a:spLocks noGrp="1"/>
          </p:cNvSpPr>
          <p:nvPr>
            <p:ph type="body" idx="1"/>
          </p:nvPr>
        </p:nvSpPr>
        <p:spPr/>
        <p:txBody>
          <a:bodyPr/>
          <a:lstStyle/>
          <a:p>
            <a:endParaRPr lang="ru-RU"/>
          </a:p>
        </p:txBody>
      </p:sp>
      <p:pic>
        <p:nvPicPr>
          <p:cNvPr id="4" name="Picture 6"/>
          <p:cNvPicPr>
            <a:picLocks noChangeAspect="1" noChangeArrowheads="1"/>
          </p:cNvPicPr>
          <p:nvPr/>
        </p:nvPicPr>
        <p:blipFill>
          <a:blip r:embed="rId2" cstate="print"/>
          <a:srcRect/>
          <a:stretch>
            <a:fillRect/>
          </a:stretch>
        </p:blipFill>
        <p:spPr>
          <a:xfrm>
            <a:off x="755576" y="1285836"/>
            <a:ext cx="8039766" cy="5572164"/>
          </a:xfrm>
          <a:prstGeom prst="rect">
            <a:avLst/>
          </a:prstGeom>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8872"/>
            <a:ext cx="8712968" cy="1293904"/>
          </a:xfrm>
        </p:spPr>
        <p:txBody>
          <a:bodyPr>
            <a:noAutofit/>
          </a:bodyPr>
          <a:lstStyle/>
          <a:p>
            <a:pPr algn="ctr"/>
            <a:r>
              <a:rPr lang="uk-UA" sz="1800" dirty="0" smtClean="0">
                <a:solidFill>
                  <a:schemeClr val="tx2"/>
                </a:solidFill>
              </a:rPr>
              <a:t>Іван Семенович </a:t>
            </a:r>
            <a:r>
              <a:rPr lang="uk-UA" sz="1800" dirty="0" smtClean="0">
                <a:solidFill>
                  <a:schemeClr val="tx2"/>
                </a:solidFill>
              </a:rPr>
              <a:t>потрапив служити в Германію, до групи радянських військ. Згодом став командиром танка Т-34, а  вдома у нього не було навіть велосипеда. Тоді служили 3,5 роки, які </a:t>
            </a:r>
            <a:r>
              <a:rPr lang="uk-UA" sz="1800" dirty="0" smtClean="0">
                <a:solidFill>
                  <a:schemeClr val="tx2"/>
                </a:solidFill>
              </a:rPr>
              <a:t>він </a:t>
            </a:r>
            <a:r>
              <a:rPr lang="uk-UA" sz="1800" dirty="0" smtClean="0">
                <a:solidFill>
                  <a:schemeClr val="tx2"/>
                </a:solidFill>
              </a:rPr>
              <a:t>з радістю </a:t>
            </a:r>
            <a:r>
              <a:rPr lang="uk-UA" sz="1800" dirty="0" smtClean="0">
                <a:solidFill>
                  <a:schemeClr val="tx2"/>
                </a:solidFill>
              </a:rPr>
              <a:t>згадував. </a:t>
            </a:r>
            <a:r>
              <a:rPr lang="uk-UA" sz="1800" dirty="0" smtClean="0">
                <a:solidFill>
                  <a:schemeClr val="tx2"/>
                </a:solidFill>
              </a:rPr>
              <a:t>За відмінну службу Іван Буряк два рази отримував відпустку до рідного дому. Приїжджав з далекої Німеччини танкіст Іван Буряк провідати своє рідне село Заміське.</a:t>
            </a:r>
            <a:endParaRPr lang="ru-RU" sz="1800" dirty="0">
              <a:solidFill>
                <a:schemeClr val="tx2"/>
              </a:solidFill>
            </a:endParaRPr>
          </a:p>
        </p:txBody>
      </p:sp>
      <p:sp>
        <p:nvSpPr>
          <p:cNvPr id="3" name="Текст 2"/>
          <p:cNvSpPr>
            <a:spLocks noGrp="1"/>
          </p:cNvSpPr>
          <p:nvPr>
            <p:ph type="body" idx="1"/>
          </p:nvPr>
        </p:nvSpPr>
        <p:spPr/>
        <p:txBody>
          <a:bodyPr/>
          <a:lstStyle/>
          <a:p>
            <a:endParaRPr lang="ru-RU" dirty="0"/>
          </a:p>
        </p:txBody>
      </p:sp>
      <p:pic>
        <p:nvPicPr>
          <p:cNvPr id="4" name="Picture 8"/>
          <p:cNvPicPr>
            <a:picLocks noChangeAspect="1" noChangeArrowheads="1"/>
          </p:cNvPicPr>
          <p:nvPr/>
        </p:nvPicPr>
        <p:blipFill>
          <a:blip r:embed="rId2" cstate="print"/>
          <a:stretch>
            <a:fillRect/>
          </a:stretch>
        </p:blipFill>
        <p:spPr>
          <a:xfrm>
            <a:off x="1785918" y="1412776"/>
            <a:ext cx="4419419" cy="5445224"/>
          </a:xfrm>
          <a:prstGeom prst="rect">
            <a:avLst/>
          </a:prstGeom>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9808" y="118872"/>
            <a:ext cx="8013192" cy="861856"/>
          </a:xfrm>
        </p:spPr>
        <p:txBody>
          <a:bodyPr>
            <a:normAutofit/>
          </a:bodyPr>
          <a:lstStyle/>
          <a:p>
            <a:pPr algn="ctr"/>
            <a:r>
              <a:rPr lang="uk-UA" sz="1800" dirty="0" smtClean="0">
                <a:solidFill>
                  <a:schemeClr val="tx2"/>
                </a:solidFill>
              </a:rPr>
              <a:t>Після армії Іван  одружився на молодій дівчині Лідії</a:t>
            </a:r>
            <a:endParaRPr lang="uk-UA" sz="1800" dirty="0">
              <a:solidFill>
                <a:schemeClr val="tx2"/>
              </a:solidFill>
            </a:endParaRPr>
          </a:p>
        </p:txBody>
      </p:sp>
      <p:sp>
        <p:nvSpPr>
          <p:cNvPr id="3" name="Місце для тексту 2"/>
          <p:cNvSpPr>
            <a:spLocks noGrp="1"/>
          </p:cNvSpPr>
          <p:nvPr>
            <p:ph type="body" idx="1"/>
          </p:nvPr>
        </p:nvSpPr>
        <p:spPr/>
        <p:txBody>
          <a:bodyPr/>
          <a:lstStyle/>
          <a:p>
            <a:endParaRPr lang="uk-UA"/>
          </a:p>
        </p:txBody>
      </p:sp>
      <p:pic>
        <p:nvPicPr>
          <p:cNvPr id="4" name="Picture 4"/>
          <p:cNvPicPr>
            <a:picLocks noChangeAspect="1" noChangeArrowheads="1"/>
          </p:cNvPicPr>
          <p:nvPr/>
        </p:nvPicPr>
        <p:blipFill>
          <a:blip r:embed="rId2" cstate="print"/>
          <a:srcRect/>
          <a:stretch>
            <a:fillRect/>
          </a:stretch>
        </p:blipFill>
        <p:spPr bwMode="auto">
          <a:xfrm>
            <a:off x="1403648" y="1340768"/>
            <a:ext cx="7170020" cy="520936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9808" y="118872"/>
            <a:ext cx="8013192" cy="501816"/>
          </a:xfrm>
        </p:spPr>
        <p:txBody>
          <a:bodyPr>
            <a:normAutofit/>
          </a:bodyPr>
          <a:lstStyle/>
          <a:p>
            <a:pPr algn="ctr"/>
            <a:r>
              <a:rPr lang="ru-RU" sz="1800" dirty="0" smtClean="0">
                <a:solidFill>
                  <a:schemeClr val="tx2"/>
                </a:solidFill>
              </a:rPr>
              <a:t>В </a:t>
            </a:r>
            <a:r>
              <a:rPr lang="ru-RU" sz="1800" dirty="0" err="1" smtClean="0">
                <a:solidFill>
                  <a:schemeClr val="tx2"/>
                </a:solidFill>
              </a:rPr>
              <a:t>їх</a:t>
            </a:r>
            <a:r>
              <a:rPr lang="ru-RU" sz="1800" dirty="0" smtClean="0">
                <a:solidFill>
                  <a:schemeClr val="tx2"/>
                </a:solidFill>
              </a:rPr>
              <a:t> </a:t>
            </a:r>
            <a:r>
              <a:rPr lang="ru-RU" sz="1800" dirty="0" err="1" smtClean="0">
                <a:solidFill>
                  <a:schemeClr val="tx2"/>
                </a:solidFill>
              </a:rPr>
              <a:t>родині</a:t>
            </a:r>
            <a:r>
              <a:rPr lang="ru-RU" sz="1800" dirty="0" smtClean="0">
                <a:solidFill>
                  <a:schemeClr val="tx2"/>
                </a:solidFill>
              </a:rPr>
              <a:t> </a:t>
            </a:r>
            <a:r>
              <a:rPr lang="ru-RU" sz="1800" dirty="0" err="1" smtClean="0">
                <a:solidFill>
                  <a:schemeClr val="tx2"/>
                </a:solidFill>
              </a:rPr>
              <a:t>з</a:t>
            </a:r>
            <a:r>
              <a:rPr lang="en-US" sz="1800" dirty="0" smtClean="0">
                <a:solidFill>
                  <a:schemeClr val="tx2"/>
                </a:solidFill>
              </a:rPr>
              <a:t>’</a:t>
            </a:r>
            <a:r>
              <a:rPr lang="ru-RU" sz="1800" dirty="0" err="1" smtClean="0">
                <a:solidFill>
                  <a:schemeClr val="tx2"/>
                </a:solidFill>
              </a:rPr>
              <a:t>явилося</a:t>
            </a:r>
            <a:r>
              <a:rPr lang="ru-RU" sz="1800" dirty="0" smtClean="0">
                <a:solidFill>
                  <a:schemeClr val="tx2"/>
                </a:solidFill>
              </a:rPr>
              <a:t> три сини – </a:t>
            </a:r>
            <a:r>
              <a:rPr lang="ru-RU" sz="1800" dirty="0" err="1" smtClean="0">
                <a:solidFill>
                  <a:schemeClr val="tx2"/>
                </a:solidFill>
              </a:rPr>
              <a:t>Юрій</a:t>
            </a:r>
            <a:r>
              <a:rPr lang="ru-RU" sz="1800" dirty="0" smtClean="0">
                <a:solidFill>
                  <a:schemeClr val="tx2"/>
                </a:solidFill>
              </a:rPr>
              <a:t> , </a:t>
            </a:r>
            <a:r>
              <a:rPr lang="ru-RU" sz="1800" dirty="0" err="1" smtClean="0">
                <a:solidFill>
                  <a:schemeClr val="tx2"/>
                </a:solidFill>
              </a:rPr>
              <a:t>Ігор</a:t>
            </a:r>
            <a:r>
              <a:rPr lang="ru-RU" sz="1800" dirty="0" smtClean="0">
                <a:solidFill>
                  <a:schemeClr val="tx2"/>
                </a:solidFill>
              </a:rPr>
              <a:t>  та </a:t>
            </a:r>
            <a:r>
              <a:rPr lang="ru-RU" sz="1800" dirty="0" err="1" smtClean="0">
                <a:solidFill>
                  <a:schemeClr val="tx2"/>
                </a:solidFill>
              </a:rPr>
              <a:t>Володимир</a:t>
            </a:r>
            <a:endParaRPr lang="ru-RU" sz="1800" dirty="0">
              <a:solidFill>
                <a:schemeClr val="tx2"/>
              </a:solidFill>
            </a:endParaRPr>
          </a:p>
        </p:txBody>
      </p:sp>
      <p:sp>
        <p:nvSpPr>
          <p:cNvPr id="3" name="Текст 2"/>
          <p:cNvSpPr>
            <a:spLocks noGrp="1"/>
          </p:cNvSpPr>
          <p:nvPr>
            <p:ph type="body" idx="1"/>
          </p:nvPr>
        </p:nvSpPr>
        <p:spPr/>
        <p:txBody>
          <a:bodyPr/>
          <a:lstStyle/>
          <a:p>
            <a:endParaRPr lang="ru-RU"/>
          </a:p>
        </p:txBody>
      </p:sp>
      <p:pic>
        <p:nvPicPr>
          <p:cNvPr id="4" name="Picture 8"/>
          <p:cNvPicPr>
            <a:picLocks noChangeAspect="1" noChangeArrowheads="1"/>
          </p:cNvPicPr>
          <p:nvPr/>
        </p:nvPicPr>
        <p:blipFill>
          <a:blip r:embed="rId2" cstate="print"/>
          <a:srcRect/>
          <a:stretch>
            <a:fillRect/>
          </a:stretch>
        </p:blipFill>
        <p:spPr>
          <a:xfrm rot="16200000">
            <a:off x="1976295" y="-311998"/>
            <a:ext cx="5551451" cy="8136904"/>
          </a:xfrm>
          <a:prstGeom prst="rect">
            <a:avLst/>
          </a:prstGeom>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Picture 9"/>
          <p:cNvPicPr>
            <a:picLocks noChangeAspect="1" noChangeArrowheads="1"/>
          </p:cNvPicPr>
          <p:nvPr/>
        </p:nvPicPr>
        <p:blipFill>
          <a:blip r:embed="rId2" cstate="print"/>
          <a:srcRect/>
          <a:stretch>
            <a:fillRect/>
          </a:stretch>
        </p:blipFill>
        <p:spPr>
          <a:xfrm>
            <a:off x="571472" y="642918"/>
            <a:ext cx="7858180" cy="5881707"/>
          </a:xfrm>
          <a:prstGeom prst="rect">
            <a:avLst/>
          </a:prstGeo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Picture 9"/>
          <p:cNvPicPr>
            <a:picLocks noChangeAspect="1" noChangeArrowheads="1"/>
          </p:cNvPicPr>
          <p:nvPr/>
        </p:nvPicPr>
        <p:blipFill>
          <a:blip r:embed="rId2" cstate="print"/>
          <a:srcRect/>
          <a:stretch>
            <a:fillRect/>
          </a:stretch>
        </p:blipFill>
        <p:spPr>
          <a:xfrm>
            <a:off x="500034" y="571480"/>
            <a:ext cx="8286808" cy="5553670"/>
          </a:xfrm>
          <a:prstGeom prst="rect">
            <a:avLst/>
          </a:prstGeo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Picture 10"/>
          <p:cNvPicPr>
            <a:picLocks noChangeAspect="1" noChangeArrowheads="1"/>
          </p:cNvPicPr>
          <p:nvPr/>
        </p:nvPicPr>
        <p:blipFill>
          <a:blip r:embed="rId2" cstate="print"/>
          <a:srcRect/>
          <a:stretch>
            <a:fillRect/>
          </a:stretch>
        </p:blipFill>
        <p:spPr>
          <a:xfrm>
            <a:off x="428596" y="785794"/>
            <a:ext cx="8391554" cy="5429288"/>
          </a:xfrm>
          <a:prstGeom prst="rect">
            <a:avLst/>
          </a:prstGeom>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110</TotalTime>
  <Words>473</Words>
  <Application>Microsoft Office PowerPoint</Application>
  <PresentationFormat>Екран (4:3)</PresentationFormat>
  <Paragraphs>18</Paragraphs>
  <Slides>25</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25</vt:i4>
      </vt:variant>
    </vt:vector>
  </HeadingPairs>
  <TitlesOfParts>
    <vt:vector size="26" baseType="lpstr">
      <vt:lpstr>Модульная</vt:lpstr>
      <vt:lpstr>ІВАН СЕМЕНОВИЧ БУРЯК</vt:lpstr>
      <vt:lpstr>Слайд 2</vt:lpstr>
      <vt:lpstr>Іван Семенович Буряк – старший син Семена Гавриловича Буряка і Анастасії Миколаївни Буряк, який народився 15 серпня 1932 року в селі Заміське в сім’ї працьовитих  колгоспників, простих селян, на долю яких випало нелегке, наповнене стражданням життя. Свій трудовий шлях почав у 14 літ.</vt:lpstr>
      <vt:lpstr>Іван Семенович потрапив служити в Германію, до групи радянських військ. Згодом став командиром танка Т-34, а  вдома у нього не було навіть велосипеда. Тоді служили 3,5 роки, які він з радістю згадував. За відмінну службу Іван Буряк два рази отримував відпустку до рідного дому. Приїжджав з далекої Німеччини танкіст Іван Буряк провідати своє рідне село Заміське.</vt:lpstr>
      <vt:lpstr>Після армії Іван  одружився на молодій дівчині Лідії</vt:lpstr>
      <vt:lpstr>В їх родині з’явилося три сини – Юрій , Ігор  та Володимир</vt:lpstr>
      <vt:lpstr>Слайд 7</vt:lpstr>
      <vt:lpstr>Слайд 8</vt:lpstr>
      <vt:lpstr>Слайд 9</vt:lpstr>
      <vt:lpstr>Слайд 10</vt:lpstr>
      <vt:lpstr>Слайд 11</vt:lpstr>
      <vt:lpstr>Слайд 12</vt:lpstr>
      <vt:lpstr>Слайд 13</vt:lpstr>
      <vt:lpstr>Вже на той час Іван Семенович  заочно навчався в Харківському сільськогосподарському інституті імені Докучаєва, який закінчив у 1965 році, і отримав звання «Вчений Агроном». В інституті  Буряк І.С. навчався на відмінно.</vt:lpstr>
      <vt:lpstr>Слайд 15</vt:lpstr>
      <vt:lpstr>Стаж депутатської діяльності І.С. Буряка обчислюється  чотирма десятками літ. Його селянську прямоту і принциповість знали не тільки в обласних, а й столичних кабінетах</vt:lpstr>
      <vt:lpstr>Захищаючи інтереси села і його людей, він через все життя проніс переконання, що той, хто краще трудиться, має і краще жити.</vt:lpstr>
      <vt:lpstr>За сумлінну багаторічну працю держава відзначила Івана Семеновича орденом Трудового Червоного Прапора, медаллю"За доблесний труд". Він удостоєний багатьох сучасних суспільних нагород, зокрема Георгіївської медалі "Честь, Слава,Труд", звання Заслуженого працівника сільського господарства України,найвищої обласної відзнаки "Слобожанська слава", численних почесних грамот.</vt:lpstr>
      <vt:lpstr>Поруч з ним виросло ціле покоління спеціалістів сільського господарства Валківщини, кмітливих господарників, що стали мудрими керівниками різних ланок управління і аграрного виробництва. </vt:lpstr>
      <vt:lpstr>Близько сорока літ очолював Іван Семенович спочатку колгосп, а потім усі реформовані сільгосппідприємства в цьому селі. І всі ці роки були вони кращими в районі й області, славились високими врожаями і рекордними надоями. </vt:lpstr>
      <vt:lpstr>Ніколи не відокремлював Іван Семенович виробничі справи від соціальних турбот. Дороги і житло для селян, розвиток культури і медичне забезпечення, щоденні побутові клопоти і, нарешті, своя загальноосвітня школа І-ІІІ ступенів - усе це віхи життя справжнього Господаря, що дбав не тільки про день сьогоднішній, а й про перспективу села. </vt:lpstr>
      <vt:lpstr>До нього за досвідом не соромилися їхати і високі керівники, і всезнаючї науковці, бо багато найновітніших аграрних теорій стали реальністю саме в Олександрівці. </vt:lpstr>
      <vt:lpstr>Слайд 23</vt:lpstr>
      <vt:lpstr>Світла пам'ять про І.С. Буряка назавжди збережеться в серцях земляків і всіх, хто знав Івана Семеновича, а також тих, хто пізнаватиме його життєвий шлях вже як історію села, від добрих справ на спільне благо. </vt:lpstr>
      <vt:lpstr>Дякую  за увагу!</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ІВАН СЕМЕНОВИЧ БУРЯК</dc:title>
  <dc:creator>User</dc:creator>
  <cp:lastModifiedBy>юля</cp:lastModifiedBy>
  <cp:revision>12</cp:revision>
  <dcterms:created xsi:type="dcterms:W3CDTF">2014-05-26T14:45:59Z</dcterms:created>
  <dcterms:modified xsi:type="dcterms:W3CDTF">2017-02-14T10:58:00Z</dcterms:modified>
</cp:coreProperties>
</file>