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2" r:id="rId7"/>
    <p:sldId id="266" r:id="rId8"/>
    <p:sldId id="264" r:id="rId9"/>
    <p:sldId id="263" r:id="rId10"/>
    <p:sldId id="267" r:id="rId11"/>
    <p:sldId id="265" r:id="rId12"/>
    <p:sldId id="269" r:id="rId14"/>
    <p:sldId id="272" r:id="rId15"/>
    <p:sldId id="273" r:id="rId16"/>
    <p:sldId id="268" r:id="rId17"/>
    <p:sldId id="274" r:id="rId18"/>
    <p:sldId id="270" r:id="rId19"/>
    <p:sldId id="276" r:id="rId20"/>
    <p:sldId id="278" r:id="rId21"/>
    <p:sldId id="275" r:id="rId22"/>
    <p:sldId id="277" r:id="rId23"/>
    <p:sldId id="279" r:id="rId24"/>
    <p:sldId id="271" r:id="rId25"/>
    <p:sldId id="281" r:id="rId26"/>
    <p:sldId id="282" r:id="rId27"/>
    <p:sldId id="283" r:id="rId28"/>
    <p:sldId id="284" r:id="rId29"/>
    <p:sldId id="280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7AB9C-EE4A-4D21-B2FA-601129A4218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37303-5595-425D-AE09-B2B585CCA54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37303-5595-425D-AE09-B2B585CCA54C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401F3-D8E4-44FC-98BD-4D5B965A5BB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8A575-77E9-4D2C-A5A6-0409B5922C0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2.png"/><Relationship Id="rId3" Type="http://schemas.openxmlformats.org/officeDocument/2006/relationships/image" Target="../media/image9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9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hyperlink" Target="http://surl.li/fkmol" TargetMode="External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1.png"/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32.png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32.png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3.png"/><Relationship Id="rId2" Type="http://schemas.openxmlformats.org/officeDocument/2006/relationships/image" Target="../media/image32.png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4.png"/><Relationship Id="rId2" Type="http://schemas.openxmlformats.org/officeDocument/2006/relationships/image" Target="../media/image32.png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60.png"/><Relationship Id="rId4" Type="http://schemas.openxmlformats.org/officeDocument/2006/relationships/hyperlink" Target="http://surl.li/fknhw" TargetMode="External"/><Relationship Id="rId3" Type="http://schemas.openxmlformats.org/officeDocument/2006/relationships/image" Target="../media/image75.png"/><Relationship Id="rId2" Type="http://schemas.openxmlformats.org/officeDocument/2006/relationships/image" Target="../media/image32.png"/><Relationship Id="rId1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7.png"/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072880" y="2618026"/>
            <a:ext cx="5859626" cy="1313183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Новітня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історія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події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постаті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Портрет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сучасної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епохи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1894988"/>
            <a:ext cx="9144000" cy="723038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Тема: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930966" y="1658358"/>
            <a:ext cx="1374912" cy="5388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>
                <a:solidFill>
                  <a:schemeClr val="bg1"/>
                </a:solidFill>
              </a:rPr>
              <a:t>Урок 26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7713" y="6274411"/>
            <a:ext cx="6796573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Підготувала: вчитель КГ № 86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Скворцова О.Д.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6694" y="149290"/>
            <a:ext cx="4665306" cy="6559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26999" y="900146"/>
            <a:ext cx="363410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України Новітня доба важлива тим, що, долаючи численні перешкоди, наш народ зміг здобути свободу.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серпня 1991 р.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після тривалої боротьби здійснилася мрія багатьох поколінь українців — було </a:t>
            </a:r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проголошено незалежність України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 червня 1996 р.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затверджено її </a:t>
            </a:r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Конституцію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156" y="-1026367"/>
            <a:ext cx="8655698" cy="64917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30" y="0"/>
            <a:ext cx="3059311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45" y="2649894"/>
            <a:ext cx="2411847" cy="39095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476" y="3531635"/>
            <a:ext cx="3523793" cy="36457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59" y="0"/>
            <a:ext cx="5995341" cy="6671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443" y="727529"/>
            <a:ext cx="460448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народ відстоював цінності свободи під час Революції гідності 2013-2014 рр., російської окупації Криму, війни на Сході України. Сьогодні бійці на фронті й волонтери, люди різних професій, націй і релігій відстоюють свободу й незалежність нашої держави.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 епоха Новітнього часу — це епоха творення нової України, вільної та незалежної європейської держави.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124" y="51318"/>
            <a:ext cx="6109503" cy="40401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930" y="3429000"/>
            <a:ext cx="6695917" cy="31763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684" y="951806"/>
            <a:ext cx="3481836" cy="30405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464" y="1536581"/>
            <a:ext cx="3402017" cy="46496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63" y="83682"/>
            <a:ext cx="6217299" cy="6655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2860" y="118702"/>
            <a:ext cx="455588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Подія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епохи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Голодомор 1932-1933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Напевно,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знаєте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Голодомор 1932-1933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злочин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вчинила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комуністична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Йосипом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Сталіним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того,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залякати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підкорити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селян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вилучали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зерно, а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припаси.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спротив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колоски на полях,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прогодувати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підлягав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жорсткому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покаранню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«законом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колосків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Страшною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до 6 млн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9520" y="4150575"/>
            <a:ext cx="3180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2006 р. Верховною Радою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України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1932-1933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було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визнано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геноцидом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українського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народу.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57" y="3108682"/>
            <a:ext cx="2399234" cy="36357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8" y="645979"/>
            <a:ext cx="7573333" cy="5718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4" y="383864"/>
            <a:ext cx="5187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Діємо: практичні завдання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0" y="264178"/>
            <a:ext cx="875073" cy="1408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177" y="1758272"/>
            <a:ext cx="5906277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З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метою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Національним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банком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випущена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пам’ятна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монета?</a:t>
            </a:r>
            <a:endParaRPr lang="ru-RU" sz="2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Яку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історичну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дізнатися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розглядаючи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монету.</a:t>
            </a:r>
            <a:endParaRPr lang="ru-RU" sz="2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За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автори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намагалися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показати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трагічність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Голодомору для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народу?</a:t>
            </a:r>
            <a:endParaRPr lang="ru-RU" sz="2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Як у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вашому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населеному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пункті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вшановують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 Голодомор 1932-1933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.?</a:t>
            </a:r>
            <a:endParaRPr lang="ru-RU" sz="2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54" y="493665"/>
            <a:ext cx="5595154" cy="28057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8"/>
          <p:cNvSpPr txBox="1"/>
          <p:nvPr/>
        </p:nvSpPr>
        <p:spPr>
          <a:xfrm>
            <a:off x="7115319" y="3299398"/>
            <a:ext cx="4259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Монета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номіналом</a:t>
            </a:r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гривень</a:t>
            </a:r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присвячена</a:t>
            </a:r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жертв Голодомору в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1932-1933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365" y="4133526"/>
            <a:ext cx="2940788" cy="27426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41" y="951806"/>
            <a:ext cx="4731138" cy="26685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5985"/>
            <a:ext cx="6196659" cy="6802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9472" y="825502"/>
            <a:ext cx="530205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Подія епохи: освоєння космосу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найбільш вражаючих досягнень у галузі науки і техніки належить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освоєння людиною космосу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1961 р. Юрій Гагарін здійснив перший політ людини в космос. Підготовку цього польоту здійснював учений з України Сергій Корольов. Вже в 1969 р. американські астронавти здійснили політ на Місяць і навіть прогулялися супутником Землі. Космічні апарати досліджують далекі планети і приймають сигнали з космосу.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TextBox 12"/>
          <p:cNvSpPr txBox="1"/>
          <p:nvPr/>
        </p:nvSpPr>
        <p:spPr>
          <a:xfrm>
            <a:off x="2612356" y="951806"/>
            <a:ext cx="2316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Юрій Гагарін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305" y="2621901"/>
            <a:ext cx="3690155" cy="24387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TextBox 16"/>
          <p:cNvSpPr txBox="1"/>
          <p:nvPr/>
        </p:nvSpPr>
        <p:spPr>
          <a:xfrm>
            <a:off x="3761740" y="4598991"/>
            <a:ext cx="2771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Сергій Корольов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2" y="3237401"/>
            <a:ext cx="3264679" cy="21327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0" y="4443443"/>
            <a:ext cx="2350342" cy="23029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3" name="TextBox 22"/>
          <p:cNvSpPr txBox="1"/>
          <p:nvPr/>
        </p:nvSpPr>
        <p:spPr>
          <a:xfrm>
            <a:off x="2305362" y="5552424"/>
            <a:ext cx="431696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Екіпаж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"Аполлону-11":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Базз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Олдрін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Майкл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Коллінз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та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Ніл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Армстронг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4083" y="-15442"/>
            <a:ext cx="5448254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2" y="821094"/>
            <a:ext cx="6816957" cy="3032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343" y="1105234"/>
            <a:ext cx="56220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Подія епохи: освоєння космосу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1997 р. на американському космічному кораблі «Колумбія» в космос піднявся перший космонавт незалежної України 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Леонід Каденюк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8" y="3413558"/>
            <a:ext cx="3425726" cy="34135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38" y="3107022"/>
            <a:ext cx="3304381" cy="29298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TextBox 12"/>
          <p:cNvSpPr txBox="1"/>
          <p:nvPr/>
        </p:nvSpPr>
        <p:spPr>
          <a:xfrm>
            <a:off x="3336690" y="5934670"/>
            <a:ext cx="320739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нас і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поколінь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9355" y="24936"/>
            <a:ext cx="6932645" cy="6833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2731" y="752465"/>
            <a:ext cx="54629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Подія епохи: Революція гідності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Головними напрямами розвитку України після проголошення незалежності, на переконання більшості громадян, мала бути побудова демократичного суспільства. Зразком для розвитку було обрано 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 Союз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об’єднання високорозвинених країн, де найбільше цінують чесність, турботу про ближнього, правопорядок. На шляху розбудови незалежної держави українське суспільство змушене було долати перешкоди.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8" y="1514697"/>
            <a:ext cx="5526035" cy="45080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89" y="678079"/>
            <a:ext cx="2119014" cy="15892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663" y="857696"/>
            <a:ext cx="6854280" cy="5833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75" y="1696740"/>
            <a:ext cx="505897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Невдовзі відновили свої позиції нечесні політики, які зловживали владою задля власного збагачення. У 2010 р. новий президент України Віктор Янукович вів подвійну гру. Суспільству обіцяли продовження курсу держави на встановлення тісніших контактів з Європейським Союзом, а насправді всіляко загальмовували оновлення та реформування країни.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22612" y="205116"/>
            <a:ext cx="4776895" cy="64477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9667" y="3441306"/>
            <a:ext cx="4900444" cy="32774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98" y="951806"/>
            <a:ext cx="5582902" cy="32774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833" y="139238"/>
            <a:ext cx="5803640" cy="6401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71388" y="797510"/>
            <a:ext cx="448180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Невдоволення такою політикою досягло найвищої точки наприкінці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листопада 2013 р.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президент Віктор Янукович оголосив про відмову підписати Угоду про асоціацію з Європейським Союзом. Починаючи з 21 листопада 2013 р., відбувалися мітинги активних громадян. 30 листопада за наказом влади в центрі столиці жорстоко побили студентів, які проводили мирне зібрання.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7190" y="3810028"/>
            <a:ext cx="2938527" cy="404199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4396" y="3284374"/>
            <a:ext cx="5397540" cy="35456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5" y="525650"/>
            <a:ext cx="6714931" cy="6145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563" y="1140796"/>
            <a:ext cx="581608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цього сплеск народного невдоволення виявився в організації революційного наметового містечка в центрі столиці на майдані Незалежності. Антиурядові акції протесту прокотилися хвилею по всіх великих і малих містах та містечках України. Головними вимогами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мітингарів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мітингарок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були подолання корупції, дотримання прав і свобод людини, відновлення європейського напряму розвитку держави. Ці події ввійшли в історію під назвою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 гідності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603" y="186613"/>
            <a:ext cx="5949127" cy="33310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90538" y="516161"/>
            <a:ext cx="525389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Продзвенів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дзвінок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Приготуйте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мороки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треба до уроку.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Книжку,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зошит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ручку,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олівці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Приготувались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у нас уже на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залишилось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сісти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Сядьте,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дітки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гарненько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покладіть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рівненько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Голову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підніміть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розведіть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мене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подивіться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приємно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посміхніться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4" y="-149288"/>
            <a:ext cx="7007288" cy="70072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542" y="3725801"/>
            <a:ext cx="4204795" cy="23266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5" y="3611727"/>
            <a:ext cx="3384817" cy="24143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785" y="659418"/>
            <a:ext cx="2894215" cy="30926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302" y="0"/>
            <a:ext cx="64381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9578" y="612844"/>
            <a:ext cx="516604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 влада намагалася залякати й придушити громадянський рух. Найбільше протистояння загострилося наприкінці січня 2014 р. Тоді влада вдалася до відкритих убивств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майданівців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Першою жертвою став український вірменин 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Сергій </a:t>
            </a:r>
            <a:r>
              <a:rPr lang="uk-UA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Нігоян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якого застрелили 22 січня 2014 р. Невдовзі кількість убитих на Майдані зросла. Найбільше патріотів було вбито в останні дні Революції гідності протягом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18-20 лютого 2014 р.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пам’ять українського народу загиблі герої ввійшли як 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Небесна Сотня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8"/>
          <p:cNvSpPr txBox="1"/>
          <p:nvPr/>
        </p:nvSpPr>
        <p:spPr>
          <a:xfrm>
            <a:off x="3521455" y="3290429"/>
            <a:ext cx="2254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Сергій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Нігоян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985" y="1536103"/>
            <a:ext cx="26662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Дізнайтеся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Небесної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вашому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краю.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Підготуйте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коротке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одного з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Небесної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46" y="5971018"/>
            <a:ext cx="515141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алея Героям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м.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1" y="820702"/>
            <a:ext cx="7405396" cy="52721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9" y="765110"/>
            <a:ext cx="5099601" cy="6008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785" y="1497061"/>
            <a:ext cx="396461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текст «Революція гідності» і виконайте завдання.</a:t>
            </a:r>
            <a:endParaRPr lang="uk-UA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Назвіть, де відбувалися згадані в тексті події.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Проаналізуйте подію, що відбулася у листопаді 2013 р. за планом: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Причини події.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Привід до події.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Назва події.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Наслідки події.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Постаті епохи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1635" y="42217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Читаємо й розуміємо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678"/>
            <a:ext cx="1144627" cy="16424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0388" y="1069190"/>
            <a:ext cx="2567307" cy="30754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763" y="1219644"/>
            <a:ext cx="6046237" cy="5565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7573" y="1693192"/>
            <a:ext cx="4599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Постать епохи: Микола Леонтович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Найвідомішою різдвяною мелодією у світі вважають композицію 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Carol of Bells» («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Дзвінка колядка»). Цій композиція більш як 100 років і народилася вона в Україні. Композитор Микола Леонтович знайшов текст народної «Щедрівки» і написав до нього музику.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TextBox 5"/>
          <p:cNvSpPr txBox="1"/>
          <p:nvPr/>
        </p:nvSpPr>
        <p:spPr>
          <a:xfrm>
            <a:off x="6340525" y="139619"/>
            <a:ext cx="4040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Поміркуймо!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552" y="93391"/>
            <a:ext cx="1981372" cy="1877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7573" y="637174"/>
            <a:ext cx="55999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мелодіями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вас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асоціюються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різдвяні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свята?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2" y="935381"/>
            <a:ext cx="2447733" cy="23423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8676" y="3117253"/>
            <a:ext cx="29462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Пам’ятні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100-річчя </a:t>
            </a:r>
            <a:r>
              <a:rPr lang="ru-RU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Щедрика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(2016 р.)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6545" y="3729535"/>
            <a:ext cx="3773751" cy="35420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210" y="5369552"/>
            <a:ext cx="1071465" cy="10508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97375" y="4169243"/>
            <a:ext cx="4140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Дізнайтеся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де і коли </a:t>
            </a:r>
            <a:r>
              <a:rPr lang="ru-RU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створено </a:t>
            </a:r>
            <a:r>
              <a:rPr lang="ru-RU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англійську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версію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Щедрика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26905" y="5304926"/>
            <a:ext cx="312109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Щедрика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флешмобу 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Львівському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летовищі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http://surl.li/fkmol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628" y="634481"/>
            <a:ext cx="10207689" cy="6154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75" y="1080482"/>
            <a:ext cx="81063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Постать епохи: Катерина Білокур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Єдиним захопленням на все життя для талановитої української дівчини Катерини Білокур стало малювання. Вона ровесниця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ст., народилася у селянській родині у селі Богданівка на Полтавщині (зараз це Київська область). Родина Катерини чинила спротив захопленню дівчини малюванням, тому вона не мала необхідних інструментів для живопису. А отже, починала малювати усім, що було під рукою — вугіллям, патичком по снігу, вологій землі. Пізніше навчилася робити пензлики з шерсті кота або тхора. Фарби виготовляла з калини, бузини, настою буряка, трав. Перші олійні фарби Катерина Білокур почала використовувати у 24 роки.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433" y="68536"/>
            <a:ext cx="3130904" cy="41987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346" y="3573625"/>
            <a:ext cx="2887942" cy="31444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7247" y="55985"/>
            <a:ext cx="5724753" cy="4213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7490" y="456924"/>
            <a:ext cx="4599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Усе життя Катерина Білокур малювала українську природу і найулюбленіше — квіти. Але художниця ніколи їх не рвала, вважала: «Квіти, як і люди, — живі, мають душу! А зірвана квітка — вже не квітка». На вашу думку, як характеризують ці слова художницю?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833" y="929398"/>
            <a:ext cx="5144365" cy="33178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5" y="3470688"/>
            <a:ext cx="3879610" cy="326419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68" y="3790552"/>
            <a:ext cx="7362029" cy="30114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TextBox 12"/>
          <p:cNvSpPr txBox="1"/>
          <p:nvPr/>
        </p:nvSpPr>
        <p:spPr>
          <a:xfrm>
            <a:off x="4162754" y="5324687"/>
            <a:ext cx="230449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Дудл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120-й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річниці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дня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майстрині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пензля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Білокур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7201" y="77390"/>
            <a:ext cx="5903770" cy="32069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7" y="-1"/>
            <a:ext cx="6628200" cy="7025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2353" y="197076"/>
            <a:ext cx="5187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Діємо: практичні завдання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9" y="77390"/>
            <a:ext cx="875073" cy="1408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845" y="1361482"/>
            <a:ext cx="518782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none" spc="0" normalizeH="0" baseline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Майстерня</a:t>
            </a:r>
            <a:r>
              <a:rPr kumimoji="0" lang="ru-RU" sz="2200" b="1" i="0" u="none" strike="noStrike" kern="1200" cap="none" spc="0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b="1" i="0" u="none" strike="noStrike" kern="1200" cap="none" spc="0" normalizeH="0" baseline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Ґуґл-дудл</a:t>
            </a:r>
            <a:endParaRPr kumimoji="0" lang="ru-RU" sz="2200" b="1" i="0" u="none" strike="noStrike" kern="1200" cap="none" spc="0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2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Уявіть себе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розробниками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розробницями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ювілейних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дудлів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 для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пошукової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Google,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виконайте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sz="22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2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Об’єднайтеся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опрацюйте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видатних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діячів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діячок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Новітньої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2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За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отриманої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розробіть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ескіз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дудла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запропонували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б для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стартової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сторінки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пошукової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Ґуґл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kumimoji="0" lang="ru-RU" sz="22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Представте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kumimoji="0" lang="ru-RU" sz="22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класі</a:t>
            </a:r>
            <a:r>
              <a:rPr kumimoji="0" lang="ru-RU" sz="2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uk-UA" sz="22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169" y="796730"/>
            <a:ext cx="5909431" cy="30181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037" y="1534388"/>
            <a:ext cx="6105525" cy="32480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004" y="2144043"/>
            <a:ext cx="6187596" cy="32069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664" y="2792240"/>
            <a:ext cx="6328797" cy="33374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6755" y="3244912"/>
            <a:ext cx="5158444" cy="354310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7110" y="55985"/>
            <a:ext cx="6854890" cy="6718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953" y="659418"/>
            <a:ext cx="537443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Постать епохи: Мустафа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Джемілєв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1944 р., коли Мустафі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Джемілєву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виповнилося півроку, його разом з сім’єю та кримськотатарським народом депортували з рідного Криму до Узбекистану. У вигнанні кримські татари зберігали традиції, не забували рідної кримськотатарської мови, попри заборону її викладати. Наприкінці 1980-х років кримські татари повертаються на Батьківщину. Мустафа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Джемілєв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 на чолі кримськотатарського національного руху.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94" y="951806"/>
            <a:ext cx="3674666" cy="543966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8"/>
          <p:cNvSpPr txBox="1"/>
          <p:nvPr/>
        </p:nvSpPr>
        <p:spPr>
          <a:xfrm>
            <a:off x="1154094" y="6404692"/>
            <a:ext cx="3783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Мустафа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Джемілєв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(фото 2019 р.)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664" y="923898"/>
            <a:ext cx="5697284" cy="5803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547" y="1597322"/>
            <a:ext cx="462067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початку окупації півострова у 2014 р. кримські татари піддаються репресіям з боку російської влади. Мустафі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Джемілєву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Російська Федерація заборонила в’їзд до Криму. Сьогодні лідер кримськотатарського національного руху, правозахисник продовжує боротьбу за право свого народу жити на рідній землі.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1220" y="55985"/>
            <a:ext cx="7229204" cy="31257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6078" y="530014"/>
            <a:ext cx="6186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Мустафа </a:t>
            </a:r>
            <a:r>
              <a:rPr lang="ru-RU" sz="2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Джемілєв</a:t>
            </a:r>
            <a:r>
              <a:rPr lang="ru-RU" sz="2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стверджує</a:t>
            </a:r>
            <a:r>
              <a:rPr lang="ru-RU" sz="2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«Є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ненасильницьких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демократичних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нашим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співвітчизникам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відстоювати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права. Я б закликав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активними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плані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63069" y="3247053"/>
            <a:ext cx="41396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На вашу думку, про </a:t>
            </a:r>
            <a:r>
              <a:rPr lang="ru-RU" sz="24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відстоювання</a:t>
            </a:r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 говорить </a:t>
            </a:r>
            <a:r>
              <a:rPr lang="ru-RU" sz="24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кримськотатарський</a:t>
            </a:r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лідер</a:t>
            </a:r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Як </a:t>
            </a:r>
            <a:r>
              <a:rPr lang="ru-RU" sz="24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слова </a:t>
            </a:r>
            <a:r>
              <a:rPr lang="ru-RU" sz="24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характеризують</a:t>
            </a:r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кримськотатарського</a:t>
            </a:r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лідера</a:t>
            </a:r>
            <a:r>
              <a:rPr 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948" y="2957348"/>
            <a:ext cx="1924043" cy="337063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148" y="811763"/>
            <a:ext cx="4340538" cy="5679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346" y="1430087"/>
            <a:ext cx="34768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Постать епохи: Ліна Костенко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Письменниця, поетеса, громадська діячка Ліна Костенко — приклад для українців. Одна з найвідоміших українок сучасності, моральний авторитет для багатьох українців. За неї говорять її вірші, її творчість.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375" y="367031"/>
            <a:ext cx="4254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подробиці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63" y="55985"/>
            <a:ext cx="751972" cy="12068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782" y="55985"/>
            <a:ext cx="5113176" cy="5001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52703" y="797371"/>
            <a:ext cx="4599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Усе </a:t>
            </a:r>
            <a:r>
              <a:rPr lang="ru-RU" sz="2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все </a:t>
            </a:r>
            <a:r>
              <a:rPr lang="ru-RU" sz="2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зветься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Буває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часом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сліпну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краси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Спинюсь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тямлю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 диво, —</a:t>
            </a:r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оці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степи,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небо,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ліси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усе так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гарно,чисто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незрадливо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усе як є — дорога,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явори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усе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все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зветься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краса,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нетлінна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спинись</a:t>
            </a:r>
            <a:r>
              <a:rPr lang="ru-RU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з Богом говори.</a:t>
            </a:r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270" y="946086"/>
            <a:ext cx="3476860" cy="3101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TextBox 10"/>
          <p:cNvSpPr txBox="1"/>
          <p:nvPr/>
        </p:nvSpPr>
        <p:spPr>
          <a:xfrm>
            <a:off x="5194665" y="4047491"/>
            <a:ext cx="2599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Ліна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Костенко (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сучасне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фото)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1240" y="5382280"/>
            <a:ext cx="511317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актор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Богдан Ступка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читає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Костенко 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Крила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http://surl.li/fknhw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790" y="3806889"/>
            <a:ext cx="3773751" cy="35420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844" y="5412770"/>
            <a:ext cx="1132212" cy="113762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7" y="264178"/>
            <a:ext cx="7529804" cy="6715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4" y="383864"/>
            <a:ext cx="5187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Діємо: практичні завдання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0" y="264178"/>
            <a:ext cx="875073" cy="1408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103" y="1588373"/>
            <a:ext cx="540242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Об’єднайтеся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п’ять-шість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учениць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оберіть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 одному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запропонованих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поетичних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фрагментів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Обговоріть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фрагмент і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зробіть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презентацію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поясненнями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хотіла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сказати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поетеса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звертаючись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читачів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поет,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Базилевський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сказав про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поезію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Ліни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Костенко: «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поезія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тут наша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філософія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наш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думання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...».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погоджуєтеся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твердженням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Аргументуйте</a:t>
            </a:r>
            <a:r>
              <a:rPr lang="ru-RU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свою думку.</a:t>
            </a:r>
            <a:endParaRPr lang="ru-RU" sz="2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0242" y="0"/>
            <a:ext cx="3378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Поміркуймо!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804" y="383864"/>
            <a:ext cx="2323960" cy="2202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00003" y="692049"/>
            <a:ext cx="379247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розумієте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слова композитора,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співака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Кузьми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Скрябіна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Міняйте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кращого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дбайте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живете»?</a:t>
            </a:r>
            <a:endParaRPr lang="ru-RU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робите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того,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змінювався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038" y="2842675"/>
            <a:ext cx="5317123" cy="38704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2884" y="774441"/>
            <a:ext cx="7159198" cy="504786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279918" y="743826"/>
            <a:ext cx="44600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вашу думку,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хід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Новітньої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98" y="3153747"/>
            <a:ext cx="1601513" cy="32030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8509" y="484481"/>
            <a:ext cx="7294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sz="40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Самооцінювання</a:t>
            </a:r>
            <a:endParaRPr lang="uk-UA" sz="4000" b="1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5"/>
          <p:cNvSpPr/>
          <p:nvPr/>
        </p:nvSpPr>
        <p:spPr>
          <a:xfrm>
            <a:off x="488302" y="1192367"/>
            <a:ext cx="11215396" cy="1225868"/>
          </a:xfrm>
          <a:prstGeom prst="round2Diag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uk-UA" sz="2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Оцініть свої успіхи в опануванні теми «Новітня історія: події, постаті. Портрет сучасної епохи» — поєднайте кожне з питань для самоконтролю із відповідним </a:t>
            </a:r>
            <a:r>
              <a:rPr lang="uk-UA" sz="2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смайликом</a:t>
            </a:r>
            <a:r>
              <a:rPr lang="uk-UA" sz="2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успіху. Усно дайте відповіді на поставлені запитання.</a:t>
            </a:r>
            <a:endParaRPr kumimoji="0" lang="uk-UA" sz="220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357" y="2483550"/>
            <a:ext cx="10363286" cy="430904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/>
          <p:nvPr>
            <p:custDataLst>
              <p:tags r:id="rId1"/>
            </p:custDataLst>
          </p:nvPr>
        </p:nvSpPr>
        <p:spPr>
          <a:xfrm>
            <a:off x="5177594" y="1423323"/>
            <a:ext cx="6420358" cy="37847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 </a:t>
            </a:r>
            <a:br>
              <a:rPr lang="uk-UA" dirty="0"/>
            </a:br>
            <a:endParaRPr lang="uk-UA" dirty="0"/>
          </a:p>
          <a:p>
            <a:pPr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Опрацювати § 26.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Створіть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Щедрика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колядки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всесвітньо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95" y="377687"/>
            <a:ext cx="4340728" cy="61026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98368" y="506704"/>
            <a:ext cx="62608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уроку</a:t>
            </a:r>
            <a:br>
              <a:rPr lang="uk-UA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Час, у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живемо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епохи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2" y="782003"/>
            <a:ext cx="6024917" cy="51011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4966"/>
            <a:ext cx="4938254" cy="426286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4173" y="1384473"/>
            <a:ext cx="7956514" cy="52904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2" y="121298"/>
            <a:ext cx="4075923" cy="3722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782" y="620026"/>
            <a:ext cx="34194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Новітня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найкоротший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з вами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живемо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час, 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шанси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долучитися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5" y="3437208"/>
            <a:ext cx="3114411" cy="32377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TextBox 6"/>
          <p:cNvSpPr txBox="1"/>
          <p:nvPr/>
        </p:nvSpPr>
        <p:spPr>
          <a:xfrm>
            <a:off x="5181910" y="-62016"/>
            <a:ext cx="4040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Поміркуймо!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281" y="0"/>
            <a:ext cx="1981372" cy="18777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77948" y="340182"/>
            <a:ext cx="66997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можете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долучитися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творення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96000" cy="3993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503" y="507401"/>
            <a:ext cx="48886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Новітньої доби людство зробило величезний крок у своєму розвитку. Щоправда, період цей був складним. Боротьба між великими державами за панування в світі стала причиною двох світових воєн, які призвели до загибелі і страждань мільйонів людей.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20" y="0"/>
            <a:ext cx="8016479" cy="52811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" y="3131820"/>
            <a:ext cx="2776719" cy="335249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52" y="4061790"/>
            <a:ext cx="2312466" cy="27962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4776" y="242594"/>
            <a:ext cx="3503223" cy="6008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6782" y="984893"/>
            <a:ext cx="280977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Деякі країни потерпали і продовжують потерпати від влади правителів, які намагаються досягти своїх цілей, нехтуючи правами людей — принижуючи і вбиваючи ні в чому не винних.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7953" cy="4088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64" y="-242594"/>
            <a:ext cx="4365589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57" y="2509585"/>
            <a:ext cx="5238816" cy="41910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630" y="0"/>
            <a:ext cx="6792684" cy="6774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176" y="741386"/>
            <a:ext cx="520648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Водночас період Новітньої історії приніс чимало позитивного. У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більшість народів світу стали незалежними й змогли заснувати свої держави. На міжнародному рівні було визнано цінність прав людини. З метою налагодження співпраці між країнами й утвердження миру були засновані різні міжнародні організації. Найвідомішою з них є заснована у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1945 р. </a:t>
            </a:r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Об’єднаних Націй (ООН)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Україна належить до числа держав-засновниць ООН. Це дуже почесно.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650" y="83976"/>
            <a:ext cx="6066753" cy="384720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56" y="2684105"/>
            <a:ext cx="4463144" cy="44631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52" y="3585385"/>
            <a:ext cx="2529845" cy="36301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55" y="-1222311"/>
            <a:ext cx="7354078" cy="73540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8" y="167231"/>
            <a:ext cx="4720483" cy="4554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218" y="740666"/>
            <a:ext cx="35792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1948 р.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декларацію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документ,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1989 р.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Конвенцію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 права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93" y="4043578"/>
            <a:ext cx="7772799" cy="29338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5" y="3983740"/>
            <a:ext cx="3894937" cy="28855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FULLVER_BOOKMARK" val="п2013915205749SlideId271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0</TotalTime>
  <Words>11898</Words>
  <Application>WPS Presentation</Application>
  <PresentationFormat>Широкоэкранный</PresentationFormat>
  <Paragraphs>221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Arial</vt:lpstr>
      <vt:lpstr>SimSun</vt:lpstr>
      <vt:lpstr>Wingdings</vt:lpstr>
      <vt:lpstr>Arial Black</vt:lpstr>
      <vt:lpstr>Times New Roman</vt:lpstr>
      <vt:lpstr>Calibri</vt:lpstr>
      <vt:lpstr>Microsoft YaHei</vt:lpstr>
      <vt:lpstr>Arial Unicode MS</vt:lpstr>
      <vt:lpstr>Calibri Light</vt:lpstr>
      <vt:lpstr>Тема1</vt:lpstr>
      <vt:lpstr>Новітня історія: події, постаті. Портрет сучасної епохи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Новітня історія: події, постаті. Портрет сучасної епохи</dc:title>
  <dc:creator>user</dc:creator>
  <cp:lastModifiedBy>Admin</cp:lastModifiedBy>
  <cp:revision>29</cp:revision>
  <dcterms:created xsi:type="dcterms:W3CDTF">2023-03-11T13:08:00Z</dcterms:created>
  <dcterms:modified xsi:type="dcterms:W3CDTF">2023-04-02T20:38:33Z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D434CE0FD4C342A589F86D96A60FE0E7</vt:lpwstr>
  </property>
  <property fmtid="{D5CDD505-2E9C-101B-9397-08002B2CF9AE}" pid="3" name="KSOProductBuildVer">
    <vt:lpwstr>1049-11.2.0.11513</vt:lpwstr>
  </property>
</Properties>
</file>