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9"/>
  </p:notesMasterIdLst>
  <p:sldIdLst>
    <p:sldId id="256" r:id="rId2"/>
    <p:sldId id="257" r:id="rId3"/>
    <p:sldId id="283" r:id="rId4"/>
    <p:sldId id="282" r:id="rId5"/>
    <p:sldId id="277" r:id="rId6"/>
    <p:sldId id="281" r:id="rId7"/>
    <p:sldId id="278" r:id="rId8"/>
    <p:sldId id="279" r:id="rId9"/>
    <p:sldId id="285" r:id="rId10"/>
    <p:sldId id="280" r:id="rId11"/>
    <p:sldId id="284" r:id="rId12"/>
    <p:sldId id="288" r:id="rId13"/>
    <p:sldId id="287" r:id="rId14"/>
    <p:sldId id="286" r:id="rId15"/>
    <p:sldId id="289" r:id="rId16"/>
    <p:sldId id="296" r:id="rId17"/>
    <p:sldId id="295" r:id="rId18"/>
    <p:sldId id="294" r:id="rId19"/>
    <p:sldId id="293" r:id="rId20"/>
    <p:sldId id="292" r:id="rId21"/>
    <p:sldId id="291" r:id="rId22"/>
    <p:sldId id="300" r:id="rId23"/>
    <p:sldId id="290" r:id="rId24"/>
    <p:sldId id="297" r:id="rId25"/>
    <p:sldId id="299" r:id="rId26"/>
    <p:sldId id="301" r:id="rId27"/>
    <p:sldId id="276" r:id="rId2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  <p:embeddedFont>
      <p:font typeface="Montserrat" panose="020B0604020202020204" charset="-52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f87997393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f87997393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656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102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940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195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491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45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771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072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210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10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496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574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26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009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820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685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942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f87997393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f87997393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397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79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847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67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604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88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17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offset_comp_406605.jpg"/>
          <p:cNvPicPr preferRelativeResize="0"/>
          <p:nvPr/>
        </p:nvPicPr>
        <p:blipFill rotWithShape="1">
          <a:blip r:embed="rId2">
            <a:alphaModFix amt="66000"/>
          </a:blip>
          <a:srcRect l="20991" t="2690" r="40112" b="39565"/>
          <a:stretch/>
        </p:blipFill>
        <p:spPr>
          <a:xfrm>
            <a:off x="0" y="0"/>
            <a:ext cx="5157900" cy="51435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1" name="Google Shape;11;p2" descr="offset_comp_342327_edtied.jpg"/>
          <p:cNvPicPr preferRelativeResize="0"/>
          <p:nvPr/>
        </p:nvPicPr>
        <p:blipFill rotWithShape="1">
          <a:blip r:embed="rId3">
            <a:alphaModFix amt="31000"/>
          </a:blip>
          <a:srcRect l="14009" t="35833" r="43289" b="11297"/>
          <a:stretch/>
        </p:blipFill>
        <p:spPr>
          <a:xfrm rot="10800000">
            <a:off x="6976800" y="-25"/>
            <a:ext cx="2167200" cy="2012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 rot="-5400000">
            <a:off x="5846" y="-4836"/>
            <a:ext cx="2291400" cy="2300100"/>
          </a:xfrm>
          <a:prstGeom prst="diagStrip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652821" y="576768"/>
            <a:ext cx="2300100" cy="2291400"/>
          </a:xfrm>
          <a:prstGeom prst="diagStrip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">
  <p:cSld name="AUTOLAYOUT"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7"/>
          <p:cNvGrpSpPr/>
          <p:nvPr/>
        </p:nvGrpSpPr>
        <p:grpSpPr>
          <a:xfrm>
            <a:off x="0" y="0"/>
            <a:ext cx="9144153" cy="5143624"/>
            <a:chOff x="-77" y="25"/>
            <a:chExt cx="9144153" cy="5143624"/>
          </a:xfrm>
        </p:grpSpPr>
        <p:sp>
          <p:nvSpPr>
            <p:cNvPr id="227" name="Google Shape;227;p17"/>
            <p:cNvSpPr/>
            <p:nvPr/>
          </p:nvSpPr>
          <p:spPr>
            <a:xfrm rot="-5400000">
              <a:off x="-47653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 rot="-5400000">
              <a:off x="-47653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 rot="-5400000">
              <a:off x="-47653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 rot="5400000">
              <a:off x="714198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 rot="-5400000">
              <a:off x="714322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 rot="5400000">
              <a:off x="714198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 rot="-5400000">
              <a:off x="714322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 rot="5400000">
              <a:off x="714198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 rot="-5400000">
              <a:off x="714322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 rot="5400000">
              <a:off x="714198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 rot="5400000">
              <a:off x="714198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 rot="-5400000">
              <a:off x="714322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 rot="5400000">
              <a:off x="714198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 rot="-5400000">
              <a:off x="714322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 rot="5400000">
              <a:off x="147617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 rot="-5400000">
              <a:off x="1476296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 rot="5400000">
              <a:off x="147617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 rot="5400000">
              <a:off x="147617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 rot="-5400000">
              <a:off x="1476296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 rot="5400000">
              <a:off x="147617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 rot="5400000">
              <a:off x="147617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 rot="-5400000">
              <a:off x="1476296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 rot="5400000">
              <a:off x="147617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 rot="5400000">
              <a:off x="2238147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 rot="-5400000">
              <a:off x="2238271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 rot="5400000">
              <a:off x="2238147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 rot="-5400000">
              <a:off x="2238271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 rot="-5400000">
              <a:off x="2238271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 rot="5400000">
              <a:off x="2238147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 rot="-5400000">
              <a:off x="2238271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 rot="5400000">
              <a:off x="2238147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 rot="-5400000">
              <a:off x="2238271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 rot="5400000">
              <a:off x="300017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 rot="-5400000">
              <a:off x="3000297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 rot="5400000">
              <a:off x="300017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 rot="-5400000">
              <a:off x="3000297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 rot="-5400000">
              <a:off x="3000297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 rot="5400000">
              <a:off x="300017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 rot="-5400000">
              <a:off x="3000297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 rot="5400000">
              <a:off x="300017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 rot="-5400000">
              <a:off x="3000297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 rot="5400000">
              <a:off x="3762251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 rot="-5400000">
              <a:off x="3762374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 rot="5400000">
              <a:off x="3762251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 rot="5400000">
              <a:off x="3762251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 rot="-5400000">
              <a:off x="3762374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 rot="5400000">
              <a:off x="3762251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 rot="5400000">
              <a:off x="3762251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 rot="-5400000">
              <a:off x="3762374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 rot="5400000">
              <a:off x="3762251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 rot="5400000">
              <a:off x="-47777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 rot="5400000">
              <a:off x="-47777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 rot="5400000">
              <a:off x="-4777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 rot="5400000">
              <a:off x="-47777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 rot="-5400000">
              <a:off x="16669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 rot="5400000">
              <a:off x="-4777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 rot="5400000">
              <a:off x="-47777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 rot="-5400000" flipH="1">
              <a:off x="16669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 rot="-5400000">
              <a:off x="928672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 rot="-5400000" flipH="1">
              <a:off x="928672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 rot="-5400000" flipH="1">
              <a:off x="1690646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 rot="-5400000">
              <a:off x="2452621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 rot="-5400000" flipH="1">
              <a:off x="2452621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 rot="-5400000">
              <a:off x="321464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 rot="-5400000" flipH="1">
              <a:off x="321464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 rot="-5400000" flipH="1">
              <a:off x="3976724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 rot="-5400000">
              <a:off x="4524349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 rot="-5400000">
              <a:off x="4524349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 rot="-5400000">
              <a:off x="4524349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 rot="5400000">
              <a:off x="5286200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 rot="-5400000">
              <a:off x="5286324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 rot="5400000">
              <a:off x="5286200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 rot="-5400000">
              <a:off x="5286324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 rot="-5400000">
              <a:off x="5286324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 rot="5400000">
              <a:off x="5286200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 rot="-5400000">
              <a:off x="5286324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 rot="5400000">
              <a:off x="5286200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 rot="-5400000">
              <a:off x="5286324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 rot="5400000">
              <a:off x="604817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 rot="-5400000">
              <a:off x="6048298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 rot="5400000">
              <a:off x="604817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 rot="-5400000">
              <a:off x="6048298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 rot="5400000">
              <a:off x="604817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 rot="-5400000">
              <a:off x="6048298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 rot="5400000">
              <a:off x="604817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 rot="5400000">
              <a:off x="604817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 rot="-5400000">
              <a:off x="6048298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 rot="5400000">
              <a:off x="604817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 rot="-5400000">
              <a:off x="6048298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 rot="5400000">
              <a:off x="6810149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 rot="-5400000">
              <a:off x="6810273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 rot="5400000">
              <a:off x="6810149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 rot="-5400000">
              <a:off x="6810273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 rot="5400000">
              <a:off x="6810149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 rot="-5400000">
              <a:off x="6810273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 rot="5400000">
              <a:off x="6810149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 rot="5400000">
              <a:off x="757217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 rot="-5400000">
              <a:off x="7572299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 rot="5400000">
              <a:off x="757217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 rot="-5400000">
              <a:off x="7572299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 rot="5400000">
              <a:off x="757217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 rot="-5400000">
              <a:off x="7572299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 rot="5400000">
              <a:off x="757217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 rot="5400000">
              <a:off x="833425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 rot="-5400000">
              <a:off x="8334377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 rot="5400000">
              <a:off x="833425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 rot="-5400000">
              <a:off x="8334377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 rot="5400000">
              <a:off x="833425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 rot="-5400000">
              <a:off x="8334377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 rot="5400000">
              <a:off x="833425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 rot="5400000">
              <a:off x="833425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 rot="-5400000">
              <a:off x="8334377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 rot="5400000">
              <a:off x="833425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 rot="-5400000">
              <a:off x="8334377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 rot="5400000">
              <a:off x="452422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 rot="5400000">
              <a:off x="452422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 rot="5400000">
              <a:off x="452422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 rot="5400000">
              <a:off x="452422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 rot="-5400000" flipH="1">
              <a:off x="473869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 rot="-5400000">
              <a:off x="5500674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 rot="-5400000" flipH="1">
              <a:off x="5500674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 rot="-5400000">
              <a:off x="6262648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 rot="-5400000" flipH="1">
              <a:off x="6262648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 rot="-5400000" flipH="1">
              <a:off x="7024623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 rot="-5400000" flipH="1">
              <a:off x="778664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 rot="-5400000">
              <a:off x="854872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 rot="-5400000" flipH="1">
              <a:off x="854872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7"/>
          <p:cNvSpPr/>
          <p:nvPr/>
        </p:nvSpPr>
        <p:spPr>
          <a:xfrm>
            <a:off x="1525050" y="1293850"/>
            <a:ext cx="6093900" cy="25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7"/>
          <p:cNvSpPr txBox="1">
            <a:spLocks noGrp="1"/>
          </p:cNvSpPr>
          <p:nvPr>
            <p:ph type="title"/>
          </p:nvPr>
        </p:nvSpPr>
        <p:spPr>
          <a:xfrm>
            <a:off x="1876575" y="1668150"/>
            <a:ext cx="5391000" cy="118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7"/>
          <p:cNvSpPr txBox="1">
            <a:spLocks noGrp="1"/>
          </p:cNvSpPr>
          <p:nvPr>
            <p:ph type="subTitle" idx="1"/>
          </p:nvPr>
        </p:nvSpPr>
        <p:spPr>
          <a:xfrm>
            <a:off x="1876575" y="2930428"/>
            <a:ext cx="5391000" cy="60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9" name="Google Shape;19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  <p:sp>
        <p:nvSpPr>
          <p:cNvPr id="39" name="Google Shape;39;p3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45" name="Google Shape;45;p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8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8" name="Google Shape;108;p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10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0" name="Google Shape;130;p1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1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41" name="Google Shape;141;p1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3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75" name="Google Shape;175;p13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  <p:sp>
        <p:nvSpPr>
          <p:cNvPr id="179" name="Google Shape;179;p13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85" name="Google Shape;185;p1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4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4" name="Google Shape;204;p14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  <p:sp>
        <p:nvSpPr>
          <p:cNvPr id="206" name="Google Shape;206;p14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7" r:id="rId6"/>
    <p:sldLayoutId id="2147483659" r:id="rId7"/>
    <p:sldLayoutId id="2147483660" r:id="rId8"/>
    <p:sldLayoutId id="2147483661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"/>
          <p:cNvSpPr txBox="1">
            <a:spLocks noGrp="1"/>
          </p:cNvSpPr>
          <p:nvPr>
            <p:ph type="ctrTitle"/>
          </p:nvPr>
        </p:nvSpPr>
        <p:spPr>
          <a:xfrm>
            <a:off x="2917371" y="0"/>
            <a:ext cx="6226629" cy="2571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Основи цивільного захисту.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Основні способи захисту населення в надзвичайних ситуаціях.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" name="Google Shape;392;p18"/>
          <p:cNvSpPr txBox="1">
            <a:spLocks noGrp="1"/>
          </p:cNvSpPr>
          <p:nvPr>
            <p:ph type="subTitle" idx="1"/>
          </p:nvPr>
        </p:nvSpPr>
        <p:spPr>
          <a:xfrm>
            <a:off x="2815771" y="2815771"/>
            <a:ext cx="6226629" cy="1615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дій в умовах особливого періоду, під час артилерійського обстрілу, у натовпі, у разі виявлення підозрілого предмету.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6B2B13-6F83-480C-AD5F-F70D2FF94540}"/>
              </a:ext>
            </a:extLst>
          </p:cNvPr>
          <p:cNvSpPr txBox="1"/>
          <p:nvPr/>
        </p:nvSpPr>
        <p:spPr>
          <a:xfrm>
            <a:off x="0" y="0"/>
            <a:ext cx="9144000" cy="550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4420">
              <a:lnSpc>
                <a:spcPts val="1415"/>
              </a:lnSpc>
              <a:spcAft>
                <a:spcPts val="0"/>
              </a:spcAft>
            </a:pP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b="1" i="1" spc="-3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випадок</a:t>
            </a:r>
            <a:r>
              <a:rPr lang="uk-UA" sz="2000" b="1" i="1" spc="-2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бойових</a:t>
            </a:r>
            <a:r>
              <a:rPr lang="uk-UA" sz="2000" b="1" i="1" spc="-3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дій</a:t>
            </a:r>
            <a:r>
              <a:rPr lang="uk-UA" sz="2000" b="1" i="1" spc="-2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варто</a:t>
            </a:r>
            <a:r>
              <a:rPr lang="uk-UA" sz="2000" b="1" i="1" spc="-3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підготувати</a:t>
            </a:r>
            <a:r>
              <a:rPr lang="uk-UA" sz="2000" b="1" i="1" spc="-2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оселю,</a:t>
            </a:r>
            <a:r>
              <a:rPr lang="uk-UA" sz="2000" b="1" i="1" spc="-3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b="1" i="1" spc="-2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саме:</a:t>
            </a:r>
            <a:endParaRPr lang="ru-RU" sz="20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09550" lvl="0" indent="-342900" algn="just">
              <a:lnSpc>
                <a:spcPct val="105000"/>
              </a:lnSpc>
              <a:spcBef>
                <a:spcPts val="225"/>
              </a:spcBef>
              <a:spcAft>
                <a:spcPts val="0"/>
              </a:spcAft>
              <a:buClr>
                <a:srgbClr val="940A34"/>
              </a:buClr>
              <a:buSzPts val="1300"/>
              <a:buFont typeface="Times New Roman" panose="02020603050405020304" pitchFamily="18" charset="0"/>
              <a:buChar char="◊"/>
              <a:tabLst>
                <a:tab pos="763270" algn="l"/>
              </a:tabLst>
            </a:pP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- нанести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захисні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смуги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скотчу</a:t>
            </a:r>
            <a:r>
              <a:rPr lang="uk-UA" sz="1600" b="1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(паперу,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тканини)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віконне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скло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16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 до вибухової хвилі та зменшення кількості уламків і уникнення травмування</a:t>
            </a:r>
            <a:r>
              <a:rPr lang="uk-UA" sz="16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пошкодження;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57505" lvl="0" indent="-342900">
              <a:lnSpc>
                <a:spcPct val="105000"/>
              </a:lnSpc>
              <a:spcAft>
                <a:spcPts val="0"/>
              </a:spcAft>
              <a:buClr>
                <a:srgbClr val="940A34"/>
              </a:buClr>
              <a:buSzPts val="1300"/>
              <a:buFont typeface="Times New Roman" panose="02020603050405020304" pitchFamily="18" charset="0"/>
              <a:buChar char="◊"/>
              <a:tabLst>
                <a:tab pos="777875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-  обладнати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підвалі,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укріпити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мішками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піском,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передбачити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uk-UA" sz="16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аварійного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виходу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(якщо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можливо);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38785" lvl="0" indent="-342900">
              <a:lnSpc>
                <a:spcPct val="105000"/>
              </a:lnSpc>
              <a:spcAft>
                <a:spcPts val="0"/>
              </a:spcAft>
              <a:buClr>
                <a:srgbClr val="940A34"/>
              </a:buClr>
              <a:buSzPts val="1300"/>
              <a:buFont typeface="Times New Roman" panose="02020603050405020304" pitchFamily="18" charset="0"/>
              <a:buChar char="◊"/>
              <a:tabLst>
                <a:tab pos="784860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-  за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наявності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земельної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ділянки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обладнати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такій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відстані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будинку,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z="16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перевищує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висоту;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940A34"/>
              </a:buClr>
              <a:buSzPts val="1300"/>
              <a:buFont typeface="Times New Roman" panose="02020603050405020304" pitchFamily="18" charset="0"/>
              <a:buChar char="◊"/>
              <a:tabLst>
                <a:tab pos="770255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-  зробити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вдома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запаси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питної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технічної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води;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70"/>
              </a:spcBef>
              <a:spcAft>
                <a:spcPts val="0"/>
              </a:spcAft>
              <a:buClr>
                <a:srgbClr val="940A34"/>
              </a:buClr>
              <a:buSzPts val="1300"/>
              <a:buFont typeface="Times New Roman" panose="02020603050405020304" pitchFamily="18" charset="0"/>
              <a:buChar char="◊"/>
              <a:tabLst>
                <a:tab pos="770255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-  зробити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запас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продуктів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тривалого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зберігання;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85"/>
              </a:spcBef>
              <a:spcAft>
                <a:spcPts val="0"/>
              </a:spcAft>
              <a:buClr>
                <a:srgbClr val="940A34"/>
              </a:buClr>
              <a:buSzPts val="1300"/>
              <a:buFont typeface="Times New Roman" panose="02020603050405020304" pitchFamily="18" charset="0"/>
              <a:buChar char="◊"/>
              <a:tabLst>
                <a:tab pos="770255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- додатково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укомплектувати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аптечку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засобами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домедичної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допомоги;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80"/>
              </a:spcBef>
              <a:spcAft>
                <a:spcPts val="0"/>
              </a:spcAft>
              <a:buClr>
                <a:srgbClr val="940A34"/>
              </a:buClr>
              <a:buSzPts val="1300"/>
              <a:buFont typeface="Times New Roman" panose="02020603050405020304" pitchFamily="18" charset="0"/>
              <a:buChar char="◊"/>
              <a:tabLst>
                <a:tab pos="770255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-  підготувати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(закупити)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засоби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первинного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пожежогасіння;</a:t>
            </a:r>
          </a:p>
          <a:p>
            <a:pPr marL="342900" marR="316230" lvl="0" indent="-342900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>
                <a:srgbClr val="940A34"/>
              </a:buClr>
              <a:buSzPts val="1300"/>
              <a:buFont typeface="Times New Roman" panose="02020603050405020304" pitchFamily="18" charset="0"/>
              <a:buChar char="◊"/>
              <a:tabLst>
                <a:tab pos="774065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-  підготувати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ліхтарики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(комплекти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запасних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живлення),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гасові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лампи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свічки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випадок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вимкнення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енергопостачання;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21945" lvl="0" indent="-342900">
              <a:lnSpc>
                <a:spcPct val="105000"/>
              </a:lnSpc>
              <a:spcBef>
                <a:spcPts val="5"/>
              </a:spcBef>
              <a:spcAft>
                <a:spcPts val="0"/>
              </a:spcAft>
              <a:buClr>
                <a:srgbClr val="940A34"/>
              </a:buClr>
              <a:buSzPts val="1300"/>
              <a:buFont typeface="Times New Roman" panose="02020603050405020304" pitchFamily="18" charset="0"/>
              <a:buChar char="◊"/>
              <a:tabLst>
                <a:tab pos="774700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-  підготувати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(закупити)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прилади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(примус)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приготування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їжі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відсутності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газу</a:t>
            </a:r>
            <a:r>
              <a:rPr lang="uk-UA" sz="16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електропостачання;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72415" lvl="0" indent="-342900">
              <a:lnSpc>
                <a:spcPct val="105000"/>
              </a:lnSpc>
              <a:spcAft>
                <a:spcPts val="0"/>
              </a:spcAft>
              <a:buClr>
                <a:srgbClr val="940A34"/>
              </a:buClr>
              <a:buSzPts val="1300"/>
              <a:buFont typeface="Times New Roman" panose="02020603050405020304" pitchFamily="18" charset="0"/>
              <a:buChar char="◊"/>
              <a:tabLst>
                <a:tab pos="768350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-  підготувати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випадок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термінової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евакуації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переходу</a:t>
            </a:r>
            <a:r>
              <a:rPr lang="uk-UA" sz="16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захисних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споруд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цивільного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сховищ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(підвалів,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погребів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тощо);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18135" lvl="0" indent="-342900">
              <a:lnSpc>
                <a:spcPct val="105000"/>
              </a:lnSpc>
              <a:spcAft>
                <a:spcPts val="0"/>
              </a:spcAft>
              <a:buClr>
                <a:srgbClr val="940A34"/>
              </a:buClr>
              <a:buSzPts val="1300"/>
              <a:buFont typeface="Times New Roman" panose="02020603050405020304" pitchFamily="18" charset="0"/>
              <a:buChar char="◊"/>
              <a:tabLst>
                <a:tab pos="772795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-  особистий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завжди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мати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справному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стані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запасом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палива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виїзду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безпечний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район;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80"/>
              </a:spcBef>
              <a:spcAft>
                <a:spcPts val="0"/>
              </a:spcAft>
              <a:buClr>
                <a:srgbClr val="940A34"/>
              </a:buClr>
              <a:buSzPts val="1300"/>
              <a:tabLst>
                <a:tab pos="770255" algn="l"/>
              </a:tabLst>
            </a:pP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95CE4-D912-4EDF-812B-FF50C38DF02F}"/>
              </a:ext>
            </a:extLst>
          </p:cNvPr>
          <p:cNvSpPr txBox="1"/>
          <p:nvPr/>
        </p:nvSpPr>
        <p:spPr>
          <a:xfrm>
            <a:off x="-1" y="314629"/>
            <a:ext cx="9013371" cy="451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065" algn="ctr">
              <a:spcBef>
                <a:spcPts val="380"/>
              </a:spcBef>
              <a:spcAft>
                <a:spcPts val="0"/>
              </a:spcAft>
            </a:pP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b="1" i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умовах</a:t>
            </a:r>
            <a:r>
              <a:rPr lang="uk-UA" sz="2400" b="1" i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надзвичайних</a:t>
            </a:r>
            <a:r>
              <a:rPr lang="uk-UA" sz="2400" b="1" i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ситуації</a:t>
            </a:r>
            <a:r>
              <a:rPr lang="uk-UA" sz="2400" b="1" i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воєнного</a:t>
            </a:r>
            <a:r>
              <a:rPr lang="uk-UA" sz="2400" b="1" i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характеру</a:t>
            </a:r>
            <a:r>
              <a:rPr lang="uk-UA" sz="2400" b="1" i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необхідно:</a:t>
            </a:r>
            <a:endParaRPr lang="ru-RU" sz="24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05"/>
              </a:spcBef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Char char="•"/>
              <a:tabLst>
                <a:tab pos="31496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зберігати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особистий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спокій,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реагувати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провокації;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68350" lvl="0" indent="-342900">
              <a:lnSpc>
                <a:spcPct val="110000"/>
              </a:lnSpc>
              <a:spcBef>
                <a:spcPts val="135"/>
              </a:spcBef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Char char="•"/>
              <a:tabLst>
                <a:tab pos="320675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розповідати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майбутні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(плани)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малознайомим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людям,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знайомим</a:t>
            </a:r>
            <a:r>
              <a:rPr lang="uk-UA" sz="20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ненадійною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репутацією;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5190" lvl="0" indent="-342900">
              <a:lnSpc>
                <a:spcPct val="108000"/>
              </a:lnSpc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Char char="•"/>
              <a:tabLst>
                <a:tab pos="33020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завжди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мати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собі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</a:t>
            </a:r>
            <a:r>
              <a:rPr lang="uk-UA" sz="2000" b="1" spc="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(паспорт),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засвідчує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особу,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дані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групу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крові,</a:t>
            </a:r>
            <a:r>
              <a:rPr lang="uk-UA" sz="20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проблеми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здоров’ям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(алергію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медичні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препарати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тощо);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15"/>
              </a:spcBef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Char char="•"/>
              <a:tabLst>
                <a:tab pos="323215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знати місце розташування захисних споруд цивільного захисту поблизу місця проживання, роботи, об’єктів частого відвідування (магазини, базар, дорога до роботи, медичні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заклади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тощо).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необхідності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старатися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якнайменше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перебувати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місцем</a:t>
            </a:r>
            <a:r>
              <a:rPr lang="uk-UA" sz="20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проживання,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малознайомих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місцях;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F6671C-4E1B-42CC-A45B-CD908AA316B1}"/>
              </a:ext>
            </a:extLst>
          </p:cNvPr>
          <p:cNvSpPr txBox="1"/>
          <p:nvPr/>
        </p:nvSpPr>
        <p:spPr>
          <a:xfrm>
            <a:off x="0" y="-32168"/>
            <a:ext cx="9144000" cy="5211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670560" lvl="0" indent="-342900">
              <a:lnSpc>
                <a:spcPct val="110000"/>
              </a:lnSpc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Char char="•"/>
              <a:tabLst>
                <a:tab pos="309245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виходячи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приміщень,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пересуваючись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сходинами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багатоповерхівок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споруди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цивільного захисту (сховища), дотримувати правила правої руки (як під час руху автомобільного транспорту) з метою уникнення тисняви. Пропускати вперед слабших і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надавати допомогу жінкам, дітям, людям похилого віку та інвалідам, що значно скоротить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терміни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зайняття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410"/>
              </a:lnSpc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Char char="•"/>
              <a:tabLst>
                <a:tab pos="31496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уникати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місць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скупчення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людей;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05"/>
              </a:spcBef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Char char="•"/>
              <a:tabLst>
                <a:tab pos="31496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вступати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суперечки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незнайомими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людьми,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уникати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можливих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провокацій;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46760" lvl="0" indent="-342900" algn="just">
              <a:lnSpc>
                <a:spcPct val="108000"/>
              </a:lnSpc>
              <a:spcBef>
                <a:spcPts val="145"/>
              </a:spcBef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Char char="•"/>
              <a:tabLst>
                <a:tab pos="31750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будь-якої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органів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державної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влади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можливу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небезпеку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заходи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безпеки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передати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іншим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людям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місцем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проживання,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тощо);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5"/>
              </a:spcBef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Char char="•"/>
              <a:tabLst>
                <a:tab pos="304165" algn="l"/>
              </a:tabLst>
            </a:pP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появи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озброєних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людей,</a:t>
            </a:r>
            <a:r>
              <a:rPr lang="uk-UA" sz="20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військової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техніки,</a:t>
            </a:r>
            <a:r>
              <a:rPr lang="uk-UA" sz="20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заворушень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негайно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покидати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23900" lvl="0" indent="-342900">
              <a:lnSpc>
                <a:spcPct val="108000"/>
              </a:lnSpc>
              <a:spcBef>
                <a:spcPts val="135"/>
              </a:spcBef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Char char="•"/>
              <a:tabLst>
                <a:tab pos="315595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посилювати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увагу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і,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можливості,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залишити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появи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масової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сторони-агресора;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3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2F89F-99C1-4543-8634-21298CF14F02}"/>
              </a:ext>
            </a:extLst>
          </p:cNvPr>
          <p:cNvSpPr txBox="1"/>
          <p:nvPr/>
        </p:nvSpPr>
        <p:spPr>
          <a:xfrm>
            <a:off x="449942" y="167982"/>
            <a:ext cx="8244115" cy="4807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702310" lvl="0" indent="-342900">
              <a:lnSpc>
                <a:spcPct val="110000"/>
              </a:lnSpc>
              <a:spcBef>
                <a:spcPts val="20"/>
              </a:spcBef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Char char="•"/>
              <a:tabLst>
                <a:tab pos="321310" algn="l"/>
              </a:tabLst>
            </a:pP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осіб,</a:t>
            </a:r>
            <a:r>
              <a:rPr lang="uk-UA" sz="20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проводять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орієнтування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місцевості,</a:t>
            </a:r>
            <a:r>
              <a:rPr lang="uk-UA" sz="20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розмовляють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акцентом,</a:t>
            </a:r>
            <a:r>
              <a:rPr lang="uk-UA" sz="20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неха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рактерну зовнішність, виконують незрозумілі роботи, протиправні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провокативні дії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тощо,</a:t>
            </a:r>
            <a:r>
              <a:rPr lang="uk-UA" sz="20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негайно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інформувати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правопорядку,</a:t>
            </a:r>
            <a:r>
              <a:rPr lang="uk-UA" sz="20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місцевої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влади,</a:t>
            </a:r>
            <a:r>
              <a:rPr lang="uk-UA" sz="20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військових;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21995" lvl="0" indent="-342900">
              <a:lnSpc>
                <a:spcPct val="110000"/>
              </a:lnSpc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Char char="•"/>
              <a:tabLst>
                <a:tab pos="32385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надавати домедичну допомогу іншим людям у разі їх поранення; викликати екстрену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(швидку)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медичну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допомогу,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представників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ДСНС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України,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органів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правопорядку,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необхідності,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військових;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08025" lvl="0" indent="-342900" algn="just">
              <a:lnSpc>
                <a:spcPct val="110000"/>
              </a:lnSpc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Char char="•"/>
              <a:tabLst>
                <a:tab pos="323215" algn="l"/>
              </a:tabLst>
            </a:pP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разі,</a:t>
            </a:r>
            <a:r>
              <a:rPr lang="uk-UA" sz="20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стали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свідком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поранення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смерті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людей,</a:t>
            </a:r>
            <a:r>
              <a:rPr lang="uk-UA" sz="20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протиправних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дій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(арешт,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викра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дення,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побиття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тощо),</a:t>
            </a:r>
            <a:r>
              <a:rPr lang="uk-UA" sz="20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намагатися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з’ясувати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зберегти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якнайбільше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 </a:t>
            </a:r>
            <a:r>
              <a:rPr lang="uk-UA" sz="20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обставини</a:t>
            </a:r>
            <a:r>
              <a:rPr lang="uk-UA" sz="20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20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0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uk-UA" sz="20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допомоги,</a:t>
            </a:r>
            <a:r>
              <a:rPr lang="uk-UA" sz="2000" b="1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пошуку,</a:t>
            </a:r>
            <a:r>
              <a:rPr lang="uk-UA" sz="20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</a:t>
            </a:r>
            <a:r>
              <a:rPr lang="uk-UA" sz="20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особи</a:t>
            </a:r>
            <a:r>
              <a:rPr lang="uk-UA" sz="20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7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19D272-2FD2-46CF-AAFA-D45A3FAA126F}"/>
              </a:ext>
            </a:extLst>
          </p:cNvPr>
          <p:cNvSpPr txBox="1"/>
          <p:nvPr/>
        </p:nvSpPr>
        <p:spPr>
          <a:xfrm>
            <a:off x="0" y="55167"/>
            <a:ext cx="9144000" cy="5019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710" marR="717550" indent="34099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реальної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загрози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життю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здоров’ю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унаслідок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НС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особливий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період,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здійснюється</a:t>
            </a:r>
            <a:r>
              <a:rPr lang="uk-UA" sz="2000" b="1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дистанційне</a:t>
            </a:r>
            <a:r>
              <a:rPr lang="uk-UA" sz="2000" b="1" spc="-5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оповіщення</a:t>
            </a:r>
            <a:r>
              <a:rPr lang="uk-UA" sz="2000" b="1" spc="-4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</a:t>
            </a:r>
            <a:r>
              <a:rPr lang="uk-UA" sz="2000" b="1" spc="4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сирен,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мережі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радіомовлення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діапазонів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частот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телебачення.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574675" indent="340995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оперативного та ефективного виконання заходів щодо забезпечення захисту кожної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окремої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членів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сім’ї,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майна,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майна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підприємств,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організацій,</a:t>
            </a:r>
            <a:r>
              <a:rPr lang="uk-UA" sz="20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також захисту населених пунктів в цілому, громадяни повинні діяти вправно та чітко,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вміти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самостійно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приймати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рішення,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дисциплінованими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організованими.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525145" indent="340995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Терміновій інформації, що доводиться до населення, передує уривчасте звучання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сирен,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звучання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сирен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запису,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транслюється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мережею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радіомовлення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телебачення.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4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AC5380-EF76-47D4-A28C-D773AB514E88}"/>
              </a:ext>
            </a:extLst>
          </p:cNvPr>
          <p:cNvSpPr txBox="1"/>
          <p:nvPr/>
        </p:nvSpPr>
        <p:spPr>
          <a:xfrm>
            <a:off x="-406400" y="0"/>
            <a:ext cx="9434286" cy="5045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4030" algn="ctr">
              <a:spcBef>
                <a:spcPts val="38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Уривчасте</a:t>
            </a:r>
            <a:r>
              <a:rPr lang="uk-UA" sz="2400" b="1" spc="-6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звучання</a:t>
            </a:r>
            <a:r>
              <a:rPr lang="uk-UA" sz="2400" b="1" spc="-6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sz="2400" b="1" spc="-5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сирен</a:t>
            </a:r>
            <a:r>
              <a:rPr lang="uk-UA" sz="2400" b="1" spc="-6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означає</a:t>
            </a:r>
            <a:r>
              <a:rPr lang="uk-UA" sz="2400" b="1" spc="-5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«УВАГАВСІМ!»</a:t>
            </a:r>
            <a:endParaRPr lang="ru-RU" sz="24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1765" indent="342265">
              <a:lnSpc>
                <a:spcPct val="113000"/>
              </a:lnSpc>
              <a:spcBef>
                <a:spcPts val="835"/>
              </a:spcBef>
              <a:spcAft>
                <a:spcPts val="0"/>
              </a:spcAft>
            </a:pP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Почувши електричні сирени, необхідно негайно увімкнути гучномовці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першому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каналі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дротового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радіомовлення,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налаштувати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радіоприймачі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хвилю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</a:pP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обласного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радіо,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телеприймачі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</a:t>
            </a:r>
            <a:r>
              <a:rPr lang="uk-UA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канал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обласної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державної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телерадіокомпанії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Перший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національний телевізійний канал України та прослухати подальші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повідомлення. Повідом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лення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передаються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uk-UA" sz="1800" b="1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5-ти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подачі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звукового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сигналу</a:t>
            </a:r>
            <a:r>
              <a:rPr lang="uk-UA" sz="18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«Увага</a:t>
            </a:r>
            <a:r>
              <a:rPr lang="uk-UA" sz="1800" b="1" spc="-5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всім!»</a:t>
            </a:r>
            <a:endParaRPr lang="ru-RU" sz="1800" b="1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233045" indent="341630">
              <a:lnSpc>
                <a:spcPct val="115000"/>
              </a:lnSpc>
              <a:spcAft>
                <a:spcPts val="0"/>
              </a:spcAft>
            </a:pP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Вислухавши повідомлення, громадяни повинні: </a:t>
            </a:r>
          </a:p>
          <a:p>
            <a:pPr marL="647065" marR="233045" indent="341630">
              <a:lnSpc>
                <a:spcPct val="115000"/>
              </a:lnSpc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діяти без паніки та метушні відповідно до отриманих вказівок та рекомендацій; </a:t>
            </a:r>
          </a:p>
          <a:p>
            <a:pPr marL="647065" marR="233045" indent="341630">
              <a:lnSpc>
                <a:spcPct val="115000"/>
              </a:lnSpc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переконатися, що повідомлення почули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побачили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люди,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мешкають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працюють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поруч,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літні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вадами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зору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слуху;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надати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їм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необхідну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допомогу.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9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9995A6-1E6C-48A2-9728-37AABFD14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77" y="171448"/>
            <a:ext cx="2942069" cy="17430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422688-86C5-4856-B44E-CB005241F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806" y="171448"/>
            <a:ext cx="2619375" cy="17430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1C298-5428-4A63-84F2-1A2025791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341" y="171448"/>
            <a:ext cx="2619375" cy="1743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655120-A252-4752-BC70-608CCDA884AB}"/>
              </a:ext>
            </a:extLst>
          </p:cNvPr>
          <p:cNvSpPr txBox="1"/>
          <p:nvPr/>
        </p:nvSpPr>
        <p:spPr>
          <a:xfrm>
            <a:off x="-304799" y="2023691"/>
            <a:ext cx="9318170" cy="2980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065" marR="292735" indent="427355">
              <a:lnSpc>
                <a:spcPct val="105000"/>
              </a:lnSpc>
              <a:spcAft>
                <a:spcPts val="0"/>
              </a:spcAft>
              <a:tabLst>
                <a:tab pos="5836920" algn="l"/>
              </a:tabLst>
            </a:pP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</a:t>
            </a:r>
            <a:r>
              <a:rPr lang="uk-UA" sz="2000" b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дій</a:t>
            </a:r>
            <a:r>
              <a:rPr lang="uk-UA" sz="2000" b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2000" b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2000" b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артилерійського</a:t>
            </a:r>
            <a:r>
              <a:rPr lang="uk-UA" sz="2000" b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обстрілу</a:t>
            </a:r>
            <a:r>
              <a:rPr lang="uk-UA" sz="2000" b="1" spc="11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(бомбардування)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У сучасних</a:t>
            </a:r>
            <a:r>
              <a:rPr lang="uk-UA" sz="20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умовах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загострення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3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Росією і Україною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яке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перерости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збройний</a:t>
            </a:r>
            <a:r>
              <a:rPr lang="uk-UA" sz="20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конфлікт, особливу небезпеку для населення становить використання противником артилерії та військової авіації. </a:t>
            </a:r>
            <a:r>
              <a:rPr lang="uk-UA" sz="20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Артилерійський обстріл (бомбардування)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один із найбільш небезпечних видів вогневого ураження під час воєнних конфліктів, у результаті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можлива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велика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випадкових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жертв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68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FEF2A4-9C4E-475E-A365-0BEC4447DBED}"/>
              </a:ext>
            </a:extLst>
          </p:cNvPr>
          <p:cNvSpPr txBox="1"/>
          <p:nvPr/>
        </p:nvSpPr>
        <p:spPr>
          <a:xfrm>
            <a:off x="297542" y="319962"/>
            <a:ext cx="8548915" cy="4272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065" marR="168910" indent="427355">
              <a:lnSpc>
                <a:spcPct val="10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метою захисту населення в разі виникнення збройного конфлікту із застосуванням військової авіації та артилерії громадянам рекомендують за перших ознак воєнної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агресії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відповідною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інформацією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органів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влади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залишити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місто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виїхати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сільську</a:t>
            </a:r>
            <a:r>
              <a:rPr lang="uk-UA" sz="20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місцевість до рідних чи знайомих. Також можна виїхати в приміську зону на дачні та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присадибні ділянки з приміщеннями для проживання. Про свій виїзд та місце подальшого перебування слід повідомити рідних та житлово-експлуатаційні органи. У разі самостійного виїзду слід узяти речі, які рекомендують брати під час оголошення евакуації,</a:t>
            </a:r>
            <a:r>
              <a:rPr lang="uk-UA" sz="20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також вимкнути у квартирі електрику, газ, воду. У випадку оголошення евакуації потрібно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діяти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згідно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вказівками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органів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цивільного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74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A6A32B-395D-45E2-9A7A-09FAA0C328B6}"/>
              </a:ext>
            </a:extLst>
          </p:cNvPr>
          <p:cNvSpPr txBox="1"/>
          <p:nvPr/>
        </p:nvSpPr>
        <p:spPr>
          <a:xfrm>
            <a:off x="0" y="116114"/>
            <a:ext cx="9144000" cy="4693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065" marR="233045" indent="427355">
              <a:lnSpc>
                <a:spcPct val="105000"/>
              </a:lnSpc>
              <a:spcAft>
                <a:spcPts val="0"/>
              </a:spcAft>
            </a:pP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застав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будівлі,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негайно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зійти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підвал.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випадку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підвал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відсутній або зачинений, зайти до сусідів на першому поверсі. Є правило: що нижче спустишся, то безпечніше. Зазвичай снаряди влучають у верхні поверхи. Якщо артилерійський обстріл застав у будинку зненацька і не лишилося часу зреагувати, швидко зайняти  </a:t>
            </a:r>
            <a:r>
              <a:rPr lang="uk-UA" sz="17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приміщення,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розташовані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подалі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вікон,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балконів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(коридор,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ванна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кімната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тощо),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 </a:t>
            </a:r>
            <a:r>
              <a:rPr lang="uk-UA" sz="17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дочекатись</a:t>
            </a:r>
            <a:r>
              <a:rPr lang="uk-UA" sz="17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закінчення</a:t>
            </a:r>
            <a:r>
              <a:rPr lang="uk-UA" sz="17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вибухів.</a:t>
            </a:r>
            <a:r>
              <a:rPr lang="uk-UA" sz="17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Найчастіше</a:t>
            </a:r>
            <a:r>
              <a:rPr lang="uk-UA" sz="17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уламки</a:t>
            </a:r>
            <a:r>
              <a:rPr lang="uk-UA" sz="17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потрапляють</a:t>
            </a:r>
            <a:r>
              <a:rPr lang="uk-UA" sz="17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7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приміщення</a:t>
            </a:r>
            <a:r>
              <a:rPr lang="uk-UA" sz="17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z="17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вікна. Якщо є можливість, завчасно заклеїти скло вікон скотчем або забарикадувати шафами — це врятує від осколків скла. Якщо обстріли постійні, необхідно завчасно забарикадувати</a:t>
            </a:r>
            <a:r>
              <a:rPr lang="uk-UA" sz="17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вікна</a:t>
            </a:r>
            <a:r>
              <a:rPr lang="uk-UA" sz="17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мішками</a:t>
            </a:r>
            <a:r>
              <a:rPr lang="uk-UA" sz="17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7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піском,</a:t>
            </a:r>
            <a:r>
              <a:rPr lang="uk-UA" sz="17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важкими</a:t>
            </a:r>
            <a:r>
              <a:rPr lang="uk-UA" sz="17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меблями,</a:t>
            </a:r>
            <a:r>
              <a:rPr lang="uk-UA" sz="17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речами.</a:t>
            </a:r>
            <a:endParaRPr lang="ru-RU" sz="17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4420" marR="233045">
              <a:lnSpc>
                <a:spcPct val="103000"/>
              </a:lnSpc>
              <a:spcAft>
                <a:spcPts val="0"/>
              </a:spcAft>
            </a:pP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жодному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вибігати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будинків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вулицю,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користуватися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ліфтом.</a:t>
            </a:r>
            <a:r>
              <a:rPr lang="uk-UA" sz="17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артилерійський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застав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вулиці,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негайно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лягти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землю</a:t>
            </a:r>
            <a:r>
              <a:rPr lang="uk-UA" sz="1700" b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(канаву,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яму), щільно притулитися до якогось виступу: бордюру, клумби, паркану чи бетонної</a:t>
            </a:r>
            <a:r>
              <a:rPr lang="uk-UA" sz="17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конструкції</a:t>
            </a:r>
            <a:r>
              <a:rPr lang="uk-UA" sz="1700" b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накрити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голову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руками.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Найчастіше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причиною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поранення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пряме</a:t>
            </a:r>
            <a:r>
              <a:rPr lang="uk-UA" sz="17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влучення снаряда, а його осколки та вибухова хвиля. Снаряди й міни розриваються у</a:t>
            </a:r>
            <a:r>
              <a:rPr lang="uk-UA" sz="17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верхньому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шарі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ґрунту,</a:t>
            </a:r>
            <a:r>
              <a:rPr lang="uk-UA" sz="17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осколки</a:t>
            </a:r>
            <a:r>
              <a:rPr lang="uk-UA" sz="17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підриву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летять</a:t>
            </a:r>
            <a:r>
              <a:rPr lang="uk-UA" sz="17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висоті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30–50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</a:t>
            </a:r>
            <a:r>
              <a:rPr lang="uk-UA" sz="17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землею.</a:t>
            </a:r>
            <a:endParaRPr lang="ru-RU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09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34D140-803E-429D-A1FD-BC56B5DDA422}"/>
              </a:ext>
            </a:extLst>
          </p:cNvPr>
          <p:cNvSpPr txBox="1"/>
          <p:nvPr/>
        </p:nvSpPr>
        <p:spPr>
          <a:xfrm>
            <a:off x="0" y="0"/>
            <a:ext cx="9144000" cy="1216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065" marR="168910" indent="427355">
              <a:lnSpc>
                <a:spcPct val="103000"/>
              </a:lnSpc>
              <a:spcAft>
                <a:spcPts val="0"/>
              </a:spcAft>
            </a:pP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заглибленим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і,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разом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тим,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розташовуватися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подалі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споруд,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 обвалитися внаслідок прямого влучання або спалахнути. Ідеально захищає траншея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канава</a:t>
            </a:r>
            <a:r>
              <a:rPr lang="uk-UA" sz="18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(подібна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окопу)</a:t>
            </a:r>
            <a:r>
              <a:rPr lang="uk-UA" sz="1800" b="1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завглибшки</a:t>
            </a:r>
            <a:r>
              <a:rPr lang="uk-UA" sz="1800" b="1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1–2</a:t>
            </a:r>
            <a:r>
              <a:rPr lang="uk-UA" sz="18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м,</a:t>
            </a:r>
            <a:r>
              <a:rPr lang="uk-UA" sz="18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розташована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відкритому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місці.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F012BA-E34F-438B-B033-27E32BE54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43" y="1216487"/>
            <a:ext cx="2266950" cy="20193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8B3635-A0C5-48BB-9BA7-15504728B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573" y="1216487"/>
            <a:ext cx="3457798" cy="20193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7637B5-B20A-4B4B-B3B8-E4835E0AA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035" y="1216487"/>
            <a:ext cx="2019300" cy="2019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1B100-ABF7-4B65-AB84-848172E506CA}"/>
              </a:ext>
            </a:extLst>
          </p:cNvPr>
          <p:cNvSpPr txBox="1"/>
          <p:nvPr/>
        </p:nvSpPr>
        <p:spPr>
          <a:xfrm>
            <a:off x="0" y="3235787"/>
            <a:ext cx="9143999" cy="1900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710" marR="453390" indent="427355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</a:pP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 закінчення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обстрілу необхідно зачекати приблизно 10 хв. Обережно піднятися,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уважно оглянути місцевість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навколо себе, пересуватися не кваплячись та уважно оглядати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маршрут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руху,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ноги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ставити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вільну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осколків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поверхню.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піднімати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незнайомі</a:t>
            </a:r>
            <a:r>
              <a:rPr lang="uk-UA" sz="16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предмети. Снаряди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касетними, і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місцевість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спеціальних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боєприпасів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замінована.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касетних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боєприпасів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снаряди,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>
              <a:lnSpc>
                <a:spcPts val="1405"/>
              </a:lnSpc>
              <a:spcAft>
                <a:spcPts val="0"/>
              </a:spcAft>
            </a:pP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підірвалися,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вибухнути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найменшого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дотику.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6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8BE275-1481-4AF6-92FD-A08E8FC63680}"/>
              </a:ext>
            </a:extLst>
          </p:cNvPr>
          <p:cNvSpPr txBox="1"/>
          <p:nvPr/>
        </p:nvSpPr>
        <p:spPr>
          <a:xfrm>
            <a:off x="0" y="116114"/>
            <a:ext cx="9143999" cy="478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065" marR="233045" indent="1001395">
              <a:lnSpc>
                <a:spcPct val="115000"/>
              </a:lnSpc>
              <a:spcBef>
                <a:spcPts val="915"/>
              </a:spcBef>
              <a:spcAft>
                <a:spcPts val="0"/>
              </a:spcAft>
            </a:pPr>
            <a:r>
              <a:rPr lang="uk-UA" sz="2000" b="1" spc="-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Дії в особливий (воєнний)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період. </a:t>
            </a:r>
          </a:p>
          <a:p>
            <a:pPr marL="647065" marR="233045" indent="1001395">
              <a:lnSpc>
                <a:spcPct val="115000"/>
              </a:lnSpc>
              <a:spcBef>
                <a:spcPts val="915"/>
              </a:spcBef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Особливий період</a:t>
            </a:r>
            <a:r>
              <a:rPr lang="uk-UA" sz="2000" b="1" spc="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5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</a:t>
            </a:r>
            <a:r>
              <a:rPr lang="uk-UA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 період функціонування національної економіки, органів державної влади, інших державних органів,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органів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місцевого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самоврядування,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Збройних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4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України,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військових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формувань,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цивільного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захисту,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підприємств,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організацій,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громадянами України свого конституційного обов’язку щодо захисту Вітчизни, незалежності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територіальної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цілісності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України,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настає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моменту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оголошення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рішення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0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мобілізацію (крім цільової) або доведення його до виконавців стосовно прихованої мобілізації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моменту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воєнного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стану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Україні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місцевостях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охоплює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мобілізації,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воєнний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частково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відбудовний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закінчення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бойових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дій.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A6E5F7-CA87-4895-94D5-FA3B5F0C3354}"/>
              </a:ext>
            </a:extLst>
          </p:cNvPr>
          <p:cNvSpPr txBox="1"/>
          <p:nvPr/>
        </p:nvSpPr>
        <p:spPr>
          <a:xfrm>
            <a:off x="0" y="580572"/>
            <a:ext cx="9144000" cy="368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710" marR="651510" indent="427355">
              <a:lnSpc>
                <a:spcPct val="110000"/>
              </a:lnSpc>
              <a:spcBef>
                <a:spcPts val="145"/>
              </a:spcBef>
              <a:spcAft>
                <a:spcPts val="0"/>
              </a:spcAft>
            </a:pP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випадку,</a:t>
            </a:r>
            <a:r>
              <a:rPr lang="uk-UA" sz="24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коли</a:t>
            </a:r>
            <a:r>
              <a:rPr lang="uk-UA" sz="24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</a:t>
            </a:r>
            <a:r>
              <a:rPr lang="uk-UA" sz="2400" b="1" i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застав</a:t>
            </a:r>
            <a:r>
              <a:rPr lang="uk-UA" sz="24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транспорті</a:t>
            </a:r>
            <a:r>
              <a:rPr lang="uk-UA" sz="2400" b="1" i="1" spc="-7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(таксі,</a:t>
            </a:r>
            <a:r>
              <a:rPr lang="uk-UA" sz="2400" b="1" i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тролейбусі,</a:t>
            </a:r>
            <a:r>
              <a:rPr lang="uk-UA" sz="24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трамваї):</a:t>
            </a:r>
            <a:r>
              <a:rPr lang="uk-UA" sz="24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76910" marR="651510" indent="-457200">
              <a:lnSpc>
                <a:spcPct val="110000"/>
              </a:lnSpc>
              <a:spcBef>
                <a:spcPts val="145"/>
              </a:spcBef>
              <a:spcAft>
                <a:spcPts val="0"/>
              </a:spcAft>
              <a:buAutoNum type="arabicPeriod"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20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просити водія зупинити транспортний засіб. </a:t>
            </a:r>
          </a:p>
          <a:p>
            <a:pPr marL="676910" marR="651510" indent="-457200">
              <a:lnSpc>
                <a:spcPct val="110000"/>
              </a:lnSpc>
              <a:spcBef>
                <a:spcPts val="145"/>
              </a:spcBef>
              <a:spcAft>
                <a:spcPts val="0"/>
              </a:spcAft>
              <a:buAutoNum type="arabicPeriod"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Вийти з транспортного засобу та відбігти</a:t>
            </a:r>
            <a:r>
              <a:rPr lang="uk-UA" sz="20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 дороги в напрямі від багатоповерхівок і промислових об’єктів, лягти на землю та закрити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голову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руками.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525145" indent="427355">
              <a:lnSpc>
                <a:spcPct val="110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2400" b="1" spc="-3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вибухи</a:t>
            </a:r>
            <a:r>
              <a:rPr lang="uk-UA" sz="2400" b="1" spc="-3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застали</a:t>
            </a:r>
            <a:r>
              <a:rPr lang="uk-UA" sz="2400" b="1" spc="-2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b="1" spc="-3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дорозі</a:t>
            </a:r>
            <a:r>
              <a:rPr lang="uk-UA" sz="2400" b="1" spc="-3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b="1" spc="-2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власному</a:t>
            </a:r>
            <a:r>
              <a:rPr lang="uk-UA" sz="2400" b="1" spc="-3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автомобілі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розраховувати,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 можна швидко втекти від обстрілу. Необхідно зупинитися, вийти з автомобіля та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відбігти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якомога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далі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дороги.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11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C3C6DE-1E24-413E-98EC-BABF52D550F6}"/>
              </a:ext>
            </a:extLst>
          </p:cNvPr>
          <p:cNvSpPr txBox="1"/>
          <p:nvPr/>
        </p:nvSpPr>
        <p:spPr>
          <a:xfrm>
            <a:off x="29028" y="174172"/>
            <a:ext cx="9085943" cy="4763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065">
              <a:lnSpc>
                <a:spcPts val="1420"/>
              </a:lnSpc>
              <a:spcAft>
                <a:spcPts val="0"/>
              </a:spcAft>
            </a:pP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Укритися під час артилерійського обстрілу можна:</a:t>
            </a:r>
            <a:endParaRPr lang="ru-RU" sz="2400" b="1" i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76910" indent="427355" algn="just">
              <a:lnSpc>
                <a:spcPct val="110000"/>
              </a:lnSpc>
              <a:spcBef>
                <a:spcPts val="11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 обладнаному бомбосховищі;</a:t>
            </a:r>
          </a:p>
          <a:p>
            <a:pPr marL="219710" marR="676910" indent="427355" algn="just">
              <a:lnSpc>
                <a:spcPct val="110000"/>
              </a:lnSpc>
              <a:spcBef>
                <a:spcPts val="11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у підземному переході;</a:t>
            </a:r>
          </a:p>
          <a:p>
            <a:pPr marL="219710" marR="676910" indent="427355" algn="just">
              <a:lnSpc>
                <a:spcPct val="110000"/>
              </a:lnSpc>
              <a:spcBef>
                <a:spcPts val="11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у будь-якій канаві, траншеї, ямі; </a:t>
            </a:r>
          </a:p>
          <a:p>
            <a:pPr marL="219710" marR="676910" indent="427355" algn="just">
              <a:lnSpc>
                <a:spcPct val="110000"/>
              </a:lnSpc>
              <a:spcBef>
                <a:spcPts val="11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у трубі водостоку під дорогою;</a:t>
            </a:r>
          </a:p>
          <a:p>
            <a:pPr marL="219710" marR="676910" indent="427355" algn="just">
              <a:lnSpc>
                <a:spcPct val="110000"/>
              </a:lnSpc>
              <a:spcBef>
                <a:spcPts val="11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уздовж високого бордюру чи підмурку паркану;</a:t>
            </a:r>
            <a:r>
              <a:rPr lang="uk-UA" sz="1800" b="1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19710" marR="676910" indent="427355" algn="just">
              <a:lnSpc>
                <a:spcPct val="110000"/>
              </a:lnSpc>
              <a:spcBef>
                <a:spcPts val="11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підвалі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капітальними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будинками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старої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забудови;</a:t>
            </a:r>
          </a:p>
          <a:p>
            <a:pPr marL="219710" marR="676910" indent="427355" algn="just">
              <a:lnSpc>
                <a:spcPct val="110000"/>
              </a:lnSpc>
              <a:spcBef>
                <a:spcPts val="11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оглядовій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ямі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гаража,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станції</a:t>
            </a:r>
            <a:r>
              <a:rPr lang="uk-UA" sz="1800" b="1" spc="1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технічного</a:t>
            </a:r>
            <a:r>
              <a:rPr lang="uk-UA" sz="1800" b="1" spc="1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обслуговування;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19710" marR="676910" indent="427355" algn="just">
              <a:lnSpc>
                <a:spcPct val="110000"/>
              </a:lnSpc>
              <a:spcBef>
                <a:spcPts val="11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800" b="1" spc="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b="1" spc="1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каналізаційних</a:t>
            </a:r>
            <a:r>
              <a:rPr lang="uk-UA" sz="1800" b="1" spc="1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люках;</a:t>
            </a:r>
          </a:p>
          <a:p>
            <a:pPr marL="219710" marR="676910" indent="427355" algn="just">
              <a:lnSpc>
                <a:spcPct val="110000"/>
              </a:lnSpc>
              <a:spcBef>
                <a:spcPts val="11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800" b="1" spc="2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b="1" spc="1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вирвах,</a:t>
            </a:r>
            <a:r>
              <a:rPr lang="uk-UA" sz="1800" b="1" spc="1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b="1" spc="1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залишилися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попередніх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обстрілів.</a:t>
            </a:r>
          </a:p>
          <a:p>
            <a:pPr marL="219710" marR="676910" indent="427355" algn="just">
              <a:lnSpc>
                <a:spcPct val="110000"/>
              </a:lnSpc>
              <a:spcBef>
                <a:spcPts val="115"/>
              </a:spcBef>
              <a:spcAft>
                <a:spcPts val="0"/>
              </a:spcAft>
            </a:pP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algn="just">
              <a:lnSpc>
                <a:spcPts val="1400"/>
              </a:lnSpc>
              <a:spcAft>
                <a:spcPts val="0"/>
              </a:spcAft>
            </a:pPr>
            <a:r>
              <a:rPr lang="uk-UA" sz="2800" b="1" i="1" spc="-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Не можна використовувати</a:t>
            </a:r>
            <a:r>
              <a:rPr lang="uk-UA" sz="2800" b="1" i="1" spc="-6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для укриття:</a:t>
            </a:r>
            <a:endParaRPr lang="ru-RU" sz="2800" b="1" i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713105" lvl="1" indent="-285750" algn="just">
              <a:lnSpc>
                <a:spcPct val="103000"/>
              </a:lnSpc>
              <a:spcBef>
                <a:spcPts val="70"/>
              </a:spcBef>
              <a:spcAft>
                <a:spcPts val="0"/>
              </a:spcAft>
              <a:buClr>
                <a:srgbClr val="940A34"/>
              </a:buClr>
              <a:buSzPts val="1250"/>
              <a:buFont typeface="Times New Roman" panose="02020603050405020304" pitchFamily="18" charset="0"/>
              <a:buChar char="•"/>
              <a:tabLst>
                <a:tab pos="742315" algn="l"/>
              </a:tabLs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під’їзди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будинків;</a:t>
            </a:r>
            <a:r>
              <a:rPr lang="uk-UA" sz="1800" b="1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місця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технікою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(вантажівкою,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автобусом);</a:t>
            </a:r>
            <a:r>
              <a:rPr lang="uk-UA" sz="1800" b="1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підготовлені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підвали;</a:t>
            </a:r>
            <a:r>
              <a:rPr lang="uk-UA" sz="1800" b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укриття,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розташовані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ближче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30–50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багатоповерхових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будівель;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поміж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штабелями,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контейнерами,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будівельними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матеріалами.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12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964BCA-7099-4BFC-A295-EC9E33B16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56" y="212498"/>
            <a:ext cx="2619375" cy="17430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7C79FC-689A-41B6-9890-739CB1846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796" y="212498"/>
            <a:ext cx="2771292" cy="17430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A1794C-44C0-47B3-BD3F-CE75ED83A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450" y="212498"/>
            <a:ext cx="2327094" cy="1743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540603-8CC8-4BD2-85C9-38F424F7E05A}"/>
              </a:ext>
            </a:extLst>
          </p:cNvPr>
          <p:cNvSpPr txBox="1"/>
          <p:nvPr/>
        </p:nvSpPr>
        <p:spPr>
          <a:xfrm>
            <a:off x="0" y="2088171"/>
            <a:ext cx="9144000" cy="3050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710" marR="525145" indent="427355">
              <a:lnSpc>
                <a:spcPct val="108000"/>
              </a:lnSpc>
              <a:spcBef>
                <a:spcPts val="100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Поведінка</a:t>
            </a:r>
            <a:r>
              <a:rPr lang="uk-UA" sz="1600" b="1" spc="1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1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натовпі.</a:t>
            </a:r>
            <a:r>
              <a:rPr lang="uk-UA" sz="1600" b="1" spc="16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19710" marR="525145" indent="427355">
              <a:lnSpc>
                <a:spcPct val="108000"/>
              </a:lnSpc>
              <a:spcBef>
                <a:spcPts val="100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Натовп</a:t>
            </a:r>
            <a:r>
              <a:rPr lang="uk-UA" sz="1600" b="1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15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uk-UA" sz="1600" b="1" spc="5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1600" b="1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особливий</a:t>
            </a:r>
            <a:r>
              <a:rPr lang="uk-UA" sz="1600" b="1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біологічний</a:t>
            </a:r>
            <a:r>
              <a:rPr lang="uk-UA" sz="1600" b="1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організм.</a:t>
            </a:r>
            <a:r>
              <a:rPr lang="uk-UA" sz="1600" b="1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uk-UA" sz="1600" b="1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діє</a:t>
            </a:r>
            <a:r>
              <a:rPr lang="uk-UA" sz="1600" b="1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своїми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законами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завжди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дбає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інтереси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осіб,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зокрема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їхнє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життя.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01980" indent="427355">
              <a:lnSpc>
                <a:spcPct val="11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Почуття страху, що охоплює групу людей, миттєво передається іншим і переростає в некерований процес —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паніку.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людей різко зростає емоційність сприйняття того,</a:t>
            </a:r>
            <a:r>
              <a:rPr lang="uk-UA" sz="16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діється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навкруги,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знижується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відповідальності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вчинки.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Людина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6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розумно оцінити власну поведінку і обстановку, що склалася. У такій атмосфері досить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тільки одному висловити, виявити бажання втекти з небезпечного району, як людська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маса починає сліпо копіювати його дії. Тому люди найчастіше гинуть не від самої небезпеки, а від страху і паніки, що виникають у натовпі. Про це треба завжди пам’ятати і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передбачати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можливу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поведінку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натовпу.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29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275356-FBB2-4E06-8CEB-5B97FFBD8282}"/>
              </a:ext>
            </a:extLst>
          </p:cNvPr>
          <p:cNvSpPr txBox="1"/>
          <p:nvPr/>
        </p:nvSpPr>
        <p:spPr>
          <a:xfrm>
            <a:off x="0" y="-10027"/>
            <a:ext cx="9144000" cy="5407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710" marR="525145" indent="427355">
              <a:lnSpc>
                <a:spcPct val="110000"/>
              </a:lnSpc>
              <a:spcAft>
                <a:spcPts val="0"/>
              </a:spcAft>
            </a:pP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загинути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натовпі,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краще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</a:t>
            </a:r>
            <a:r>
              <a:rPr lang="uk-UA" sz="15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потрапляти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нього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обминути </a:t>
            </a:r>
            <a:r>
              <a:rPr lang="uk-UA" sz="15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його. Якщо це не можливо, у жодному разі не йти проти натовпу. Пам’ятати, що найне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безпечніше </a:t>
            </a:r>
            <a:r>
              <a:rPr lang="uk-UA" sz="1500" b="1" spc="-5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- 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 затиснутим і затоптаним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натовпі! Люди в натовпі завжди прориваються вперед, до виходу. Найбільша тиснява буває у дверях, перед сценою, біля арени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Тому,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заходячи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будь-яке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приміщення,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треба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звертати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увагу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запасні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аварійні</a:t>
            </a:r>
            <a:r>
              <a:rPr lang="uk-UA" sz="15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виходи,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знати, як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добратися. Не наближатися до вітрин, стін, скляних дверей, до яких тебе можуть притиснути.</a:t>
            </a:r>
            <a:r>
              <a:rPr lang="uk-UA" sz="15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натовп захопив </a:t>
            </a:r>
            <a:r>
              <a:rPr lang="uk-UA" sz="1500" b="1" spc="-5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чинити йому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опору. Глибоко вдихнути, зігнути руки в ліктях,</a:t>
            </a:r>
            <a:r>
              <a:rPr lang="uk-UA" sz="15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підняти їх, щоб захистити грудну клітку. Не тримати руки в кишенях, не чіплятися ні за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руками,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зламати.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можливість,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застібнути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одяг.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Високі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підбори можуть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коштувати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само,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розв’язана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шнурівка.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Потрапивши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натовп,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5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обхідно якнайшвидше зняти прикраси, шарф, краватку, викинути сумку, парасольку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щось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упало,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жодному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намагатися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підняти,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найдорожче.</a:t>
            </a:r>
            <a:r>
              <a:rPr lang="uk-UA" sz="150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19710" marR="525145" indent="427355">
              <a:lnSpc>
                <a:spcPct val="110000"/>
              </a:lnSpc>
              <a:spcAft>
                <a:spcPts val="0"/>
              </a:spcAft>
            </a:pP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Головне</a:t>
            </a:r>
            <a:r>
              <a:rPr lang="uk-UA" sz="1500" b="1" spc="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uk-UA" sz="1500" b="1" spc="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500" b="1" spc="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натовпі</a:t>
            </a:r>
            <a:r>
              <a:rPr lang="uk-UA" sz="1500" b="1" spc="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8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</a:t>
            </a:r>
            <a:r>
              <a:rPr lang="uk-UA" sz="1500" b="1" spc="12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500" b="1" spc="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впасти.</a:t>
            </a:r>
            <a:r>
              <a:rPr lang="uk-UA" sz="1500" b="1" spc="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500" b="1" spc="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збили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ніг і людина впала на землю, треба спробувати згорнутися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клубком</a:t>
            </a:r>
            <a:r>
              <a:rPr lang="uk-UA" sz="15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захистити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голову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руками,</a:t>
            </a:r>
            <a:r>
              <a:rPr lang="uk-UA" sz="15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прикриваючи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потилицю.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5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будь-якої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uk-UA" sz="15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спробувати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встати</a:t>
            </a:r>
            <a:r>
              <a:rPr lang="uk-UA" sz="15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ноги. </a:t>
            </a:r>
          </a:p>
          <a:p>
            <a:pPr marL="219710" marR="525145" indent="427355">
              <a:lnSpc>
                <a:spcPct val="110000"/>
              </a:lnSpc>
              <a:spcAft>
                <a:spcPts val="0"/>
              </a:spcAft>
            </a:pP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метою запобігання надзвичайним ситуаціям під час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 масових заходів рекомендують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об’єднати колег,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друзів, знайомих, які беруть участь у масових заходах, у так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звані</a:t>
            </a:r>
            <a:r>
              <a:rPr lang="uk-UA" sz="1500" b="1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«групи</a:t>
            </a:r>
            <a:r>
              <a:rPr lang="uk-UA" sz="1500" b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порятунку».</a:t>
            </a:r>
            <a:r>
              <a:rPr lang="uk-UA" sz="1500" b="1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Основне</a:t>
            </a:r>
            <a:r>
              <a:rPr lang="uk-UA" sz="1500" b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їхнє</a:t>
            </a:r>
            <a:r>
              <a:rPr lang="uk-UA" sz="1500" b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uk-UA" sz="1500" b="1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uk-UA" sz="1500" b="1" spc="-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своєчасне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</a:t>
            </a:r>
            <a:r>
              <a:rPr lang="uk-UA" sz="15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оперативне</a:t>
            </a:r>
            <a:r>
              <a:rPr lang="uk-UA" sz="15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реагування</a:t>
            </a:r>
            <a:r>
              <a:rPr lang="uk-UA" sz="15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5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раптові</a:t>
            </a:r>
            <a:r>
              <a:rPr lang="uk-UA" sz="15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запити</a:t>
            </a:r>
            <a:r>
              <a:rPr lang="uk-UA" sz="15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присутніх</a:t>
            </a:r>
            <a:r>
              <a:rPr lang="uk-UA" sz="15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5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недопу</a:t>
            </a:r>
            <a:r>
              <a:rPr lang="uk-UA" sz="15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щення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панічних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настроїв.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18490" indent="427355">
              <a:lnSpc>
                <a:spcPct val="110000"/>
              </a:lnSpc>
            </a:pP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18490" indent="427355">
              <a:lnSpc>
                <a:spcPct val="110000"/>
              </a:lnSpc>
              <a:spcAft>
                <a:spcPts val="0"/>
              </a:spcAft>
            </a:pPr>
            <a:endParaRPr lang="ru-RU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7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610C3F-C48F-42CF-AA7C-D453C32C3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24" y="363763"/>
            <a:ext cx="2404672" cy="16002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859DA9-6F49-4CFE-B8AB-40670FD56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55" y="2132130"/>
            <a:ext cx="2410802" cy="13500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5D836C-77D9-4B73-A0D8-C6391B2DF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55" y="3650346"/>
            <a:ext cx="2412141" cy="1240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4C971F-2745-402B-8564-697485B2641F}"/>
              </a:ext>
            </a:extLst>
          </p:cNvPr>
          <p:cNvSpPr txBox="1"/>
          <p:nvPr/>
        </p:nvSpPr>
        <p:spPr>
          <a:xfrm>
            <a:off x="245158" y="252404"/>
            <a:ext cx="8898842" cy="1914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7615" marR="233045" indent="427355">
              <a:lnSpc>
                <a:spcPct val="111000"/>
              </a:lnSpc>
              <a:spcAft>
                <a:spcPts val="0"/>
              </a:spcAft>
            </a:pPr>
            <a:r>
              <a:rPr lang="uk-UA" sz="1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Виявлення</a:t>
            </a:r>
            <a:r>
              <a:rPr lang="uk-UA" sz="1800" b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підозрілого</a:t>
            </a:r>
            <a:r>
              <a:rPr lang="uk-UA" sz="1800" b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предмета.</a:t>
            </a:r>
          </a:p>
          <a:p>
            <a:pPr marL="2507615" marR="233045" indent="427355">
              <a:lnSpc>
                <a:spcPct val="111000"/>
              </a:lnSpc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Підозрілі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</a:t>
            </a:r>
            <a:r>
              <a:rPr lang="uk-UA" sz="18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речі</a:t>
            </a:r>
            <a:r>
              <a:rPr lang="uk-UA" sz="1800" b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25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uk-UA" sz="1800" b="1" spc="6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1800" b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сумки,</a:t>
            </a:r>
            <a:r>
              <a:rPr lang="uk-UA" sz="1800" b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пакети,</a:t>
            </a:r>
            <a:r>
              <a:rPr lang="uk-UA" sz="1800" b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згортки,</a:t>
            </a:r>
            <a:r>
              <a:rPr lang="uk-UA" sz="1800" b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портфелі,</a:t>
            </a:r>
            <a:r>
              <a:rPr lang="uk-UA" sz="1800" b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картонні</a:t>
            </a:r>
            <a:r>
              <a:rPr lang="uk-UA" sz="1800" b="1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коробки,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упаковки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цигарок,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приймачі,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мобільні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телефони,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іграшки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тощо,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замасковані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вибухові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r>
              <a:rPr lang="uk-UA" sz="18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закладена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вибухівка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DCFD38-A7B7-46BD-904F-72AAA94BAAB9}"/>
              </a:ext>
            </a:extLst>
          </p:cNvPr>
          <p:cNvSpPr txBox="1"/>
          <p:nvPr/>
        </p:nvSpPr>
        <p:spPr>
          <a:xfrm>
            <a:off x="2788173" y="2574238"/>
            <a:ext cx="61412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6420">
              <a:spcAft>
                <a:spcPts val="0"/>
              </a:spcAft>
            </a:pP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підозрілих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предметів,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виявитися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вибу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ховими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пристроями,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такі: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дротів,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малої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антени,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скотчу,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підозрілих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звуків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(цокання  </a:t>
            </a:r>
            <a:r>
              <a:rPr lang="uk-UA" sz="18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годинника, клацання), джерел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електричного живлення (батарейок, акумуляторів), розтяжки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дроту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(шпагату,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мотузки),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незвичне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розміщення,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невластивий,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специфічний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запах.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44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090F67-E65D-4052-88CE-188DC059A852}"/>
              </a:ext>
            </a:extLst>
          </p:cNvPr>
          <p:cNvSpPr txBox="1"/>
          <p:nvPr/>
        </p:nvSpPr>
        <p:spPr>
          <a:xfrm>
            <a:off x="413657" y="305328"/>
            <a:ext cx="8316686" cy="4532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4420">
              <a:spcBef>
                <a:spcPts val="20"/>
              </a:spcBef>
              <a:spcAft>
                <a:spcPts val="0"/>
              </a:spcAft>
            </a:pP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20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виявлено</a:t>
            </a:r>
            <a:r>
              <a:rPr lang="uk-UA" sz="2000" b="1" i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підозрілий</a:t>
            </a:r>
            <a:r>
              <a:rPr lang="uk-UA" sz="20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</a:t>
            </a:r>
            <a:r>
              <a:rPr lang="uk-UA" sz="2000" b="1" i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під’їзді</a:t>
            </a:r>
            <a:r>
              <a:rPr lang="uk-UA" sz="2000" b="1" i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будинку:</a:t>
            </a:r>
            <a:endParaRPr lang="ru-RU" sz="20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10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Char char="•"/>
              <a:tabLst>
                <a:tab pos="742315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не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залишайте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уваги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річ,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там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перебувати;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70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Char char="•"/>
              <a:tabLst>
                <a:tab pos="74295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опитайте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сусідів,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установити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особу,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цю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залишила;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92125" lvl="0" indent="-342900">
              <a:lnSpc>
                <a:spcPct val="103000"/>
              </a:lnSpc>
              <a:spcBef>
                <a:spcPts val="65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Char char="•"/>
              <a:tabLst>
                <a:tab pos="74295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якщо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власника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визначили,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негайно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повідомте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знахідку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чергові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служби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МВС,</a:t>
            </a:r>
            <a:r>
              <a:rPr lang="uk-UA" sz="20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СБУ,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ДСНС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місцевого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підрозділу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питань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цивільного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4420" algn="ctr">
              <a:spcBef>
                <a:spcPts val="15"/>
              </a:spcBef>
              <a:spcAft>
                <a:spcPts val="0"/>
              </a:spcAft>
            </a:pP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2000" b="1" i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виявлено</a:t>
            </a:r>
            <a:r>
              <a:rPr lang="uk-UA" sz="2000" b="1" i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підозрілий</a:t>
            </a:r>
            <a:r>
              <a:rPr lang="uk-UA" sz="2000" b="1" i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</a:t>
            </a:r>
            <a:r>
              <a:rPr lang="uk-UA" sz="2000" b="1" i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b="1" i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громадському</a:t>
            </a:r>
            <a:r>
              <a:rPr lang="uk-UA" sz="2000" b="1" i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транспорті:</a:t>
            </a:r>
            <a:endParaRPr lang="ru-RU" sz="20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40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Char char="•"/>
              <a:tabLst>
                <a:tab pos="74295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не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залишайте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уваги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забуту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бездоглядну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54000" lvl="0" indent="-342900">
              <a:lnSpc>
                <a:spcPct val="103000"/>
              </a:lnSpc>
              <a:spcBef>
                <a:spcPts val="65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Char char="•"/>
              <a:tabLst>
                <a:tab pos="74295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зверніть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увагу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людей,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поруч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вами,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таку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опитайте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їх,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намагаючись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власника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особу,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могла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цю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залишити;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95275" lvl="0" indent="-342900">
              <a:lnSpc>
                <a:spcPct val="103000"/>
              </a:lnSpc>
              <a:spcBef>
                <a:spcPts val="20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Char char="•"/>
              <a:tabLst>
                <a:tab pos="74295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якщо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власника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визначено,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негайно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повідомте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знахідку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водія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(машиніста)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транспортного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засобу.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32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710451-1EA3-4124-8766-2F803897B24D}"/>
              </a:ext>
            </a:extLst>
          </p:cNvPr>
          <p:cNvSpPr txBox="1"/>
          <p:nvPr/>
        </p:nvSpPr>
        <p:spPr>
          <a:xfrm>
            <a:off x="507999" y="180326"/>
            <a:ext cx="8374743" cy="478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4420">
              <a:spcBef>
                <a:spcPts val="15"/>
              </a:spcBef>
              <a:spcAft>
                <a:spcPts val="0"/>
              </a:spcAft>
            </a:pPr>
            <a:r>
              <a:rPr lang="uk-UA" sz="1800" b="1" i="1" spc="-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800" b="1" i="1" spc="-6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spc="-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виявлено</a:t>
            </a:r>
            <a:r>
              <a:rPr lang="uk-UA" sz="1800" b="1" i="1" spc="-6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spc="-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будь-де</a:t>
            </a:r>
            <a:r>
              <a:rPr lang="uk-UA" sz="1800" b="1" i="1" spc="-6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spc="-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підозрілий</a:t>
            </a:r>
            <a:r>
              <a:rPr lang="uk-UA" sz="1800" b="1" i="1" spc="-6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spc="-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предмет,</a:t>
            </a:r>
            <a:r>
              <a:rPr lang="uk-UA" sz="1800" b="1" i="1" spc="-7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то:</a:t>
            </a:r>
            <a:endParaRPr lang="ru-RU" sz="18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40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Char char="•"/>
              <a:tabLst>
                <a:tab pos="741045" algn="l"/>
              </a:tabLst>
            </a:pP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не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чіпайте,</a:t>
            </a:r>
            <a:r>
              <a:rPr lang="uk-UA" sz="1800" b="1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відкривайте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переміщуйте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його;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5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Char char="•"/>
              <a:tabLst>
                <a:tab pos="741045" algn="l"/>
              </a:tabLst>
            </a:pP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зафіксуйте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виявлення;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5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Char char="•"/>
              <a:tabLst>
                <a:tab pos="741045" algn="l"/>
              </a:tabLst>
            </a:pP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не</a:t>
            </a:r>
            <a:r>
              <a:rPr lang="uk-UA" sz="18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використовуйте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мобільні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телефони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засоби</a:t>
            </a:r>
            <a:r>
              <a:rPr lang="uk-UA" sz="18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радіозв’язку;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75285" lvl="0" indent="-342900">
              <a:lnSpc>
                <a:spcPct val="105000"/>
              </a:lnSpc>
              <a:spcBef>
                <a:spcPts val="65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Char char="•"/>
              <a:tabLst>
                <a:tab pos="741045" algn="l"/>
              </a:tabLst>
            </a:pP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обов’язково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дочекайтеся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прибуття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оперативно-слідчої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групи,</a:t>
            </a:r>
            <a:r>
              <a:rPr lang="uk-UA" sz="18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фахівців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МВС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ДСНС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вкажіть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розташування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підозрілого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предмета;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430"/>
              </a:lnSpc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Char char="•"/>
              <a:tabLst>
                <a:tab pos="741045" algn="l"/>
              </a:tabLst>
            </a:pP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простежте,</a:t>
            </a:r>
            <a:r>
              <a:rPr lang="uk-UA" sz="1800" b="1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відійшли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безпечну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відстань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знахідки.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знайдено підозрілий предмет, який може виявитися вибуховим пристроєм,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боєприпаси,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безпечними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відстанями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вважати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рекомендовані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зони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евакуації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оточення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uk-UA" sz="1800" b="1" spc="-5" dirty="0">
                <a:solidFill>
                  <a:schemeClr val="bg1"/>
                </a:solidFill>
                <a:latin typeface="Times New Roman" panose="02020603050405020304" pitchFamily="18" charset="0"/>
              </a:rPr>
              <a:t>граната РГД -5 - не менше 50 м;</a:t>
            </a:r>
          </a:p>
          <a:p>
            <a:pPr marL="285750" indent="-285750">
              <a:buFontTx/>
              <a:buChar char="-"/>
            </a:pPr>
            <a:r>
              <a:rPr lang="uk-UA" sz="1800" b="1" spc="-5" dirty="0">
                <a:solidFill>
                  <a:schemeClr val="bg1"/>
                </a:solidFill>
                <a:latin typeface="Times New Roman" panose="02020603050405020304" pitchFamily="18" charset="0"/>
              </a:rPr>
              <a:t>граната Ф-1 – не менше 300 м;</a:t>
            </a:r>
          </a:p>
          <a:p>
            <a:pPr marL="285750" indent="-285750">
              <a:buFontTx/>
              <a:buChar char="-"/>
            </a:pPr>
            <a:r>
              <a:rPr lang="uk-UA" sz="1800" b="1" spc="-5" dirty="0">
                <a:solidFill>
                  <a:schemeClr val="bg1"/>
                </a:solidFill>
                <a:latin typeface="Times New Roman" panose="02020603050405020304" pitchFamily="18" charset="0"/>
              </a:rPr>
              <a:t>тротилова шашка масою 200 г – не менше 50 м;</a:t>
            </a:r>
          </a:p>
          <a:p>
            <a:pPr marL="285750" indent="-285750">
              <a:buFontTx/>
              <a:buChar char="-"/>
            </a:pPr>
            <a:r>
              <a:rPr lang="uk-UA" sz="1800" b="1" spc="-5" dirty="0">
                <a:solidFill>
                  <a:schemeClr val="bg1"/>
                </a:solidFill>
                <a:latin typeface="Times New Roman" panose="02020603050405020304" pitchFamily="18" charset="0"/>
              </a:rPr>
              <a:t>валіза (кейс) – 230 м;</a:t>
            </a:r>
          </a:p>
          <a:p>
            <a:pPr marL="285750" indent="-285750">
              <a:buFontTx/>
              <a:buChar char="-"/>
            </a:pPr>
            <a:r>
              <a:rPr lang="uk-UA" sz="1800" b="1" spc="-5" dirty="0">
                <a:solidFill>
                  <a:schemeClr val="bg1"/>
                </a:solidFill>
                <a:latin typeface="Times New Roman" panose="02020603050405020304" pitchFamily="18" charset="0"/>
              </a:rPr>
              <a:t>дорожня валіза - 350 м;</a:t>
            </a:r>
          </a:p>
          <a:p>
            <a:pPr marL="285750" indent="-285750">
              <a:buFontTx/>
              <a:buChar char="-"/>
            </a:pPr>
            <a:r>
              <a:rPr lang="uk-UA" sz="1800" b="1" spc="-5" dirty="0">
                <a:solidFill>
                  <a:schemeClr val="bg1"/>
                </a:solidFill>
                <a:latin typeface="Times New Roman" panose="02020603050405020304" pitchFamily="18" charset="0"/>
              </a:rPr>
              <a:t>автомобіль «Жигулі» -  500м;</a:t>
            </a:r>
          </a:p>
          <a:p>
            <a:pPr marL="285750" indent="-285750">
              <a:buFontTx/>
              <a:buChar char="-"/>
            </a:pPr>
            <a:r>
              <a:rPr lang="uk-UA" sz="1800" b="1" spc="-5" dirty="0">
                <a:solidFill>
                  <a:schemeClr val="bg1"/>
                </a:solidFill>
                <a:latin typeface="Times New Roman" panose="02020603050405020304" pitchFamily="18" charset="0"/>
              </a:rPr>
              <a:t>вантажна машина – 1250 м.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66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8"/>
          <p:cNvSpPr txBox="1">
            <a:spLocks noGrp="1"/>
          </p:cNvSpPr>
          <p:nvPr>
            <p:ph type="title"/>
          </p:nvPr>
        </p:nvSpPr>
        <p:spPr>
          <a:xfrm>
            <a:off x="1508699" y="340573"/>
            <a:ext cx="6805357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9" name="Google Shape;859;p38"/>
          <p:cNvGrpSpPr/>
          <p:nvPr/>
        </p:nvGrpSpPr>
        <p:grpSpPr>
          <a:xfrm>
            <a:off x="4066820" y="1553491"/>
            <a:ext cx="3159984" cy="2439109"/>
            <a:chOff x="3553042" y="1657806"/>
            <a:chExt cx="3461100" cy="2671532"/>
          </a:xfrm>
        </p:grpSpPr>
        <p:sp>
          <p:nvSpPr>
            <p:cNvPr id="860" name="Google Shape;860;p38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name="adj" fmla="val 96745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name="adj" fmla="val 98558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name="adj" fmla="val 1882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name="adj" fmla="val 1764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68" name="Google Shape;868;p38" descr="offset_comp_342327_edited.jpg"/>
          <p:cNvPicPr preferRelativeResize="0"/>
          <p:nvPr/>
        </p:nvPicPr>
        <p:blipFill rotWithShape="1">
          <a:blip r:embed="rId3">
            <a:alphaModFix/>
          </a:blip>
          <a:srcRect l="45356" t="50734" r="19582" b="26215"/>
          <a:stretch/>
        </p:blipFill>
        <p:spPr>
          <a:xfrm>
            <a:off x="4115130" y="1605638"/>
            <a:ext cx="3063300" cy="17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38"/>
          <p:cNvSpPr/>
          <p:nvPr/>
        </p:nvSpPr>
        <p:spPr>
          <a:xfrm flipH="1">
            <a:off x="4114917" y="1606596"/>
            <a:ext cx="3063300" cy="1743300"/>
          </a:xfrm>
          <a:prstGeom prst="rtTriangle">
            <a:avLst/>
          </a:prstGeom>
          <a:solidFill>
            <a:srgbClr val="000000">
              <a:alpha val="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0" name="Google Shape;870;p38"/>
          <p:cNvGrpSpPr/>
          <p:nvPr/>
        </p:nvGrpSpPr>
        <p:grpSpPr>
          <a:xfrm>
            <a:off x="6762480" y="2546254"/>
            <a:ext cx="1024386" cy="1522884"/>
            <a:chOff x="6505573" y="2745170"/>
            <a:chExt cx="1122000" cy="1668000"/>
          </a:xfrm>
        </p:grpSpPr>
        <p:sp>
          <p:nvSpPr>
            <p:cNvPr id="871" name="Google Shape;871;p38"/>
            <p:cNvSpPr/>
            <p:nvPr/>
          </p:nvSpPr>
          <p:spPr>
            <a:xfrm>
              <a:off x="6517841" y="2745170"/>
              <a:ext cx="1109700" cy="1668000"/>
            </a:xfrm>
            <a:prstGeom prst="roundRect">
              <a:avLst>
                <a:gd name="adj" fmla="val 5402"/>
              </a:avLst>
            </a:prstGeom>
            <a:solidFill>
              <a:srgbClr val="1B212C"/>
            </a:solidFill>
            <a:ln>
              <a:noFill/>
            </a:ln>
            <a:effectLst>
              <a:outerShdw blurRad="387350" dist="38100" dir="8100000" sx="107000" sy="107000" algn="tr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 rot="-5400000">
              <a:off x="6238873" y="3024453"/>
              <a:ext cx="1655400" cy="1122000"/>
            </a:xfrm>
            <a:prstGeom prst="roundRect">
              <a:avLst>
                <a:gd name="adj" fmla="val 4551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 rot="-5400000">
              <a:off x="6238873" y="3012061"/>
              <a:ext cx="1655400" cy="1122000"/>
            </a:xfrm>
            <a:prstGeom prst="roundRect">
              <a:avLst>
                <a:gd name="adj" fmla="val 4551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6954127" y="4329594"/>
              <a:ext cx="224700" cy="31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5" name="Google Shape;875;p38" descr="offset_comp_342327_edited.jpg"/>
          <p:cNvPicPr preferRelativeResize="0"/>
          <p:nvPr/>
        </p:nvPicPr>
        <p:blipFill rotWithShape="1">
          <a:blip r:embed="rId3">
            <a:alphaModFix/>
          </a:blip>
          <a:srcRect l="53168" t="53058" r="26238" b="16020"/>
          <a:stretch/>
        </p:blipFill>
        <p:spPr>
          <a:xfrm>
            <a:off x="6762097" y="2613771"/>
            <a:ext cx="1024200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38"/>
          <p:cNvSpPr/>
          <p:nvPr/>
        </p:nvSpPr>
        <p:spPr>
          <a:xfrm flipH="1">
            <a:off x="6762011" y="2613990"/>
            <a:ext cx="1024200" cy="1333200"/>
          </a:xfrm>
          <a:prstGeom prst="rtTriangle">
            <a:avLst/>
          </a:prstGeom>
          <a:solidFill>
            <a:srgbClr val="000000">
              <a:alpha val="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" name="Google Shape;877;p38"/>
          <p:cNvGrpSpPr/>
          <p:nvPr/>
        </p:nvGrpSpPr>
        <p:grpSpPr>
          <a:xfrm>
            <a:off x="6405845" y="3121897"/>
            <a:ext cx="520684" cy="1036470"/>
            <a:chOff x="9543736" y="4486132"/>
            <a:chExt cx="570300" cy="1135235"/>
          </a:xfrm>
        </p:grpSpPr>
        <p:sp>
          <p:nvSpPr>
            <p:cNvPr id="878" name="Google Shape;878;p38"/>
            <p:cNvSpPr/>
            <p:nvPr/>
          </p:nvSpPr>
          <p:spPr>
            <a:xfrm>
              <a:off x="9543736" y="4487212"/>
              <a:ext cx="570300" cy="1132800"/>
            </a:xfrm>
            <a:prstGeom prst="roundRect">
              <a:avLst>
                <a:gd name="adj" fmla="val 5402"/>
              </a:avLst>
            </a:prstGeom>
            <a:solidFill>
              <a:srgbClr val="1B212C"/>
            </a:solidFill>
            <a:ln>
              <a:noFill/>
            </a:ln>
            <a:effectLst>
              <a:outerShdw blurRad="387350" dist="38100" dir="8100000" sx="107000" sy="107000" algn="tr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8"/>
            <p:cNvSpPr/>
            <p:nvPr/>
          </p:nvSpPr>
          <p:spPr>
            <a:xfrm rot="-5400000">
              <a:off x="9265568" y="4772968"/>
              <a:ext cx="1126800" cy="570000"/>
            </a:xfrm>
            <a:prstGeom prst="roundRect">
              <a:avLst>
                <a:gd name="adj" fmla="val 4551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8"/>
            <p:cNvSpPr/>
            <p:nvPr/>
          </p:nvSpPr>
          <p:spPr>
            <a:xfrm rot="-5400000">
              <a:off x="9265568" y="4764532"/>
              <a:ext cx="1126800" cy="570000"/>
            </a:xfrm>
            <a:prstGeom prst="roundRect">
              <a:avLst>
                <a:gd name="adj" fmla="val 4551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9736876" y="5519757"/>
              <a:ext cx="186300" cy="303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2" name="Google Shape;882;p38" descr="offset_comp_342327_edited.jpg"/>
          <p:cNvPicPr preferRelativeResize="0"/>
          <p:nvPr/>
        </p:nvPicPr>
        <p:blipFill rotWithShape="1">
          <a:blip r:embed="rId3">
            <a:alphaModFix/>
          </a:blip>
          <a:srcRect l="41330" t="42211" r="47980" b="36733"/>
          <a:stretch/>
        </p:blipFill>
        <p:spPr>
          <a:xfrm>
            <a:off x="6405412" y="3121559"/>
            <a:ext cx="520500" cy="888900"/>
          </a:xfrm>
          <a:prstGeom prst="round2SameRect">
            <a:avLst>
              <a:gd name="adj1" fmla="val 4129"/>
              <a:gd name="adj2" fmla="val 0"/>
            </a:avLst>
          </a:prstGeom>
          <a:noFill/>
          <a:ln>
            <a:noFill/>
          </a:ln>
        </p:spPr>
      </p:pic>
      <p:sp>
        <p:nvSpPr>
          <p:cNvPr id="883" name="Google Shape;883;p38"/>
          <p:cNvSpPr/>
          <p:nvPr/>
        </p:nvSpPr>
        <p:spPr>
          <a:xfrm flipH="1">
            <a:off x="6405284" y="3142709"/>
            <a:ext cx="520500" cy="867900"/>
          </a:xfrm>
          <a:prstGeom prst="rtTriangle">
            <a:avLst/>
          </a:prstGeom>
          <a:solidFill>
            <a:srgbClr val="000000">
              <a:alpha val="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" name="Google Shape;884;p38"/>
          <p:cNvGrpSpPr/>
          <p:nvPr/>
        </p:nvGrpSpPr>
        <p:grpSpPr>
          <a:xfrm>
            <a:off x="7564804" y="3443361"/>
            <a:ext cx="455496" cy="692277"/>
            <a:chOff x="7384375" y="3728000"/>
            <a:chExt cx="498900" cy="758244"/>
          </a:xfrm>
        </p:grpSpPr>
        <p:sp>
          <p:nvSpPr>
            <p:cNvPr id="885" name="Google Shape;885;p38"/>
            <p:cNvSpPr/>
            <p:nvPr/>
          </p:nvSpPr>
          <p:spPr>
            <a:xfrm rot="10800000">
              <a:off x="7475552" y="4233644"/>
              <a:ext cx="316500" cy="252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8"/>
            <p:cNvSpPr/>
            <p:nvPr/>
          </p:nvSpPr>
          <p:spPr>
            <a:xfrm rot="5400000">
              <a:off x="7506587" y="4276887"/>
              <a:ext cx="140700" cy="201900"/>
            </a:xfrm>
            <a:prstGeom prst="triangle">
              <a:avLst>
                <a:gd name="adj" fmla="val 27359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7475548" y="3728000"/>
              <a:ext cx="316500" cy="252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7384375" y="3860325"/>
              <a:ext cx="498900" cy="498900"/>
            </a:xfrm>
            <a:prstGeom prst="ellipse">
              <a:avLst/>
            </a:prstGeom>
            <a:solidFill>
              <a:srgbClr val="1B212C"/>
            </a:solidFill>
            <a:ln>
              <a:noFill/>
            </a:ln>
            <a:effectLst>
              <a:outerShdw blurRad="387350" dist="38100" dir="8100000" sx="107000" sy="107000" algn="tr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38"/>
          <p:cNvGrpSpPr/>
          <p:nvPr/>
        </p:nvGrpSpPr>
        <p:grpSpPr>
          <a:xfrm>
            <a:off x="7564836" y="3561758"/>
            <a:ext cx="478081" cy="462776"/>
            <a:chOff x="7384385" y="3857442"/>
            <a:chExt cx="523637" cy="506874"/>
          </a:xfrm>
        </p:grpSpPr>
        <p:sp>
          <p:nvSpPr>
            <p:cNvPr id="890" name="Google Shape;890;p38"/>
            <p:cNvSpPr/>
            <p:nvPr/>
          </p:nvSpPr>
          <p:spPr>
            <a:xfrm>
              <a:off x="7384385" y="3865416"/>
              <a:ext cx="498900" cy="4989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1" name="Google Shape;891;p38"/>
            <p:cNvGrpSpPr/>
            <p:nvPr/>
          </p:nvGrpSpPr>
          <p:grpSpPr>
            <a:xfrm>
              <a:off x="7384385" y="3857442"/>
              <a:ext cx="523637" cy="498900"/>
              <a:chOff x="7384385" y="3857442"/>
              <a:chExt cx="523637" cy="498900"/>
            </a:xfrm>
          </p:grpSpPr>
          <p:sp>
            <p:nvSpPr>
              <p:cNvPr id="892" name="Google Shape;892;p38"/>
              <p:cNvSpPr/>
              <p:nvPr/>
            </p:nvSpPr>
            <p:spPr>
              <a:xfrm>
                <a:off x="7384385" y="3857442"/>
                <a:ext cx="498900" cy="4989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8"/>
              <p:cNvSpPr/>
              <p:nvPr/>
            </p:nvSpPr>
            <p:spPr>
              <a:xfrm>
                <a:off x="7856422" y="4081138"/>
                <a:ext cx="51600" cy="51600"/>
              </a:xfrm>
              <a:prstGeom prst="flowChartDelay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4" name="Google Shape;894;p38" descr="offset_comp_342327_edited.jpg"/>
          <p:cNvPicPr preferRelativeResize="0"/>
          <p:nvPr/>
        </p:nvPicPr>
        <p:blipFill rotWithShape="1">
          <a:blip r:embed="rId3">
            <a:alphaModFix/>
          </a:blip>
          <a:srcRect l="48584" t="47335" r="37425" b="36557"/>
          <a:stretch/>
        </p:blipFill>
        <p:spPr>
          <a:xfrm>
            <a:off x="7591905" y="3590541"/>
            <a:ext cx="400500" cy="399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895" name="Google Shape;895;p38"/>
          <p:cNvGrpSpPr/>
          <p:nvPr/>
        </p:nvGrpSpPr>
        <p:grpSpPr>
          <a:xfrm>
            <a:off x="8110843" y="3443361"/>
            <a:ext cx="435785" cy="692277"/>
            <a:chOff x="7982421" y="3727763"/>
            <a:chExt cx="477311" cy="758244"/>
          </a:xfrm>
        </p:grpSpPr>
        <p:sp>
          <p:nvSpPr>
            <p:cNvPr id="896" name="Google Shape;896;p38"/>
            <p:cNvSpPr/>
            <p:nvPr/>
          </p:nvSpPr>
          <p:spPr>
            <a:xfrm>
              <a:off x="8054507" y="3728825"/>
              <a:ext cx="316500" cy="756600"/>
            </a:xfrm>
            <a:prstGeom prst="roundRect">
              <a:avLst>
                <a:gd name="adj" fmla="val 15418"/>
              </a:avLst>
            </a:prstGeom>
            <a:solidFill>
              <a:srgbClr val="1B212C"/>
            </a:solidFill>
            <a:ln>
              <a:noFill/>
            </a:ln>
            <a:effectLst>
              <a:outerShdw blurRad="387350" dist="38100" dir="8100000" sx="107000" sy="107000" algn="tr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8"/>
            <p:cNvSpPr/>
            <p:nvPr/>
          </p:nvSpPr>
          <p:spPr>
            <a:xfrm rot="10800000">
              <a:off x="8054264" y="4233407"/>
              <a:ext cx="316500" cy="252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 rot="5400000">
              <a:off x="8085300" y="4276650"/>
              <a:ext cx="140700" cy="201900"/>
            </a:xfrm>
            <a:prstGeom prst="triangle">
              <a:avLst>
                <a:gd name="adj" fmla="val 27359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8054261" y="3727763"/>
              <a:ext cx="316500" cy="252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7991115" y="3866003"/>
              <a:ext cx="434400" cy="486900"/>
            </a:xfrm>
            <a:prstGeom prst="roundRect">
              <a:avLst>
                <a:gd name="adj" fmla="val 12273"/>
              </a:avLst>
            </a:prstGeom>
            <a:solidFill>
              <a:srgbClr val="1B212C"/>
            </a:solidFill>
            <a:ln>
              <a:noFill/>
            </a:ln>
            <a:effectLst>
              <a:outerShdw blurRad="387350" dist="38100" dir="8100000" sx="107000" sy="107000" algn="tr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7982425" y="3884047"/>
              <a:ext cx="451800" cy="499800"/>
            </a:xfrm>
            <a:prstGeom prst="roundRect">
              <a:avLst>
                <a:gd name="adj" fmla="val 1024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8408132" y="4081081"/>
              <a:ext cx="51600" cy="51600"/>
            </a:xfrm>
            <a:prstGeom prst="flowChartDelay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7982421" y="3863888"/>
              <a:ext cx="451800" cy="513900"/>
            </a:xfrm>
            <a:prstGeom prst="roundRect">
              <a:avLst>
                <a:gd name="adj" fmla="val 1024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04" name="Google Shape;904;p38" descr="offset_comp_342327_edited.jpg"/>
          <p:cNvPicPr preferRelativeResize="0"/>
          <p:nvPr/>
        </p:nvPicPr>
        <p:blipFill rotWithShape="1">
          <a:blip r:embed="rId3">
            <a:alphaModFix/>
          </a:blip>
          <a:srcRect l="49668" t="55915" r="37351" b="27092"/>
          <a:stretch/>
        </p:blipFill>
        <p:spPr>
          <a:xfrm>
            <a:off x="8127235" y="3586562"/>
            <a:ext cx="379200" cy="429900"/>
          </a:xfrm>
          <a:prstGeom prst="roundRect">
            <a:avLst>
              <a:gd name="adj" fmla="val 7794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EDF099-6D28-4279-A189-85EE7B5ECE45}"/>
              </a:ext>
            </a:extLst>
          </p:cNvPr>
          <p:cNvSpPr txBox="1"/>
          <p:nvPr/>
        </p:nvSpPr>
        <p:spPr>
          <a:xfrm>
            <a:off x="-130628" y="217714"/>
            <a:ext cx="9144000" cy="4498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065" marR="250825" indent="341630">
              <a:lnSpc>
                <a:spcPct val="115000"/>
              </a:lnSpc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особливий період єдина державна система цивільного захисту функціонує відповідно до Кодексу цивільного захисту та з урахуванням особливостей, що визначаються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згідно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вимогами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Законів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«Про</a:t>
            </a:r>
            <a:r>
              <a:rPr lang="uk-UA" sz="1800" b="1" i="1" spc="-3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правовий</a:t>
            </a:r>
            <a:r>
              <a:rPr lang="uk-UA" sz="1800" b="1" i="1" spc="-3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режим</a:t>
            </a:r>
            <a:r>
              <a:rPr lang="uk-UA" sz="1800" b="1" i="1" spc="-3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воєнного</a:t>
            </a:r>
            <a:r>
              <a:rPr lang="uk-UA" sz="1800" b="1" i="1" spc="-3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стану»,</a:t>
            </a:r>
            <a:r>
              <a:rPr lang="uk-UA" sz="1800" b="1" i="1" spc="-6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«Про</a:t>
            </a:r>
            <a:r>
              <a:rPr lang="uk-UA" sz="1800" b="1" i="1" spc="-3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мобілізаційну</a:t>
            </a:r>
            <a:r>
              <a:rPr lang="uk-UA" sz="1800" b="1" i="1" spc="-2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підготовку</a:t>
            </a:r>
            <a:r>
              <a:rPr lang="uk-UA" sz="1800" b="1" i="1" spc="-2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i="1" spc="-2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мобілізацію»,</a:t>
            </a:r>
            <a:r>
              <a:rPr lang="uk-UA" sz="1800" b="1" i="1" spc="-2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нормативно-правових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актів.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233045" indent="341630">
              <a:lnSpc>
                <a:spcPct val="113000"/>
              </a:lnSpc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Метою введення особливого періоду є створення умов для здійснення органами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державної влади, військовим командуванням, органами місцевого самоврядування, підприємствами, установами та організаціями наданих їм повноважень у разі збройної агресії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загрози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нападу,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небезпеки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державній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незалежності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України,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територіальній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цілісності.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indent="341630">
              <a:lnSpc>
                <a:spcPct val="115000"/>
              </a:lnSpc>
              <a:spcAft>
                <a:spcPts val="0"/>
              </a:spcAft>
            </a:pP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Військовим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командуванням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надається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разом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органами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виконавчої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влади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ганами місцевого самоврядування запроваджувати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здійснювати певні заходи правового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режиму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воєнного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стану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можливих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загроз.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D28917-7456-4A98-8400-F2A091FE9A11}"/>
              </a:ext>
            </a:extLst>
          </p:cNvPr>
          <p:cNvSpPr txBox="1"/>
          <p:nvPr/>
        </p:nvSpPr>
        <p:spPr>
          <a:xfrm>
            <a:off x="0" y="0"/>
            <a:ext cx="9144000" cy="5228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710" marR="740410" indent="340995" algn="just">
              <a:lnSpc>
                <a:spcPct val="113000"/>
              </a:lnSpc>
              <a:spcBef>
                <a:spcPts val="380"/>
              </a:spcBef>
              <a:spcAft>
                <a:spcPts val="0"/>
              </a:spcAft>
            </a:pP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Органи</a:t>
            </a:r>
            <a:r>
              <a:rPr lang="uk-UA" sz="1800" b="1" i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виконавчої</a:t>
            </a:r>
            <a:r>
              <a:rPr lang="uk-UA" sz="18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влади</a:t>
            </a:r>
            <a:r>
              <a:rPr lang="uk-UA" sz="18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органи</a:t>
            </a:r>
            <a:r>
              <a:rPr lang="uk-UA" sz="18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місцевого</a:t>
            </a:r>
            <a:r>
              <a:rPr lang="uk-UA" sz="18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самоврядування</a:t>
            </a:r>
            <a:r>
              <a:rPr lang="uk-UA" sz="1800" b="1" i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умовах</a:t>
            </a:r>
            <a:r>
              <a:rPr lang="uk-UA" sz="18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особливого</a:t>
            </a:r>
            <a:r>
              <a:rPr lang="uk-UA" sz="1800" b="1" i="1" spc="-3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періоду</a:t>
            </a:r>
            <a:r>
              <a:rPr lang="uk-UA" sz="1800" b="1" i="1" spc="-1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i="1" spc="-1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військово-політичних</a:t>
            </a:r>
            <a:r>
              <a:rPr lang="uk-UA" sz="1800" b="1" i="1" spc="-1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конфліктів</a:t>
            </a:r>
            <a:r>
              <a:rPr lang="uk-UA" sz="1800" b="1" i="1" spc="-1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організовують:</a:t>
            </a:r>
            <a:endParaRPr lang="ru-RU" sz="18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64845" lvl="0" algn="just">
              <a:lnSpc>
                <a:spcPct val="110000"/>
              </a:lnSpc>
              <a:spcBef>
                <a:spcPts val="10"/>
              </a:spcBef>
              <a:spcAft>
                <a:spcPts val="0"/>
              </a:spcAft>
              <a:tabLst>
                <a:tab pos="314960" algn="l"/>
              </a:tabLs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навчання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працюючого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діям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надзвичайних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ситуаціях,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спричинених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застосуванням зброї, за програмою прискореної підготовки працівників. Навчання населення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здійснюють: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місцем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(особи,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працюють);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місцем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(діти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дошкільного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віку,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учні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студенти);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місцем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проживання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(особи,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працюють);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97230" lvl="0">
              <a:lnSpc>
                <a:spcPct val="108000"/>
              </a:lnSpc>
              <a:spcAft>
                <a:spcPts val="0"/>
              </a:spcAft>
              <a:tabLst>
                <a:tab pos="315595" algn="l"/>
              </a:tabLs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проведення функціонального навчання керівного складу та фахівців, діяльність яких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пов’язана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організацією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здійсненням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заходів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особливий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період,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прискореною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програмою;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26440" lvl="0">
              <a:lnSpc>
                <a:spcPct val="108000"/>
              </a:lnSpc>
              <a:spcBef>
                <a:spcPts val="10"/>
              </a:spcBef>
              <a:spcAft>
                <a:spcPts val="0"/>
              </a:spcAft>
              <a:tabLst>
                <a:tab pos="315595" algn="l"/>
              </a:tabLs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проведення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фахівців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спеціалізованих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служб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цивільного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спеціальностями);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62940" lvl="0">
              <a:lnSpc>
                <a:spcPct val="108000"/>
              </a:lnSpc>
              <a:spcBef>
                <a:spcPts val="15"/>
              </a:spcBef>
              <a:spcAft>
                <a:spcPts val="0"/>
              </a:spcAft>
              <a:tabLst>
                <a:tab pos="315595" algn="l"/>
              </a:tabLs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проведення</a:t>
            </a:r>
            <a:r>
              <a:rPr lang="uk-UA" sz="18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інформаційно-просвітницької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</a:t>
            </a:r>
            <a:r>
              <a:rPr lang="uk-UA" sz="18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непрацюючого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</a:t>
            </a:r>
            <a:r>
              <a:rPr lang="uk-UA" sz="18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поведінки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умовах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бойових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дій;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30250" lvl="0">
              <a:lnSpc>
                <a:spcPct val="110000"/>
              </a:lnSpc>
              <a:spcBef>
                <a:spcPts val="15"/>
              </a:spcBef>
              <a:spcAft>
                <a:spcPts val="0"/>
              </a:spcAft>
              <a:tabLst>
                <a:tab pos="315595" algn="l"/>
              </a:tabLs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виготовлення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розповсюдження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інформаційних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матеріалів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(брошур,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буклетів,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плакатів, пам’яток тощо) з питань дій населення в надзвичайних ситуаціях, спричинених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застосуванням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зброї;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0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4CD12E-731B-4432-A9F1-BB05DC7CC82D}"/>
              </a:ext>
            </a:extLst>
          </p:cNvPr>
          <p:cNvSpPr txBox="1"/>
          <p:nvPr/>
        </p:nvSpPr>
        <p:spPr>
          <a:xfrm>
            <a:off x="0" y="143179"/>
            <a:ext cx="9144000" cy="4592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85800" lvl="0">
              <a:lnSpc>
                <a:spcPct val="110000"/>
              </a:lnSpc>
              <a:spcAft>
                <a:spcPts val="0"/>
              </a:spcAft>
              <a:tabLst>
                <a:tab pos="315595" algn="l"/>
              </a:tabLs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запровадження постійних рубрик з питань дій населення в надзвичайних ситуаціях,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спричинених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застосуванням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зброї,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друкованих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засобах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масової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інформації,</a:t>
            </a:r>
            <a:r>
              <a:rPr lang="uk-UA" sz="18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використовуючи інформаційно-комунікаційні технології, аудіовізуальні та інтерактивні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засоби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соціальної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реклами;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51510" lvl="0">
              <a:lnSpc>
                <a:spcPct val="108000"/>
              </a:lnSpc>
              <a:spcAft>
                <a:spcPts val="0"/>
              </a:spcAft>
              <a:tabLst>
                <a:tab pos="311785" algn="l"/>
              </a:tabLst>
            </a:pP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ознайомлення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видами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інформаційних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знаків,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застосовують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позначення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замінованих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територій,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захисних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споруд,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розпізнавальних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знаків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цивільного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захисту;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68655" lvl="0">
              <a:lnSpc>
                <a:spcPct val="108000"/>
              </a:lnSpc>
              <a:spcAft>
                <a:spcPts val="0"/>
              </a:spcAft>
              <a:tabLst>
                <a:tab pos="315595" algn="l"/>
              </a:tabLs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залучення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громадських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організації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пропаганди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власної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колективної безпеки, щодо дій населення в надзвичайних ситуаціях, спричинених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застосуванням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зброї;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5"/>
              </a:spcBef>
              <a:spcAft>
                <a:spcPts val="0"/>
              </a:spcAft>
              <a:tabLst>
                <a:tab pos="315595" algn="l"/>
              </a:tabLs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інформування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заходи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початком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активної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фази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бойових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дій;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11835" lvl="0">
              <a:lnSpc>
                <a:spcPct val="110000"/>
              </a:lnSpc>
              <a:spcBef>
                <a:spcPts val="135"/>
              </a:spcBef>
              <a:spcAft>
                <a:spcPts val="0"/>
              </a:spcAft>
              <a:tabLst>
                <a:tab pos="315595" algn="l"/>
              </a:tabLs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інформування про небезпеки, надзвичайні ситуації, у зоні яких або в зоні можливого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ураження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опинилося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проживання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непрацюючих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громадян,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способи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впливу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небезпечних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факторів,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зумовлених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такими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ситуаціями.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9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7955F1-66B7-428E-BE71-AEFAB6B33C4B}"/>
              </a:ext>
            </a:extLst>
          </p:cNvPr>
          <p:cNvSpPr txBox="1"/>
          <p:nvPr/>
        </p:nvSpPr>
        <p:spPr>
          <a:xfrm>
            <a:off x="308428" y="317767"/>
            <a:ext cx="8527143" cy="4687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065">
              <a:lnSpc>
                <a:spcPts val="1355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Громадяни</a:t>
            </a:r>
            <a:r>
              <a:rPr lang="uk-UA" sz="2400" b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b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першої</a:t>
            </a:r>
            <a:r>
              <a:rPr lang="uk-UA" sz="2400" b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uk-UA" sz="2400" b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повинні</a:t>
            </a:r>
          </a:p>
          <a:p>
            <a:pPr marL="647065">
              <a:lnSpc>
                <a:spcPts val="1355"/>
              </a:lnSpc>
              <a:spcAft>
                <a:spcPts val="0"/>
              </a:spcAft>
            </a:pPr>
            <a:endParaRPr lang="uk-UA" sz="2400" b="1" spc="-4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>
              <a:lnSpc>
                <a:spcPts val="1355"/>
              </a:lnSpc>
              <a:spcAft>
                <a:spcPts val="0"/>
              </a:spcAft>
            </a:pPr>
            <a:r>
              <a:rPr lang="uk-UA" sz="2400" b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покинути</a:t>
            </a:r>
            <a:r>
              <a:rPr lang="uk-UA" sz="2400" b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uk-UA" sz="2400" b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ведення</a:t>
            </a:r>
            <a:r>
              <a:rPr lang="uk-UA" sz="2400" b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бойових</a:t>
            </a:r>
            <a:r>
              <a:rPr lang="uk-UA" sz="2400" b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дій.</a:t>
            </a:r>
          </a:p>
          <a:p>
            <a:pPr marL="647065">
              <a:lnSpc>
                <a:spcPts val="1355"/>
              </a:lnSpc>
              <a:spcAft>
                <a:spcPts val="0"/>
              </a:spcAft>
            </a:pPr>
            <a:endParaRPr lang="ru-RU" sz="24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75005" algn="just">
              <a:lnSpc>
                <a:spcPct val="75000"/>
              </a:lnSpc>
              <a:spcBef>
                <a:spcPts val="295"/>
              </a:spcBef>
              <a:spcAft>
                <a:spcPts val="0"/>
              </a:spcAft>
            </a:pPr>
            <a:r>
              <a:rPr lang="uk-UA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2400" b="1" i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собою</a:t>
            </a:r>
            <a:r>
              <a:rPr lang="uk-UA" sz="2400" b="1" i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мати:</a:t>
            </a:r>
            <a:r>
              <a:rPr lang="uk-UA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19710" marR="675005" algn="just">
              <a:lnSpc>
                <a:spcPct val="75000"/>
              </a:lnSpc>
              <a:spcBef>
                <a:spcPts val="295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</a:rPr>
              <a:t>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паспорт,</a:t>
            </a:r>
            <a:r>
              <a:rPr lang="uk-UA" sz="2400" b="1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19710" marR="675005" algn="just">
              <a:lnSpc>
                <a:spcPct val="75000"/>
              </a:lnSpc>
              <a:spcBef>
                <a:spcPts val="295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</a:rPr>
              <a:t>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військовий</a:t>
            </a:r>
            <a:r>
              <a:rPr lang="uk-UA" sz="24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квиток,</a:t>
            </a:r>
            <a:r>
              <a:rPr lang="uk-UA" sz="2400" b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19710" marR="675005" algn="just">
              <a:lnSpc>
                <a:spcPct val="75000"/>
              </a:lnSpc>
              <a:spcBef>
                <a:spcPts val="295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</a:rPr>
              <a:t>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документи</a:t>
            </a:r>
            <a:r>
              <a:rPr lang="uk-UA" sz="24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4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освіту</a:t>
            </a:r>
            <a:r>
              <a:rPr lang="uk-UA" sz="24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фах, </a:t>
            </a:r>
            <a:r>
              <a:rPr lang="uk-UA" sz="2400" b="1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19710" marR="675005" algn="just">
              <a:lnSpc>
                <a:spcPct val="75000"/>
              </a:lnSpc>
              <a:spcBef>
                <a:spcPts val="295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</a:rPr>
              <a:t></a:t>
            </a:r>
            <a:r>
              <a:rPr lang="uk-UA" sz="2400" b="1" spc="-355" dirty="0"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посвідчення про шлюб і народження дітей,</a:t>
            </a:r>
            <a:r>
              <a:rPr lang="uk-UA" sz="24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19710" marR="675005" algn="just">
              <a:lnSpc>
                <a:spcPct val="75000"/>
              </a:lnSpc>
              <a:spcBef>
                <a:spcPts val="295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</a:rPr>
              <a:t>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пенсійне посвідчення, </a:t>
            </a:r>
          </a:p>
          <a:p>
            <a:pPr marL="219710" marR="675005" algn="just">
              <a:lnSpc>
                <a:spcPct val="75000"/>
              </a:lnSpc>
              <a:spcBef>
                <a:spcPts val="295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</a:rPr>
              <a:t>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трудову книжку та</a:t>
            </a:r>
            <a:r>
              <a:rPr lang="uk-UA" sz="24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інші документи, </a:t>
            </a:r>
          </a:p>
          <a:p>
            <a:pPr marL="219710" marR="675005" algn="just">
              <a:lnSpc>
                <a:spcPct val="75000"/>
              </a:lnSpc>
              <a:spcBef>
                <a:spcPts val="295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</a:rPr>
              <a:t>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валізу (рюкзак) з теплим одягом, постільною білизною, особистими</a:t>
            </a:r>
            <a:r>
              <a:rPr lang="uk-UA" sz="24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речами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предметами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гігієни,</a:t>
            </a:r>
            <a:r>
              <a:rPr lang="uk-UA" sz="24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</a:rPr>
              <a:t></a:t>
            </a:r>
            <a:r>
              <a:rPr lang="uk-UA" sz="2400" b="1" spc="-35" dirty="0">
                <a:solidFill>
                  <a:schemeClr val="bg1"/>
                </a:solidFill>
                <a:effectLst/>
                <a:latin typeface="Arial Unicode MS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гроші, цінності,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харчування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воду на 3</a:t>
            </a:r>
            <a:r>
              <a:rPr lang="uk-UA" sz="24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доби.</a:t>
            </a:r>
          </a:p>
          <a:p>
            <a:pPr marL="219710" marR="675005" algn="just">
              <a:lnSpc>
                <a:spcPct val="75000"/>
              </a:lnSpc>
              <a:spcBef>
                <a:spcPts val="295"/>
              </a:spcBef>
              <a:spcAft>
                <a:spcPts val="0"/>
              </a:spcAft>
            </a:pPr>
            <a:endParaRPr lang="ru-RU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>
              <a:lnSpc>
                <a:spcPts val="1385"/>
              </a:lnSpc>
              <a:spcAft>
                <a:spcPts val="0"/>
              </a:spcAft>
            </a:pPr>
            <a:r>
              <a:rPr lang="uk-UA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</a:t>
            </a:r>
            <a:r>
              <a:rPr lang="uk-UA" sz="2400" b="1" i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маса</a:t>
            </a:r>
            <a:r>
              <a:rPr lang="uk-UA" sz="2400" b="1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400" b="1" i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2400" b="1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перевищувати</a:t>
            </a:r>
            <a:r>
              <a:rPr lang="uk-UA" sz="2400" b="1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2400" b="1" i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кг.</a:t>
            </a:r>
            <a:endParaRPr lang="ru-RU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5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268060-9A15-4AA7-BC29-C39D6A2798E3}"/>
              </a:ext>
            </a:extLst>
          </p:cNvPr>
          <p:cNvSpPr txBox="1"/>
          <p:nvPr/>
        </p:nvSpPr>
        <p:spPr>
          <a:xfrm>
            <a:off x="0" y="0"/>
            <a:ext cx="9144000" cy="504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710" marR="669290" indent="427355">
              <a:lnSpc>
                <a:spcPct val="113000"/>
              </a:lnSpc>
              <a:spcBef>
                <a:spcPts val="215"/>
              </a:spcBef>
              <a:spcAft>
                <a:spcPts val="0"/>
              </a:spcAft>
            </a:pP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9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валізи</a:t>
            </a:r>
            <a:r>
              <a:rPr lang="uk-UA" sz="1900" b="1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(рюкзака)</a:t>
            </a:r>
            <a:r>
              <a:rPr lang="uk-UA" sz="19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прикріпляють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нашивку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позначенням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адреси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постійного</a:t>
            </a:r>
            <a:r>
              <a:rPr lang="uk-UA" sz="19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місця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проживання,</a:t>
            </a:r>
            <a:r>
              <a:rPr lang="uk-UA" sz="19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прізвища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евакуйованого</a:t>
            </a:r>
            <a:r>
              <a:rPr lang="uk-UA" sz="19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9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місця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призначення.</a:t>
            </a:r>
            <a:endParaRPr lang="ru-RU" sz="19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indent="427355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19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9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одязі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нашивки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позначенням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прізвища,</a:t>
            </a:r>
            <a:r>
              <a:rPr lang="uk-UA" sz="19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імені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батькові</a:t>
            </a:r>
            <a:r>
              <a:rPr lang="uk-UA" sz="19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ева</a:t>
            </a:r>
            <a:r>
              <a:rPr lang="uk-UA" sz="19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куйованого,</a:t>
            </a:r>
            <a:r>
              <a:rPr lang="uk-UA" sz="19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року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народження,</a:t>
            </a:r>
            <a:r>
              <a:rPr lang="uk-UA" sz="19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адреси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постійного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місця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проживання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місця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призначення.</a:t>
            </a:r>
            <a:endParaRPr lang="ru-RU" sz="19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66750" indent="427355">
              <a:lnSpc>
                <a:spcPct val="115000"/>
              </a:lnSpc>
              <a:spcAft>
                <a:spcPts val="0"/>
              </a:spcAft>
            </a:pP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Виконувати всі розпорядження посадових осіб евакуаційних і евакоприймальних</a:t>
            </a:r>
            <a:r>
              <a:rPr lang="uk-UA" sz="19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органів.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Дотримувати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дисципліни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порядку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маршруті</a:t>
            </a:r>
            <a:r>
              <a:rPr lang="uk-UA" sz="19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шляху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руху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транспорті)</a:t>
            </a:r>
            <a:r>
              <a:rPr lang="uk-UA" sz="19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9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9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районі</a:t>
            </a:r>
            <a:r>
              <a:rPr lang="uk-UA" sz="19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розселення</a:t>
            </a:r>
            <a:r>
              <a:rPr lang="uk-UA" sz="19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9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новим</a:t>
            </a:r>
            <a:r>
              <a:rPr lang="uk-UA" sz="19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місцем</a:t>
            </a:r>
            <a:r>
              <a:rPr lang="uk-UA" sz="19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розташування.</a:t>
            </a:r>
          </a:p>
          <a:p>
            <a:pPr marL="647065" indent="427355">
              <a:lnSpc>
                <a:spcPct val="113000"/>
              </a:lnSpc>
              <a:spcBef>
                <a:spcPts val="380"/>
              </a:spcBef>
              <a:spcAft>
                <a:spcPts val="0"/>
              </a:spcAft>
            </a:pP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тим,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залишити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житло,</a:t>
            </a:r>
            <a:r>
              <a:rPr lang="uk-UA" sz="19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зачинити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вікна;</a:t>
            </a:r>
            <a:r>
              <a:rPr lang="uk-UA" sz="19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вимкнути</a:t>
            </a:r>
            <a:r>
              <a:rPr lang="uk-UA" sz="19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газ,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воду</a:t>
            </a:r>
            <a:r>
              <a:rPr lang="uk-UA" sz="19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9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електрику;</a:t>
            </a:r>
            <a:r>
              <a:rPr lang="uk-UA" sz="19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забрати</a:t>
            </a:r>
            <a:r>
              <a:rPr lang="uk-UA" sz="19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</a:t>
            </a:r>
            <a:r>
              <a:rPr lang="uk-UA" sz="19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9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холодильника.</a:t>
            </a:r>
            <a:endParaRPr lang="ru-RU" sz="19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233045" indent="427355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19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Особи,</a:t>
            </a:r>
            <a:r>
              <a:rPr lang="uk-UA" sz="1900" b="1" spc="-4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900" b="1" spc="-4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1900" b="1" spc="-3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900" b="1" spc="-4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руках</a:t>
            </a:r>
            <a:r>
              <a:rPr lang="uk-UA" sz="1900" b="1" spc="-3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військові</a:t>
            </a:r>
            <a:r>
              <a:rPr lang="uk-UA" sz="1900" b="1" spc="-4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квитки</a:t>
            </a:r>
            <a:r>
              <a:rPr lang="uk-UA" sz="1900" b="1" spc="-4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900" b="1" spc="-3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мобілізаційними</a:t>
            </a:r>
            <a:r>
              <a:rPr lang="uk-UA" sz="1900" b="1" spc="-4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приписами,</a:t>
            </a:r>
            <a:r>
              <a:rPr lang="uk-UA" sz="1900" b="1" spc="-3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евакуації</a:t>
            </a:r>
            <a:r>
              <a:rPr lang="uk-UA" sz="1900" b="1" spc="-1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900" b="1" spc="-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підлягають!</a:t>
            </a:r>
            <a:endParaRPr lang="ru-RU" sz="1900" b="1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66750" indent="427355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9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087F1-8F7F-4B39-AF0F-DEF4C70C18C0}"/>
              </a:ext>
            </a:extLst>
          </p:cNvPr>
          <p:cNvSpPr txBox="1"/>
          <p:nvPr/>
        </p:nvSpPr>
        <p:spPr>
          <a:xfrm>
            <a:off x="58057" y="595086"/>
            <a:ext cx="9027886" cy="3643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4420">
              <a:lnSpc>
                <a:spcPts val="1430"/>
              </a:lnSpc>
              <a:spcAft>
                <a:spcPts val="0"/>
              </a:spcAft>
            </a:pP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24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покинути</a:t>
            </a:r>
            <a:r>
              <a:rPr lang="uk-UA" sz="2400" b="1" i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зону</a:t>
            </a:r>
            <a:r>
              <a:rPr lang="uk-UA" sz="24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ведення</a:t>
            </a:r>
            <a:r>
              <a:rPr lang="uk-UA" sz="2400" b="1" i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бойових</a:t>
            </a:r>
            <a:r>
              <a:rPr lang="uk-UA" sz="2400" b="1" i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дій</a:t>
            </a:r>
            <a:r>
              <a:rPr lang="uk-UA" sz="24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неможливо,</a:t>
            </a:r>
            <a:r>
              <a:rPr lang="uk-UA" sz="2400" b="1" i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uk-UA" sz="2400" b="1" i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</a:t>
            </a: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2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вивісити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будинку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плакат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0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Тут</a:t>
            </a:r>
            <a:r>
              <a:rPr lang="uk-UA" sz="2000" b="1" spc="-3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живуть</a:t>
            </a:r>
            <a:r>
              <a:rPr lang="uk-UA" sz="2000" b="1" spc="-3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мирні</a:t>
            </a:r>
            <a:r>
              <a:rPr lang="uk-UA" sz="2000" b="1" spc="-3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люди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6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зробити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запас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продуктів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харчування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води;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384175" lvl="1" indent="-285750">
              <a:lnSpc>
                <a:spcPct val="103000"/>
              </a:lnSpc>
              <a:spcBef>
                <a:spcPts val="6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можливості,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обладнати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підвалі,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захистити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мішками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піском,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</a:t>
            </a:r>
            <a:r>
              <a:rPr lang="uk-UA" sz="20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бачити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аварійного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виходу;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485775" lvl="1" indent="-285750">
              <a:lnSpc>
                <a:spcPct val="103000"/>
              </a:lnSpc>
              <a:spcBef>
                <a:spcPts val="2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315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наявності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земельної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ділянки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обладнати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такій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відстані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будинку,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z="20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більша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висоту;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уточнити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місце,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надана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медична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допомога;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розпочалася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перестрілка,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лягти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підлогу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вікно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ванній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кімнаті;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6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квартирі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пересуватися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повзком.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E2856F-8D66-4C47-AB0E-0B4B84B16F58}"/>
              </a:ext>
            </a:extLst>
          </p:cNvPr>
          <p:cNvSpPr txBox="1"/>
          <p:nvPr/>
        </p:nvSpPr>
        <p:spPr>
          <a:xfrm>
            <a:off x="0" y="449943"/>
            <a:ext cx="9144000" cy="443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065" indent="427355">
              <a:lnSpc>
                <a:spcPct val="115000"/>
              </a:lnSpc>
              <a:spcBef>
                <a:spcPts val="65"/>
              </a:spcBef>
              <a:spcAft>
                <a:spcPts val="0"/>
              </a:spcAft>
            </a:pP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Не можна: </a:t>
            </a:r>
          </a:p>
          <a:p>
            <a:pPr marL="647065" indent="427355">
              <a:lnSpc>
                <a:spcPct val="115000"/>
              </a:lnSpc>
              <a:spcBef>
                <a:spcPts val="6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підходити до вікон, якщо лунають постріли;</a:t>
            </a:r>
          </a:p>
          <a:p>
            <a:pPr marL="647065" indent="427355">
              <a:lnSpc>
                <a:spcPct val="115000"/>
              </a:lnSpc>
              <a:spcBef>
                <a:spcPts val="6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• спостерігати за ходом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бойових</a:t>
            </a:r>
            <a:r>
              <a:rPr lang="uk-UA" sz="1800" b="1" spc="1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дій;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47065" indent="427355">
              <a:lnSpc>
                <a:spcPct val="115000"/>
              </a:lnSpc>
              <a:spcBef>
                <a:spcPts val="6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uk-UA" sz="1800" b="1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стояти</a:t>
            </a:r>
            <a:r>
              <a:rPr lang="uk-UA" sz="1800" b="1" spc="1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z="1800" b="1" spc="1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перебігати</a:t>
            </a:r>
            <a:r>
              <a:rPr lang="uk-UA" sz="1800" b="1" spc="1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1800" b="1" spc="1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обстрілом;</a:t>
            </a:r>
          </a:p>
          <a:p>
            <a:pPr marL="647065" indent="427355">
              <a:lnSpc>
                <a:spcPct val="115000"/>
              </a:lnSpc>
              <a:spcBef>
                <a:spcPts val="6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uk-UA" sz="1800" b="1" spc="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конфліктувати</a:t>
            </a:r>
            <a:r>
              <a:rPr lang="uk-UA" sz="1800" b="1" spc="1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b="1" spc="1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озброєними</a:t>
            </a:r>
            <a:r>
              <a:rPr lang="uk-UA" sz="1800" b="1" spc="1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людьми;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indent="427355">
              <a:lnSpc>
                <a:spcPct val="115000"/>
              </a:lnSpc>
              <a:spcBef>
                <a:spcPts val="65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носити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армійську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камуфльований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одяг;	</a:t>
            </a:r>
          </a:p>
          <a:p>
            <a:pPr marL="647065" indent="427355">
              <a:lnSpc>
                <a:spcPct val="115000"/>
              </a:lnSpc>
              <a:spcBef>
                <a:spcPts val="6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•демонструвати зброю або пред</a:t>
            </a:r>
            <a:r>
              <a:rPr lang="uk-UA" sz="18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мети,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схожі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неї;</a:t>
            </a:r>
            <a:r>
              <a:rPr lang="uk-UA" sz="1800" b="1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47065" indent="427355">
              <a:lnSpc>
                <a:spcPct val="115000"/>
              </a:lnSpc>
              <a:spcBef>
                <a:spcPts val="6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підбирати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покинуті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зброю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боєприпаси.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233045" indent="42735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Якщо перестрілка застала на вулиці, потрібно:</a:t>
            </a:r>
          </a:p>
          <a:p>
            <a:pPr marL="647065" marR="233045" indent="42735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⁎ негайно лягти на землю;</a:t>
            </a:r>
          </a:p>
          <a:p>
            <a:pPr marL="647065" marR="233045" indent="42735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⁎ якщо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вас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стріляють,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зайняти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найближче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(канаву,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яму),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переповзти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бетонний</a:t>
            </a:r>
            <a:r>
              <a:rPr lang="uk-UA" sz="18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бордюр;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47065" marR="233045" indent="42735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⁎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виходити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кінця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бою.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15921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3146</Words>
  <Application>Microsoft Office PowerPoint</Application>
  <PresentationFormat>Екран (16:9)</PresentationFormat>
  <Paragraphs>148</Paragraphs>
  <Slides>27</Slides>
  <Notes>27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4" baseType="lpstr">
      <vt:lpstr>Lato</vt:lpstr>
      <vt:lpstr>Montserrat</vt:lpstr>
      <vt:lpstr>Arial</vt:lpstr>
      <vt:lpstr>Cambria</vt:lpstr>
      <vt:lpstr>Times New Roman</vt:lpstr>
      <vt:lpstr>Arial Unicode MS</vt:lpstr>
      <vt:lpstr>Focus</vt:lpstr>
      <vt:lpstr>Розділ VIII. Основи цивільного захисту. Тема 3. Основні способи захисту населення в надзвичайних ситуаціях.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VIII. Основи цивільного захисту. Тема 3. Основні способи захисту населення в надзвичайних ситуаціях.</dc:title>
  <dc:creator>Пользователь</dc:creator>
  <cp:lastModifiedBy>admin</cp:lastModifiedBy>
  <cp:revision>12</cp:revision>
  <dcterms:modified xsi:type="dcterms:W3CDTF">2023-04-04T12:21:22Z</dcterms:modified>
</cp:coreProperties>
</file>