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77" r:id="rId4"/>
    <p:sldId id="278" r:id="rId5"/>
    <p:sldId id="279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280" r:id="rId14"/>
    <p:sldId id="291" r:id="rId15"/>
    <p:sldId id="281" r:id="rId16"/>
    <p:sldId id="282" r:id="rId17"/>
    <p:sldId id="283" r:id="rId18"/>
    <p:sldId id="293" r:id="rId19"/>
    <p:sldId id="294" r:id="rId20"/>
    <p:sldId id="276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8799739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8799739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228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45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7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56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866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52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62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826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680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52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f87997393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f87997393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91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32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39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74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73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61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39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ffset_comp_406605.jpg"/>
          <p:cNvPicPr preferRelativeResize="0"/>
          <p:nvPr/>
        </p:nvPicPr>
        <p:blipFill rotWithShape="1">
          <a:blip r:embed="rId2">
            <a:alphaModFix amt="66000"/>
          </a:blip>
          <a:srcRect l="20991" t="2690" r="40112" b="39565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1" name="Google Shape;11;p2" descr="offset_comp_342327_edtied.jpg"/>
          <p:cNvPicPr preferRelativeResize="0"/>
          <p:nvPr/>
        </p:nvPicPr>
        <p:blipFill rotWithShape="1">
          <a:blip r:embed="rId3">
            <a:alphaModFix amt="31000"/>
          </a:blip>
          <a:srcRect l="14009" t="35833" r="43289" b="11297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">
  <p:cSld name="AUTOLAYOUT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7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227" name="Google Shape;227;p17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7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7"/>
          <p:cNvSpPr txBox="1">
            <a:spLocks noGrp="1"/>
          </p:cNvSpPr>
          <p:nvPr>
            <p:ph type="subTitle" idx="1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39" name="Google Shape;39;p3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5" name="Google Shape;45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41" name="Google Shape;141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75" name="Google Shape;175;p1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179" name="Google Shape;179;p13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5" name="Google Shape;185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4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4" name="Google Shape;204;p14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  <p:sp>
        <p:nvSpPr>
          <p:cNvPr id="206" name="Google Shape;206;p14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ctrTitle"/>
          </p:nvPr>
        </p:nvSpPr>
        <p:spPr>
          <a:xfrm>
            <a:off x="2278744" y="-1"/>
            <a:ext cx="6676572" cy="2191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Основи цивільного захисту.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Основні способи захисту населення в надзвичайних ситуаціях.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1"/>
          </p:nvPr>
        </p:nvSpPr>
        <p:spPr>
          <a:xfrm>
            <a:off x="2989943" y="3164114"/>
            <a:ext cx="5564707" cy="1266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екстреної психологічної допомоги (самодопомоги) при перебуванні в екстрених ситуаціях.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15008-2B0B-4B7C-A108-763497FB45C7}"/>
              </a:ext>
            </a:extLst>
          </p:cNvPr>
          <p:cNvSpPr txBox="1"/>
          <p:nvPr/>
        </p:nvSpPr>
        <p:spPr>
          <a:xfrm>
            <a:off x="0" y="162250"/>
            <a:ext cx="9144000" cy="4898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19710" lvl="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1148080" algn="l"/>
              </a:tabLs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15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Рухове збудження.</a:t>
            </a:r>
            <a:r>
              <a:rPr lang="uk-UA" sz="1500" b="1" spc="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Іноді потрясіння від критичної ситуації (вибухи, стихійні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настільки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сильні,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перестає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довкола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неї.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Вона не в змозі визначити, де вороги, а де свої, де небезпека, а де порятунок. Людина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втрачає здатність логічно мислити й приймати рішення, стає схожою «на тварину, що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бігає в клітці». «Я побіг, а коли отямився, виявилося, що не знаю, де перебуваю». «Я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щось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робив,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кимось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розмовляв,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нічого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згадати».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19710" lvl="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1148080" algn="l"/>
              </a:tabLst>
            </a:pPr>
            <a:r>
              <a:rPr lang="ru-RU" sz="15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5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різкі рухи, часто безцільні й безглузді дії, ненормально голосна мова або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підвищена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(людина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говорить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зупинки,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іноді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абсолютно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безглуздо),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відсутня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навколишніх</a:t>
            </a:r>
            <a:r>
              <a:rPr lang="uk-UA" sz="15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зауваження,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прохання,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накази).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Пам’ятайте:</a:t>
            </a:r>
            <a:r>
              <a:rPr lang="uk-UA" sz="1500" b="1" i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не надати допомогу такій людині, це призведе до небезпечних наслідків: людина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робити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необмірковані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вчинки,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заподіяти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шкоду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собі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10000"/>
              </a:lnSpc>
              <a:spcAft>
                <a:spcPts val="0"/>
              </a:spcAft>
            </a:pPr>
            <a:r>
              <a:rPr lang="uk-UA" sz="15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використовуйте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5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захоплення»:</a:t>
            </a:r>
            <a:r>
              <a:rPr lang="uk-UA" sz="1500" b="1" spc="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перебуваючи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позаду,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просуньте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постраждалому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пахви,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пригорніть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злегка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перекиньте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себе. Ізолюйте постраждалого від інших людей. Говоріть спокійним голосом про почуття, які він відчуває: «Тобі хочеться щось зробити, щоб це припинилося. Ти хочеш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сховатися від того, що відбувається». Не сперечайтеся з постраждалим, не запитуйте, у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розмові уникайте фраз із часткою «не», що стосуються небажаних дій («не біжи», «не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розмахуй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руками»,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кричи»).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Рухове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зазвичай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триває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недовго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змінитися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нервовим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тремтінням,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плачем,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агресивною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поведінкою.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1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F6CA05-FC8B-4570-BD06-7FFE65335E79}"/>
              </a:ext>
            </a:extLst>
          </p:cNvPr>
          <p:cNvSpPr txBox="1"/>
          <p:nvPr/>
        </p:nvSpPr>
        <p:spPr>
          <a:xfrm>
            <a:off x="0" y="134484"/>
            <a:ext cx="9144000" cy="459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9870" lvl="0">
              <a:lnSpc>
                <a:spcPct val="108000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1148080" algn="l"/>
              </a:tabLst>
            </a:pPr>
            <a:r>
              <a:rPr lang="uk-UA" sz="17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4. Агресія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один зі способів, яким організм намагається знизити високу внутрішню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напругу.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злості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агресії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відбуватися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тривалий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заважати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самому</a:t>
            </a:r>
            <a:r>
              <a:rPr lang="uk-UA" sz="17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постраждалому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7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навколишнім.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29870" lvl="0">
              <a:lnSpc>
                <a:spcPct val="108000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1148080" algn="l"/>
              </a:tabLst>
            </a:pPr>
            <a:r>
              <a:rPr lang="ru-RU" sz="17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7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uk-UA" sz="17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роздратування, невдоволення, гнів (з будь-якого, навіть незначного при-</a:t>
            </a:r>
            <a:r>
              <a:rPr lang="uk-UA" sz="17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воду);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удари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руками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якими-небудь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предметами,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словесна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образа,</a:t>
            </a:r>
            <a:r>
              <a:rPr lang="uk-UA" sz="17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лайка;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мʼязова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напруга;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uk-UA" sz="17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кровʼяного</a:t>
            </a:r>
            <a:r>
              <a:rPr lang="uk-UA" sz="17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тиску.</a:t>
            </a:r>
            <a:endParaRPr lang="ru-RU" sz="17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10000"/>
              </a:lnSpc>
            </a:pPr>
            <a:r>
              <a:rPr lang="uk-UA" sz="17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зведіть до мінімуму кількість свідків. Дайте постраждалому можливість</a:t>
            </a:r>
            <a:r>
              <a:rPr lang="uk-UA" sz="17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«випустити</a:t>
            </a:r>
            <a:r>
              <a:rPr lang="uk-UA" sz="17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пару»</a:t>
            </a:r>
            <a:r>
              <a:rPr lang="uk-UA" sz="17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(наприклад</a:t>
            </a:r>
            <a:r>
              <a:rPr lang="uk-UA" sz="17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виговоритися</a:t>
            </a:r>
            <a:r>
              <a:rPr lang="uk-UA" sz="17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7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«побити»</a:t>
            </a:r>
            <a:r>
              <a:rPr lang="uk-UA" sz="17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подушку).</a:t>
            </a:r>
            <a:r>
              <a:rPr lang="uk-UA" sz="17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Доручіть</a:t>
            </a:r>
            <a:r>
              <a:rPr lang="uk-UA" sz="17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роботу,</a:t>
            </a:r>
            <a:r>
              <a:rPr lang="uk-UA" sz="17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повʼязану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фізичним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навантаженням.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Демонструйте</a:t>
            </a:r>
            <a:r>
              <a:rPr lang="uk-UA" sz="17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доброзичливість, навіть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згодні,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обвинувачуйте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його,</a:t>
            </a:r>
            <a:r>
              <a:rPr lang="uk-UA" sz="17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висловлюйтеся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приводу</a:t>
            </a:r>
            <a:r>
              <a:rPr lang="uk-UA" sz="17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дій,</a:t>
            </a:r>
            <a:r>
              <a:rPr lang="uk-UA" sz="17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інакше агресивна поведінка буде спрямована на вас. Не можна говорити: «Що ж ти за</a:t>
            </a:r>
            <a:r>
              <a:rPr lang="uk-UA" sz="17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людина!» Необхідно говорити: «Ти жахливо злишся, тобі хочеться все рознести вщент.</a:t>
            </a:r>
            <a:r>
              <a:rPr lang="uk-UA" sz="17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Спробуймо</a:t>
            </a:r>
            <a:r>
              <a:rPr lang="uk-UA" sz="17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разом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знайти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ситуації».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Намагайтеся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розрядити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обстановку</a:t>
            </a:r>
            <a:r>
              <a:rPr lang="uk-UA" sz="17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смішними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коментарями.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Агресія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7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погашена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страхом</a:t>
            </a:r>
            <a:r>
              <a:rPr lang="uk-UA" sz="17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покарання.</a:t>
            </a:r>
            <a:endParaRPr lang="ru-RU" sz="17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10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5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C1541-07C3-4542-9658-57C81DBF6404}"/>
              </a:ext>
            </a:extLst>
          </p:cNvPr>
          <p:cNvSpPr txBox="1"/>
          <p:nvPr/>
        </p:nvSpPr>
        <p:spPr>
          <a:xfrm>
            <a:off x="0" y="116280"/>
            <a:ext cx="9144000" cy="452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405"/>
              </a:lnSpc>
              <a:spcAft>
                <a:spcPts val="0"/>
              </a:spcAft>
              <a:buClr>
                <a:srgbClr val="376FBF"/>
              </a:buClr>
              <a:buSzPts val="1250"/>
            </a:pP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5. Страх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88975" indent="340995">
              <a:lnSpc>
                <a:spcPct val="110000"/>
              </a:lnSpc>
              <a:spcBef>
                <a:spcPts val="145"/>
              </a:spcBef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напруження мʼязів (особливо мʼязів обличчя); сильне серцебиття; прискорене поверхневе дихання; знижений контроль за власною поведінкою. Панічний страх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спонукати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втечі,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викликати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заціпеніння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навпаки,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підвищену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агресивну поведінку. При цьому людина не контролює себе, не усвідомлює, що вона робить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навколо.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01980" indent="340995">
              <a:lnSpc>
                <a:spcPct val="110000"/>
              </a:lnSpc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покладіть руку людини собі на зап’ясток, щоб вона відчула Ваш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спокійний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пульс.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сигналом:</a:t>
            </a:r>
            <a:r>
              <a:rPr lang="uk-UA" sz="1800" b="1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зараз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поряд,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одна».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Дихайте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глибоко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рівно. Спонукайте постраждалого дихати в одному з вами ритмі. Якщо постраждалий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говорить, слухайте його, висловлюйте зацікавленість, розуміння, співчуття. Зробіть постраждалому легкий масаж найбільш напружених м’язів тіла. Памʼятайте: страх може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 корисним, коли допомагає уникати небезпеки. Тому боротися зі страхом потрібно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тоді,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заважає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жити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нормальним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життям.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0403D-2B08-42DD-827A-F837E1A60670}"/>
              </a:ext>
            </a:extLst>
          </p:cNvPr>
          <p:cNvSpPr txBox="1"/>
          <p:nvPr/>
        </p:nvSpPr>
        <p:spPr>
          <a:xfrm>
            <a:off x="0" y="261258"/>
            <a:ext cx="9144000" cy="421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1200" lvl="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680720" algn="l"/>
              </a:tabLst>
            </a:pP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 </a:t>
            </a:r>
            <a:r>
              <a:rPr lang="uk-UA" sz="18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Нервове тремтіння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Людина, яка щойно пережила напад,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надзвичайну подію або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стала свідком такої події, учасником конфлікту (бойового зіткнення), може сильно тремтіти. Тремтіння виникає раптово — відразу після інциденту або через якийсь час. Так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«скидає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напругу».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69290" indent="340995">
              <a:lnSpc>
                <a:spcPct val="110000"/>
              </a:lnSpc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неконтрольоване нервове тремтіння (людина не може за власним бажанням припинити цю реакцію). Виникає сильне тремтіння всього тіла або окремих частин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(людина не може утримати в руках дрібні предмети, запалити сірник). Збоку здається,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змерзла.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триває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годин).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почуває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сильну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втому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відпочинку.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 підсилити тремтіння.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Візьміть постраждалого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плечі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сильно, різко потрясіть протягом 10–15 с. Продовжуйте розмовляти, інакше він може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сприйняти ваші дії як напад. Після завершення реакції треба дати постраждалому можливість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відпочити.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покласти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спати.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обіймати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притискати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себе;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укривати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чимось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теплим;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говорити,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взяла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руки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4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E14924-CCE3-4D14-9FC5-C370F5649246}"/>
              </a:ext>
            </a:extLst>
          </p:cNvPr>
          <p:cNvSpPr txBox="1"/>
          <p:nvPr/>
        </p:nvSpPr>
        <p:spPr>
          <a:xfrm>
            <a:off x="0" y="0"/>
            <a:ext cx="9144000" cy="493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11530" lvl="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</a:pPr>
            <a:r>
              <a:rPr lang="uk-UA" sz="15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7. Плач.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Кожна людина хоч раз у житті плакала. І кожний знає, що після того, як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дати волю сльозам, на душі стає трохи легше. Подібна реакція обумовлена фізіологічними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процесами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організмі.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плаче,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усередині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виділяються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речовини,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заспокійливу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дію.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Добре,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хтось,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ким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розділити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горе.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75640" indent="340995">
              <a:lnSpc>
                <a:spcPct val="110000"/>
              </a:lnSpc>
              <a:spcAft>
                <a:spcPts val="0"/>
              </a:spcAft>
            </a:pPr>
            <a:r>
              <a:rPr lang="uk-UA" sz="15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</a:t>
            </a:r>
            <a:r>
              <a:rPr lang="uk-UA" sz="1500" b="1" i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плаче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розридатися.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Тремтять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губи.</a:t>
            </a:r>
            <a:r>
              <a:rPr lang="uk-UA" sz="15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uk-UA" sz="1500" b="1" spc="-3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відчуття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пригніченості.</a:t>
            </a:r>
            <a:r>
              <a:rPr lang="uk-UA" sz="15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відміну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істерики,</a:t>
            </a:r>
            <a:r>
              <a:rPr lang="uk-UA" sz="15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поведінці.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01980">
              <a:lnSpc>
                <a:spcPct val="110000"/>
              </a:lnSpc>
              <a:spcAft>
                <a:spcPts val="0"/>
              </a:spcAft>
            </a:pPr>
            <a:r>
              <a:rPr lang="uk-UA" sz="1500" b="1" i="1" spc="-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Пам’ятайте: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відбувається емоційної розрядки, полегшення, якщо людина 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стримує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сльози.</a:t>
            </a:r>
            <a:r>
              <a:rPr lang="uk-UA" sz="15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триває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довго,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внутрішнє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напруження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завдати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шкоди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чному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психічному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здоровʼю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людини.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говорять:</a:t>
            </a:r>
            <a:r>
              <a:rPr lang="uk-UA" sz="15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«Збожеволів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горя».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340995">
              <a:lnSpc>
                <a:spcPct val="110000"/>
              </a:lnSpc>
              <a:spcAft>
                <a:spcPts val="0"/>
              </a:spcAft>
            </a:pPr>
            <a:r>
              <a:rPr lang="uk-UA" sz="15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залишайте людину наодинці. Встановіть з нею фізичний контакт</a:t>
            </a:r>
            <a:r>
              <a:rPr lang="uk-UA" sz="15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(візьміть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руку,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покладіть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їй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плече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спину,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погладьте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голові).</a:t>
            </a:r>
          </a:p>
          <a:p>
            <a:pPr marL="647065" marR="233045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 відчути, що Ви поруч. Застосовуйте прийоми «активного слухання» (вони допоможуть людині виплеснути своє горе). Періодично вимовляйте «так», «ага», киваючи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головою,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підтверджуйте,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слухаєте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співчуваєте.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Повторюйте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людиною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уривки фраз, у яких вона висловлює почуття; говоріть про свої почуття й почуття людини.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намагайтесь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заспокоїти.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людині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виплакатися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виговоритися,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525145">
              <a:lnSpc>
                <a:spcPct val="110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«виплеснути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горе,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образу».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питайте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нічого,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порад.</a:t>
            </a:r>
            <a:r>
              <a:rPr lang="uk-UA" sz="15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5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Пам’ятайте:</a:t>
            </a:r>
            <a:r>
              <a:rPr lang="uk-UA" sz="15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ваше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вислухати.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340995">
              <a:lnSpc>
                <a:spcPct val="110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A85B8-33B1-49FE-A20E-7B4158D00792}"/>
              </a:ext>
            </a:extLst>
          </p:cNvPr>
          <p:cNvSpPr txBox="1"/>
          <p:nvPr/>
        </p:nvSpPr>
        <p:spPr>
          <a:xfrm>
            <a:off x="0" y="692226"/>
            <a:ext cx="9144000" cy="317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425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1148080" algn="l"/>
              </a:tabLst>
            </a:pP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8.Істерика.</a:t>
            </a:r>
            <a:r>
              <a:rPr lang="uk-UA" sz="1800" b="1" spc="-3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ts val="1425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1148080" algn="l"/>
              </a:tabLst>
            </a:pPr>
            <a:r>
              <a:rPr lang="uk-UA" sz="1800" b="1" spc="-3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Істеричний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напад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триває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кілька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годин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днів.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10000"/>
              </a:lnSpc>
              <a:spcBef>
                <a:spcPts val="105"/>
              </a:spcBef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</a:t>
            </a:r>
            <a:r>
              <a:rPr lang="uk-UA" sz="1800" b="1" i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зберігається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притомність,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безліч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рухів,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театральні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пози,</a:t>
            </a:r>
            <a:r>
              <a:rPr lang="uk-UA" sz="18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мова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насичена,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швидка,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ридання.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10000"/>
              </a:lnSpc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забезпечте спокійні умови. Уникайте глядачів, залишайтеся з людиною наодинці в разі відсутності небезпеки для вас. Зненацька зробіть дію, що може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здивувати</a:t>
            </a:r>
            <a:r>
              <a:rPr lang="uk-UA" sz="18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(дати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ляпас,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облити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водою,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гуркотом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упустити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предмет,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крикнути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постраждалого).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Говоріть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людиною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короткими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фразами,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упевненим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тоном: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«Випий</a:t>
            </a:r>
            <a:r>
              <a:rPr lang="uk-UA" sz="18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води»,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>
              <a:lnSpc>
                <a:spcPct val="108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«Умийся».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істерики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наступає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занепад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сил.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Укладіть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людину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спати.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прибуття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фахівця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спостерігайте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станом.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потурайте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бажанням.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4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4EBF22-508A-4C69-88B1-150493002E56}"/>
              </a:ext>
            </a:extLst>
          </p:cNvPr>
          <p:cNvSpPr txBox="1"/>
          <p:nvPr/>
        </p:nvSpPr>
        <p:spPr>
          <a:xfrm>
            <a:off x="0" y="-41526"/>
            <a:ext cx="9144000" cy="5092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8695"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</a:t>
            </a:r>
            <a:r>
              <a:rPr lang="uk-UA" sz="2000" b="1" spc="-6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екстреної</a:t>
            </a:r>
            <a:r>
              <a:rPr lang="uk-UA" sz="2000" b="1" spc="-5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психологічної</a:t>
            </a:r>
            <a:r>
              <a:rPr lang="uk-UA" sz="2000" b="1" spc="-5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самодопомоги.</a:t>
            </a:r>
            <a:endParaRPr lang="ru-RU" sz="20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08000"/>
              </a:lnSpc>
              <a:spcBef>
                <a:spcPts val="12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екстремальній ситуації найефективнішими можуть виявитися експрес-методи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психічної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саморегуляції. Вони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прості, їх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uk-UA" sz="20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попрактикувати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спокійній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обстановці.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стресі,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реагуєте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інстинктивно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тілом,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</a:t>
            </a:r>
            <a:r>
              <a:rPr lang="uk-UA" sz="20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вимикається.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треба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тренування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методикам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саморегуляції?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Вправи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вимагають</a:t>
            </a:r>
            <a:r>
              <a:rPr lang="uk-UA" sz="20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uk-UA" sz="20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(1–3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хв),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(результат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виявляється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прийомів), непомітні для інших, не мають негативних побічних явищ (наприклад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сонливості). Не чекайте, що вони допоможуть відразу і назавжди, будьте готовими повторювати ці техніки крок за кроком знову, коли будете відчувати страх, неконтрольовану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агресію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паніку.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08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2000" b="1" spc="1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погасити</a:t>
            </a:r>
            <a:r>
              <a:rPr lang="uk-UA" sz="2000" b="1" spc="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надмірне</a:t>
            </a:r>
            <a:r>
              <a:rPr lang="uk-UA" sz="2000" b="1" spc="15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збудження</a:t>
            </a:r>
            <a:r>
              <a:rPr lang="uk-UA" sz="2000" b="1" spc="-1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uk-UA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</a:t>
            </a:r>
            <a:r>
              <a:rPr lang="uk-UA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вдих</a:t>
            </a:r>
            <a:r>
              <a:rPr lang="uk-UA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глибокий</a:t>
            </a:r>
            <a:r>
              <a:rPr lang="uk-UA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видих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удвічі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довший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вдих.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0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37718D-A665-4B9A-AFCF-C74EFA5DF5DA}"/>
              </a:ext>
            </a:extLst>
          </p:cNvPr>
          <p:cNvSpPr txBox="1"/>
          <p:nvPr/>
        </p:nvSpPr>
        <p:spPr>
          <a:xfrm>
            <a:off x="0" y="-2589"/>
            <a:ext cx="9144000" cy="514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51460" indent="341630">
              <a:lnSpc>
                <a:spcPct val="11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sz="20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ритмічного</a:t>
            </a:r>
            <a:r>
              <a:rPr lang="uk-UA" sz="20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дихання</a:t>
            </a:r>
            <a:r>
              <a:rPr lang="uk-UA" sz="20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допоможе</a:t>
            </a:r>
            <a:r>
              <a:rPr lang="uk-UA" sz="20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зняти</a:t>
            </a:r>
            <a:r>
              <a:rPr lang="uk-UA" sz="20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2000" b="1" spc="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передстартове»</a:t>
            </a:r>
            <a:r>
              <a:rPr lang="uk-UA" sz="2000" b="1" spc="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хвилювання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</a:t>
            </a:r>
            <a:r>
              <a:rPr lang="uk-UA" sz="2000" b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після стресу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допоможе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розслабитися перед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сном. Намагайся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уявити, що з кожним видихом напруга, стрес, злість виходять з тебе, а з кожним вдихом</a:t>
            </a:r>
            <a:r>
              <a:rPr lang="uk-UA" sz="2000" b="1" spc="-3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входять спокій і впевненість. Мобілізуюче дихання допомагає подолати млявість і сонливість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втоми,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швидкому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активності,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активізує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1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зняття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надмірного</a:t>
            </a:r>
            <a:r>
              <a:rPr lang="uk-UA" sz="2000" b="1" spc="-4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напруження</a:t>
            </a:r>
            <a:r>
              <a:rPr lang="uk-UA" sz="20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допоможуть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вправи: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розслабте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куточки рота, потім усі м’язи обличчя. Зволожте губи. Розслабте плечі. Зосередьтеся на виразі свого обличчя і положенні тіла: вони відображають ваші емоції, думки, внутрішній</a:t>
            </a:r>
            <a:r>
              <a:rPr lang="uk-UA" sz="20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стан. Змініть «мову обличчя і тіла» шляхом розслаблення м’язів і глибокого дихання,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 інші люди не побачили вашої напруги, стресового стану. Розслабляйтеся в будь-яких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ситуаціях,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відчуєте,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наростає.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2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DD28EA-5B18-49D1-9A84-AA43C66980D2}"/>
              </a:ext>
            </a:extLst>
          </p:cNvPr>
          <p:cNvSpPr txBox="1"/>
          <p:nvPr/>
        </p:nvSpPr>
        <p:spPr>
          <a:xfrm>
            <a:off x="101600" y="0"/>
            <a:ext cx="9042400" cy="538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525145">
              <a:lnSpc>
                <a:spcPct val="108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Швидка психотехніка звільнення від навʼязливих думок. Озирніться навколо, ува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жно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огляньте,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є. 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Звертайте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дрібні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деталі,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знайомі.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Повільно,</a:t>
            </a:r>
            <a:r>
              <a:rPr lang="uk-UA" sz="1500" b="1" spc="-3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кваплячись,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подумки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переберіть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Намагайтеся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повністю зосередитися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цьому.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Називайте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подумки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кожен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зосередження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навколишніх предметах відволіче від внутрішньої стресової напруги та спрямує думки на раціональне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сприйняття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навколишнього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світу.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735330" indent="340995" algn="just">
              <a:lnSpc>
                <a:spcPct val="10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Самодопомога, якщо настрій песимістичний.</a:t>
            </a:r>
            <a:r>
              <a:rPr lang="uk-UA" sz="1500" b="1" spc="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Оптимізм — це сукупність ставлень,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допомагають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сфокусуватись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можливостях,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ресурсах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тоді,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01980" indent="340995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Оптимізм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це не «рожеві окуляри», це чисті окуляри, які дозволяють сприймати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 таким, як воно є — реалістичним. Кроки до реалістичного оптимізму: подивіться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те, що відбувається, у позитивному сенсі; фокусуйтеся на позитиві, який є завжди;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уникайте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стану</a:t>
            </a:r>
            <a:r>
              <a:rPr lang="uk-UA" sz="1500" b="1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«скаржитись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нити»;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вирішіть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можливим,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доступним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вас, а що неможливим; не будьте «проти» того, що турбує, а налаштуйте себе на пошук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ідей;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смійтеся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собою,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(гумор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велику</a:t>
            </a:r>
            <a:r>
              <a:rPr lang="uk-UA" sz="15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силу).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340995">
              <a:lnSpc>
                <a:spcPct val="110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Самодопомога</a:t>
            </a:r>
            <a:r>
              <a:rPr lang="uk-UA" sz="15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початку</a:t>
            </a:r>
            <a:r>
              <a:rPr lang="uk-UA" sz="1500" b="1" spc="-2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паніки</a:t>
            </a:r>
            <a:r>
              <a:rPr lang="uk-UA" sz="1500" b="1" spc="-3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500" b="1" spc="-3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страху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момент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паніки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страху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уповільніть дихання до 8–10 вдихів за хвилину. Щоб сповільнювати дихання, для початку навчіться зосереджувати всю увагу на цьому процесі, відкидаючи думки про страх.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Далі потренуйтеся дихати діафрагмою: для цього покладіть руку на ділянку шлунку і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стежте за тим, як розтягуються м’язи саме на цій ділянці. Намагайтеся при цьому, щоб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грудна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клітка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плечі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залишалися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нерухомими.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43840" indent="341630" algn="just">
              <a:lnSpc>
                <a:spcPct val="110000"/>
              </a:lnSpc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E231C-73DA-4CC9-95FC-39F6239E9528}"/>
              </a:ext>
            </a:extLst>
          </p:cNvPr>
          <p:cNvSpPr txBox="1"/>
          <p:nvPr/>
        </p:nvSpPr>
        <p:spPr>
          <a:xfrm>
            <a:off x="0" y="679594"/>
            <a:ext cx="9144000" cy="243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669290" indent="340995">
              <a:lnSpc>
                <a:spcPct val="11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2000" b="1" spc="1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000" b="1" spc="1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відчуття</a:t>
            </a:r>
            <a:r>
              <a:rPr lang="uk-UA" sz="2000" b="1" spc="22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невпевненості.</a:t>
            </a:r>
            <a:r>
              <a:rPr lang="uk-UA" sz="2000" b="1" spc="9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b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uk-UA" sz="2000" b="1" spc="2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uk-UA" sz="2000" b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недооцінювати, частіше</a:t>
            </a:r>
            <a:r>
              <a:rPr lang="uk-UA" sz="2000" b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згадуйте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успіхи.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Визначте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конкретні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цілі.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Намагайтеся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подумки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уявити</a:t>
            </a:r>
            <a:r>
              <a:rPr lang="uk-UA" sz="20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собі</a:t>
            </a:r>
            <a:r>
              <a:rPr lang="uk-UA" sz="20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конкретний результат, якого хочете досягти. Дозволяйте собі розслаблятися, прислухатися до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своїх думок, займатися тим, що до душі, наодинці з самим собою. Ви зможете краще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зрозуміти себе. Якщо щось не вдалося, не витрачайте час на жалі. Краще думайте, як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досягти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інакше,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робіть</a:t>
            </a:r>
            <a:r>
              <a:rPr lang="uk-UA" sz="2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1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38A20-FBCE-44CB-ADC8-F6A45B2B4264}"/>
              </a:ext>
            </a:extLst>
          </p:cNvPr>
          <p:cNvSpPr txBox="1"/>
          <p:nvPr/>
        </p:nvSpPr>
        <p:spPr>
          <a:xfrm>
            <a:off x="1" y="0"/>
            <a:ext cx="9144000" cy="4928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indent="340995">
              <a:lnSpc>
                <a:spcPct val="108000"/>
              </a:lnSpc>
              <a:spcBef>
                <a:spcPts val="124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Екстремальна</a:t>
            </a:r>
            <a:r>
              <a:rPr lang="uk-UA" sz="1800" b="1" spc="6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</a:t>
            </a:r>
            <a:r>
              <a:rPr lang="uk-UA" sz="1800" b="1" spc="1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8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8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ситуація,</a:t>
            </a:r>
            <a:r>
              <a:rPr lang="uk-UA" sz="1800" b="1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загрожує</a:t>
            </a:r>
            <a:r>
              <a:rPr lang="uk-UA" sz="18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здоров’ю,</a:t>
            </a:r>
            <a:r>
              <a:rPr lang="uk-UA" sz="18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життю,</a:t>
            </a:r>
            <a:r>
              <a:rPr lang="uk-UA" sz="1800" b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майну</a:t>
            </a:r>
            <a:r>
              <a:rPr lang="uk-UA" sz="18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вколишньому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природному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середовищу,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громадському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43255" indent="340995">
              <a:lnSpc>
                <a:spcPct val="110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Щодня ми можемо зіткнутися з різними екстремальними ситуаціями — стихійні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лиха,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аварії,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катастрофи,</a:t>
            </a:r>
            <a:r>
              <a:rPr lang="uk-UA" sz="18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нещасні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випадки,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дорожньо-транспортні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пригоди</a:t>
            </a:r>
            <a:r>
              <a:rPr lang="uk-UA" sz="18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Постраждалими можуть виявитися окремі люди, сім’ї та цілі спільноти: люди втрачають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будинки, близьких, виявляються відірваними від сім’ї та звичного оточення або стають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свідками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насильства,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руйнувань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смерті.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69290" indent="340995">
              <a:lnSpc>
                <a:spcPct val="110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Уміння надавати 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домедичну допомогу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принциповим і першочерговим питанням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збереження життя постраждалих. Однак не варто забувати і про </a:t>
            </a: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психологічні реакції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є незмінними супутниками будь-якої екстремальної ситуації і, нерідко, погіршують загальний стан постраждалого, зменшують шанси вижити як безпосередньо в умовах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екстремальної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ситуації,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впродовж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тривалого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закінчення.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зумовлюють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наданні</a:t>
            </a:r>
            <a:r>
              <a:rPr lang="uk-UA" sz="18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екстреної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психологічної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8"/>
          <p:cNvSpPr txBox="1">
            <a:spLocks noGrp="1"/>
          </p:cNvSpPr>
          <p:nvPr>
            <p:ph type="title"/>
          </p:nvPr>
        </p:nvSpPr>
        <p:spPr>
          <a:xfrm>
            <a:off x="1103086" y="292732"/>
            <a:ext cx="7561943" cy="1128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</a:t>
            </a:r>
            <a:r>
              <a:rPr lang="uk-UA" sz="6000" dirty="0"/>
              <a:t>!</a:t>
            </a:r>
            <a:endParaRPr sz="6000" dirty="0"/>
          </a:p>
        </p:txBody>
      </p:sp>
      <p:grpSp>
        <p:nvGrpSpPr>
          <p:cNvPr id="859" name="Google Shape;859;p38"/>
          <p:cNvGrpSpPr/>
          <p:nvPr/>
        </p:nvGrpSpPr>
        <p:grpSpPr>
          <a:xfrm>
            <a:off x="4066820" y="1553491"/>
            <a:ext cx="3159984" cy="2439109"/>
            <a:chOff x="3553042" y="1657806"/>
            <a:chExt cx="3461100" cy="2671532"/>
          </a:xfrm>
        </p:grpSpPr>
        <p:sp>
          <p:nvSpPr>
            <p:cNvPr id="860" name="Google Shape;860;p38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8" name="Google Shape;868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5356" t="50734" r="19582" b="26215"/>
          <a:stretch/>
        </p:blipFill>
        <p:spPr>
          <a:xfrm>
            <a:off x="4115130" y="1605638"/>
            <a:ext cx="3063300" cy="1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38"/>
          <p:cNvSpPr/>
          <p:nvPr/>
        </p:nvSpPr>
        <p:spPr>
          <a:xfrm flipH="1">
            <a:off x="4114917" y="1606596"/>
            <a:ext cx="3063300" cy="17433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38"/>
          <p:cNvGrpSpPr/>
          <p:nvPr/>
        </p:nvGrpSpPr>
        <p:grpSpPr>
          <a:xfrm>
            <a:off x="6762480" y="2546254"/>
            <a:ext cx="1024386" cy="1522884"/>
            <a:chOff x="6505573" y="2745170"/>
            <a:chExt cx="1122000" cy="1668000"/>
          </a:xfrm>
        </p:grpSpPr>
        <p:sp>
          <p:nvSpPr>
            <p:cNvPr id="871" name="Google Shape;871;p38"/>
            <p:cNvSpPr/>
            <p:nvPr/>
          </p:nvSpPr>
          <p:spPr>
            <a:xfrm>
              <a:off x="6517841" y="2745170"/>
              <a:ext cx="1109700" cy="1668000"/>
            </a:xfrm>
            <a:prstGeom prst="roundRect">
              <a:avLst>
                <a:gd name="adj" fmla="val 5402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 rot="-5400000">
              <a:off x="6238873" y="3024453"/>
              <a:ext cx="1655400" cy="1122000"/>
            </a:xfrm>
            <a:prstGeom prst="roundRect">
              <a:avLst>
                <a:gd name="adj" fmla="val 4551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 rot="-5400000">
              <a:off x="6238873" y="3012061"/>
              <a:ext cx="1655400" cy="1122000"/>
            </a:xfrm>
            <a:prstGeom prst="roundRect">
              <a:avLst>
                <a:gd name="adj" fmla="val 4551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954127" y="4329594"/>
              <a:ext cx="224700" cy="31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5" name="Google Shape;875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53168" t="53058" r="26238" b="16020"/>
          <a:stretch/>
        </p:blipFill>
        <p:spPr>
          <a:xfrm>
            <a:off x="6762097" y="2613771"/>
            <a:ext cx="1024200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38"/>
          <p:cNvSpPr/>
          <p:nvPr/>
        </p:nvSpPr>
        <p:spPr>
          <a:xfrm flipH="1">
            <a:off x="6762011" y="2613990"/>
            <a:ext cx="1024200" cy="13332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8"/>
          <p:cNvGrpSpPr/>
          <p:nvPr/>
        </p:nvGrpSpPr>
        <p:grpSpPr>
          <a:xfrm>
            <a:off x="6405845" y="3121897"/>
            <a:ext cx="520684" cy="1036470"/>
            <a:chOff x="9543736" y="4486132"/>
            <a:chExt cx="570300" cy="1135235"/>
          </a:xfrm>
        </p:grpSpPr>
        <p:sp>
          <p:nvSpPr>
            <p:cNvPr id="878" name="Google Shape;878;p38"/>
            <p:cNvSpPr/>
            <p:nvPr/>
          </p:nvSpPr>
          <p:spPr>
            <a:xfrm>
              <a:off x="9543736" y="4487212"/>
              <a:ext cx="570300" cy="1132800"/>
            </a:xfrm>
            <a:prstGeom prst="roundRect">
              <a:avLst>
                <a:gd name="adj" fmla="val 5402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 rot="-5400000">
              <a:off x="9265568" y="4772968"/>
              <a:ext cx="1126800" cy="570000"/>
            </a:xfrm>
            <a:prstGeom prst="roundRect">
              <a:avLst>
                <a:gd name="adj" fmla="val 4551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 rot="-5400000">
              <a:off x="9265568" y="4764532"/>
              <a:ext cx="1126800" cy="570000"/>
            </a:xfrm>
            <a:prstGeom prst="roundRect">
              <a:avLst>
                <a:gd name="adj" fmla="val 4551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9736876" y="5519757"/>
              <a:ext cx="186300" cy="303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2" name="Google Shape;882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1330" t="42211" r="47980" b="36733"/>
          <a:stretch/>
        </p:blipFill>
        <p:spPr>
          <a:xfrm>
            <a:off x="6405412" y="3121559"/>
            <a:ext cx="520500" cy="888900"/>
          </a:xfrm>
          <a:prstGeom prst="round2SameRect">
            <a:avLst>
              <a:gd name="adj1" fmla="val 4129"/>
              <a:gd name="adj2" fmla="val 0"/>
            </a:avLst>
          </a:prstGeom>
          <a:noFill/>
          <a:ln>
            <a:noFill/>
          </a:ln>
        </p:spPr>
      </p:pic>
      <p:sp>
        <p:nvSpPr>
          <p:cNvPr id="883" name="Google Shape;883;p38"/>
          <p:cNvSpPr/>
          <p:nvPr/>
        </p:nvSpPr>
        <p:spPr>
          <a:xfrm flipH="1">
            <a:off x="6405284" y="3142709"/>
            <a:ext cx="520500" cy="8679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38"/>
          <p:cNvGrpSpPr/>
          <p:nvPr/>
        </p:nvGrpSpPr>
        <p:grpSpPr>
          <a:xfrm>
            <a:off x="7564804" y="3443361"/>
            <a:ext cx="455496" cy="692277"/>
            <a:chOff x="7384375" y="3728000"/>
            <a:chExt cx="498900" cy="758244"/>
          </a:xfrm>
        </p:grpSpPr>
        <p:sp>
          <p:nvSpPr>
            <p:cNvPr id="885" name="Google Shape;885;p38"/>
            <p:cNvSpPr/>
            <p:nvPr/>
          </p:nvSpPr>
          <p:spPr>
            <a:xfrm rot="10800000">
              <a:off x="7475552" y="4233644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 rot="5400000">
              <a:off x="7506587" y="4276887"/>
              <a:ext cx="140700" cy="201900"/>
            </a:xfrm>
            <a:prstGeom prst="triangle">
              <a:avLst>
                <a:gd name="adj" fmla="val 27359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7475548" y="3728000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7384375" y="3860325"/>
              <a:ext cx="498900" cy="498900"/>
            </a:xfrm>
            <a:prstGeom prst="ellipse">
              <a:avLst/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38"/>
          <p:cNvGrpSpPr/>
          <p:nvPr/>
        </p:nvGrpSpPr>
        <p:grpSpPr>
          <a:xfrm>
            <a:off x="7564836" y="3561758"/>
            <a:ext cx="478081" cy="462776"/>
            <a:chOff x="7384385" y="3857442"/>
            <a:chExt cx="523637" cy="506874"/>
          </a:xfrm>
        </p:grpSpPr>
        <p:sp>
          <p:nvSpPr>
            <p:cNvPr id="890" name="Google Shape;890;p38"/>
            <p:cNvSpPr/>
            <p:nvPr/>
          </p:nvSpPr>
          <p:spPr>
            <a:xfrm>
              <a:off x="7384385" y="3865416"/>
              <a:ext cx="498900" cy="4989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1" name="Google Shape;891;p38"/>
            <p:cNvGrpSpPr/>
            <p:nvPr/>
          </p:nvGrpSpPr>
          <p:grpSpPr>
            <a:xfrm>
              <a:off x="7384385" y="3857442"/>
              <a:ext cx="523637" cy="498900"/>
              <a:chOff x="7384385" y="3857442"/>
              <a:chExt cx="523637" cy="498900"/>
            </a:xfrm>
          </p:grpSpPr>
          <p:sp>
            <p:nvSpPr>
              <p:cNvPr id="892" name="Google Shape;892;p38"/>
              <p:cNvSpPr/>
              <p:nvPr/>
            </p:nvSpPr>
            <p:spPr>
              <a:xfrm>
                <a:off x="7384385" y="3857442"/>
                <a:ext cx="498900" cy="4989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7856422" y="4081138"/>
                <a:ext cx="51600" cy="51600"/>
              </a:xfrm>
              <a:prstGeom prst="flowChartDelay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4" name="Google Shape;894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8584" t="47335" r="37425" b="36557"/>
          <a:stretch/>
        </p:blipFill>
        <p:spPr>
          <a:xfrm>
            <a:off x="7591905" y="3590541"/>
            <a:ext cx="400500" cy="399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95" name="Google Shape;895;p38"/>
          <p:cNvGrpSpPr/>
          <p:nvPr/>
        </p:nvGrpSpPr>
        <p:grpSpPr>
          <a:xfrm>
            <a:off x="8110843" y="3443361"/>
            <a:ext cx="435785" cy="692277"/>
            <a:chOff x="7982421" y="3727763"/>
            <a:chExt cx="477311" cy="758244"/>
          </a:xfrm>
        </p:grpSpPr>
        <p:sp>
          <p:nvSpPr>
            <p:cNvPr id="896" name="Google Shape;896;p38"/>
            <p:cNvSpPr/>
            <p:nvPr/>
          </p:nvSpPr>
          <p:spPr>
            <a:xfrm>
              <a:off x="8054507" y="3728825"/>
              <a:ext cx="316500" cy="756600"/>
            </a:xfrm>
            <a:prstGeom prst="roundRect">
              <a:avLst>
                <a:gd name="adj" fmla="val 15418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 rot="10800000">
              <a:off x="8054264" y="4233407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 rot="5400000">
              <a:off x="8085300" y="4276650"/>
              <a:ext cx="140700" cy="201900"/>
            </a:xfrm>
            <a:prstGeom prst="triangle">
              <a:avLst>
                <a:gd name="adj" fmla="val 27359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8054261" y="3727763"/>
              <a:ext cx="316500" cy="25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7991115" y="3866003"/>
              <a:ext cx="434400" cy="486900"/>
            </a:xfrm>
            <a:prstGeom prst="roundRect">
              <a:avLst>
                <a:gd name="adj" fmla="val 12273"/>
              </a:avLst>
            </a:prstGeom>
            <a:solidFill>
              <a:srgbClr val="1B212C"/>
            </a:solidFill>
            <a:ln>
              <a:noFill/>
            </a:ln>
            <a:effectLst>
              <a:outerShdw blurRad="387350" dist="38100" dir="8100000" sx="107000" sy="107000" algn="tr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7982425" y="3884047"/>
              <a:ext cx="451800" cy="499800"/>
            </a:xfrm>
            <a:prstGeom prst="roundRect">
              <a:avLst>
                <a:gd name="adj" fmla="val 1024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8408132" y="4081081"/>
              <a:ext cx="51600" cy="51600"/>
            </a:xfrm>
            <a:prstGeom prst="flowChartDelay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7982421" y="3863888"/>
              <a:ext cx="451800" cy="513900"/>
            </a:xfrm>
            <a:prstGeom prst="roundRect">
              <a:avLst>
                <a:gd name="adj" fmla="val 1024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4" name="Google Shape;904;p38" descr="offset_comp_342327_edited.jpg"/>
          <p:cNvPicPr preferRelativeResize="0"/>
          <p:nvPr/>
        </p:nvPicPr>
        <p:blipFill rotWithShape="1">
          <a:blip r:embed="rId3">
            <a:alphaModFix/>
          </a:blip>
          <a:srcRect l="49668" t="55915" r="37351" b="27092"/>
          <a:stretch/>
        </p:blipFill>
        <p:spPr>
          <a:xfrm>
            <a:off x="8127235" y="3586562"/>
            <a:ext cx="379200" cy="429900"/>
          </a:xfrm>
          <a:prstGeom prst="roundRect">
            <a:avLst>
              <a:gd name="adj" fmla="val 7794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82AB8-48E3-4264-B74B-04E51984953A}"/>
              </a:ext>
            </a:extLst>
          </p:cNvPr>
          <p:cNvSpPr txBox="1"/>
          <p:nvPr/>
        </p:nvSpPr>
        <p:spPr>
          <a:xfrm>
            <a:off x="0" y="0"/>
            <a:ext cx="9144000" cy="522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525145" indent="340995">
              <a:lnSpc>
                <a:spcPct val="110000"/>
              </a:lnSpc>
              <a:spcAft>
                <a:spcPts val="0"/>
              </a:spcAft>
            </a:pPr>
            <a:endParaRPr lang="uk-UA" sz="1600" b="1" spc="-5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340995">
              <a:lnSpc>
                <a:spcPct val="110000"/>
              </a:lnSpc>
              <a:spcAft>
                <a:spcPts val="0"/>
              </a:spcAft>
            </a:pP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умовах екстремальної ситуації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впливом інтенсивних зовнішніх подразників,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пов’язаних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нормальних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життя,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фактом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загрозою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смерті,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тілесного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ушкодження,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побаченого,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почутого,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усвідомленого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днього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досвіду,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відразу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мобілізуються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резервні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стресова</a:t>
            </a:r>
            <a:r>
              <a:rPr lang="uk-UA" sz="1600" b="1" spc="-6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реакція.</a:t>
            </a:r>
            <a:r>
              <a:rPr lang="uk-UA" sz="1600" b="1" spc="-7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неспецифічна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організму,</a:t>
            </a:r>
            <a:r>
              <a:rPr lang="uk-UA" sz="16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загрозливих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впливів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мобілізації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насамперед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організму.</a:t>
            </a:r>
          </a:p>
          <a:p>
            <a:pPr marL="647065" marR="236220" indent="341630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 людині загрожує серйозна небезпека, вона реагує інстинктивно, незалежно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волі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бажань.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Таку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реакцію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часом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6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бийся</a:t>
            </a:r>
            <a:r>
              <a:rPr lang="uk-UA" sz="1600" b="1" spc="-7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6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біжи».</a:t>
            </a:r>
            <a:r>
              <a:rPr lang="uk-UA" sz="1600" b="1" spc="-7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Ця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готує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нізм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значної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активності,</a:t>
            </a:r>
            <a:r>
              <a:rPr lang="uk-UA" sz="16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вивільняючи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адреналін,</a:t>
            </a:r>
            <a:r>
              <a:rPr lang="uk-UA" sz="16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приводить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 обміну речовин, прискорення пульсу і зростання кровʼяного тиску,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потовиділення. Вона є цілком нормальною захисною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реакцією і свідчить, що людина перебуває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певному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спрямованому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протидію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небезпечним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впливам.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08000"/>
              </a:lnSpc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 фізична реакція на стрес в екстремальних ситуаціях постійно супроводжу-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ється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інтенсивними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емоційними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переживаннями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зміною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поведінкових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реакцій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«психологічний</a:t>
            </a:r>
            <a:r>
              <a:rPr lang="uk-UA" sz="1600" b="1" i="1" spc="-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стрес»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25145" indent="340995">
              <a:lnSpc>
                <a:spcPct val="110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0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1FD5AE-D348-4C72-840A-9B39D6C2C5AE}"/>
              </a:ext>
            </a:extLst>
          </p:cNvPr>
          <p:cNvSpPr txBox="1"/>
          <p:nvPr/>
        </p:nvSpPr>
        <p:spPr>
          <a:xfrm>
            <a:off x="-72572" y="0"/>
            <a:ext cx="9289143" cy="514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60350" indent="341630" algn="just">
              <a:lnSpc>
                <a:spcPct val="108000"/>
              </a:lnSpc>
              <a:spcAft>
                <a:spcPts val="0"/>
              </a:spcAft>
            </a:pPr>
            <a:r>
              <a:rPr lang="uk-UA" sz="18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Психологічний стрес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це стан надмірної активації вищих психічних функцій (свідомість,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сприйняття,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памʼять,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увага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мислення)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дезорганізації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поведінки,</a:t>
            </a:r>
            <a:r>
              <a:rPr lang="uk-UA" sz="1800" b="1" i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загрози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реального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екстремальних</a:t>
            </a:r>
            <a:r>
              <a:rPr lang="uk-UA" sz="18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1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тлі інтенсивного впливу чинників екстремальної ситуації і за відсутності своєчасної корекції психологічний стрес може перейти в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психотравму — переживання невідповідності між загрозливими факторами та індивідуальними можливостями їх подолання,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супроводжується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страхом,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відчуттям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безпорадності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 сприйняття і переробки інформації, здатності використовувати набуті знання і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практиці,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спричиняє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іноді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фізичні,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психічні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особистісні</a:t>
            </a:r>
            <a:r>
              <a:rPr lang="uk-UA" sz="18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розлади.</a:t>
            </a:r>
            <a:endParaRPr 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indent="341630">
              <a:lnSpc>
                <a:spcPct val="105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 є той факт, що на тлі психотравми виникають фізіологічні порушення: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змінюються біохімічні показники, знижується імунітет, змінюється робота мозку, насамперед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зони,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пов’язані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контролем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агресивністю</a:t>
            </a:r>
            <a:r>
              <a:rPr lang="uk-UA" sz="18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циклом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сну.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Пережитий</a:t>
            </a:r>
            <a:r>
              <a:rPr lang="uk-UA" sz="18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 фіксується в памʼяті, а зазначені порушення тривають протягом значного проміжку</a:t>
            </a:r>
            <a:r>
              <a:rPr lang="uk-UA" sz="18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 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посттравматичними</a:t>
            </a:r>
            <a:r>
              <a:rPr lang="uk-UA" sz="1800" b="1" spc="-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стресовими</a:t>
            </a:r>
            <a:r>
              <a:rPr lang="uk-UA" sz="1800" b="1" spc="-1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порушеннями.</a:t>
            </a:r>
            <a:endParaRPr lang="ru-RU" sz="1800" b="1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2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FAAA09-5B1B-4E77-8ADB-D74417BAB663}"/>
              </a:ext>
            </a:extLst>
          </p:cNvPr>
          <p:cNvSpPr txBox="1"/>
          <p:nvPr/>
        </p:nvSpPr>
        <p:spPr>
          <a:xfrm>
            <a:off x="101601" y="667657"/>
            <a:ext cx="8926286" cy="328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33045" indent="341630">
              <a:lnSpc>
                <a:spcPct val="10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екстреної</a:t>
            </a:r>
            <a:r>
              <a:rPr lang="uk-UA" sz="2000" b="1" i="1" spc="-5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психологічної</a:t>
            </a:r>
            <a:r>
              <a:rPr lang="uk-UA" sz="2000" b="1" i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</a:t>
            </a:r>
            <a:r>
              <a:rPr lang="uk-UA" sz="2000" b="1" i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20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екстремальних</a:t>
            </a:r>
            <a:r>
              <a:rPr lang="uk-UA" sz="20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ситуацій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попередження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психостресу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психотравму.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33045" indent="341630">
              <a:lnSpc>
                <a:spcPct val="10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насамперед елементарна людська підтримка, надання практичної інформації</a:t>
            </a:r>
            <a:r>
              <a:rPr lang="uk-UA" sz="20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життєдіяльності,</a:t>
            </a:r>
            <a:r>
              <a:rPr lang="uk-UA" sz="20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співпереживання,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стурбованість,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демонстрація</a:t>
            </a:r>
            <a:r>
              <a:rPr lang="uk-UA" sz="20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поваги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впевненості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можливостях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постраждалої</a:t>
            </a:r>
            <a:r>
              <a:rPr lang="uk-UA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455930" indent="341630">
              <a:lnSpc>
                <a:spcPct val="103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Екстрена психологічна допомога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це сукупність заходів загальнолюдської підтримки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практичної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ближнім,</a:t>
            </a:r>
            <a:r>
              <a:rPr lang="uk-UA" sz="20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зазнають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страждань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нужди.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7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552CF-83FC-45AA-BF23-C965CB21F24E}"/>
              </a:ext>
            </a:extLst>
          </p:cNvPr>
          <p:cNvSpPr txBox="1"/>
          <p:nvPr/>
        </p:nvSpPr>
        <p:spPr>
          <a:xfrm>
            <a:off x="-130629" y="0"/>
            <a:ext cx="9274629" cy="553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indent="341630" algn="ctr">
              <a:lnSpc>
                <a:spcPct val="105000"/>
              </a:lnSpc>
              <a:spcAft>
                <a:spcPts val="0"/>
              </a:spcAft>
            </a:pPr>
            <a:r>
              <a:rPr lang="uk-UA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агальні</a:t>
            </a:r>
            <a:r>
              <a:rPr lang="uk-UA" sz="1800" b="1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надання екстреної психологічної допомоги:</a:t>
            </a:r>
            <a:endParaRPr lang="ru-RU" sz="18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58445" lvl="1" indent="-285750">
              <a:lnSpc>
                <a:spcPct val="105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1148080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Залишайтеся поруч.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в екстремальній ситуації тимчасово втрачає почуття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довіри.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Раптово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стає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небезпечним,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повним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хаосу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взагалі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місцем,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небезпечно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перебувати.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Постраждалому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допомогти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відновити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почуття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впевненості та безпеки, залишаючись поруч, і не боятися тривожності постраждалих або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вкрай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емоційних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реакцій.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67970" lvl="1" indent="-285750">
              <a:lnSpc>
                <a:spcPct val="105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1148080" algn="l"/>
              </a:tabLs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слухайте. Важливо уважно вислухати про переживання постраждалих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безпечних умовах, адже це часто допомагає людям зрозуміти та, врешті-решт,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подію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змінити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ставлення.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місці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6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ж важливо вислухати людину та залишитися поруч доти, доки, наприклад, постраждалим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займуться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медичні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працівники.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25425" lvl="1" indent="-285750">
              <a:lnSpc>
                <a:spcPct val="105000"/>
              </a:lnSpc>
              <a:buClr>
                <a:srgbClr val="376FB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1141730" algn="l"/>
              </a:tabLst>
            </a:pP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Поважайте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почуття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іншого. Поставтеся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упередження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говорять,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прийміть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пояснення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постраждалою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людиною</a:t>
            </a:r>
            <a:r>
              <a:rPr lang="uk-UA" sz="16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визнайте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поважайте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почуття.</a:t>
            </a:r>
            <a:r>
              <a:rPr lang="ru-RU" sz="1600" b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намагайтеся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виправити фактичну інформацію або сприйняття послідовності подій. Бу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дьте готовими до лютих спалахів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емоцій; постраждалий може навіть кричати або відмовля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тися від допомоги. Важливо бачити не тільки безпосередню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зовнішню поведінку, а й підтримувати контакт із постраждалим, якщо йому треба поговорити про те, що трапилося. Пост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раждалий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відмовитися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вашої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проте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триматися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трохи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осто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ронь,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стежити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появою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допомога.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25425" lvl="1" indent="-285750">
              <a:lnSpc>
                <a:spcPct val="105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1141730" algn="l"/>
              </a:tabLst>
            </a:pPr>
            <a:endParaRPr lang="uk-UA" sz="1600" b="1" spc="-1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3C317F-EEEF-4772-886D-F1F586F02FD0}"/>
              </a:ext>
            </a:extLst>
          </p:cNvPr>
          <p:cNvSpPr txBox="1"/>
          <p:nvPr/>
        </p:nvSpPr>
        <p:spPr>
          <a:xfrm>
            <a:off x="0" y="248037"/>
            <a:ext cx="9144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675005" lvl="1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tabLst>
                <a:tab pos="714375" algn="l"/>
              </a:tabLst>
            </a:pP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Виявіть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турботу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надайте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практичну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допомогу. Якщо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хтось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перебуває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мальній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ситуації, дуже корисною є практична допомога: зв’язатися з кимось, хто може по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 з постраждалим; домовитися, щоб дітей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забрали з дитячого садка або закладу освіти;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відвезти людину додому або до пункту надання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екстреної допомоги. Така практична допо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засобом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вираження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турботи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співчуття.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Виконуйте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постраждалого,</a:t>
            </a:r>
            <a:r>
              <a:rPr lang="uk-UA" sz="1600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6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беріть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відповідальності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ситуацію,</a:t>
            </a:r>
            <a:r>
              <a:rPr lang="uk-UA" sz="16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здається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доречним.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574040" indent="340995">
              <a:lnSpc>
                <a:spcPct val="110000"/>
              </a:lnSpc>
              <a:spcAft>
                <a:spcPts val="0"/>
              </a:spcAft>
            </a:pP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мозку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побудовані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збудження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гальмування,</a:t>
            </a:r>
            <a:r>
              <a:rPr lang="uk-UA" sz="1600" b="1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6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короткочасних, але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досить інтенсивних стресових впливів виникають дві найбільш загальні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 поведінкової активності: активно-емоційна, спрямована на видалення екстремального фактору </a:t>
            </a:r>
            <a:r>
              <a:rPr lang="uk-UA" sz="16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(активація психічних функцій, посилення ефективності захисних дій), і па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сивно-емоційна, яка </a:t>
            </a:r>
            <a:r>
              <a:rPr lang="uk-UA" sz="16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 в очікуванні закінчення дії екстремального фактору (галь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мування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активності,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захисних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дій).</a:t>
            </a:r>
          </a:p>
          <a:p>
            <a:pPr marL="219710" marR="574040" indent="340995">
              <a:lnSpc>
                <a:spcPct val="110000"/>
              </a:lnSpc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екстремальній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проявлятися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апатією;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ступором;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руховим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збудженням;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агресією;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страхом;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нервовим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тремтінням;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плачем;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істерикою.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1C8F1-B55F-44EE-9D98-8B016226C1A3}"/>
              </a:ext>
            </a:extLst>
          </p:cNvPr>
          <p:cNvSpPr txBox="1"/>
          <p:nvPr/>
        </p:nvSpPr>
        <p:spPr>
          <a:xfrm>
            <a:off x="0" y="0"/>
            <a:ext cx="9144000" cy="513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marR="525145" indent="340995" algn="ctr">
              <a:lnSpc>
                <a:spcPct val="110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</a:t>
            </a:r>
            <a:r>
              <a:rPr lang="uk-UA" sz="1500" b="1" spc="-5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екстреної</a:t>
            </a:r>
            <a:r>
              <a:rPr lang="uk-UA" sz="1500" b="1" spc="-5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психологічної</a:t>
            </a:r>
            <a:r>
              <a:rPr lang="uk-UA" sz="1500" b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</a:t>
            </a:r>
            <a:r>
              <a:rPr lang="uk-UA" sz="1500" b="1" spc="-5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постраждалим</a:t>
            </a:r>
            <a:r>
              <a:rPr lang="uk-UA" sz="1500" b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1500" b="1" spc="-5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500" b="1" spc="-4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гострого</a:t>
            </a:r>
            <a:r>
              <a:rPr lang="uk-UA" sz="1500" b="1" spc="-3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стресового</a:t>
            </a:r>
            <a:r>
              <a:rPr lang="uk-UA" sz="1500" b="1" spc="-1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стану.</a:t>
            </a:r>
            <a:endParaRPr lang="ru-RU" sz="15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28650" lvl="0" indent="-342900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  <a:buFont typeface="Times New Roman" panose="02020603050405020304" pitchFamily="18" charset="0"/>
              <a:buAutoNum type="arabicPeriod"/>
            </a:pPr>
            <a:r>
              <a:rPr lang="uk-UA" sz="15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Апатія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 виникнути після тривалої напруженої, але безуспішної діяльності;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в ситуації, коли людина зазнає серйозної невдачі, перестає бачити сенс своєї діяльності;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вдалося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когось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врятувати.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Навалюється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відчуття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втоми,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uk-UA" sz="15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 ані рухатися, ані говорити: рухи й слова вимагають великих зусиль. У душі —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порожнеча, незмога навіть на прояв почуттів. У стані апатії людина може перебувати від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днів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тижнів.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50240" indent="340995">
              <a:lnSpc>
                <a:spcPct val="110000"/>
              </a:lnSpc>
              <a:spcAft>
                <a:spcPts val="0"/>
              </a:spcAft>
            </a:pPr>
            <a:r>
              <a:rPr lang="uk-UA" sz="15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байдуже ставлення до навколишнього, млявість, загальмованість, мова по-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вільна,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великими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паузами.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залишити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підтримки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допомоги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такому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стані,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апатія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5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перерости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депресію</a:t>
            </a:r>
            <a:r>
              <a:rPr lang="uk-UA" sz="1500" b="1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(важкі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болісні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емоції,</a:t>
            </a:r>
            <a:r>
              <a:rPr lang="uk-UA" sz="15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пасивність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поведінки,</a:t>
            </a:r>
            <a:r>
              <a:rPr lang="uk-UA" sz="15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почуття провини, відчуття безпорадності перед життєвими труднощами, безперспективність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01980" indent="340995">
              <a:lnSpc>
                <a:spcPct val="108000"/>
              </a:lnSpc>
              <a:spcAft>
                <a:spcPts val="0"/>
              </a:spcAft>
            </a:pPr>
            <a:r>
              <a:rPr lang="uk-UA" sz="15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поговоріть з постраждалим. Задайте йому кілька простих запитань,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виходячи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знайомий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ні: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«Як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тебе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звуть?»,</a:t>
            </a:r>
            <a:r>
              <a:rPr lang="uk-UA" sz="15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«Як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почуваєш?»,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>
              <a:lnSpc>
                <a:spcPct val="108000"/>
              </a:lnSpc>
              <a:spcAft>
                <a:spcPts val="0"/>
              </a:spcAft>
            </a:pP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«Хочеш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їсти?»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Проводіть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постраждалого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відпочинку,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допоможіть</a:t>
            </a:r>
            <a:r>
              <a:rPr lang="uk-UA" sz="15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зручно</a:t>
            </a:r>
            <a:r>
              <a:rPr lang="uk-UA" sz="15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влаштуватися.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Візьміть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постраждалого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покладіть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руку</a:t>
            </a:r>
            <a:r>
              <a:rPr lang="uk-UA" sz="15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йому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чоло.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marR="622300">
              <a:lnSpc>
                <a:spcPct val="110000"/>
              </a:lnSpc>
              <a:spcAft>
                <a:spcPts val="0"/>
              </a:spcAft>
            </a:pP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поспати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полежати.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z="15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відпочити</a:t>
            </a:r>
            <a:r>
              <a:rPr lang="uk-UA" sz="1500" b="1" spc="-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(подія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5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вулиці,</a:t>
            </a:r>
            <a:r>
              <a:rPr lang="uk-UA" sz="1500" b="1" spc="-2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громадському транспорті тощо), то більше говоріть з ним, залучіть його до будь-якої</a:t>
            </a:r>
            <a:r>
              <a:rPr lang="uk-UA" sz="15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спільної</a:t>
            </a:r>
            <a:r>
              <a:rPr lang="uk-UA" sz="15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діяльності.</a:t>
            </a:r>
            <a:endParaRPr lang="ru-RU" sz="15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8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B9C08-25FF-4C3E-B935-907F0291E88E}"/>
              </a:ext>
            </a:extLst>
          </p:cNvPr>
          <p:cNvSpPr txBox="1"/>
          <p:nvPr/>
        </p:nvSpPr>
        <p:spPr>
          <a:xfrm>
            <a:off x="0" y="129222"/>
            <a:ext cx="9144000" cy="488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065" marR="233045">
              <a:lnSpc>
                <a:spcPct val="110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Ступор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одна з потужних захисних реакцій організму. Відбувається після сильних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нервових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потрясінь,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затратила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стільки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виживання,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 на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навколишнім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світом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немає.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Ступор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тривати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хвилин до кількох годин. Тому, якщо не надати допомогу і постраждалий перебуватиме в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такому стані досить довго, це призведе його до фізичного виснаження. Контакт з навколишнім світом відсутній, постраждалий не помічає небезпеки й не починає дій, щоб її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уникнути.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312420" indent="341630" algn="just">
              <a:lnSpc>
                <a:spcPct val="110000"/>
              </a:lnSpc>
              <a:spcAft>
                <a:spcPts val="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</a:t>
            </a:r>
            <a:r>
              <a:rPr lang="uk-UA" sz="1600" b="1" i="1" spc="-45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різке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довільних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рухів</a:t>
            </a:r>
            <a:r>
              <a:rPr lang="uk-UA" sz="1600" b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мови,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</a:t>
            </a:r>
            <a:r>
              <a:rPr lang="uk-UA" sz="16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зовнішні подразники (шум, світло, дотики), «заціпеніння» в певній позі, стан повної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нерухомості.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065" marR="260985" indent="341630">
              <a:lnSpc>
                <a:spcPct val="110000"/>
              </a:lnSpc>
              <a:spcAft>
                <a:spcPts val="0"/>
              </a:spcAft>
            </a:pPr>
            <a:r>
              <a:rPr lang="uk-UA" sz="1600" b="1" i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Перша допомога: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кінчиками великого й вказівного пальців масажуйте постраждалому точки, розташовані на чолі, над очима рівно посередині між лінією росту волосся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бровами, чітко над зіницями. Долоню вільної руки покладіть на груди постраждалого.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Налаштуйте свій подих під ритм його подиху. Людина, перебуваючи в ступорі, може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чути,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бачити.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говоріть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йому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вухо,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тихо,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повільно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чітко</a:t>
            </a:r>
            <a:r>
              <a:rPr lang="uk-UA" sz="16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те,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16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викликати</a:t>
            </a:r>
            <a:r>
              <a:rPr lang="uk-UA" sz="1600" b="1" spc="-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сильні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емоції</a:t>
            </a:r>
            <a:r>
              <a:rPr lang="uk-UA" sz="1600" b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(краще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негативні).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Пам’ятайте: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будь-якими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засобами</a:t>
            </a:r>
            <a:r>
              <a:rPr lang="uk-UA" sz="1600" b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домогтися</a:t>
            </a:r>
            <a:r>
              <a:rPr lang="uk-UA" sz="16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постраждалого,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вивести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16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заціпеніння.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25805" lvl="0" algn="r">
              <a:lnSpc>
                <a:spcPct val="110000"/>
              </a:lnSpc>
              <a:spcAft>
                <a:spcPts val="0"/>
              </a:spcAft>
              <a:buClr>
                <a:srgbClr val="376FBF"/>
              </a:buClr>
              <a:buSzPts val="1250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99367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3251</Words>
  <Application>Microsoft Office PowerPoint</Application>
  <PresentationFormat>Екран (16:9)</PresentationFormat>
  <Paragraphs>67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Lato</vt:lpstr>
      <vt:lpstr>Montserrat</vt:lpstr>
      <vt:lpstr>Arial</vt:lpstr>
      <vt:lpstr>Times New Roman</vt:lpstr>
      <vt:lpstr>Focus</vt:lpstr>
      <vt:lpstr>Розділ VIII. Основи цивільного захисту. Тема 3. Основні способи захисту населення в надзвичайних ситуаціях.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9</cp:revision>
  <dcterms:modified xsi:type="dcterms:W3CDTF">2023-04-04T12:40:37Z</dcterms:modified>
</cp:coreProperties>
</file>