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3B71F-CA43-4065-83A4-3282D107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455" y="518582"/>
            <a:ext cx="8825658" cy="2910417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Прикладна фізична підготовка.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5345BA-539D-4EB8-AF5E-9BBBBE5C6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587" y="3428999"/>
            <a:ext cx="8825658" cy="248270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Основи самозахисту.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з національними бойовими мистецтвами (хортинг, бойовий гопак, спас тощо)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Бойовий гопак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8871B-5F61-435B-8BF7-440B3040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45" y="1104899"/>
            <a:ext cx="3238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B3742-43F6-45F9-8D28-232E433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52" y="744279"/>
            <a:ext cx="8761413" cy="1297860"/>
          </a:xfrm>
        </p:spPr>
        <p:txBody>
          <a:bodyPr/>
          <a:lstStyle/>
          <a:p>
            <a:pPr algn="just"/>
            <a:r>
              <a:rPr lang="ru-RU" sz="32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Бойовий Гопак – козацьке бойове мистецтво, шлях духовного та тілесного вдосконалення.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24D32D-3E1F-42BA-9F1E-09E39712B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653" y="2736849"/>
            <a:ext cx="5626693" cy="37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6D9BC-E361-44EB-BC0C-4D419BE0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574158"/>
            <a:ext cx="9813851" cy="177475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Бойовий Гопак — українське бойове мистецтво, відтворене на основі елементів традиційного козацького бою, що збереглися в народних танцях та власного досвіду дослідника бойових мистецтв Володимира Пилата.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F3377-9FFA-4C79-8C96-44BC2886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583860"/>
            <a:ext cx="8825659" cy="38504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Бойовий Гопак – це є: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 система гармонійного розвитку особистості, що спрямована на вдосконалення розуму, духу і тіла.</a:t>
            </a:r>
          </a:p>
          <a:p>
            <a:r>
              <a:rPr lang="ru-RU" sz="2000" b="1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Філософська світоглядна система метою якої є прищеплення позитивного творчого мислення та здатності до нескінченного саморозвитку.</a:t>
            </a:r>
          </a:p>
          <a:p>
            <a:r>
              <a:rPr lang="ru-RU" sz="2000" b="1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лідерів, що покликана виховувати активну, наполегливу, цілеспрямовану і послідовну особистість.</a:t>
            </a:r>
          </a:p>
          <a:p>
            <a:r>
              <a:rPr lang="ru-RU" sz="2000" b="1" i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Потужна, цілісна структура, що об’єднує людей лицарської вдачі в могутню гопаківську родину.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570A0-6AB2-4DDE-B0D7-24481ECA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56168"/>
            <a:ext cx="9886950" cy="706964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Бойовий Гопак – багатогранна система тілесного, розумового та духовного гарту, яка підходить для будь-якого віку та складу характеру.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5063E-B90E-4F0E-A1F4-9F5FC8DA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0" y="2332750"/>
            <a:ext cx="2775098" cy="443746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Оздоровчий напрямок </a:t>
            </a:r>
            <a:r>
              <a:rPr lang="ru-RU" sz="16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ідеально підходить спортсменам- початківцям, людям старшого віку, і всім, хто бувши далеким від спорту, прагне оздоровитися і перебувати в хорошій фізичній формі. Передбачає різноманітні оздоровчі вправи, заняття з гімнастики, вивчення основ самозахисту, народної медицини та іншого.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38F77-7653-4837-A9AC-FB6A2DC8DF65}"/>
              </a:ext>
            </a:extLst>
          </p:cNvPr>
          <p:cNvSpPr txBox="1"/>
          <p:nvPr/>
        </p:nvSpPr>
        <p:spPr>
          <a:xfrm>
            <a:off x="3048000" y="1496452"/>
            <a:ext cx="6096000" cy="33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Вона містить у собі </a:t>
            </a:r>
            <a:r>
              <a:rPr lang="ru-RU" sz="2000" b="1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чотири напрямки розвитку</a:t>
            </a:r>
            <a:r>
              <a:rPr lang="ru-RU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C429E-DF8D-42F7-BF5C-092289DF0FA8}"/>
              </a:ext>
            </a:extLst>
          </p:cNvPr>
          <p:cNvSpPr txBox="1"/>
          <p:nvPr/>
        </p:nvSpPr>
        <p:spPr>
          <a:xfrm>
            <a:off x="3643422" y="2332750"/>
            <a:ext cx="2775098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Фольклорно-мистецький напрямок </a:t>
            </a:r>
            <a:r>
              <a:rPr lang="ru-RU" sz="16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розрахований на людей, що не тільки люблять спорт, а й мають нестримну фантазію і творчі здібності. Спеціально для них проводяться заняття в команді „Бойовий Гопак”, яка займається розробкою феєричних шоу програм, фестивалів, презентацій, виступів. Також, фольклорно-мистецький напрям передбачає вивчення театрального мистецтва, гри на музичних інструментах та співів.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F198A-046A-41AC-BE85-4382445E21A5}"/>
              </a:ext>
            </a:extLst>
          </p:cNvPr>
          <p:cNvSpPr txBox="1"/>
          <p:nvPr/>
        </p:nvSpPr>
        <p:spPr>
          <a:xfrm>
            <a:off x="7031664" y="2332750"/>
            <a:ext cx="26182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Спортивний напрямок </a:t>
            </a:r>
            <a:r>
              <a:rPr lang="ru-RU" sz="16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розрахований на активних і наполегливих людей, які через утвердження Бойового Гопака на українських та міжнародних міжстильових змаганнях прагнуть утвердити славу українського лицарства, відродити козацьку завзятість, правдоборський дух та лицарське благородство.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11F1B-1694-489A-A904-31A0BBFBFBC1}"/>
              </a:ext>
            </a:extLst>
          </p:cNvPr>
          <p:cNvSpPr txBox="1"/>
          <p:nvPr/>
        </p:nvSpPr>
        <p:spPr>
          <a:xfrm>
            <a:off x="10038019" y="2332750"/>
            <a:ext cx="18119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Бойовий напрямок </a:t>
            </a:r>
            <a:r>
              <a:rPr lang="ru-RU" sz="16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передбачений для кращих майстрів в спортивному напрямку, він окреслює шлях лицаря Святої борні за панування Світла, Правди, Добра.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4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D41ED5-87BD-4633-8F18-12B2A5CF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 воїна </a:t>
            </a:r>
            <a:b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 Бойовому Гопаку починається з Новика і передбачає сім рівнів майстерності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3C3EC9-B7DE-4C43-BEE9-1B75CB59F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1011" y="0"/>
            <a:ext cx="3757545" cy="2283824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«Жовтяк</a:t>
            </a:r>
            <a:r>
              <a:rPr lang="ru-RU" sz="1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Сокіл</a:t>
            </a:r>
            <a:r>
              <a:rPr lang="ru-RU" sz="1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Яструб</a:t>
            </a:r>
            <a:r>
              <a:rPr lang="ru-RU" sz="1800" b="1" dirty="0">
                <a:solidFill>
                  <a:srgbClr val="6666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учнівські рівні, що відповідають 3-му, 2-му та 1-му спортивним розрядам;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4C6B92-E9FA-4164-93A2-4E92480B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880" y="1911139"/>
            <a:ext cx="3670165" cy="19934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CFA6C-C0E5-4534-A95D-61E411B1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81" y="4109902"/>
            <a:ext cx="3670165" cy="2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D91431E-F165-44F2-BC32-32FBA295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973668"/>
            <a:ext cx="9781953" cy="706964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„Джура” – перехідний рівень від учня до майстра, відповідає кваліфікації КМС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4173DF-D73E-45B3-8160-4355CCB17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26" y="2721932"/>
            <a:ext cx="5123971" cy="38401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F178B-67EA-45EF-81DA-9341205DD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6" b="8026"/>
          <a:stretch/>
        </p:blipFill>
        <p:spPr>
          <a:xfrm>
            <a:off x="5726361" y="2721933"/>
            <a:ext cx="6071313" cy="38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8F231-0E4F-455D-B085-D4562E46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39752"/>
            <a:ext cx="8761413" cy="70696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„Козак”, „Характерник”, „Волхв” – мистецькі рівні, що відповідають МС, МСМК та ЗМСУ.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BEB29C-3A35-4BA8-B156-D0A44F01E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379" y="2803045"/>
            <a:ext cx="5566961" cy="3592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E39F3F-BAC8-4D36-B513-BC7414A0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40" y="2803045"/>
            <a:ext cx="4792525" cy="3592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C0DF0-928B-4D40-8B49-A0A18EC20012}"/>
              </a:ext>
            </a:extLst>
          </p:cNvPr>
          <p:cNvSpPr txBox="1"/>
          <p:nvPr/>
        </p:nvSpPr>
        <p:spPr>
          <a:xfrm>
            <a:off x="2729910" y="1446716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«Волхв»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найвищим</a:t>
            </a:r>
            <a:r>
              <a:rPr lang="uk-UA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ступенем</a:t>
            </a:r>
            <a:r>
              <a:rPr lang="uk-U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ACF24-E436-4DE3-B9D3-A7024E82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3" y="1250114"/>
            <a:ext cx="9867013" cy="706964"/>
          </a:xfrm>
        </p:spPr>
        <p:txBody>
          <a:bodyPr/>
          <a:lstStyle/>
          <a:p>
            <a:pPr marL="645160" algn="ctr"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Змагання</a:t>
            </a:r>
            <a:r>
              <a:rPr lang="uk-UA" sz="2000" b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b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Бойового</a:t>
            </a:r>
            <a:r>
              <a:rPr lang="uk-UA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гопака</a:t>
            </a:r>
            <a:r>
              <a:rPr lang="uk-UA" sz="2000" b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кілька</a:t>
            </a:r>
            <a:r>
              <a:rPr lang="uk-UA" sz="2000" b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різновидів:</a:t>
            </a:r>
            <a:r>
              <a:rPr lang="uk-UA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«Однотан»,</a:t>
            </a:r>
            <a:r>
              <a:rPr lang="uk-UA" sz="20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2000" b="1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«Тан-Двобій»,</a:t>
            </a:r>
            <a:b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«Забава»,</a:t>
            </a:r>
            <a:b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b="1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«Борня»,</a:t>
            </a:r>
            <a:r>
              <a:rPr lang="uk-UA" sz="20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«Герць».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7D69F-4D31-401A-8E03-863403C4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19" y="2296632"/>
            <a:ext cx="2777755" cy="44550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17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«Однотан»</a:t>
            </a:r>
            <a:r>
              <a:rPr lang="uk-UA" sz="1700" b="1" spc="-25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соло-композиція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музичному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супроводі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демонстрацією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uk-UA" sz="17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Бойового гопака. Людина, використовуючи удари, відходи, сув’язі, уявляє, що б’ється з</a:t>
            </a:r>
            <a:r>
              <a:rPr lang="uk-UA" sz="17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супротивниками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7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здолати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їх.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Однотан</a:t>
            </a:r>
            <a:r>
              <a:rPr lang="uk-UA" sz="17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17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uk-UA" sz="17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7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виконанні технічних елементів і різноспрямованість ударів. Його ефективно використовують</a:t>
            </a:r>
            <a:r>
              <a:rPr lang="uk-UA" sz="17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7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реальному бою.</a:t>
            </a:r>
            <a:endParaRPr lang="ru-RU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2F8A6-DCF0-4A17-8DF2-91850EF71DD6}"/>
              </a:ext>
            </a:extLst>
          </p:cNvPr>
          <p:cNvSpPr txBox="1"/>
          <p:nvPr/>
        </p:nvSpPr>
        <p:spPr>
          <a:xfrm>
            <a:off x="2764465" y="2296632"/>
            <a:ext cx="26421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190" indent="287655" algn="ctr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«Тан-двобій»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попередньо вивчена показова програма з елементів Бойового гопака,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 двома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учасниками, що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імітують двобій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музичному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супроводі.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1CB8D-7726-40CE-9AAE-E3A64241A1DD}"/>
              </a:ext>
            </a:extLst>
          </p:cNvPr>
          <p:cNvSpPr txBox="1"/>
          <p:nvPr/>
        </p:nvSpPr>
        <p:spPr>
          <a:xfrm>
            <a:off x="5263117" y="2296632"/>
            <a:ext cx="20733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«Забава»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різновид двобою з обмеженим дотиком. Мета «Забави» — засвоєння</a:t>
            </a:r>
            <a:r>
              <a:rPr lang="uk-UA" sz="1600" b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Бойового гопака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вміння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входити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бій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виходити</a:t>
            </a:r>
            <a:r>
              <a:rPr lang="uk-UA" sz="1600" b="1" spc="-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бойової дистанції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42CCA-A773-475F-BDAC-73371EB704F4}"/>
              </a:ext>
            </a:extLst>
          </p:cNvPr>
          <p:cNvSpPr txBox="1"/>
          <p:nvPr/>
        </p:nvSpPr>
        <p:spPr>
          <a:xfrm>
            <a:off x="7070651" y="2296632"/>
            <a:ext cx="24587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5285" indent="287655" algn="ctr">
              <a:spcAft>
                <a:spcPts val="0"/>
              </a:spcAft>
            </a:pPr>
            <a:r>
              <a:rPr lang="uk-UA" sz="1600" b="1" spc="-2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«Борня»</a:t>
            </a:r>
            <a:r>
              <a:rPr lang="uk-UA" sz="1600" b="1" spc="-65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двобою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легким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дотиком.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«Борні»</a:t>
            </a:r>
            <a:r>
              <a:rPr lang="uk-UA" sz="1600" b="1" spc="-7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дозволена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серійна</a:t>
            </a:r>
            <a:r>
              <a:rPr lang="uk-UA" sz="1600" b="1" spc="-7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r>
              <a:rPr lang="uk-UA" sz="1600" b="1" spc="-6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b="1" spc="-25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b="1" spc="-4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дальній</a:t>
            </a:r>
            <a:r>
              <a:rPr lang="uk-UA" sz="1600" b="1" spc="-4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дистанціях.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9D9F9-E7EC-4A23-B10A-8DE61B416C71}"/>
              </a:ext>
            </a:extLst>
          </p:cNvPr>
          <p:cNvSpPr txBox="1"/>
          <p:nvPr/>
        </p:nvSpPr>
        <p:spPr>
          <a:xfrm>
            <a:off x="9265390" y="2296632"/>
            <a:ext cx="27777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505" marR="377825" indent="287655" algn="ctr">
              <a:spcAft>
                <a:spcPts val="0"/>
              </a:spcAft>
            </a:pPr>
            <a:r>
              <a:rPr lang="uk-UA" sz="1600" b="1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«Герць»</a:t>
            </a:r>
            <a:r>
              <a:rPr lang="uk-UA" sz="1600" b="1" spc="-25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двобою</a:t>
            </a:r>
            <a:r>
              <a:rPr lang="uk-UA" sz="16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повноцінним</a:t>
            </a:r>
            <a:r>
              <a:rPr lang="uk-UA" sz="1600" b="1" spc="-2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дотиком.</a:t>
            </a:r>
            <a:r>
              <a:rPr lang="uk-UA" sz="1600" b="1" spc="-2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«Герці»</a:t>
            </a:r>
            <a:r>
              <a:rPr lang="uk-UA" sz="1600" b="1" spc="-3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передбачено</a:t>
            </a:r>
            <a:r>
              <a:rPr lang="uk-UA" sz="1600" b="1" spc="-3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кіль-</a:t>
            </a:r>
            <a:r>
              <a:rPr lang="uk-UA" sz="1600" b="1" spc="-25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канадцять видів дотику, які регламентуються правилами змагань згідно із сучасними</a:t>
            </a:r>
            <a:r>
              <a:rPr lang="uk-UA" sz="1600" b="1" spc="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міжнародними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аналогами бойових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z="1600" b="1" spc="10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600" b="1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міжстильового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універсального</a:t>
            </a:r>
            <a:r>
              <a:rPr lang="uk-UA" sz="1600" b="1" spc="-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5AC5FC-E199-4A47-8A1C-EAD66426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921" y="4864285"/>
            <a:ext cx="3992758" cy="18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0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C684E-5993-4828-8300-764C19A8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657" y="2631557"/>
            <a:ext cx="8761413" cy="70696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0CA81-C31E-478F-8931-25CA4B5E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3070" y="973668"/>
            <a:ext cx="127589" cy="110853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74F4ED-8906-4CC7-92C8-182B7317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519480"/>
            <a:ext cx="4571999" cy="30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62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{6AAEA890-9283-4555-8C33-638476EF7683}tf02900722</Template>
  <TotalTime>155</TotalTime>
  <Words>365</Words>
  <Application>Microsoft Office PowerPoint</Application>
  <PresentationFormat>Широкий екран</PresentationFormat>
  <Paragraphs>30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inherit</vt:lpstr>
      <vt:lpstr>Times New Roman</vt:lpstr>
      <vt:lpstr>Wingdings 3</vt:lpstr>
      <vt:lpstr>Совет директоров</vt:lpstr>
      <vt:lpstr>Розділ VII. Прикладна фізична підготовка.  </vt:lpstr>
      <vt:lpstr>Бойовий Гопак – козацьке бойове мистецтво, шлях духовного та тілесного вдосконалення. </vt:lpstr>
      <vt:lpstr>Бойовий Гопак — українське бойове мистецтво, відтворене на основі елементів традиційного козацького бою, що збереглися в народних танцях та власного досвіду дослідника бойових мистецтв Володимира Пилата. </vt:lpstr>
      <vt:lpstr>Бойовий Гопак – багатогранна система тілесного, розумового та духовного гарту, яка підходить для будь-якого віку та складу характеру. </vt:lpstr>
      <vt:lpstr>Шлях воїна  у Бойовому Гопаку починається з Новика і передбачає сім рівнів майстерності</vt:lpstr>
      <vt:lpstr>„Джура” – перехідний рівень від учня до майстра, відповідає кваліфікації КМС</vt:lpstr>
      <vt:lpstr>„Козак”, „Характерник”, „Волхв” – мистецькі рівні, що відповідають МС, МСМК та ЗМСУ.</vt:lpstr>
      <vt:lpstr>Змагання з Бойового гопака мають кілька різновидів:  «Однотан»,  «Тан-Двобій», «Забава»,  «Борня», «Герць». 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VII. Прикладна фізична підготовка.</dc:title>
  <dc:creator>Genadij Shmigelski</dc:creator>
  <cp:lastModifiedBy>admin</cp:lastModifiedBy>
  <cp:revision>2</cp:revision>
  <dcterms:created xsi:type="dcterms:W3CDTF">2022-04-22T15:35:02Z</dcterms:created>
  <dcterms:modified xsi:type="dcterms:W3CDTF">2023-03-10T12:46:30Z</dcterms:modified>
</cp:coreProperties>
</file>