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8" r:id="rId3"/>
    <p:sldId id="26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67"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72" y="2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ru-RU"/>
              <a:t>Образец заголовка</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923F103-BC34-4FE4-A40E-EDDEECFDA5D0}" type="datetimeFigureOut">
              <a:rPr lang="en-US" dirty="0"/>
              <a:pPr/>
              <a:t>3/10/2023</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923A1CC3-2375-41D4-9E03-427CAF2A4C1A}" type="datetimeFigureOut">
              <a:rPr lang="en-US" dirty="0"/>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Заголовок и подпись">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ru-RU"/>
              <a:t>Образец заголовка</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AFF16868-8199-4C2C-A5B1-63AEE139F88E}"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Цитата с подписью">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ru-RU"/>
              <a:t>Образец заголовка</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AAD9FF7F-6988-44CC-821B-644E70CD2F73}"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Карточка имени">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5C12C299-16B2-4475-990D-751901EACC14}"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9FE86839-B9D8-4651-8783-F325ECE74E65}" type="datetimeFigureOut">
              <a:rPr lang="en-US" dirty="0"/>
              <a:t>3/10/2023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ru-RU"/>
              <a:t>Образец заголовка</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D484F64-32F6-45C5-931F-ADC1662401D0}" type="datetimeFigureOut">
              <a:rPr lang="en-US" dirty="0"/>
              <a:t>3/10/2023</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3086D93-FCAC-47E0-A2EE-787E62CA814C}"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DA879A6-0FD0-4734-A311-86BFCA472E6E}"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34E6425-0181-43F2-84FC-787E803FD2F8}" type="datetimeFigureOut">
              <a:rPr lang="en-US" dirty="0"/>
              <a:t>3/10/2023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dirty="0"/>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dirty="0"/>
              <a:t>3/10/2023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dirty="0"/>
              <a:t>3/10/2023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dirty="0"/>
              <a:t>3/10/2023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76E86A4C-8E40-4F87-A4F0-01A0687C5742}" type="datetimeFigureOut">
              <a:rPr lang="en-US" dirty="0"/>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ru-RU"/>
              <a:t>Вставка рисунка</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35E72C73-2D91-4E12-BA25-F0AA0C03599B}" type="datetimeFigureOut">
              <a:rPr lang="en-US" dirty="0"/>
              <a:t>3/10/2023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ru-RU"/>
              <a:t>Образец заголовка</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2BE451C3-0FF4-47C4-B829-773ADF60F88C}" type="datetimeFigureOut">
              <a:rPr lang="en-US" dirty="0"/>
              <a:t>3/10/2023</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72"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B3B71F-CA43-4065-83A4-3282D107595E}"/>
              </a:ext>
            </a:extLst>
          </p:cNvPr>
          <p:cNvSpPr>
            <a:spLocks noGrp="1"/>
          </p:cNvSpPr>
          <p:nvPr>
            <p:ph type="ctrTitle"/>
          </p:nvPr>
        </p:nvSpPr>
        <p:spPr>
          <a:xfrm>
            <a:off x="583455" y="518582"/>
            <a:ext cx="8825658" cy="2910417"/>
          </a:xfrm>
        </p:spPr>
        <p:txBody>
          <a:bodyPr/>
          <a:lstStyle/>
          <a:p>
            <a:pPr algn="ctr"/>
            <a:r>
              <a:rPr lang="ru-RU" sz="4000" b="1" dirty="0">
                <a:latin typeface="Times New Roman" panose="02020603050405020304" pitchFamily="18" charset="0"/>
                <a:cs typeface="Times New Roman" panose="02020603050405020304" pitchFamily="18" charset="0"/>
              </a:rPr>
              <a:t>Розділ </a:t>
            </a:r>
            <a:r>
              <a:rPr lang="en-US" sz="4000" b="1" dirty="0">
                <a:latin typeface="Times New Roman" panose="02020603050405020304" pitchFamily="18" charset="0"/>
                <a:cs typeface="Times New Roman" panose="02020603050405020304" pitchFamily="18" charset="0"/>
              </a:rPr>
              <a:t>VII</a:t>
            </a:r>
            <a:r>
              <a:rPr lang="uk-UA" sz="4000" b="1" dirty="0">
                <a:latin typeface="Times New Roman" panose="02020603050405020304" pitchFamily="18" charset="0"/>
                <a:cs typeface="Times New Roman" panose="02020603050405020304" pitchFamily="18" charset="0"/>
              </a:rPr>
              <a:t>. Прикладна фізична підготовка.</a:t>
            </a:r>
            <a:br>
              <a:rPr lang="uk-UA" sz="2800" b="1" dirty="0">
                <a:latin typeface="Times New Roman" panose="02020603050405020304" pitchFamily="18" charset="0"/>
                <a:cs typeface="Times New Roman" panose="02020603050405020304" pitchFamily="18" charset="0"/>
              </a:rPr>
            </a:br>
            <a:br>
              <a:rPr lang="uk-UA" sz="2800" b="1" dirty="0">
                <a:latin typeface="Times New Roman" panose="02020603050405020304" pitchFamily="18" charset="0"/>
                <a:cs typeface="Times New Roman" panose="02020603050405020304" pitchFamily="18" charset="0"/>
              </a:rPr>
            </a:br>
            <a:endParaRPr lang="ru-RU" sz="2800" b="1"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185345BA-539D-4EB8-AF5E-9BBBBE5C604A}"/>
              </a:ext>
            </a:extLst>
          </p:cNvPr>
          <p:cNvSpPr>
            <a:spLocks noGrp="1"/>
          </p:cNvSpPr>
          <p:nvPr>
            <p:ph type="subTitle" idx="1"/>
          </p:nvPr>
        </p:nvSpPr>
        <p:spPr>
          <a:xfrm>
            <a:off x="763587" y="3428999"/>
            <a:ext cx="8825658" cy="2482703"/>
          </a:xfrm>
        </p:spPr>
        <p:txBody>
          <a:bodyPr>
            <a:noAutofit/>
          </a:bodyPr>
          <a:lstStyle/>
          <a:p>
            <a:pPr algn="ctr"/>
            <a:r>
              <a:rPr lang="uk-UA" sz="2800" b="1" dirty="0">
                <a:latin typeface="Times New Roman" panose="02020603050405020304" pitchFamily="18" charset="0"/>
                <a:cs typeface="Times New Roman" panose="02020603050405020304" pitchFamily="18" charset="0"/>
              </a:rPr>
              <a:t>Тема 2. Основи самозахисту.</a:t>
            </a:r>
          </a:p>
          <a:p>
            <a:pPr algn="ctr"/>
            <a:r>
              <a:rPr lang="uk-UA" sz="2800" b="1" dirty="0">
                <a:latin typeface="Times New Roman" panose="02020603050405020304" pitchFamily="18" charset="0"/>
                <a:cs typeface="Times New Roman" panose="02020603050405020304" pitchFamily="18" charset="0"/>
              </a:rPr>
              <a:t>Ознайомлення з національними бойовими мистецтвами (хортинг, бойовий гопак, спас тощо)</a:t>
            </a:r>
          </a:p>
          <a:p>
            <a:pPr algn="ctr"/>
            <a:r>
              <a:rPr lang="uk-UA" sz="2800" b="1" dirty="0">
                <a:solidFill>
                  <a:schemeClr val="bg1"/>
                </a:solidFill>
                <a:latin typeface="Times New Roman" panose="02020603050405020304" pitchFamily="18" charset="0"/>
                <a:cs typeface="Times New Roman" panose="02020603050405020304" pitchFamily="18" charset="0"/>
              </a:rPr>
              <a:t>Козацьке бойове мистецтво «Спас»</a:t>
            </a:r>
            <a:endParaRPr lang="ru-RU" sz="2800" dirty="0">
              <a:solidFill>
                <a:schemeClr val="bg1"/>
              </a:solidFill>
            </a:endParaRPr>
          </a:p>
        </p:txBody>
      </p:sp>
      <p:pic>
        <p:nvPicPr>
          <p:cNvPr id="4" name="Рисунок 3">
            <a:extLst>
              <a:ext uri="{FF2B5EF4-FFF2-40B4-BE49-F238E27FC236}">
                <a16:creationId xmlns:a16="http://schemas.microsoft.com/office/drawing/2014/main" id="{2D20A855-E2B1-437E-97FB-3FCF8FE590D5}"/>
              </a:ext>
            </a:extLst>
          </p:cNvPr>
          <p:cNvPicPr>
            <a:picLocks noChangeAspect="1"/>
          </p:cNvPicPr>
          <p:nvPr/>
        </p:nvPicPr>
        <p:blipFill>
          <a:blip r:embed="rId2"/>
          <a:stretch>
            <a:fillRect/>
          </a:stretch>
        </p:blipFill>
        <p:spPr>
          <a:xfrm>
            <a:off x="8667367" y="681894"/>
            <a:ext cx="2814923" cy="2658971"/>
          </a:xfrm>
          <a:prstGeom prst="rect">
            <a:avLst/>
          </a:prstGeom>
        </p:spPr>
      </p:pic>
    </p:spTree>
    <p:extLst>
      <p:ext uri="{BB962C8B-B14F-4D97-AF65-F5344CB8AC3E}">
        <p14:creationId xmlns:p14="http://schemas.microsoft.com/office/powerpoint/2010/main" val="246727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C7525A-E716-474A-A15C-9E7AC6416B35}"/>
              </a:ext>
            </a:extLst>
          </p:cNvPr>
          <p:cNvSpPr>
            <a:spLocks noGrp="1"/>
          </p:cNvSpPr>
          <p:nvPr>
            <p:ph type="title"/>
          </p:nvPr>
        </p:nvSpPr>
        <p:spPr/>
        <p:txBody>
          <a:bodyPr/>
          <a:lstStyle/>
          <a:p>
            <a:pPr algn="ctr"/>
            <a:r>
              <a:rPr lang="uk-UA" sz="3200" b="1" dirty="0">
                <a:latin typeface="Times New Roman" panose="02020603050405020304" pitchFamily="18" charset="0"/>
                <a:cs typeface="Times New Roman" panose="02020603050405020304" pitchFamily="18" charset="0"/>
              </a:rPr>
              <a:t>Способи пересування у стійках</a:t>
            </a:r>
            <a:endParaRPr lang="ru-RU"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26C06C8-61AD-4A93-91B7-D66BC7FDA002}"/>
              </a:ext>
            </a:extLst>
          </p:cNvPr>
          <p:cNvSpPr>
            <a:spLocks noGrp="1"/>
          </p:cNvSpPr>
          <p:nvPr>
            <p:ph idx="1"/>
          </p:nvPr>
        </p:nvSpPr>
        <p:spPr>
          <a:xfrm>
            <a:off x="85060" y="2371060"/>
            <a:ext cx="11972261" cy="4369982"/>
          </a:xfrm>
        </p:spPr>
        <p:txBody>
          <a:bodyPr>
            <a:normAutofit lnSpcReduction="10000"/>
          </a:bodyPr>
          <a:lstStyle/>
          <a:p>
            <a:r>
              <a:rPr lang="uk-UA" sz="1800" b="1" dirty="0">
                <a:effectLst/>
                <a:latin typeface="Times New Roman" panose="02020603050405020304" pitchFamily="18" charset="0"/>
                <a:ea typeface="Times New Roman" panose="02020603050405020304" pitchFamily="18" charset="0"/>
              </a:rPr>
              <a:t>Головним принципом роботи ніг при пересуваннях вважається простота, економічність, швидкість і мінімум зайвих рухів. Не повинно бути руху заради руху. Рухатись необхідно рівно стільки, скільки необхідно, щоб уникнути атаки супротивника, змусити його розкритися і скористатися цим. Не рекомендується пританцьовувати, як боксери на ринзі.</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Пересування повинні мати певну тактичну мету і не бути хаотичними. Наприклад, для захисту від удару треба відійти назад чи вбік, при постановці блоку – рухатися вперед до супротивника, для нанесення удару зробити крок у напрямку удару.</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Пересування у бойовій стійці </a:t>
            </a:r>
            <a:r>
              <a:rPr lang="uk-UA" sz="1800" b="1" dirty="0">
                <a:effectLst/>
                <a:latin typeface="Times New Roman" panose="02020603050405020304" pitchFamily="18" charset="0"/>
                <a:ea typeface="Times New Roman" panose="02020603050405020304" pitchFamily="18" charset="0"/>
              </a:rPr>
              <a:t>виконується приставними кроками короткими ковзними стрибками на передніх частинах стоп, з поворотами на 360°, 180°, 90°, випадами, перебіжками обличчям вперед, лівим, правим боком, спиною</a:t>
            </a:r>
            <a:r>
              <a:rPr lang="uk-UA" sz="1800" b="1" spc="-1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вперед.</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У реальній сутичці з окупантом можуть використовуватись стрибки та стрибки з подоланням перешкод, перекиди та перекати.</a:t>
            </a:r>
          </a:p>
          <a:p>
            <a:r>
              <a:rPr lang="uk-UA" sz="1800" b="1" dirty="0">
                <a:effectLst/>
                <a:latin typeface="Times New Roman" panose="02020603050405020304" pitchFamily="18" charset="0"/>
                <a:ea typeface="Times New Roman" panose="02020603050405020304" pitchFamily="18" charset="0"/>
              </a:rPr>
              <a:t>Рух вперед та назад </a:t>
            </a:r>
            <a:r>
              <a:rPr lang="uk-UA" sz="1800" b="1" i="1" dirty="0">
                <a:effectLst/>
                <a:latin typeface="Times New Roman" panose="02020603050405020304" pitchFamily="18" charset="0"/>
                <a:ea typeface="Times New Roman" panose="02020603050405020304" pitchFamily="18" charset="0"/>
              </a:rPr>
              <a:t>приставними кроками </a:t>
            </a:r>
            <a:r>
              <a:rPr lang="uk-UA" sz="1800" b="1" dirty="0">
                <a:effectLst/>
                <a:latin typeface="Times New Roman" panose="02020603050405020304" pitchFamily="18" charset="0"/>
                <a:ea typeface="Times New Roman" panose="02020603050405020304" pitchFamily="18" charset="0"/>
              </a:rPr>
              <a:t>виконується</a:t>
            </a:r>
            <a:r>
              <a:rPr lang="uk-UA" sz="1800" b="1" spc="29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починаючи з короткого кроку ноги, що знаходиться попереду, з подальшим</a:t>
            </a:r>
            <a:r>
              <a:rPr lang="uk-UA" sz="1800" b="1" spc="29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підтягуванням ноги, що знаходиться позаду, зберігаючи рівновагу та положення бойової стійки.</a:t>
            </a:r>
            <a:endParaRPr lang="ru-RU" sz="1800" b="1" dirty="0">
              <a:effectLst/>
              <a:latin typeface="Times New Roman" panose="02020603050405020304" pitchFamily="18" charset="0"/>
              <a:ea typeface="Times New Roman" panose="02020603050405020304" pitchFamily="18" charset="0"/>
            </a:endParaRPr>
          </a:p>
          <a:p>
            <a:endParaRPr lang="ru-RU" sz="1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7718368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8193C1-A76F-49D0-96E8-64AA0BA91AC0}"/>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Способи пересування у стійках</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E365F81-D923-40B5-8CED-27FF2A5F059F}"/>
              </a:ext>
            </a:extLst>
          </p:cNvPr>
          <p:cNvSpPr>
            <a:spLocks noGrp="1"/>
          </p:cNvSpPr>
          <p:nvPr>
            <p:ph idx="1"/>
          </p:nvPr>
        </p:nvSpPr>
        <p:spPr>
          <a:xfrm>
            <a:off x="170122" y="2477385"/>
            <a:ext cx="11865934" cy="4167963"/>
          </a:xfrm>
        </p:spPr>
        <p:txBody>
          <a:bodyPr>
            <a:normAutofit fontScale="92500" lnSpcReduction="20000"/>
          </a:bodyPr>
          <a:lstStyle/>
          <a:p>
            <a:r>
              <a:rPr lang="uk-UA" sz="1900" b="1" dirty="0">
                <a:effectLst/>
                <a:latin typeface="Times New Roman" panose="02020603050405020304" pitchFamily="18" charset="0"/>
                <a:ea typeface="Times New Roman" panose="02020603050405020304" pitchFamily="18" charset="0"/>
              </a:rPr>
              <a:t>Якщо виникне потреба у подоланні великої дистанції, то слід зробити кілька кроків: перший – найкоротший, решту – звичайної довжини.</a:t>
            </a:r>
            <a:endParaRPr lang="ru-RU" sz="1900" b="1" dirty="0">
              <a:effectLst/>
              <a:latin typeface="Times New Roman" panose="02020603050405020304" pitchFamily="18" charset="0"/>
              <a:ea typeface="Times New Roman" panose="02020603050405020304" pitchFamily="18" charset="0"/>
            </a:endParaRPr>
          </a:p>
          <a:p>
            <a:r>
              <a:rPr lang="uk-UA" sz="1900" b="1" dirty="0">
                <a:effectLst/>
                <a:latin typeface="Times New Roman" panose="02020603050405020304" pitchFamily="18" charset="0"/>
                <a:ea typeface="Times New Roman" panose="02020603050405020304" pitchFamily="18" charset="0"/>
              </a:rPr>
              <a:t>При швидкому відступу назад, як і при русі вперед, нога, що стоїть позаду, починає рух, а нога, що стоїть попереду, пересувається за нею, відстаючи лише на мить. Вага тіла на одну ногу переміщується лише під час нанесення удару.</a:t>
            </a:r>
            <a:endParaRPr lang="uk-UA" sz="1900" b="1" i="1" dirty="0">
              <a:effectLst/>
              <a:latin typeface="Times New Roman" panose="02020603050405020304" pitchFamily="18" charset="0"/>
              <a:ea typeface="Times New Roman" panose="02020603050405020304" pitchFamily="18" charset="0"/>
            </a:endParaRPr>
          </a:p>
          <a:p>
            <a:r>
              <a:rPr lang="uk-UA" sz="1900" b="1" i="1" dirty="0">
                <a:effectLst/>
                <a:latin typeface="Times New Roman" panose="02020603050405020304" pitchFamily="18" charset="0"/>
                <a:ea typeface="Times New Roman" panose="02020603050405020304" pitchFamily="18" charset="0"/>
              </a:rPr>
              <a:t>Пересування із застосуванням випаду </a:t>
            </a:r>
            <a:r>
              <a:rPr lang="uk-UA" sz="1900" b="1" dirty="0">
                <a:effectLst/>
                <a:latin typeface="Times New Roman" panose="02020603050405020304" pitchFamily="18" charset="0"/>
                <a:ea typeface="Times New Roman" panose="02020603050405020304" pitchFamily="18" charset="0"/>
              </a:rPr>
              <a:t>виконується зазвичай тоді, коли необхідно несподівано наблизитись до супротивника</a:t>
            </a:r>
            <a:r>
              <a:rPr lang="uk-UA" sz="1900" b="1" i="1" dirty="0">
                <a:effectLst/>
                <a:latin typeface="Times New Roman" panose="02020603050405020304" pitchFamily="18" charset="0"/>
                <a:ea typeface="Times New Roman" panose="02020603050405020304" pitchFamily="18" charset="0"/>
              </a:rPr>
              <a:t>.</a:t>
            </a:r>
            <a:endParaRPr lang="ru-RU" sz="1900" b="1" dirty="0">
              <a:effectLst/>
              <a:latin typeface="Times New Roman" panose="02020603050405020304" pitchFamily="18" charset="0"/>
              <a:ea typeface="Times New Roman" panose="02020603050405020304" pitchFamily="18" charset="0"/>
            </a:endParaRPr>
          </a:p>
          <a:p>
            <a:r>
              <a:rPr lang="uk-UA" sz="1900" b="1" i="1" spc="-15" dirty="0">
                <a:effectLst/>
                <a:latin typeface="Times New Roman" panose="02020603050405020304" pitchFamily="18" charset="0"/>
                <a:ea typeface="Times New Roman" panose="02020603050405020304" pitchFamily="18" charset="0"/>
              </a:rPr>
              <a:t>Пересування перебіжками </a:t>
            </a:r>
            <a:r>
              <a:rPr lang="uk-UA" sz="1900" b="1" spc="-15" dirty="0">
                <a:effectLst/>
                <a:latin typeface="Times New Roman" panose="02020603050405020304" pitchFamily="18" charset="0"/>
                <a:ea typeface="Times New Roman" panose="02020603050405020304" pitchFamily="18" charset="0"/>
              </a:rPr>
              <a:t>застосовується </a:t>
            </a:r>
            <a:r>
              <a:rPr lang="uk-UA" sz="1900" b="1" dirty="0">
                <a:effectLst/>
                <a:latin typeface="Times New Roman" panose="02020603050405020304" pitchFamily="18" charset="0"/>
                <a:ea typeface="Times New Roman" panose="02020603050405020304" pitchFamily="18" charset="0"/>
              </a:rPr>
              <a:t>у </a:t>
            </a:r>
            <a:r>
              <a:rPr lang="uk-UA" sz="1900" b="1" spc="-15" dirty="0">
                <a:effectLst/>
                <a:latin typeface="Times New Roman" panose="02020603050405020304" pitchFamily="18" charset="0"/>
                <a:ea typeface="Times New Roman" panose="02020603050405020304" pitchFamily="18" charset="0"/>
              </a:rPr>
              <a:t>випадку, </a:t>
            </a:r>
            <a:r>
              <a:rPr lang="uk-UA" sz="1900" b="1" dirty="0">
                <a:effectLst/>
                <a:latin typeface="Times New Roman" panose="02020603050405020304" pitchFamily="18" charset="0"/>
                <a:ea typeface="Times New Roman" panose="02020603050405020304" pitchFamily="18" charset="0"/>
              </a:rPr>
              <a:t>коли треба </a:t>
            </a:r>
            <a:r>
              <a:rPr lang="uk-UA" sz="1900" b="1" spc="-15" dirty="0">
                <a:effectLst/>
                <a:latin typeface="Times New Roman" panose="02020603050405020304" pitchFamily="18" charset="0"/>
                <a:ea typeface="Times New Roman" panose="02020603050405020304" pitchFamily="18" charset="0"/>
              </a:rPr>
              <a:t>наздогнати супротивника, або </a:t>
            </a:r>
            <a:r>
              <a:rPr lang="uk-UA" sz="1900" b="1" dirty="0">
                <a:effectLst/>
                <a:latin typeface="Times New Roman" panose="02020603050405020304" pitchFamily="18" charset="0"/>
                <a:ea typeface="Times New Roman" panose="02020603050405020304" pitchFamily="18" charset="0"/>
              </a:rPr>
              <a:t>при </a:t>
            </a:r>
            <a:r>
              <a:rPr lang="uk-UA" sz="1900" b="1" spc="-15" dirty="0">
                <a:effectLst/>
                <a:latin typeface="Times New Roman" panose="02020603050405020304" pitchFamily="18" charset="0"/>
                <a:ea typeface="Times New Roman" panose="02020603050405020304" pitchFamily="18" charset="0"/>
              </a:rPr>
              <a:t>веденні поєдинку </a:t>
            </a:r>
            <a:r>
              <a:rPr lang="uk-UA" sz="1900" b="1" dirty="0">
                <a:effectLst/>
                <a:latin typeface="Times New Roman" panose="02020603050405020304" pitchFamily="18" charset="0"/>
                <a:ea typeface="Times New Roman" panose="02020603050405020304" pitchFamily="18" charset="0"/>
              </a:rPr>
              <a:t>з </a:t>
            </a:r>
            <a:r>
              <a:rPr lang="uk-UA" sz="1900" b="1" spc="-15" dirty="0">
                <a:effectLst/>
                <a:latin typeface="Times New Roman" panose="02020603050405020304" pitchFamily="18" charset="0"/>
                <a:ea typeface="Times New Roman" panose="02020603050405020304" pitchFamily="18" charset="0"/>
              </a:rPr>
              <a:t>кількома суперниками. Виконується широкими кроками </a:t>
            </a:r>
            <a:r>
              <a:rPr lang="uk-UA" sz="1900" b="1" dirty="0">
                <a:effectLst/>
                <a:latin typeface="Times New Roman" panose="02020603050405020304" pitchFamily="18" charset="0"/>
                <a:ea typeface="Times New Roman" panose="02020603050405020304" pitchFamily="18" charset="0"/>
              </a:rPr>
              <a:t>із </a:t>
            </a:r>
            <a:r>
              <a:rPr lang="uk-UA" sz="1900" b="1" spc="-15" dirty="0">
                <a:effectLst/>
                <a:latin typeface="Times New Roman" panose="02020603050405020304" pitchFamily="18" charset="0"/>
                <a:ea typeface="Times New Roman" panose="02020603050405020304" pitchFamily="18" charset="0"/>
              </a:rPr>
              <a:t>збереженням бойового положення рук </a:t>
            </a:r>
            <a:r>
              <a:rPr lang="uk-UA" sz="1900" b="1" dirty="0">
                <a:effectLst/>
                <a:latin typeface="Times New Roman" panose="02020603050405020304" pitchFamily="18" charset="0"/>
                <a:ea typeface="Times New Roman" panose="02020603050405020304" pitchFamily="18" charset="0"/>
              </a:rPr>
              <a:t>і </a:t>
            </a:r>
            <a:r>
              <a:rPr lang="uk-UA" sz="1900" b="1" spc="-15" dirty="0">
                <a:effectLst/>
                <a:latin typeface="Times New Roman" panose="02020603050405020304" pitchFamily="18" charset="0"/>
                <a:ea typeface="Times New Roman" panose="02020603050405020304" pitchFamily="18" charset="0"/>
              </a:rPr>
              <a:t>тулуба.</a:t>
            </a:r>
            <a:endParaRPr lang="ru-RU" sz="1900" b="1" dirty="0">
              <a:effectLst/>
              <a:latin typeface="Times New Roman" panose="02020603050405020304" pitchFamily="18" charset="0"/>
              <a:ea typeface="Times New Roman" panose="02020603050405020304" pitchFamily="18" charset="0"/>
            </a:endParaRPr>
          </a:p>
          <a:p>
            <a:r>
              <a:rPr lang="uk-UA" sz="1900" b="1" i="1" dirty="0">
                <a:solidFill>
                  <a:srgbClr val="FF0000"/>
                </a:solidFill>
                <a:effectLst/>
                <a:highlight>
                  <a:srgbClr val="FFFF00"/>
                </a:highlight>
                <a:latin typeface="Times New Roman" panose="02020603050405020304" pitchFamily="18" charset="0"/>
                <a:ea typeface="Times New Roman" panose="02020603050405020304" pitchFamily="18" charset="0"/>
              </a:rPr>
              <a:t>Положення всіх частин тіла в бойовій стійці зберігається незмінним під час будь-яких пересувань.</a:t>
            </a:r>
            <a:endParaRPr lang="ru-RU" sz="1900" b="1" i="1" dirty="0">
              <a:solidFill>
                <a:srgbClr val="FF0000"/>
              </a:solidFill>
              <a:effectLst/>
              <a:highlight>
                <a:srgbClr val="FFFF00"/>
              </a:highlight>
              <a:latin typeface="Times New Roman" panose="02020603050405020304" pitchFamily="18" charset="0"/>
              <a:ea typeface="Times New Roman" panose="02020603050405020304" pitchFamily="18" charset="0"/>
            </a:endParaRPr>
          </a:p>
          <a:p>
            <a:r>
              <a:rPr lang="uk-UA" sz="1900" b="1" i="1" dirty="0">
                <a:effectLst/>
                <a:latin typeface="Times New Roman" panose="02020603050405020304" pitchFamily="18" charset="0"/>
                <a:ea typeface="Times New Roman" panose="02020603050405020304" pitchFamily="18" charset="0"/>
              </a:rPr>
              <a:t>Характерні помилки під час пересування: </a:t>
            </a:r>
            <a:r>
              <a:rPr lang="uk-UA" sz="1900" b="1" dirty="0">
                <a:effectLst/>
                <a:latin typeface="Times New Roman" panose="02020603050405020304" pitchFamily="18" charset="0"/>
                <a:ea typeface="Times New Roman" panose="02020603050405020304" pitchFamily="18" charset="0"/>
              </a:rPr>
              <a:t>коливання центру ваги за вертикаллю; не витримується після пересування необхідна відстань між ногами і розподіл ваги тіла; пересування здійснюється на прямих ногах; тулуб нахилено вперед або назад; у бойовій стійці ступні ніг розміщені на одній лінії; тулуб не розвертається у напрямку руху; пересування здійснюється не одним рухом, а частинами.</a:t>
            </a:r>
            <a:endParaRPr lang="ru-RU" sz="19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4054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A7E948-EEB2-421F-B3C9-864898597687}"/>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Бойова дистанція</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7476ACC3-67AF-48BD-B755-75B452871C83}"/>
              </a:ext>
            </a:extLst>
          </p:cNvPr>
          <p:cNvSpPr>
            <a:spLocks noGrp="1"/>
          </p:cNvSpPr>
          <p:nvPr>
            <p:ph idx="1"/>
          </p:nvPr>
        </p:nvSpPr>
        <p:spPr>
          <a:xfrm>
            <a:off x="127592" y="2328530"/>
            <a:ext cx="11950994" cy="4380614"/>
          </a:xfrm>
        </p:spPr>
        <p:txBody>
          <a:bodyPr>
            <a:normAutofit fontScale="92500" lnSpcReduction="10000"/>
          </a:bodyPr>
          <a:lstStyle/>
          <a:p>
            <a:r>
              <a:rPr lang="uk-UA" sz="1800" b="1" dirty="0">
                <a:effectLst/>
                <a:latin typeface="Times New Roman" panose="02020603050405020304" pitchFamily="18" charset="0"/>
                <a:ea typeface="Times New Roman" panose="02020603050405020304" pitchFamily="18" charset="0"/>
              </a:rPr>
              <a:t>У практиці ведення рукопашного бою дотримуються трьох дистанцій – дальньої, середньої і ближньої. </a:t>
            </a:r>
            <a:r>
              <a:rPr lang="uk-UA" b="1" dirty="0">
                <a:latin typeface="Times New Roman" panose="02020603050405020304" pitchFamily="18" charset="0"/>
                <a:ea typeface="Times New Roman" panose="02020603050405020304" pitchFamily="18" charset="0"/>
              </a:rPr>
              <a:t>Солдат</a:t>
            </a:r>
            <a:r>
              <a:rPr lang="uk-UA" sz="1800" b="1" dirty="0">
                <a:effectLst/>
                <a:latin typeface="Times New Roman" panose="02020603050405020304" pitchFamily="18" charset="0"/>
                <a:ea typeface="Times New Roman" panose="02020603050405020304" pitchFamily="18" charset="0"/>
              </a:rPr>
              <a:t> повинен уміти вести бій на кожній з них, щоб краще орієнтуватися у всіх бойових ситуаціях.</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Дальня дистанція </a:t>
            </a:r>
            <a:r>
              <a:rPr lang="uk-UA" sz="1800" b="1" dirty="0">
                <a:effectLst/>
                <a:latin typeface="Times New Roman" panose="02020603050405020304" pitchFamily="18" charset="0"/>
                <a:ea typeface="Times New Roman" panose="02020603050405020304" pitchFamily="18" charset="0"/>
              </a:rPr>
              <a:t>– відстань, з якої боєць, перебуваючи у бойовій стійці, може нанести удар ногою, рукою з кроком уперед.</a:t>
            </a: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Середня дистанція </a:t>
            </a:r>
            <a:r>
              <a:rPr lang="uk-UA" sz="1800" b="1" dirty="0">
                <a:effectLst/>
                <a:latin typeface="Times New Roman" panose="02020603050405020304" pitchFamily="18" charset="0"/>
                <a:ea typeface="Times New Roman" panose="02020603050405020304" pitchFamily="18" charset="0"/>
              </a:rPr>
              <a:t>– відстань, з якої можна нанести удар ногою, рукою, не виконуючи при цьому кроку вперед.</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Ближня дистанція </a:t>
            </a:r>
            <a:r>
              <a:rPr lang="uk-UA" sz="1800" b="1" dirty="0">
                <a:effectLst/>
                <a:latin typeface="Times New Roman" panose="02020603050405020304" pitchFamily="18" charset="0"/>
                <a:ea typeface="Times New Roman" panose="02020603050405020304" pitchFamily="18" charset="0"/>
              </a:rPr>
              <a:t>– відстань, з якої можна нанести короткі удари рукою (бокові або знизу).</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Відстань між супротивниками, які ведуть бій, визначає час, необхідний для виконання ударів ногами, руками, підсікань та захистів.</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Ведучи бій на далекій дистанції, боєць стоїть більш прямо, активно пересувається і намагається наносити удари, залишаючись недосяжним для супротивника. Наближаючись до супротивника, він при цьому стає зібраним, положення ніг стійкіше, руки закривають голову та тулуб.</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Дистанція впливає на здатність реагувати у критичних ситуаціях. На відстані 50 см від супротивника практично неможливо зреагувати </a:t>
            </a:r>
            <a:r>
              <a:rPr lang="uk-UA" sz="1800" b="1" spc="25" dirty="0">
                <a:effectLst/>
                <a:latin typeface="Times New Roman" panose="02020603050405020304" pitchFamily="18" charset="0"/>
                <a:ea typeface="Times New Roman" panose="02020603050405020304" pitchFamily="18" charset="0"/>
              </a:rPr>
              <a:t>на </a:t>
            </a:r>
            <a:r>
              <a:rPr lang="uk-UA" sz="1800" b="1" dirty="0">
                <a:effectLst/>
                <a:latin typeface="Times New Roman" panose="02020603050405020304" pitchFamily="18" charset="0"/>
                <a:ea typeface="Times New Roman" panose="02020603050405020304" pitchFamily="18" charset="0"/>
              </a:rPr>
              <a:t>удар ножем, а на відстані 1-1,5 м є можливість поставити блок, виконати удар ногою або рукою.</a:t>
            </a:r>
            <a:endParaRPr lang="ru-RU" sz="1800" b="1" dirty="0">
              <a:effectLst/>
              <a:latin typeface="Times New Roman" panose="02020603050405020304" pitchFamily="18" charset="0"/>
              <a:ea typeface="Times New Roman" panose="02020603050405020304" pitchFamily="18" charset="0"/>
            </a:endParaRPr>
          </a:p>
          <a:p>
            <a:endParaRPr lang="ru-RU" sz="1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256414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6080698-29F0-42BD-AB0F-A75636EC3A20}"/>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Удари руками і ногами</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63C26EF3-EF7A-4B5A-BB1D-66BA7004253B}"/>
              </a:ext>
            </a:extLst>
          </p:cNvPr>
          <p:cNvSpPr>
            <a:spLocks noGrp="1"/>
          </p:cNvSpPr>
          <p:nvPr>
            <p:ph idx="1"/>
          </p:nvPr>
        </p:nvSpPr>
        <p:spPr>
          <a:xfrm>
            <a:off x="0" y="2266950"/>
            <a:ext cx="12192000" cy="4591050"/>
          </a:xfrm>
        </p:spPr>
        <p:txBody>
          <a:bodyPr>
            <a:normAutofit lnSpcReduction="10000"/>
          </a:bodyPr>
          <a:lstStyle/>
          <a:p>
            <a:r>
              <a:rPr lang="uk-UA" sz="1800" b="1" dirty="0">
                <a:effectLst/>
                <a:latin typeface="Times New Roman" panose="02020603050405020304" pitchFamily="18" charset="0"/>
                <a:ea typeface="Times New Roman" panose="02020603050405020304" pitchFamily="18" charset="0"/>
              </a:rPr>
              <a:t>Удари відносяться до атакуючих дій (прийомів нападу), тобто прийомів фізичного впливу (техніко-тактичних дій), що спрямовані на враження чи силове затримання окупанта.</a:t>
            </a:r>
            <a:endParaRPr lang="ru-RU" sz="1800" b="1" dirty="0">
              <a:effectLst/>
              <a:latin typeface="Times New Roman" panose="02020603050405020304" pitchFamily="18" charset="0"/>
              <a:ea typeface="Times New Roman" panose="02020603050405020304" pitchFamily="18" charset="0"/>
            </a:endParaRPr>
          </a:p>
          <a:p>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Удар</a:t>
            </a:r>
            <a:r>
              <a:rPr lang="uk-UA" sz="1800" b="1" dirty="0">
                <a:effectLst/>
                <a:latin typeface="Times New Roman" panose="02020603050405020304" pitchFamily="18" charset="0"/>
                <a:ea typeface="Times New Roman" panose="02020603050405020304" pitchFamily="18" charset="0"/>
              </a:rPr>
              <a:t> – це миттєва силова дія, що впливає на ту чи іншу частину тіла, у результаті якої відбувається подразнення нервових шляхів, вузлів, а також ушкодження м'язів, кісток, дрібних і великих кровоносних судин, що призводить до крововиливів. Удари діють безпосередньо на нерви, нервові закінчення і нервові вузли, м'язи і зв'язки, викликаючи больовий шок, спричиняють механічні розриви м'язів, судин, кісток тощо.</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Для найефективнішого нанесення ударів їх треба спрямовувати в такі місця, в яких нерви, судини і кістки менше захищені м'язами, щільними суглобними сумками і зв'язками та розміщені у безпосередній близькості до поверхні тіла людини.</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Ефективність ударів забезпечується:</a:t>
            </a:r>
            <a:endParaRPr lang="ru-RU" sz="1800" b="1" dirty="0">
              <a:effectLst/>
              <a:latin typeface="Times New Roman" panose="02020603050405020304" pitchFamily="18" charset="0"/>
              <a:ea typeface="Times New Roman" panose="02020603050405020304" pitchFamily="18" charset="0"/>
            </a:endParaRPr>
          </a:p>
          <a:p>
            <a:pPr marL="342900" lvl="0" indent="-342900" algn="just">
              <a:lnSpc>
                <a:spcPts val="1610"/>
              </a:lnSpc>
              <a:spcAft>
                <a:spcPts val="0"/>
              </a:spcAft>
              <a:buSzPts val="1400"/>
              <a:buFont typeface="Times New Roman" panose="02020603050405020304" pitchFamily="18" charset="0"/>
              <a:buChar char="–"/>
              <a:tabLst>
                <a:tab pos="835660" algn="l"/>
              </a:tabLst>
            </a:pPr>
            <a:r>
              <a:rPr lang="uk-UA" sz="1800" b="1" dirty="0">
                <a:effectLst/>
                <a:latin typeface="Times New Roman" panose="02020603050405020304" pitchFamily="18" charset="0"/>
                <a:ea typeface="Times New Roman" panose="02020603050405020304" pitchFamily="18" charset="0"/>
              </a:rPr>
              <a:t>збереженням стійкої рівноваги і твердої опори в момент</a:t>
            </a:r>
            <a:r>
              <a:rPr lang="uk-UA" sz="1800" b="1" spc="-7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удару;</a:t>
            </a:r>
            <a:endParaRPr lang="ru-RU" sz="1800" b="1" dirty="0">
              <a:effectLst/>
              <a:latin typeface="Times New Roman" panose="02020603050405020304" pitchFamily="18" charset="0"/>
              <a:ea typeface="Times New Roman" panose="02020603050405020304" pitchFamily="18" charset="0"/>
            </a:endParaRPr>
          </a:p>
          <a:p>
            <a:pPr marL="342900" marR="170180" lvl="0" indent="-342900" algn="just">
              <a:lnSpc>
                <a:spcPct val="100000"/>
              </a:lnSpc>
              <a:spcAft>
                <a:spcPts val="0"/>
              </a:spcAft>
              <a:buSzPts val="1400"/>
              <a:buFont typeface="Times New Roman" panose="02020603050405020304" pitchFamily="18" charset="0"/>
              <a:buChar char="–"/>
              <a:tabLst>
                <a:tab pos="835660" algn="l"/>
              </a:tabLst>
            </a:pPr>
            <a:r>
              <a:rPr lang="uk-UA" sz="1800" b="1" dirty="0">
                <a:effectLst/>
                <a:latin typeface="Times New Roman" panose="02020603050405020304" pitchFamily="18" charset="0"/>
                <a:ea typeface="Times New Roman" panose="02020603050405020304" pitchFamily="18" charset="0"/>
              </a:rPr>
              <a:t>досягненням великої сили і швидкості ударів, послідовним включенням у рух великих м'язових груп і максимальної концентрації зусиль у момент</a:t>
            </a:r>
            <a:r>
              <a:rPr lang="uk-UA" sz="1800" b="1" spc="-10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удару;</a:t>
            </a:r>
            <a:endParaRPr lang="ru-RU" sz="1800" b="1" dirty="0">
              <a:effectLst/>
              <a:latin typeface="Times New Roman" panose="02020603050405020304" pitchFamily="18" charset="0"/>
              <a:ea typeface="Times New Roman" panose="02020603050405020304" pitchFamily="18" charset="0"/>
            </a:endParaRPr>
          </a:p>
          <a:p>
            <a:pPr marL="342900" lvl="0" indent="-342900" algn="just">
              <a:lnSpc>
                <a:spcPts val="1585"/>
              </a:lnSpc>
              <a:spcAft>
                <a:spcPts val="0"/>
              </a:spcAft>
              <a:buSzPts val="1400"/>
              <a:buFont typeface="Times New Roman" panose="02020603050405020304" pitchFamily="18" charset="0"/>
              <a:buChar char="–"/>
              <a:tabLst>
                <a:tab pos="835660" algn="l"/>
              </a:tabLst>
            </a:pPr>
            <a:r>
              <a:rPr lang="uk-UA" sz="1800" b="1" dirty="0">
                <a:effectLst/>
                <a:latin typeface="Times New Roman" panose="02020603050405020304" pitchFamily="18" charset="0"/>
                <a:ea typeface="Times New Roman" panose="02020603050405020304" pitchFamily="18" charset="0"/>
              </a:rPr>
              <a:t>супроводженням удару активним</a:t>
            </a:r>
            <a:r>
              <a:rPr lang="uk-UA" sz="1800" b="1" spc="-2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видихом;</a:t>
            </a:r>
            <a:endParaRPr lang="ru-RU" sz="1800" b="1" dirty="0">
              <a:effectLst/>
              <a:latin typeface="Times New Roman" panose="02020603050405020304" pitchFamily="18" charset="0"/>
              <a:ea typeface="Times New Roman" panose="02020603050405020304" pitchFamily="18" charset="0"/>
            </a:endParaRPr>
          </a:p>
          <a:p>
            <a:pPr marL="342900" lvl="0" indent="-342900" algn="just">
              <a:lnSpc>
                <a:spcPts val="1610"/>
              </a:lnSpc>
              <a:spcAft>
                <a:spcPts val="0"/>
              </a:spcAft>
              <a:buSzPts val="1400"/>
              <a:buFont typeface="Times New Roman" panose="02020603050405020304" pitchFamily="18" charset="0"/>
              <a:buChar char="–"/>
              <a:tabLst>
                <a:tab pos="835660" algn="l"/>
              </a:tabLst>
            </a:pPr>
            <a:r>
              <a:rPr lang="uk-UA" sz="1800" b="1" dirty="0">
                <a:effectLst/>
                <a:latin typeface="Times New Roman" panose="02020603050405020304" pitchFamily="18" charset="0"/>
                <a:ea typeface="Times New Roman" panose="02020603050405020304" pitchFamily="18" charset="0"/>
              </a:rPr>
              <a:t>узгодженістю дій рук і</a:t>
            </a:r>
            <a:r>
              <a:rPr lang="uk-UA" sz="1800" b="1" spc="-4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ніг.</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275063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4EB0C2C-2C9F-4874-A8B3-B2AF89C17DB6}"/>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Координація рухів</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0289FE04-842D-44C2-B504-ACCC4CBC45AB}"/>
              </a:ext>
            </a:extLst>
          </p:cNvPr>
          <p:cNvSpPr>
            <a:spLocks noGrp="1"/>
          </p:cNvSpPr>
          <p:nvPr>
            <p:ph idx="1"/>
          </p:nvPr>
        </p:nvSpPr>
        <p:spPr>
          <a:xfrm>
            <a:off x="0" y="2381250"/>
            <a:ext cx="12192000" cy="4476750"/>
          </a:xfrm>
        </p:spPr>
        <p:txBody>
          <a:bodyPr>
            <a:normAutofit/>
          </a:bodyPr>
          <a:lstStyle/>
          <a:p>
            <a:r>
              <a:rPr lang="uk-UA" sz="1800" b="1" dirty="0">
                <a:effectLst/>
                <a:latin typeface="Times New Roman" panose="02020603050405020304" pitchFamily="18" charset="0"/>
                <a:ea typeface="Times New Roman" panose="02020603050405020304" pitchFamily="18" charset="0"/>
              </a:rPr>
              <a:t>Координація рухів при нанесенні максимально сильних ударів має відповідати трьом вимогам:</a:t>
            </a:r>
            <a:endParaRPr lang="ru-RU" sz="1800" b="1" dirty="0">
              <a:effectLst/>
              <a:latin typeface="Times New Roman" panose="02020603050405020304" pitchFamily="18" charset="0"/>
              <a:ea typeface="Times New Roman" panose="02020603050405020304" pitchFamily="18" charset="0"/>
            </a:endParaRPr>
          </a:p>
          <a:p>
            <a:r>
              <a:rPr lang="uk-UA" sz="1800" b="1" spc="0" dirty="0">
                <a:effectLst/>
                <a:latin typeface="Times New Roman" panose="02020603050405020304" pitchFamily="18" charset="0"/>
                <a:ea typeface="Times New Roman" panose="02020603050405020304" pitchFamily="18" charset="0"/>
              </a:rPr>
              <a:t>1) надання найбільшої швидкості ударній ланці (кулаку, ступні тощо) до моменту зіткнення з</a:t>
            </a:r>
            <a:r>
              <a:rPr lang="uk-UA" sz="1800" b="1" spc="-40" dirty="0">
                <a:effectLst/>
                <a:latin typeface="Times New Roman" panose="02020603050405020304" pitchFamily="18" charset="0"/>
                <a:ea typeface="Times New Roman" panose="02020603050405020304" pitchFamily="18" charset="0"/>
              </a:rPr>
              <a:t> </a:t>
            </a:r>
            <a:r>
              <a:rPr lang="uk-UA" sz="1800" b="1" spc="0" dirty="0">
                <a:effectLst/>
                <a:latin typeface="Times New Roman" panose="02020603050405020304" pitchFamily="18" charset="0"/>
                <a:ea typeface="Times New Roman" panose="02020603050405020304" pitchFamily="18" charset="0"/>
              </a:rPr>
              <a:t>ціллю;</a:t>
            </a:r>
          </a:p>
          <a:p>
            <a:r>
              <a:rPr lang="uk-UA" sz="1800" b="1" spc="0" dirty="0">
                <a:effectLst/>
                <a:latin typeface="Times New Roman" panose="02020603050405020304" pitchFamily="18" charset="0"/>
                <a:ea typeface="Times New Roman" panose="02020603050405020304" pitchFamily="18" charset="0"/>
              </a:rPr>
              <a:t>2) збільшення ударної маси в момент удару (досягається "закріпленням" окремих ланок сегмента, що вдаряє, шляхом одночасного включення м'язів- антагоністів: м'язів протилежних за дією функціональних</a:t>
            </a:r>
            <a:r>
              <a:rPr lang="uk-UA" sz="1800" b="1" spc="-40" dirty="0">
                <a:effectLst/>
                <a:latin typeface="Times New Roman" panose="02020603050405020304" pitchFamily="18" charset="0"/>
                <a:ea typeface="Times New Roman" panose="02020603050405020304" pitchFamily="18" charset="0"/>
              </a:rPr>
              <a:t> </a:t>
            </a:r>
            <a:r>
              <a:rPr lang="uk-UA" sz="1800" b="1" spc="0" dirty="0">
                <a:effectLst/>
                <a:latin typeface="Times New Roman" panose="02020603050405020304" pitchFamily="18" charset="0"/>
                <a:ea typeface="Times New Roman" panose="02020603050405020304" pitchFamily="18" charset="0"/>
              </a:rPr>
              <a:t>груп);</a:t>
            </a:r>
          </a:p>
          <a:p>
            <a:r>
              <a:rPr lang="uk-UA" b="1" dirty="0">
                <a:latin typeface="Times New Roman" panose="02020603050405020304" pitchFamily="18" charset="0"/>
                <a:ea typeface="Times New Roman" panose="02020603050405020304" pitchFamily="18" charset="0"/>
              </a:rPr>
              <a:t>3) </a:t>
            </a:r>
            <a:r>
              <a:rPr lang="uk-UA" sz="1800" b="1" spc="0" dirty="0">
                <a:effectLst/>
                <a:latin typeface="Times New Roman" panose="02020603050405020304" pitchFamily="18" charset="0"/>
                <a:ea typeface="Times New Roman" panose="02020603050405020304" pitchFamily="18" charset="0"/>
              </a:rPr>
              <a:t>збільшення радіуса обертання. Наприклад, сила удару правою рукою збільшується вдвічі, якщо вісь обертання проходить біля лівого плечового суглоба, порівняно з ударами, при яких вісь обертання збігається з центральною поздовжньою віссю</a:t>
            </a:r>
            <a:r>
              <a:rPr lang="uk-UA" sz="1800" b="1" spc="-30" dirty="0">
                <a:effectLst/>
                <a:latin typeface="Times New Roman" panose="02020603050405020304" pitchFamily="18" charset="0"/>
                <a:ea typeface="Times New Roman" panose="02020603050405020304" pitchFamily="18" charset="0"/>
              </a:rPr>
              <a:t> </a:t>
            </a:r>
            <a:r>
              <a:rPr lang="uk-UA" sz="1800" b="1" spc="0" dirty="0">
                <a:effectLst/>
                <a:latin typeface="Times New Roman" panose="02020603050405020304" pitchFamily="18" charset="0"/>
                <a:ea typeface="Times New Roman" panose="02020603050405020304" pitchFamily="18" charset="0"/>
              </a:rPr>
              <a:t>тіла.</a:t>
            </a:r>
            <a:endParaRPr lang="ru-RU" sz="1800" b="1" spc="0" dirty="0">
              <a:effectLst/>
              <a:latin typeface="Times New Roman" panose="02020603050405020304" pitchFamily="18" charset="0"/>
              <a:ea typeface="Times New Roman" panose="02020603050405020304" pitchFamily="18" charset="0"/>
            </a:endParaRPr>
          </a:p>
          <a:p>
            <a:pPr marL="251460" marR="168275" indent="448945" algn="just">
              <a:spcAft>
                <a:spcPts val="0"/>
              </a:spcAft>
            </a:pPr>
            <a:r>
              <a:rPr lang="uk-UA" sz="1800" b="1" dirty="0">
                <a:effectLst/>
                <a:latin typeface="Times New Roman" panose="02020603050405020304" pitchFamily="18" charset="0"/>
                <a:ea typeface="Times New Roman" panose="02020603050405020304" pitchFamily="18" charset="0"/>
              </a:rPr>
              <a:t>Під час нанесення ударів боєць повинен забезпечити собі можливість швидкого відновлення втраченої рівноваги у разі промаху і мінімальну вірогідність травмування тієї частини кінцівки, якою наноситься удар.</a:t>
            </a:r>
            <a:endParaRPr lang="ru-RU" sz="1800" b="1" dirty="0">
              <a:effectLst/>
              <a:latin typeface="Times New Roman" panose="02020603050405020304" pitchFamily="18" charset="0"/>
              <a:ea typeface="Times New Roman" panose="02020603050405020304" pitchFamily="18" charset="0"/>
            </a:endParaRPr>
          </a:p>
          <a:p>
            <a:pPr marL="251460" marR="168275" indent="448945" algn="just">
              <a:spcAft>
                <a:spcPts val="0"/>
              </a:spcAft>
            </a:pPr>
            <a:r>
              <a:rPr lang="uk-UA" sz="1800" b="1" dirty="0">
                <a:effectLst/>
                <a:latin typeface="Times New Roman" panose="02020603050405020304" pitchFamily="18" charset="0"/>
                <a:ea typeface="Times New Roman" panose="02020603050405020304" pitchFamily="18" charset="0"/>
              </a:rPr>
              <a:t>Замах при нанесенні удару свідчить про намір атакувати, що збільшує шанси супротивника для захисту. Тому необхідно сформувати навички виконання ударів без замаху.</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Удари руками і ногами значно розширюють арсенал заходів фізичного впливу, що відіграє позитивну роль у підготовці солдата до реального протиборства з кацапами.</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99661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BDE30E-FCE1-46EA-BC5B-63949EF6B719}"/>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Види ударів</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3A6F4F1F-A215-4559-AB25-833A2E4AF0A7}"/>
              </a:ext>
            </a:extLst>
          </p:cNvPr>
          <p:cNvSpPr>
            <a:spLocks noGrp="1"/>
          </p:cNvSpPr>
          <p:nvPr>
            <p:ph idx="1"/>
          </p:nvPr>
        </p:nvSpPr>
        <p:spPr>
          <a:xfrm>
            <a:off x="0" y="2849526"/>
            <a:ext cx="12192000" cy="4008474"/>
          </a:xfrm>
        </p:spPr>
        <p:txBody>
          <a:bodyPr/>
          <a:lstStyle/>
          <a:p>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Атакуючий удар </a:t>
            </a:r>
            <a:r>
              <a:rPr lang="uk-UA" sz="1800" b="1" dirty="0">
                <a:effectLst/>
                <a:latin typeface="Times New Roman" panose="02020603050405020304" pitchFamily="18" charset="0"/>
                <a:ea typeface="Times New Roman" panose="02020603050405020304" pitchFamily="18" charset="0"/>
              </a:rPr>
              <a:t>– це ініціативна наступальна дія – удар по відкритій цілі, що спрямований на ураження супротивника.</a:t>
            </a:r>
            <a:endParaRPr lang="ru-RU" sz="1800" b="1" dirty="0">
              <a:effectLst/>
              <a:latin typeface="Times New Roman" panose="02020603050405020304" pitchFamily="18" charset="0"/>
              <a:ea typeface="Times New Roman" panose="02020603050405020304" pitchFamily="18" charset="0"/>
            </a:endParaRPr>
          </a:p>
          <a:p>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Випереджаючий удар </a:t>
            </a:r>
            <a:r>
              <a:rPr lang="uk-UA" sz="1800" b="1" dirty="0">
                <a:effectLst/>
                <a:latin typeface="Times New Roman" panose="02020603050405020304" pitchFamily="18" charset="0"/>
                <a:ea typeface="Times New Roman" panose="02020603050405020304" pitchFamily="18" charset="0"/>
              </a:rPr>
              <a:t>– виконується у момент, який передує атакуючим діям супротивника.</a:t>
            </a:r>
            <a:endParaRPr lang="ru-RU" sz="1800" b="1" dirty="0">
              <a:effectLst/>
              <a:latin typeface="Times New Roman" panose="02020603050405020304" pitchFamily="18" charset="0"/>
              <a:ea typeface="Times New Roman" panose="02020603050405020304" pitchFamily="18" charset="0"/>
            </a:endParaRPr>
          </a:p>
          <a:p>
            <a:pPr marL="251460" indent="448945" algn="l">
              <a:spcAft>
                <a:spcPts val="0"/>
              </a:spcAft>
            </a:pPr>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Удар у відповідь </a:t>
            </a:r>
            <a:r>
              <a:rPr lang="uk-UA" sz="1800" b="1" dirty="0">
                <a:effectLst/>
                <a:latin typeface="Times New Roman" panose="02020603050405020304" pitchFamily="18" charset="0"/>
                <a:ea typeface="Times New Roman" panose="02020603050405020304" pitchFamily="18" charset="0"/>
              </a:rPr>
              <a:t>виконується у відповідь на атаку супротивника, після виконання захисних дій.</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Найефективнішими при фізичному протиборстві з окупантом є подвійні удари та серії ударів.</a:t>
            </a:r>
            <a:endParaRPr lang="ru-RU" sz="1800" b="1" dirty="0">
              <a:effectLst/>
              <a:latin typeface="Times New Roman" panose="02020603050405020304" pitchFamily="18" charset="0"/>
              <a:ea typeface="Times New Roman" panose="02020603050405020304" pitchFamily="18" charset="0"/>
            </a:endParaRPr>
          </a:p>
          <a:p>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Подвійний	удар </a:t>
            </a:r>
            <a:r>
              <a:rPr lang="uk-UA" sz="1800" b="1" dirty="0">
                <a:effectLst/>
                <a:latin typeface="Times New Roman" panose="02020603050405020304" pitchFamily="18" charset="0"/>
                <a:ea typeface="Times New Roman" panose="02020603050405020304" pitchFamily="18" charset="0"/>
              </a:rPr>
              <a:t>	–	два	швидко	виконання	один	за	одним	</a:t>
            </a:r>
            <a:r>
              <a:rPr lang="uk-UA" sz="1800" b="1" spc="-15" dirty="0">
                <a:effectLst/>
                <a:latin typeface="Times New Roman" panose="02020603050405020304" pitchFamily="18" charset="0"/>
                <a:ea typeface="Times New Roman" panose="02020603050405020304" pitchFamily="18" charset="0"/>
              </a:rPr>
              <a:t>одно-  чи </a:t>
            </a:r>
            <a:r>
              <a:rPr lang="uk-UA" sz="1800" b="1" dirty="0">
                <a:effectLst/>
                <a:latin typeface="Times New Roman" panose="02020603050405020304" pitchFamily="18" charset="0"/>
                <a:ea typeface="Times New Roman" panose="02020603050405020304" pitchFamily="18" charset="0"/>
              </a:rPr>
              <a:t>двосторонні удари.</a:t>
            </a:r>
            <a:endParaRPr lang="ru-RU" sz="1800" b="1" dirty="0">
              <a:effectLst/>
              <a:latin typeface="Times New Roman" panose="02020603050405020304" pitchFamily="18" charset="0"/>
              <a:ea typeface="Times New Roman" panose="02020603050405020304" pitchFamily="18" charset="0"/>
            </a:endParaRPr>
          </a:p>
          <a:p>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Односторонні подвійні удари </a:t>
            </a:r>
            <a:r>
              <a:rPr lang="uk-UA" sz="1800" b="1" dirty="0">
                <a:effectLst/>
                <a:latin typeface="Times New Roman" panose="02020603050405020304" pitchFamily="18" charset="0"/>
                <a:ea typeface="Times New Roman" panose="02020603050405020304" pitchFamily="18" charset="0"/>
              </a:rPr>
              <a:t>– виконуються однією рукою чи ногою або двома однойменними кінцівками.</a:t>
            </a:r>
            <a:endParaRPr lang="ru-RU" sz="1800" b="1" dirty="0">
              <a:effectLst/>
              <a:latin typeface="Times New Roman" panose="02020603050405020304" pitchFamily="18" charset="0"/>
              <a:ea typeface="Times New Roman" panose="02020603050405020304" pitchFamily="18" charset="0"/>
            </a:endParaRPr>
          </a:p>
          <a:p>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Двосторонні	подвійні	удари</a:t>
            </a:r>
            <a:r>
              <a:rPr lang="uk-UA" sz="1800" b="1" dirty="0">
                <a:effectLst/>
                <a:latin typeface="Times New Roman" panose="02020603050405020304" pitchFamily="18" charset="0"/>
                <a:ea typeface="Times New Roman" panose="02020603050405020304" pitchFamily="18" charset="0"/>
              </a:rPr>
              <a:t>	виконуються	двома	</a:t>
            </a:r>
            <a:r>
              <a:rPr lang="uk-UA" sz="1800" b="1" spc="-5" dirty="0">
                <a:effectLst/>
                <a:latin typeface="Times New Roman" panose="02020603050405020304" pitchFamily="18" charset="0"/>
                <a:ea typeface="Times New Roman" panose="02020603050405020304" pitchFamily="18" charset="0"/>
              </a:rPr>
              <a:t>різнойменними </a:t>
            </a:r>
            <a:r>
              <a:rPr lang="uk-UA" sz="1800" b="1" dirty="0">
                <a:effectLst/>
                <a:latin typeface="Times New Roman" panose="02020603050405020304" pitchFamily="18" charset="0"/>
                <a:ea typeface="Times New Roman" panose="02020603050405020304" pitchFamily="18" charset="0"/>
              </a:rPr>
              <a:t>кінцівками (руками, ногами або рукою і</a:t>
            </a:r>
            <a:r>
              <a:rPr lang="uk-UA" sz="1800" b="1" spc="-5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ногою).</a:t>
            </a:r>
            <a:endParaRPr lang="ru-RU" sz="1800" b="1" dirty="0">
              <a:effectLst/>
              <a:latin typeface="Times New Roman" panose="02020603050405020304" pitchFamily="18" charset="0"/>
              <a:ea typeface="Times New Roman" panose="02020603050405020304" pitchFamily="18" charset="0"/>
            </a:endParaRPr>
          </a:p>
          <a:p>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Серії ударів </a:t>
            </a:r>
            <a:r>
              <a:rPr lang="uk-UA" sz="1800" b="1" dirty="0">
                <a:effectLst/>
                <a:latin typeface="Times New Roman" panose="02020603050405020304" pitchFamily="18" charset="0"/>
                <a:ea typeface="Times New Roman" panose="02020603050405020304" pitchFamily="18" charset="0"/>
              </a:rPr>
              <a:t>передбачають послідовне нанесення декількох ударів у різних поєднаннях і з різних положень.</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880241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FC90ABB7-622D-48CD-B3C3-7FCA27EB2C40}"/>
              </a:ext>
            </a:extLst>
          </p:cNvPr>
          <p:cNvSpPr>
            <a:spLocks noGrp="1"/>
          </p:cNvSpPr>
          <p:nvPr>
            <p:ph type="title"/>
          </p:nvPr>
        </p:nvSpPr>
        <p:spPr>
          <a:xfrm>
            <a:off x="457200" y="478464"/>
            <a:ext cx="5762847" cy="5879805"/>
          </a:xfrm>
        </p:spPr>
        <p:txBody>
          <a:bodyPr/>
          <a:lstStyle/>
          <a:p>
            <a:pPr algn="ct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Прямий удар кулаком </a:t>
            </a:r>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виконується у підборіддя, сонячне сплетіння, печінку з лівосторонньої (правосторонньої) бойової стійки головками п'ясних кісток з перенесенням ваги тіла на ногу, що стоїть попереду, з незначним поворотом тулуба плечем вперед. При цьому ударі відбувається активне розгинання ноги, що стоїть позаду, та наступне обертання стегон і тулуба, поступальний рух руки, що вдаряє найкоротшим шляхом вперед і миттєве стискання пальців в кулак у момент контакту з ціллю. Одночасно, другий кулак різко відводиться назад для захисту щелепи. У момент удару кулаком права нога приставляється ближче до лівої, короткочасно сильно напружуються м'язи тіла. Після нанесення удару рука не опускається вниз, а миттєво повертається у попереднє положення і бере участь у захисті.</a:t>
            </a:r>
            <a:br>
              <a:rPr lang="ru-RU" sz="1800" dirty="0">
                <a:effectLst/>
                <a:latin typeface="Times New Roman" panose="02020603050405020304" pitchFamily="18" charset="0"/>
                <a:ea typeface="Times New Roman" panose="02020603050405020304" pitchFamily="18" charset="0"/>
              </a:rPr>
            </a:br>
            <a:endParaRPr lang="ru-RU" sz="1800" b="1" dirty="0">
              <a:solidFill>
                <a:schemeClr val="bg1"/>
              </a:solidFill>
              <a:latin typeface="Times New Roman" panose="02020603050405020304" pitchFamily="18" charset="0"/>
              <a:cs typeface="Times New Roman" panose="02020603050405020304" pitchFamily="18" charset="0"/>
            </a:endParaRPr>
          </a:p>
        </p:txBody>
      </p:sp>
      <p:sp>
        <p:nvSpPr>
          <p:cNvPr id="5" name="Текст 4">
            <a:extLst>
              <a:ext uri="{FF2B5EF4-FFF2-40B4-BE49-F238E27FC236}">
                <a16:creationId xmlns:a16="http://schemas.microsoft.com/office/drawing/2014/main" id="{D086E0F5-6FE0-438D-A31B-D19AF4F47B37}"/>
              </a:ext>
            </a:extLst>
          </p:cNvPr>
          <p:cNvSpPr>
            <a:spLocks noGrp="1"/>
          </p:cNvSpPr>
          <p:nvPr>
            <p:ph type="body" idx="1"/>
          </p:nvPr>
        </p:nvSpPr>
        <p:spPr>
          <a:xfrm>
            <a:off x="6517758" y="2428659"/>
            <a:ext cx="5674242" cy="1133248"/>
          </a:xfrm>
        </p:spPr>
        <p:txBody>
          <a:bodyPr>
            <a:normAutofit/>
          </a:bodyPr>
          <a:lstStyle/>
          <a:p>
            <a:pPr algn="ctr"/>
            <a:r>
              <a:rPr lang="uk-UA" sz="1200" b="1" dirty="0">
                <a:solidFill>
                  <a:schemeClr val="tx1"/>
                </a:solidFill>
                <a:effectLst/>
                <a:latin typeface="Times New Roman" panose="02020603050405020304" pitchFamily="18" charset="0"/>
                <a:ea typeface="Times New Roman" panose="02020603050405020304" pitchFamily="18" charset="0"/>
              </a:rPr>
              <a:t>Рука при виконанні прямих ударів не випрямляється повністю у ліктьовому суглобі для уникнення розтягнення зв'язок. З дальньої дистанції удар виконується з кроком ногою</a:t>
            </a:r>
            <a:r>
              <a:rPr lang="uk-UA" sz="1200" b="1" spc="-15" dirty="0">
                <a:solidFill>
                  <a:schemeClr val="tx1"/>
                </a:solidFill>
                <a:effectLst/>
                <a:latin typeface="Times New Roman" panose="02020603050405020304" pitchFamily="18" charset="0"/>
                <a:ea typeface="Times New Roman" panose="02020603050405020304" pitchFamily="18" charset="0"/>
              </a:rPr>
              <a:t> </a:t>
            </a:r>
            <a:r>
              <a:rPr lang="uk-UA" sz="1200" b="1" dirty="0">
                <a:solidFill>
                  <a:schemeClr val="tx1"/>
                </a:solidFill>
                <a:effectLst/>
                <a:latin typeface="Times New Roman" panose="02020603050405020304" pitchFamily="18" charset="0"/>
                <a:ea typeface="Times New Roman" panose="02020603050405020304" pitchFamily="18" charset="0"/>
              </a:rPr>
              <a:t>вперед.</a:t>
            </a:r>
            <a:endParaRPr lang="ru-RU" sz="1200" b="1" dirty="0">
              <a:solidFill>
                <a:schemeClr val="tx1"/>
              </a:solidFill>
              <a:effectLst/>
              <a:latin typeface="Times New Roman" panose="02020603050405020304" pitchFamily="18" charset="0"/>
              <a:ea typeface="Times New Roman" panose="02020603050405020304" pitchFamily="18" charset="0"/>
            </a:endParaRPr>
          </a:p>
          <a:p>
            <a:endParaRPr lang="ru-RU" dirty="0"/>
          </a:p>
        </p:txBody>
      </p:sp>
      <p:pic>
        <p:nvPicPr>
          <p:cNvPr id="6" name="Рисунок 5">
            <a:extLst>
              <a:ext uri="{FF2B5EF4-FFF2-40B4-BE49-F238E27FC236}">
                <a16:creationId xmlns:a16="http://schemas.microsoft.com/office/drawing/2014/main" id="{F9775DE6-F50C-486C-BDC6-EF9EFCDC82C5}"/>
              </a:ext>
            </a:extLst>
          </p:cNvPr>
          <p:cNvPicPr>
            <a:picLocks noChangeAspect="1"/>
          </p:cNvPicPr>
          <p:nvPr/>
        </p:nvPicPr>
        <p:blipFill>
          <a:blip r:embed="rId2"/>
          <a:stretch>
            <a:fillRect/>
          </a:stretch>
        </p:blipFill>
        <p:spPr>
          <a:xfrm>
            <a:off x="6627337" y="315616"/>
            <a:ext cx="1103472" cy="2206943"/>
          </a:xfrm>
          <a:prstGeom prst="rect">
            <a:avLst/>
          </a:prstGeom>
        </p:spPr>
      </p:pic>
      <p:pic>
        <p:nvPicPr>
          <p:cNvPr id="7" name="Рисунок 6">
            <a:extLst>
              <a:ext uri="{FF2B5EF4-FFF2-40B4-BE49-F238E27FC236}">
                <a16:creationId xmlns:a16="http://schemas.microsoft.com/office/drawing/2014/main" id="{941CF097-CC9B-4ED8-8296-482C0D4B593E}"/>
              </a:ext>
            </a:extLst>
          </p:cNvPr>
          <p:cNvPicPr>
            <a:picLocks noChangeAspect="1"/>
          </p:cNvPicPr>
          <p:nvPr/>
        </p:nvPicPr>
        <p:blipFill>
          <a:blip r:embed="rId3"/>
          <a:stretch>
            <a:fillRect/>
          </a:stretch>
        </p:blipFill>
        <p:spPr>
          <a:xfrm>
            <a:off x="7995565" y="315616"/>
            <a:ext cx="1207113" cy="1999661"/>
          </a:xfrm>
          <a:prstGeom prst="rect">
            <a:avLst/>
          </a:prstGeom>
        </p:spPr>
      </p:pic>
      <p:pic>
        <p:nvPicPr>
          <p:cNvPr id="8" name="Рисунок 7">
            <a:extLst>
              <a:ext uri="{FF2B5EF4-FFF2-40B4-BE49-F238E27FC236}">
                <a16:creationId xmlns:a16="http://schemas.microsoft.com/office/drawing/2014/main" id="{A1329CCC-4A66-439D-8DA1-DEB28E25606E}"/>
              </a:ext>
            </a:extLst>
          </p:cNvPr>
          <p:cNvPicPr>
            <a:picLocks noChangeAspect="1"/>
          </p:cNvPicPr>
          <p:nvPr/>
        </p:nvPicPr>
        <p:blipFill>
          <a:blip r:embed="rId4"/>
          <a:stretch>
            <a:fillRect/>
          </a:stretch>
        </p:blipFill>
        <p:spPr>
          <a:xfrm>
            <a:off x="9467434" y="315616"/>
            <a:ext cx="1207113" cy="1883827"/>
          </a:xfrm>
          <a:prstGeom prst="rect">
            <a:avLst/>
          </a:prstGeom>
        </p:spPr>
      </p:pic>
      <p:sp>
        <p:nvSpPr>
          <p:cNvPr id="10" name="TextBox 9">
            <a:extLst>
              <a:ext uri="{FF2B5EF4-FFF2-40B4-BE49-F238E27FC236}">
                <a16:creationId xmlns:a16="http://schemas.microsoft.com/office/drawing/2014/main" id="{A0AB127E-A8E7-499B-B1F5-1081CEE4E234}"/>
              </a:ext>
            </a:extLst>
          </p:cNvPr>
          <p:cNvSpPr txBox="1"/>
          <p:nvPr/>
        </p:nvSpPr>
        <p:spPr>
          <a:xfrm>
            <a:off x="6572547" y="3912528"/>
            <a:ext cx="5564663" cy="2308324"/>
          </a:xfrm>
          <a:prstGeom prst="rect">
            <a:avLst/>
          </a:prstGeom>
          <a:noFill/>
        </p:spPr>
        <p:txBody>
          <a:bodyPr wrap="square">
            <a:spAutoFit/>
          </a:bodyPr>
          <a:lstStyle/>
          <a:p>
            <a:pPr marL="251460" marR="167640" indent="448945" algn="just">
              <a:spcAft>
                <a:spcPts val="0"/>
              </a:spcAft>
            </a:pPr>
            <a:r>
              <a:rPr lang="uk-UA" sz="1800" b="1" dirty="0">
                <a:effectLst/>
                <a:latin typeface="Times New Roman" panose="02020603050405020304" pitchFamily="18" charset="0"/>
                <a:ea typeface="Times New Roman" panose="02020603050405020304" pitchFamily="18" charset="0"/>
              </a:rPr>
              <a:t>Для попередження пошкодження кулака необхідно навчитися правильно його стискати: тримаючи долоню розкритою, чотири пальці стиснути і  зігнути до упору у центрі долоні. Великим пальцем щільно притиснути середню фалангу вказівного пальця. Тильна сторона кулака при цьому має бути на прямій лінії з передпліччям.</a:t>
            </a:r>
            <a:endParaRPr lang="ru-RU"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97108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DDDD602-A795-4B5E-9C69-4C1EA85DEFFA}"/>
              </a:ext>
            </a:extLst>
          </p:cNvPr>
          <p:cNvSpPr>
            <a:spLocks noGrp="1"/>
          </p:cNvSpPr>
          <p:nvPr>
            <p:ph type="title"/>
          </p:nvPr>
        </p:nvSpPr>
        <p:spPr>
          <a:xfrm>
            <a:off x="628650" y="590550"/>
            <a:ext cx="5467350" cy="5695950"/>
          </a:xfrm>
        </p:spPr>
        <p:txBody>
          <a:bodyPr/>
          <a:lstStyle/>
          <a:p>
            <a:pPr algn="ct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Удар збоку </a:t>
            </a:r>
            <a:r>
              <a:rPr lang="uk-UA" sz="1800" b="1" dirty="0">
                <a:effectLst/>
                <a:latin typeface="Times New Roman" panose="02020603050405020304" pitchFamily="18" charset="0"/>
                <a:ea typeface="Times New Roman" panose="02020603050405020304" pitchFamily="18" charset="0"/>
              </a:rPr>
              <a:t>наноситься у щелепу, шию, тулуб рукою, зігнутою в лікті, короткою дугою основою стиснутих у кулак пальців. Вага тіла переноситься на ногу, що стоїть попереду. У проведенні удару активну участь беруть стегна, тулуб, плече </a:t>
            </a:r>
            <a:endParaRPr lang="ru-RU" b="1" dirty="0"/>
          </a:p>
        </p:txBody>
      </p:sp>
      <p:sp>
        <p:nvSpPr>
          <p:cNvPr id="3" name="Текст 2">
            <a:extLst>
              <a:ext uri="{FF2B5EF4-FFF2-40B4-BE49-F238E27FC236}">
                <a16:creationId xmlns:a16="http://schemas.microsoft.com/office/drawing/2014/main" id="{59FFDCAE-346B-4BC9-ADE2-A0C9C591DB91}"/>
              </a:ext>
            </a:extLst>
          </p:cNvPr>
          <p:cNvSpPr>
            <a:spLocks noGrp="1"/>
          </p:cNvSpPr>
          <p:nvPr>
            <p:ph type="body" idx="1"/>
          </p:nvPr>
        </p:nvSpPr>
        <p:spPr>
          <a:xfrm flipV="1">
            <a:off x="7810500" y="952499"/>
            <a:ext cx="45719" cy="57150"/>
          </a:xfrm>
        </p:spPr>
        <p:txBody>
          <a:bodyPr>
            <a:normAutofit fontScale="25000" lnSpcReduction="20000"/>
          </a:bodyPr>
          <a:lstStyle/>
          <a:p>
            <a:endParaRPr lang="ru-RU" sz="100" dirty="0"/>
          </a:p>
        </p:txBody>
      </p:sp>
      <p:pic>
        <p:nvPicPr>
          <p:cNvPr id="4" name="Рисунок 3">
            <a:extLst>
              <a:ext uri="{FF2B5EF4-FFF2-40B4-BE49-F238E27FC236}">
                <a16:creationId xmlns:a16="http://schemas.microsoft.com/office/drawing/2014/main" id="{99836D53-4BCD-4B06-89F7-2676844B33E7}"/>
              </a:ext>
            </a:extLst>
          </p:cNvPr>
          <p:cNvPicPr>
            <a:picLocks noChangeAspect="1"/>
          </p:cNvPicPr>
          <p:nvPr/>
        </p:nvPicPr>
        <p:blipFill>
          <a:blip r:embed="rId2"/>
          <a:stretch>
            <a:fillRect/>
          </a:stretch>
        </p:blipFill>
        <p:spPr>
          <a:xfrm>
            <a:off x="6950889" y="291747"/>
            <a:ext cx="859611" cy="2274005"/>
          </a:xfrm>
          <a:prstGeom prst="rect">
            <a:avLst/>
          </a:prstGeom>
        </p:spPr>
      </p:pic>
      <p:pic>
        <p:nvPicPr>
          <p:cNvPr id="5" name="Рисунок 4">
            <a:extLst>
              <a:ext uri="{FF2B5EF4-FFF2-40B4-BE49-F238E27FC236}">
                <a16:creationId xmlns:a16="http://schemas.microsoft.com/office/drawing/2014/main" id="{4B5EEA12-3F88-4FE0-B953-E06FFA73C77F}"/>
              </a:ext>
            </a:extLst>
          </p:cNvPr>
          <p:cNvPicPr>
            <a:picLocks noChangeAspect="1"/>
          </p:cNvPicPr>
          <p:nvPr/>
        </p:nvPicPr>
        <p:blipFill>
          <a:blip r:embed="rId3"/>
          <a:stretch>
            <a:fillRect/>
          </a:stretch>
        </p:blipFill>
        <p:spPr>
          <a:xfrm>
            <a:off x="8133611" y="291747"/>
            <a:ext cx="1164437" cy="2182557"/>
          </a:xfrm>
          <a:prstGeom prst="rect">
            <a:avLst/>
          </a:prstGeom>
        </p:spPr>
      </p:pic>
      <p:pic>
        <p:nvPicPr>
          <p:cNvPr id="6" name="Рисунок 5">
            <a:extLst>
              <a:ext uri="{FF2B5EF4-FFF2-40B4-BE49-F238E27FC236}">
                <a16:creationId xmlns:a16="http://schemas.microsoft.com/office/drawing/2014/main" id="{20878ED5-7FC6-49B4-B594-2A76E8914E2C}"/>
              </a:ext>
            </a:extLst>
          </p:cNvPr>
          <p:cNvPicPr>
            <a:picLocks noChangeAspect="1"/>
          </p:cNvPicPr>
          <p:nvPr/>
        </p:nvPicPr>
        <p:blipFill>
          <a:blip r:embed="rId4"/>
          <a:stretch>
            <a:fillRect/>
          </a:stretch>
        </p:blipFill>
        <p:spPr>
          <a:xfrm>
            <a:off x="9298048" y="297843"/>
            <a:ext cx="981541" cy="2267909"/>
          </a:xfrm>
          <a:prstGeom prst="rect">
            <a:avLst/>
          </a:prstGeom>
        </p:spPr>
      </p:pic>
      <p:pic>
        <p:nvPicPr>
          <p:cNvPr id="7" name="Рисунок 6">
            <a:extLst>
              <a:ext uri="{FF2B5EF4-FFF2-40B4-BE49-F238E27FC236}">
                <a16:creationId xmlns:a16="http://schemas.microsoft.com/office/drawing/2014/main" id="{90C8856E-F6D5-4CB8-B1F1-12E459D13525}"/>
              </a:ext>
            </a:extLst>
          </p:cNvPr>
          <p:cNvPicPr>
            <a:picLocks noChangeAspect="1"/>
          </p:cNvPicPr>
          <p:nvPr/>
        </p:nvPicPr>
        <p:blipFill>
          <a:blip r:embed="rId5"/>
          <a:stretch>
            <a:fillRect/>
          </a:stretch>
        </p:blipFill>
        <p:spPr>
          <a:xfrm>
            <a:off x="10716116" y="291747"/>
            <a:ext cx="1048603" cy="2213040"/>
          </a:xfrm>
          <a:prstGeom prst="rect">
            <a:avLst/>
          </a:prstGeom>
        </p:spPr>
      </p:pic>
      <p:sp>
        <p:nvSpPr>
          <p:cNvPr id="9" name="TextBox 8">
            <a:extLst>
              <a:ext uri="{FF2B5EF4-FFF2-40B4-BE49-F238E27FC236}">
                <a16:creationId xmlns:a16="http://schemas.microsoft.com/office/drawing/2014/main" id="{1DA7632B-3179-48F5-B070-0AD1F55EB7B7}"/>
              </a:ext>
            </a:extLst>
          </p:cNvPr>
          <p:cNvSpPr txBox="1"/>
          <p:nvPr/>
        </p:nvSpPr>
        <p:spPr>
          <a:xfrm>
            <a:off x="6537954" y="3226504"/>
            <a:ext cx="5482595" cy="2862322"/>
          </a:xfrm>
          <a:prstGeom prst="rect">
            <a:avLst/>
          </a:prstGeom>
          <a:noFill/>
        </p:spPr>
        <p:txBody>
          <a:bodyPr wrap="square">
            <a:spAutoFit/>
          </a:bodyPr>
          <a:lstStyle/>
          <a:p>
            <a:pPr marL="701040" indent="448945">
              <a:spcAft>
                <a:spcPts val="0"/>
              </a:spcAft>
            </a:pPr>
            <a:r>
              <a:rPr lang="uk-UA" sz="1800" b="1" dirty="0">
                <a:effectLst/>
                <a:latin typeface="Times New Roman" panose="02020603050405020304" pitchFamily="18" charset="0"/>
                <a:ea typeface="Times New Roman" panose="02020603050405020304" pitchFamily="18" charset="0"/>
              </a:rPr>
              <a:t>Для нанесення удару збоку необхідно з бойової стійки спрямувати руку в</a:t>
            </a:r>
            <a:r>
              <a:rPr lang="ru-RU" b="1" dirty="0">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ціль, кулак повернути пальцями всередину або вниз і, описуючи ним дугу за горизонталлю, нанести удар. У момент удару передпліччя має бути підняте ліктем вперед. Удар наноситься з кроком і без кроку, з різким розворотом тулуба. Рука не повинна видавати наміри (опусканням вниз чи відведенням назад) перед ударом.</a:t>
            </a:r>
            <a:endParaRPr lang="ru-RU"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3536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EA0E27F-E201-44DC-9AB4-64A8E7350697}"/>
              </a:ext>
            </a:extLst>
          </p:cNvPr>
          <p:cNvSpPr>
            <a:spLocks noGrp="1"/>
          </p:cNvSpPr>
          <p:nvPr>
            <p:ph type="title"/>
          </p:nvPr>
        </p:nvSpPr>
        <p:spPr>
          <a:xfrm>
            <a:off x="478466" y="510363"/>
            <a:ext cx="5617534" cy="4795284"/>
          </a:xfrm>
        </p:spPr>
        <p:txBody>
          <a:bodyPr/>
          <a:lstStyle/>
          <a:p>
            <a:pPr algn="ct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Удар знизу </a:t>
            </a:r>
            <a:r>
              <a:rPr lang="uk-UA" sz="1800" b="1" dirty="0">
                <a:effectLst/>
                <a:latin typeface="Times New Roman" panose="02020603050405020304" pitchFamily="18" charset="0"/>
                <a:ea typeface="Times New Roman" panose="02020603050405020304" pitchFamily="18" charset="0"/>
              </a:rPr>
              <a:t>наноситься у ближньому бою зігнутою у лікті рукою у підборіддя, печінку, сонячне сплетіння, пах, а коли супротивник нахиляється вперед – в обличчя. Виконується як з місця, так і з кроком вперед. Удар наноситься кулаком, розвернутими пальцями уверх (на себе) або основою долоні. В удар вкладається інерційна сила розвороту тулуба.</a:t>
            </a:r>
            <a:br>
              <a:rPr lang="uk-UA" sz="1800" b="1" dirty="0">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r>
              <a:rPr lang="uk-UA" sz="1800" b="1" dirty="0">
                <a:effectLst/>
                <a:latin typeface="Times New Roman" panose="02020603050405020304" pitchFamily="18" charset="0"/>
                <a:ea typeface="Times New Roman" panose="02020603050405020304" pitchFamily="18" charset="0"/>
              </a:rPr>
              <a:t> </a:t>
            </a:r>
            <a:endParaRPr lang="ru-RU" b="1" dirty="0"/>
          </a:p>
        </p:txBody>
      </p:sp>
      <p:sp>
        <p:nvSpPr>
          <p:cNvPr id="3" name="Текст 2">
            <a:extLst>
              <a:ext uri="{FF2B5EF4-FFF2-40B4-BE49-F238E27FC236}">
                <a16:creationId xmlns:a16="http://schemas.microsoft.com/office/drawing/2014/main" id="{6ED920E3-2F21-4A51-955E-0DE42DA03487}"/>
              </a:ext>
            </a:extLst>
          </p:cNvPr>
          <p:cNvSpPr>
            <a:spLocks noGrp="1"/>
          </p:cNvSpPr>
          <p:nvPr>
            <p:ph type="body" idx="1"/>
          </p:nvPr>
        </p:nvSpPr>
        <p:spPr>
          <a:xfrm flipH="1">
            <a:off x="10344150" y="510363"/>
            <a:ext cx="133350" cy="45719"/>
          </a:xfrm>
        </p:spPr>
        <p:txBody>
          <a:bodyPr>
            <a:normAutofit fontScale="25000" lnSpcReduction="20000"/>
          </a:bodyPr>
          <a:lstStyle/>
          <a:p>
            <a:endParaRPr lang="ru-RU" sz="100" dirty="0"/>
          </a:p>
        </p:txBody>
      </p:sp>
      <p:pic>
        <p:nvPicPr>
          <p:cNvPr id="4" name="image14.png">
            <a:extLst>
              <a:ext uri="{FF2B5EF4-FFF2-40B4-BE49-F238E27FC236}">
                <a16:creationId xmlns:a16="http://schemas.microsoft.com/office/drawing/2014/main" id="{54D0589A-60BE-4BF5-8004-94EB6B0ECF65}"/>
              </a:ext>
            </a:extLst>
          </p:cNvPr>
          <p:cNvPicPr/>
          <p:nvPr/>
        </p:nvPicPr>
        <p:blipFill>
          <a:blip r:embed="rId2" cstate="print"/>
          <a:stretch>
            <a:fillRect/>
          </a:stretch>
        </p:blipFill>
        <p:spPr>
          <a:xfrm>
            <a:off x="6748462" y="556082"/>
            <a:ext cx="1247775" cy="2148840"/>
          </a:xfrm>
          <a:prstGeom prst="rect">
            <a:avLst/>
          </a:prstGeom>
        </p:spPr>
      </p:pic>
      <p:pic>
        <p:nvPicPr>
          <p:cNvPr id="5" name="Рисунок 4">
            <a:extLst>
              <a:ext uri="{FF2B5EF4-FFF2-40B4-BE49-F238E27FC236}">
                <a16:creationId xmlns:a16="http://schemas.microsoft.com/office/drawing/2014/main" id="{D028FF54-E468-42F6-AF3B-152458E84425}"/>
              </a:ext>
            </a:extLst>
          </p:cNvPr>
          <p:cNvPicPr>
            <a:picLocks noChangeAspect="1"/>
          </p:cNvPicPr>
          <p:nvPr/>
        </p:nvPicPr>
        <p:blipFill>
          <a:blip r:embed="rId3"/>
          <a:stretch>
            <a:fillRect/>
          </a:stretch>
        </p:blipFill>
        <p:spPr>
          <a:xfrm>
            <a:off x="8221942" y="577234"/>
            <a:ext cx="853514" cy="2127688"/>
          </a:xfrm>
          <a:prstGeom prst="rect">
            <a:avLst/>
          </a:prstGeom>
        </p:spPr>
      </p:pic>
      <p:pic>
        <p:nvPicPr>
          <p:cNvPr id="6" name="Рисунок 5">
            <a:extLst>
              <a:ext uri="{FF2B5EF4-FFF2-40B4-BE49-F238E27FC236}">
                <a16:creationId xmlns:a16="http://schemas.microsoft.com/office/drawing/2014/main" id="{EB3B88BA-B14F-4178-AE05-9582EC40131B}"/>
              </a:ext>
            </a:extLst>
          </p:cNvPr>
          <p:cNvPicPr>
            <a:picLocks noChangeAspect="1"/>
          </p:cNvPicPr>
          <p:nvPr/>
        </p:nvPicPr>
        <p:blipFill>
          <a:blip r:embed="rId4"/>
          <a:stretch>
            <a:fillRect/>
          </a:stretch>
        </p:blipFill>
        <p:spPr>
          <a:xfrm>
            <a:off x="9260166" y="510363"/>
            <a:ext cx="1133954" cy="2182557"/>
          </a:xfrm>
          <a:prstGeom prst="rect">
            <a:avLst/>
          </a:prstGeom>
        </p:spPr>
      </p:pic>
      <p:pic>
        <p:nvPicPr>
          <p:cNvPr id="7" name="Рисунок 6">
            <a:extLst>
              <a:ext uri="{FF2B5EF4-FFF2-40B4-BE49-F238E27FC236}">
                <a16:creationId xmlns:a16="http://schemas.microsoft.com/office/drawing/2014/main" id="{E1A8527B-449A-44F6-BBAF-C9F42C32DE3A}"/>
              </a:ext>
            </a:extLst>
          </p:cNvPr>
          <p:cNvPicPr>
            <a:picLocks noChangeAspect="1"/>
          </p:cNvPicPr>
          <p:nvPr/>
        </p:nvPicPr>
        <p:blipFill>
          <a:blip r:embed="rId5"/>
          <a:stretch>
            <a:fillRect/>
          </a:stretch>
        </p:blipFill>
        <p:spPr>
          <a:xfrm>
            <a:off x="10643637" y="577234"/>
            <a:ext cx="1207113" cy="2152075"/>
          </a:xfrm>
          <a:prstGeom prst="rect">
            <a:avLst/>
          </a:prstGeom>
        </p:spPr>
      </p:pic>
      <p:sp>
        <p:nvSpPr>
          <p:cNvPr id="9" name="TextBox 8">
            <a:extLst>
              <a:ext uri="{FF2B5EF4-FFF2-40B4-BE49-F238E27FC236}">
                <a16:creationId xmlns:a16="http://schemas.microsoft.com/office/drawing/2014/main" id="{403E78EC-9345-4A73-9BCD-4E4023A30BF0}"/>
              </a:ext>
            </a:extLst>
          </p:cNvPr>
          <p:cNvSpPr txBox="1"/>
          <p:nvPr/>
        </p:nvSpPr>
        <p:spPr>
          <a:xfrm>
            <a:off x="6343650" y="3516118"/>
            <a:ext cx="5848350" cy="2308324"/>
          </a:xfrm>
          <a:prstGeom prst="rect">
            <a:avLst/>
          </a:prstGeom>
          <a:noFill/>
        </p:spPr>
        <p:txBody>
          <a:bodyPr wrap="square">
            <a:spAutoFit/>
          </a:bodyPr>
          <a:lstStyle/>
          <a:p>
            <a:pPr marL="251460" marR="166370" indent="448945" algn="just">
              <a:spcAft>
                <a:spcPts val="0"/>
              </a:spcAft>
            </a:pPr>
            <a:r>
              <a:rPr lang="uk-UA" sz="1800" b="1" dirty="0">
                <a:effectLst/>
                <a:latin typeface="Times New Roman" panose="02020603050405020304" pitchFamily="18" charset="0"/>
                <a:ea typeface="Times New Roman" panose="02020603050405020304" pitchFamily="18" charset="0"/>
              </a:rPr>
              <a:t>Кожен з ударів руками може змінюватися за довжиною і спрямованістю, залежно від дистанції, з якої він наноситься. Чим ближче супротивники один до одного, тим коротші удари. Крім того, під час нанесення ударів збоку зменшується кут між плечем і передпліччям. Прямий удар з далекої дистанції досягає мети при витягнутій руці, а із середньої – при напівзігнутій.</a:t>
            </a:r>
            <a:endParaRPr lang="ru-RU" sz="1800" b="1" dirty="0">
              <a:effectLst/>
              <a:latin typeface="Times New Roman" panose="02020603050405020304" pitchFamily="18" charset="0"/>
              <a:ea typeface="Times New Roman" panose="02020603050405020304" pitchFamily="18" charset="0"/>
            </a:endParaRPr>
          </a:p>
        </p:txBody>
      </p:sp>
      <p:sp>
        <p:nvSpPr>
          <p:cNvPr id="11" name="TextBox 10">
            <a:extLst>
              <a:ext uri="{FF2B5EF4-FFF2-40B4-BE49-F238E27FC236}">
                <a16:creationId xmlns:a16="http://schemas.microsoft.com/office/drawing/2014/main" id="{D04EDCA1-DCA8-44EB-95DC-B6CA68112430}"/>
              </a:ext>
            </a:extLst>
          </p:cNvPr>
          <p:cNvSpPr txBox="1"/>
          <p:nvPr/>
        </p:nvSpPr>
        <p:spPr>
          <a:xfrm>
            <a:off x="478465" y="3232504"/>
            <a:ext cx="5779775" cy="2585323"/>
          </a:xfrm>
          <a:prstGeom prst="rect">
            <a:avLst/>
          </a:prstGeom>
          <a:noFill/>
        </p:spPr>
        <p:txBody>
          <a:bodyPr wrap="square">
            <a:spAutoFit/>
          </a:bodyPr>
          <a:lstStyle/>
          <a:p>
            <a:pPr marL="251460" marR="170815" indent="448945" algn="ctr">
              <a:spcBef>
                <a:spcPts val="5"/>
              </a:spcBef>
              <a:spcAft>
                <a:spcPts val="0"/>
              </a:spcAft>
            </a:pPr>
            <a:r>
              <a:rPr lang="uk-UA" sz="1800" b="1" dirty="0">
                <a:solidFill>
                  <a:schemeClr val="bg1"/>
                </a:solidFill>
                <a:effectLst/>
                <a:latin typeface="Times New Roman" panose="02020603050405020304" pitchFamily="18" charset="0"/>
                <a:ea typeface="Times New Roman" panose="02020603050405020304" pitchFamily="18" charset="0"/>
              </a:rPr>
              <a:t>У практиці під час нанесення ударів руками напрямок рухів може змінюватися: удар знизу може бути трохи збоку, удар збоку ледь знизу, прямий знизу чи збоку. Це залежить від положення рук супротивника, застосованого ним захисту, дистанції між супротивниками, їх бойового положення, а також</a:t>
            </a:r>
            <a:r>
              <a:rPr lang="uk-UA" sz="1800" b="1" spc="335"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від</a:t>
            </a:r>
            <a:r>
              <a:rPr lang="ru-RU" b="1" dirty="0">
                <a:solidFill>
                  <a:schemeClr val="bg1"/>
                </a:solidFill>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положення бійця, який під час своїх атак має страхуватися від ударів супротивника.</a:t>
            </a:r>
            <a:endParaRPr lang="ru-RU" sz="1800" b="1" dirty="0">
              <a:solidFill>
                <a:schemeClr val="bg1"/>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668400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51BA296E-546F-49B7-965C-4405B97145D7}"/>
              </a:ext>
            </a:extLst>
          </p:cNvPr>
          <p:cNvSpPr>
            <a:spLocks noGrp="1"/>
          </p:cNvSpPr>
          <p:nvPr>
            <p:ph type="title"/>
          </p:nvPr>
        </p:nvSpPr>
        <p:spPr/>
        <p:txBody>
          <a:bodyPr/>
          <a:lstStyle/>
          <a:p>
            <a:pPr algn="ctr"/>
            <a:r>
              <a:rPr lang="uk-UA" sz="3200" b="1" dirty="0">
                <a:solidFill>
                  <a:srgbClr val="FF0000"/>
                </a:solidFill>
                <a:highlight>
                  <a:srgbClr val="FFFF00"/>
                </a:highlight>
                <a:latin typeface="Times New Roman" panose="02020603050405020304" pitchFamily="18" charset="0"/>
                <a:cs typeface="Times New Roman" panose="02020603050405020304" pitchFamily="18" charset="0"/>
              </a:rPr>
              <a:t>Удар пальцями</a:t>
            </a:r>
            <a:endParaRPr lang="ru-RU" sz="3200" b="1"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220CE1FF-A78B-46C2-8224-38C792221780}"/>
              </a:ext>
            </a:extLst>
          </p:cNvPr>
          <p:cNvSpPr>
            <a:spLocks noGrp="1"/>
          </p:cNvSpPr>
          <p:nvPr>
            <p:ph idx="1"/>
          </p:nvPr>
        </p:nvSpPr>
        <p:spPr>
          <a:xfrm>
            <a:off x="0" y="2324100"/>
            <a:ext cx="12192000" cy="4533900"/>
          </a:xfrm>
        </p:spPr>
        <p:txBody>
          <a:bodyPr>
            <a:normAutofit lnSpcReduction="10000"/>
          </a:bodyPr>
          <a:lstStyle/>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Удар пальцями </a:t>
            </a:r>
            <a:r>
              <a:rPr lang="uk-UA" sz="1800" b="1" dirty="0">
                <a:effectLst/>
                <a:latin typeface="Times New Roman" panose="02020603050405020304" pitchFamily="18" charset="0"/>
                <a:ea typeface="Times New Roman" panose="02020603050405020304" pitchFamily="18" charset="0"/>
              </a:rPr>
              <a:t>в очі та горло застосовуються як удари, що зупиняють супротивника, відвертають увагу та позбавляють його можливості швидко зорієнтуватися. Вони здатні забезпечувати перевагу в двобої, деморалізувати агресивного і самовпевненого супротивника. Удар пальцями — ефективна захисна і відповідна дія для припинення атаки супротивника перш, ніж вона розпочнеться. Він настільки швидко і легко виконується, що супротивник одержує удар перш, ніж устигає сам нанести удар.</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Такий удар вважається найшвидшим засобом враження супротивника, тому що пальці знаходяться на найближчій відстані до нього, а також найдовшою зброєю – удар наноситься випрямленою рукою з витягнутими  вперед пальцями. Удар пальцями наноситься прямою траєкторією і схожий на раптовий </a:t>
            </a:r>
            <a:r>
              <a:rPr lang="uk-UA" sz="1800" b="1" spc="-15" dirty="0">
                <a:effectLst/>
                <a:latin typeface="Times New Roman" panose="02020603050405020304" pitchFamily="18" charset="0"/>
                <a:ea typeface="Times New Roman" panose="02020603050405020304" pitchFamily="18" charset="0"/>
              </a:rPr>
              <a:t>укус </a:t>
            </a:r>
            <a:r>
              <a:rPr lang="uk-UA" sz="1800" b="1" dirty="0">
                <a:effectLst/>
                <a:latin typeface="Times New Roman" panose="02020603050405020304" pitchFamily="18" charset="0"/>
                <a:ea typeface="Times New Roman" panose="02020603050405020304" pitchFamily="18" charset="0"/>
              </a:rPr>
              <a:t>змії, коли вона кидається вперед на свою</a:t>
            </a:r>
            <a:r>
              <a:rPr lang="uk-UA" sz="1800" b="1" spc="-2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жертву.</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Щоб не ушкодити пальці під час нанесення удару, необхідно правильно їх скласти. Для цього випрямляються і з'єднуються кінчики пальців, ледь згинаються середній і вказівний пальці, щоб зрівняти їх з безіменним і мізинцем, великий палець згинається усередину долоні.</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При нанесенні удару пальцями важлива не сила, а швидкість і точність рухів. Удар напруженими і розчепіреними пальцями "тигряча лапа" частіше застосовують для відволікаючих ударів у очі та для захоплення обличчя, очей, щелепи, носа. Дуже добре комбінується з ударом основою долоні в підборіддя з подальшим натискуванням кінчиками пальців на очі.</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447747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9011DD-1BC8-4682-A51A-5A94944EFCEF}"/>
              </a:ext>
            </a:extLst>
          </p:cNvPr>
          <p:cNvSpPr>
            <a:spLocks noGrp="1"/>
          </p:cNvSpPr>
          <p:nvPr>
            <p:ph type="title"/>
          </p:nvPr>
        </p:nvSpPr>
        <p:spPr>
          <a:xfrm>
            <a:off x="457200" y="457200"/>
            <a:ext cx="9963150" cy="1562100"/>
          </a:xfrm>
        </p:spPr>
        <p:txBody>
          <a:bodyPr/>
          <a:lstStyle/>
          <a:p>
            <a:pPr algn="ctr"/>
            <a:r>
              <a:rPr lang="uk-UA" sz="1800" b="1" dirty="0">
                <a:solidFill>
                  <a:schemeClr val="bg1"/>
                </a:solidFill>
                <a:latin typeface="Times New Roman" panose="02020603050405020304" pitchFamily="18" charset="0"/>
                <a:ea typeface="Times New Roman" panose="02020603050405020304" pitchFamily="18" charset="0"/>
              </a:rPr>
              <a:t>Б</a:t>
            </a:r>
            <a:r>
              <a:rPr lang="uk-UA" sz="1800" b="1" dirty="0">
                <a:solidFill>
                  <a:schemeClr val="bg1"/>
                </a:solidFill>
                <a:effectLst/>
                <a:latin typeface="Times New Roman" panose="02020603050405020304" pitchFamily="18" charset="0"/>
                <a:ea typeface="Times New Roman" panose="02020603050405020304" pitchFamily="18" charset="0"/>
              </a:rPr>
              <a:t>ойове мистецтво </a:t>
            </a:r>
            <a:r>
              <a:rPr lang="uk-UA" sz="1800" b="1" i="1" dirty="0">
                <a:solidFill>
                  <a:schemeClr val="bg1"/>
                </a:solidFill>
                <a:effectLst/>
                <a:latin typeface="Times New Roman" panose="02020603050405020304" pitchFamily="18" charset="0"/>
                <a:ea typeface="Times New Roman" panose="02020603050405020304" pitchFamily="18" charset="0"/>
              </a:rPr>
              <a:t>Спас </a:t>
            </a:r>
            <a:r>
              <a:rPr lang="uk-UA" sz="1800" b="1" dirty="0">
                <a:solidFill>
                  <a:schemeClr val="bg1"/>
                </a:solidFill>
                <a:effectLst/>
                <a:latin typeface="Times New Roman" panose="02020603050405020304" pitchFamily="18" charset="0"/>
                <a:ea typeface="Times New Roman" panose="02020603050405020304" pitchFamily="18" charset="0"/>
              </a:rPr>
              <a:t>відоме від княжих часів і був поширено серед запорозьких козаків. А точніше, серед козацьких розвідників — </a:t>
            </a:r>
            <a:r>
              <a:rPr lang="uk-UA" sz="1800" b="1" i="1" dirty="0">
                <a:solidFill>
                  <a:schemeClr val="bg1"/>
                </a:solidFill>
                <a:effectLst/>
                <a:latin typeface="Times New Roman" panose="02020603050405020304" pitchFamily="18" charset="0"/>
                <a:ea typeface="Times New Roman" panose="02020603050405020304" pitchFamily="18" charset="0"/>
              </a:rPr>
              <a:t>пластунів</a:t>
            </a:r>
            <a:r>
              <a:rPr lang="uk-UA" sz="1800" b="1" dirty="0">
                <a:solidFill>
                  <a:schemeClr val="bg1"/>
                </a:solidFill>
                <a:effectLst/>
                <a:latin typeface="Times New Roman" panose="02020603050405020304" pitchFamily="18" charset="0"/>
                <a:ea typeface="Times New Roman" panose="02020603050405020304" pitchFamily="18" charset="0"/>
              </a:rPr>
              <a:t>.</a:t>
            </a:r>
            <a:r>
              <a:rPr lang="uk-UA" sz="1800" b="1" spc="5"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Така</a:t>
            </a:r>
            <a:r>
              <a:rPr lang="uk-UA" sz="1800" b="1" spc="-50"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версія</a:t>
            </a:r>
            <a:r>
              <a:rPr lang="uk-UA" sz="1800" b="1" spc="-45"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підтверджується</a:t>
            </a:r>
            <a:r>
              <a:rPr lang="uk-UA" sz="1800" b="1" spc="-50"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тим,</a:t>
            </a:r>
            <a:r>
              <a:rPr lang="uk-UA" sz="1800" b="1" spc="-45"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що</a:t>
            </a:r>
            <a:r>
              <a:rPr lang="uk-UA" sz="1800" b="1" spc="-50"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технічний</a:t>
            </a:r>
            <a:r>
              <a:rPr lang="uk-UA" sz="1800" b="1" spc="-45"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арсенал</a:t>
            </a:r>
            <a:r>
              <a:rPr lang="uk-UA" sz="1800" b="1" spc="-50"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є</a:t>
            </a:r>
            <a:r>
              <a:rPr lang="uk-UA" sz="1800" b="1" spc="-40"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невеликим.</a:t>
            </a:r>
            <a:r>
              <a:rPr lang="uk-UA" sz="1800" b="1" spc="-50"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Уся</a:t>
            </a:r>
            <a:r>
              <a:rPr lang="uk-UA" sz="1800" b="1" spc="-45"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ударна</a:t>
            </a:r>
            <a:r>
              <a:rPr lang="uk-UA" sz="1800" b="1" spc="-50"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техніка</a:t>
            </a:r>
            <a:r>
              <a:rPr lang="uk-UA" sz="1800" b="1" spc="-250"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та прийоми передбачають максимально швидку нейтралізацію супротивника. Побутує</a:t>
            </a:r>
            <a:r>
              <a:rPr lang="uk-UA" sz="1800" b="1" spc="5" dirty="0">
                <a:solidFill>
                  <a:schemeClr val="bg1"/>
                </a:solidFill>
                <a:effectLst/>
                <a:latin typeface="Times New Roman" panose="02020603050405020304" pitchFamily="18" charset="0"/>
                <a:ea typeface="Times New Roman" panose="02020603050405020304" pitchFamily="18" charset="0"/>
              </a:rPr>
              <a:t> </a:t>
            </a:r>
            <a:r>
              <a:rPr lang="uk-UA" sz="1800" b="1" dirty="0">
                <a:solidFill>
                  <a:schemeClr val="bg1"/>
                </a:solidFill>
                <a:effectLst/>
                <a:latin typeface="Times New Roman" panose="02020603050405020304" pitchFamily="18" charset="0"/>
                <a:ea typeface="Times New Roman" panose="02020603050405020304" pitchFamily="18" charset="0"/>
              </a:rPr>
              <a:t>вислів:</a:t>
            </a:r>
            <a:r>
              <a:rPr lang="uk-UA" sz="1800" b="1" spc="-5" dirty="0">
                <a:solidFill>
                  <a:schemeClr val="bg1"/>
                </a:solidFill>
                <a:effectLst/>
                <a:latin typeface="Times New Roman" panose="02020603050405020304" pitchFamily="18" charset="0"/>
                <a:ea typeface="Times New Roman" panose="02020603050405020304" pitchFamily="18" charset="0"/>
              </a:rPr>
              <a:t> </a:t>
            </a:r>
            <a:br>
              <a:rPr lang="uk-UA" sz="1800" b="1" spc="-5" dirty="0">
                <a:solidFill>
                  <a:schemeClr val="bg1"/>
                </a:solidFill>
                <a:effectLst/>
                <a:latin typeface="Times New Roman" panose="02020603050405020304" pitchFamily="18" charset="0"/>
                <a:ea typeface="Times New Roman" panose="02020603050405020304" pitchFamily="18" charset="0"/>
              </a:rPr>
            </a:br>
            <a:r>
              <a:rPr lang="uk-UA" sz="2000" b="1" dirty="0">
                <a:solidFill>
                  <a:schemeClr val="bg1"/>
                </a:solidFill>
                <a:effectLst/>
                <a:latin typeface="Times New Roman" panose="02020603050405020304" pitchFamily="18" charset="0"/>
                <a:ea typeface="Times New Roman" panose="02020603050405020304" pitchFamily="18" charset="0"/>
              </a:rPr>
              <a:t>«</a:t>
            </a:r>
            <a:r>
              <a:rPr lang="uk-UA" sz="2000" b="1" i="1" dirty="0">
                <a:solidFill>
                  <a:schemeClr val="bg1"/>
                </a:solidFill>
                <a:effectLst/>
                <a:latin typeface="Times New Roman" panose="02020603050405020304" pitchFamily="18" charset="0"/>
                <a:ea typeface="Times New Roman" panose="02020603050405020304" pitchFamily="18" charset="0"/>
              </a:rPr>
              <a:t>Спас — це швидкоплинний бій</a:t>
            </a:r>
            <a:r>
              <a:rPr lang="uk-UA" sz="2000" b="1" i="1" spc="-10" dirty="0">
                <a:solidFill>
                  <a:schemeClr val="bg1"/>
                </a:solidFill>
                <a:effectLst/>
                <a:latin typeface="Times New Roman" panose="02020603050405020304" pitchFamily="18" charset="0"/>
                <a:ea typeface="Times New Roman" panose="02020603050405020304" pitchFamily="18" charset="0"/>
              </a:rPr>
              <a:t> </a:t>
            </a:r>
            <a:r>
              <a:rPr lang="uk-UA" sz="2000" b="1" i="1" dirty="0">
                <a:solidFill>
                  <a:schemeClr val="bg1"/>
                </a:solidFill>
                <a:effectLst/>
                <a:latin typeface="Times New Roman" panose="02020603050405020304" pitchFamily="18" charset="0"/>
                <a:ea typeface="Times New Roman" panose="02020603050405020304" pitchFamily="18" charset="0"/>
              </a:rPr>
              <a:t>на знищення»</a:t>
            </a:r>
            <a:r>
              <a:rPr lang="uk-UA" sz="2000" b="1" dirty="0">
                <a:solidFill>
                  <a:schemeClr val="bg1"/>
                </a:solidFill>
                <a:effectLst/>
                <a:latin typeface="Times New Roman" panose="02020603050405020304" pitchFamily="18" charset="0"/>
                <a:ea typeface="Times New Roman" panose="02020603050405020304" pitchFamily="18" charset="0"/>
              </a:rPr>
              <a:t>.</a:t>
            </a:r>
            <a:endParaRPr lang="ru-RU" sz="2000" b="1" dirty="0">
              <a:solidFill>
                <a:schemeClr val="bg1"/>
              </a:solidFill>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264D623E-5BCB-4A63-A04C-531A1D9AD9B2}"/>
              </a:ext>
            </a:extLst>
          </p:cNvPr>
          <p:cNvPicPr>
            <a:picLocks noGrp="1" noChangeAspect="1"/>
          </p:cNvPicPr>
          <p:nvPr>
            <p:ph idx="1"/>
          </p:nvPr>
        </p:nvPicPr>
        <p:blipFill>
          <a:blip r:embed="rId2"/>
          <a:stretch>
            <a:fillRect/>
          </a:stretch>
        </p:blipFill>
        <p:spPr>
          <a:xfrm>
            <a:off x="2533650" y="2553543"/>
            <a:ext cx="7124700" cy="4007645"/>
          </a:xfrm>
          <a:prstGeom prst="rect">
            <a:avLst/>
          </a:prstGeom>
        </p:spPr>
      </p:pic>
    </p:spTree>
    <p:extLst>
      <p:ext uri="{BB962C8B-B14F-4D97-AF65-F5344CB8AC3E}">
        <p14:creationId xmlns:p14="http://schemas.microsoft.com/office/powerpoint/2010/main" val="36141156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3400F00-7975-4617-89A3-EDF50454629A}"/>
              </a:ext>
            </a:extLst>
          </p:cNvPr>
          <p:cNvSpPr>
            <a:spLocks noGrp="1"/>
          </p:cNvSpPr>
          <p:nvPr>
            <p:ph type="title"/>
          </p:nvPr>
        </p:nvSpPr>
        <p:spPr>
          <a:xfrm>
            <a:off x="476250" y="457200"/>
            <a:ext cx="5619750" cy="5829300"/>
          </a:xfrm>
        </p:spPr>
        <p:txBody>
          <a:bodyPr/>
          <a:lstStyle/>
          <a:p>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Удари ліктем </a:t>
            </a:r>
            <a:r>
              <a:rPr lang="uk-UA" sz="1800" b="1" dirty="0">
                <a:effectLst/>
                <a:latin typeface="Times New Roman" panose="02020603050405020304" pitchFamily="18" charset="0"/>
                <a:ea typeface="Times New Roman" panose="02020603050405020304" pitchFamily="18" charset="0"/>
              </a:rPr>
              <a:t>є незамінною зброєю ближнього бою і мають низку переваг: надзвичайна сила; несподіваність; труднощі в їх блокуванні .</a:t>
            </a:r>
            <a:br>
              <a:rPr lang="uk-UA" sz="1800" b="1" dirty="0">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r>
              <a:rPr lang="uk-UA" sz="1800" b="1" dirty="0">
                <a:effectLst/>
                <a:latin typeface="Times New Roman" panose="02020603050405020304" pitchFamily="18" charset="0"/>
                <a:ea typeface="Times New Roman" panose="02020603050405020304" pitchFamily="18" charset="0"/>
              </a:rPr>
              <a:t>Вони застосовуються в ближньому бою для нанесення атакуючих ударів у голову (щелепу), тулуб (по ребрах, сонячне сплетіння), шию, хребет супротивника. При виконанні ударів ліктем використовується сила ніг, тулуба, плечового пояса. З успіхом виконуються удари ліктем з одночасним захопленням голови, одягу на грудях або на плечах супротивника другою</a:t>
            </a:r>
            <a:r>
              <a:rPr lang="uk-UA" sz="1800" b="1" spc="-14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рукою.</a:t>
            </a:r>
            <a:br>
              <a:rPr lang="ru-RU" sz="1800" dirty="0">
                <a:effectLst/>
                <a:latin typeface="Times New Roman" panose="02020603050405020304" pitchFamily="18" charset="0"/>
                <a:ea typeface="Times New Roman" panose="02020603050405020304" pitchFamily="18" charset="0"/>
              </a:rPr>
            </a:br>
            <a:endParaRPr lang="ru-RU" dirty="0"/>
          </a:p>
        </p:txBody>
      </p:sp>
      <p:sp>
        <p:nvSpPr>
          <p:cNvPr id="5" name="Текст 4">
            <a:extLst>
              <a:ext uri="{FF2B5EF4-FFF2-40B4-BE49-F238E27FC236}">
                <a16:creationId xmlns:a16="http://schemas.microsoft.com/office/drawing/2014/main" id="{F5B0C012-E643-46EB-A6E1-E2A27F1E35B8}"/>
              </a:ext>
            </a:extLst>
          </p:cNvPr>
          <p:cNvSpPr>
            <a:spLocks noGrp="1"/>
          </p:cNvSpPr>
          <p:nvPr>
            <p:ph type="body" idx="1"/>
          </p:nvPr>
        </p:nvSpPr>
        <p:spPr>
          <a:xfrm>
            <a:off x="10420350" y="1040131"/>
            <a:ext cx="285750" cy="45719"/>
          </a:xfrm>
        </p:spPr>
        <p:txBody>
          <a:bodyPr>
            <a:normAutofit fontScale="25000" lnSpcReduction="20000"/>
          </a:bodyPr>
          <a:lstStyle/>
          <a:p>
            <a:endParaRPr lang="ru-RU" sz="100" dirty="0"/>
          </a:p>
        </p:txBody>
      </p:sp>
      <p:pic>
        <p:nvPicPr>
          <p:cNvPr id="6" name="Рисунок 5">
            <a:extLst>
              <a:ext uri="{FF2B5EF4-FFF2-40B4-BE49-F238E27FC236}">
                <a16:creationId xmlns:a16="http://schemas.microsoft.com/office/drawing/2014/main" id="{77862B8D-12AC-41B0-89A6-91F69B3D54DE}"/>
              </a:ext>
            </a:extLst>
          </p:cNvPr>
          <p:cNvPicPr>
            <a:picLocks noChangeAspect="1"/>
          </p:cNvPicPr>
          <p:nvPr/>
        </p:nvPicPr>
        <p:blipFill>
          <a:blip r:embed="rId2"/>
          <a:stretch>
            <a:fillRect/>
          </a:stretch>
        </p:blipFill>
        <p:spPr>
          <a:xfrm>
            <a:off x="7041918" y="624762"/>
            <a:ext cx="810838" cy="1798476"/>
          </a:xfrm>
          <a:prstGeom prst="rect">
            <a:avLst/>
          </a:prstGeom>
        </p:spPr>
      </p:pic>
      <p:pic>
        <p:nvPicPr>
          <p:cNvPr id="7" name="Рисунок 6">
            <a:extLst>
              <a:ext uri="{FF2B5EF4-FFF2-40B4-BE49-F238E27FC236}">
                <a16:creationId xmlns:a16="http://schemas.microsoft.com/office/drawing/2014/main" id="{703E9F5E-3916-40EC-A473-C1533863BBD5}"/>
              </a:ext>
            </a:extLst>
          </p:cNvPr>
          <p:cNvPicPr>
            <a:picLocks noChangeAspect="1"/>
          </p:cNvPicPr>
          <p:nvPr/>
        </p:nvPicPr>
        <p:blipFill>
          <a:blip r:embed="rId3"/>
          <a:stretch>
            <a:fillRect/>
          </a:stretch>
        </p:blipFill>
        <p:spPr>
          <a:xfrm>
            <a:off x="8289135" y="624762"/>
            <a:ext cx="847417" cy="2030144"/>
          </a:xfrm>
          <a:prstGeom prst="rect">
            <a:avLst/>
          </a:prstGeom>
        </p:spPr>
      </p:pic>
      <p:pic>
        <p:nvPicPr>
          <p:cNvPr id="8" name="Рисунок 7">
            <a:extLst>
              <a:ext uri="{FF2B5EF4-FFF2-40B4-BE49-F238E27FC236}">
                <a16:creationId xmlns:a16="http://schemas.microsoft.com/office/drawing/2014/main" id="{4CBE2167-242D-4235-B149-D4778AF2FEE0}"/>
              </a:ext>
            </a:extLst>
          </p:cNvPr>
          <p:cNvPicPr>
            <a:picLocks noChangeAspect="1"/>
          </p:cNvPicPr>
          <p:nvPr/>
        </p:nvPicPr>
        <p:blipFill>
          <a:blip r:embed="rId4"/>
          <a:stretch>
            <a:fillRect/>
          </a:stretch>
        </p:blipFill>
        <p:spPr>
          <a:xfrm>
            <a:off x="9349386" y="624762"/>
            <a:ext cx="890093" cy="2030144"/>
          </a:xfrm>
          <a:prstGeom prst="rect">
            <a:avLst/>
          </a:prstGeom>
        </p:spPr>
      </p:pic>
      <p:pic>
        <p:nvPicPr>
          <p:cNvPr id="10" name="Рисунок 9">
            <a:extLst>
              <a:ext uri="{FF2B5EF4-FFF2-40B4-BE49-F238E27FC236}">
                <a16:creationId xmlns:a16="http://schemas.microsoft.com/office/drawing/2014/main" id="{EA4318AA-2F74-4223-8C7C-09F0B67FDE5F}"/>
              </a:ext>
            </a:extLst>
          </p:cNvPr>
          <p:cNvPicPr>
            <a:picLocks noChangeAspect="1"/>
          </p:cNvPicPr>
          <p:nvPr/>
        </p:nvPicPr>
        <p:blipFill>
          <a:blip r:embed="rId5"/>
          <a:stretch>
            <a:fillRect/>
          </a:stretch>
        </p:blipFill>
        <p:spPr>
          <a:xfrm>
            <a:off x="10886971" y="624762"/>
            <a:ext cx="688908" cy="1816765"/>
          </a:xfrm>
          <a:prstGeom prst="rect">
            <a:avLst/>
          </a:prstGeom>
        </p:spPr>
      </p:pic>
      <p:sp>
        <p:nvSpPr>
          <p:cNvPr id="12" name="TextBox 11">
            <a:extLst>
              <a:ext uri="{FF2B5EF4-FFF2-40B4-BE49-F238E27FC236}">
                <a16:creationId xmlns:a16="http://schemas.microsoft.com/office/drawing/2014/main" id="{4A81149F-8EAA-4A68-89B4-A3E8D1C4372D}"/>
              </a:ext>
            </a:extLst>
          </p:cNvPr>
          <p:cNvSpPr txBox="1"/>
          <p:nvPr/>
        </p:nvSpPr>
        <p:spPr>
          <a:xfrm>
            <a:off x="6539511" y="2654906"/>
            <a:ext cx="5619750" cy="3685624"/>
          </a:xfrm>
          <a:prstGeom prst="rect">
            <a:avLst/>
          </a:prstGeom>
          <a:noFill/>
        </p:spPr>
        <p:txBody>
          <a:bodyPr wrap="square">
            <a:spAutoFit/>
          </a:bodyPr>
          <a:lstStyle/>
          <a:p>
            <a:pPr marL="251460" marR="168275" indent="448945" algn="ctr">
              <a:spcBef>
                <a:spcPts val="335"/>
              </a:spcBef>
              <a:spcAft>
                <a:spcPts val="0"/>
              </a:spcAft>
            </a:pPr>
            <a:r>
              <a:rPr lang="uk-UA" sz="1800" b="1" i="1" dirty="0">
                <a:effectLst/>
                <a:latin typeface="Times New Roman" panose="02020603050405020304" pitchFamily="18" charset="0"/>
                <a:ea typeface="Times New Roman" panose="02020603050405020304" pitchFamily="18" charset="0"/>
              </a:rPr>
              <a:t>Характерні помилки під час виконання ударів руками</a:t>
            </a:r>
            <a:r>
              <a:rPr lang="uk-UA" sz="1800" b="1" dirty="0">
                <a:effectLst/>
                <a:latin typeface="Times New Roman" panose="02020603050405020304" pitchFamily="18" charset="0"/>
                <a:ea typeface="Times New Roman" panose="02020603050405020304" pitchFamily="18" charset="0"/>
              </a:rPr>
              <a:t>: </a:t>
            </a:r>
          </a:p>
          <a:p>
            <a:pPr marL="537210" marR="168275" indent="-285750" algn="just">
              <a:spcBef>
                <a:spcPts val="335"/>
              </a:spcBef>
              <a:spcAft>
                <a:spcPts val="0"/>
              </a:spcAft>
              <a:buFontTx/>
              <a:buChar char="-"/>
            </a:pPr>
            <a:r>
              <a:rPr lang="uk-UA" sz="1800" b="1" dirty="0">
                <a:effectLst/>
                <a:latin typeface="Times New Roman" panose="02020603050405020304" pitchFamily="18" charset="0"/>
                <a:ea typeface="Times New Roman" panose="02020603050405020304" pitchFamily="18" charset="0"/>
              </a:rPr>
              <a:t>зупинка руки у кінцевій фазі удару, </a:t>
            </a:r>
          </a:p>
          <a:p>
            <a:pPr marL="537210" marR="168275" indent="-285750" algn="just">
              <a:spcBef>
                <a:spcPts val="335"/>
              </a:spcBef>
              <a:spcAft>
                <a:spcPts val="0"/>
              </a:spcAft>
              <a:buFontTx/>
              <a:buChar char="-"/>
            </a:pPr>
            <a:r>
              <a:rPr lang="uk-UA" sz="1800" b="1" dirty="0">
                <a:effectLst/>
                <a:latin typeface="Times New Roman" panose="02020603050405020304" pitchFamily="18" charset="0"/>
                <a:ea typeface="Times New Roman" panose="02020603050405020304" pitchFamily="18" charset="0"/>
              </a:rPr>
              <a:t>нахил тулуба при виконанні удару,</a:t>
            </a:r>
          </a:p>
          <a:p>
            <a:pPr marL="537210" marR="168275" indent="-285750" algn="just">
              <a:spcBef>
                <a:spcPts val="335"/>
              </a:spcBef>
              <a:spcAft>
                <a:spcPts val="0"/>
              </a:spcAft>
              <a:buFontTx/>
              <a:buChar char="-"/>
            </a:pPr>
            <a:r>
              <a:rPr lang="uk-UA" sz="1800" b="1" dirty="0">
                <a:effectLst/>
                <a:latin typeface="Times New Roman" panose="02020603050405020304" pitchFamily="18" charset="0"/>
                <a:ea typeface="Times New Roman" panose="02020603050405020304" pitchFamily="18" charset="0"/>
              </a:rPr>
              <a:t> формальне виконання удару (відсутність імпульсу від тазу, замах перед ударом),</a:t>
            </a:r>
          </a:p>
          <a:p>
            <a:pPr marL="537210" marR="168275" indent="-285750" algn="just">
              <a:spcBef>
                <a:spcPts val="335"/>
              </a:spcBef>
              <a:spcAft>
                <a:spcPts val="0"/>
              </a:spcAft>
              <a:buFontTx/>
              <a:buChar char="-"/>
            </a:pPr>
            <a:r>
              <a:rPr lang="uk-UA" sz="1800" b="1" dirty="0">
                <a:effectLst/>
                <a:latin typeface="Times New Roman" panose="02020603050405020304" pitchFamily="18" charset="0"/>
                <a:ea typeface="Times New Roman" panose="02020603050405020304" pitchFamily="18" charset="0"/>
              </a:rPr>
              <a:t> відкрита стійка (руки опущені або розведені у боки), </a:t>
            </a:r>
          </a:p>
          <a:p>
            <a:pPr marL="537210" marR="168275" indent="-285750" algn="just">
              <a:spcBef>
                <a:spcPts val="335"/>
              </a:spcBef>
              <a:spcAft>
                <a:spcPts val="0"/>
              </a:spcAft>
              <a:buFontTx/>
              <a:buChar char="-"/>
            </a:pPr>
            <a:r>
              <a:rPr lang="uk-UA" sz="1800" b="1" dirty="0">
                <a:effectLst/>
                <a:latin typeface="Times New Roman" panose="02020603050405020304" pitchFamily="18" charset="0"/>
                <a:ea typeface="Times New Roman" panose="02020603050405020304" pitchFamily="18" charset="0"/>
              </a:rPr>
              <a:t>повільне виконання удару, </a:t>
            </a:r>
          </a:p>
          <a:p>
            <a:pPr marL="537210" marR="168275" indent="-285750" algn="just">
              <a:spcBef>
                <a:spcPts val="335"/>
              </a:spcBef>
              <a:spcAft>
                <a:spcPts val="0"/>
              </a:spcAft>
              <a:buFontTx/>
              <a:buChar char="-"/>
            </a:pPr>
            <a:r>
              <a:rPr lang="uk-UA" sz="1800" b="1" dirty="0">
                <a:effectLst/>
                <a:latin typeface="Times New Roman" panose="02020603050405020304" pitchFamily="18" charset="0"/>
                <a:ea typeface="Times New Roman" panose="02020603050405020304" pitchFamily="18" charset="0"/>
              </a:rPr>
              <a:t>виконання удару в одноопорному положенні,</a:t>
            </a:r>
          </a:p>
          <a:p>
            <a:pPr marL="537210" marR="168275" indent="-285750" algn="just">
              <a:spcBef>
                <a:spcPts val="335"/>
              </a:spcBef>
              <a:spcAft>
                <a:spcPts val="0"/>
              </a:spcAft>
              <a:buFontTx/>
              <a:buChar char="-"/>
            </a:pPr>
            <a:r>
              <a:rPr lang="uk-UA" sz="1800" b="1" dirty="0">
                <a:effectLst/>
                <a:latin typeface="Times New Roman" panose="02020603050405020304" pitchFamily="18" charset="0"/>
                <a:ea typeface="Times New Roman" panose="02020603050405020304" pitchFamily="18" charset="0"/>
              </a:rPr>
              <a:t> при ударі неправильно сформовано ударну поверхню.</a:t>
            </a:r>
            <a:endParaRPr lang="ru-RU"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30188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7E309CC6-EE8A-4C7E-BCE7-6E447D76565A}"/>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Удари ногами</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72EBCDA4-A402-4583-AF19-C9B469312964}"/>
              </a:ext>
            </a:extLst>
          </p:cNvPr>
          <p:cNvSpPr>
            <a:spLocks noGrp="1"/>
          </p:cNvSpPr>
          <p:nvPr>
            <p:ph idx="1"/>
          </p:nvPr>
        </p:nvSpPr>
        <p:spPr>
          <a:xfrm>
            <a:off x="0" y="2305050"/>
            <a:ext cx="12192000" cy="4552950"/>
          </a:xfrm>
        </p:spPr>
        <p:txBody>
          <a:bodyPr/>
          <a:lstStyle/>
          <a:p>
            <a:r>
              <a:rPr lang="uk-UA" sz="1800" b="1" dirty="0">
                <a:effectLst/>
                <a:latin typeface="Times New Roman" panose="02020603050405020304" pitchFamily="18" charset="0"/>
                <a:ea typeface="Times New Roman" panose="02020603050405020304" pitchFamily="18" charset="0"/>
              </a:rPr>
              <a:t>У двобої удари ногами мають низку переваг. По-перше, вони значно сильніші, ніж удари руками. По-друге, нога довша за руку і вона ніби продовжує лінію руки під час удару. По-третє, захиститися від удару ногою не просто, особливо, якщо він наноситься у гомілку, коліно, пах. І нарешті, удари ногами дозволяють триматися подалі від ударів супротивника руками.</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Більшість ударів ногами починаються з виносу коліна ударної ноги вверх. Опорну ногу злегка зігнути в колінному суглобі для тримання рівноваги і захисту за допомогою стрибка у випадку зустрічного підсікання, опорою при цьому є вся ступня. Розворот опорної ноги збільшує силу удару. Руки у момент удару ногою мають знаходитись у захисному положенні (на випадок контратаки з боку</a:t>
            </a:r>
            <a:r>
              <a:rPr lang="uk-UA" sz="1800" b="1" spc="-3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супротивника).</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Ударний рух ногою можна поділити на чотири фази: </a:t>
            </a:r>
            <a:r>
              <a:rPr lang="uk-UA" sz="1800" b="1" i="1" dirty="0">
                <a:effectLst/>
                <a:latin typeface="Times New Roman" panose="02020603050405020304" pitchFamily="18" charset="0"/>
                <a:ea typeface="Times New Roman" panose="02020603050405020304" pitchFamily="18" charset="0"/>
              </a:rPr>
              <a:t>виносу ударної ноги; удару; повернення ударної ноги; постановки її в бойову стійку. </a:t>
            </a:r>
            <a:r>
              <a:rPr lang="uk-UA" sz="1800" b="1" dirty="0">
                <a:effectLst/>
                <a:latin typeface="Times New Roman" panose="02020603050405020304" pitchFamily="18" charset="0"/>
                <a:ea typeface="Times New Roman" panose="02020603050405020304" pitchFamily="18" charset="0"/>
              </a:rPr>
              <a:t>При виконанні удару нога рухається в ціль без затримки у фазі виносу.</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Для найраціональнішого виконання ударного руху нога повинна виноситися зігнутою і повертатися у зігнуте положення. При виконанні ударів ногами важливо не відхиляти тулуб від положення, у якому він знаходиться у бойовій стійці. Якщо відхилення не уникнути, то воно має бути в розумних межах – для зручності продовження атаки руками.</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656785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B8C1DB-870A-446B-BD46-C07C8C35FBFA}"/>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Удари ногою</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56CF6288-5E15-4857-A449-D0888058F0F4}"/>
              </a:ext>
            </a:extLst>
          </p:cNvPr>
          <p:cNvSpPr>
            <a:spLocks noGrp="1"/>
          </p:cNvSpPr>
          <p:nvPr>
            <p:ph idx="1"/>
          </p:nvPr>
        </p:nvSpPr>
        <p:spPr>
          <a:xfrm>
            <a:off x="0" y="2209800"/>
            <a:ext cx="12192000" cy="4648200"/>
          </a:xfrm>
        </p:spPr>
        <p:txBody>
          <a:bodyPr>
            <a:normAutofit fontScale="92500"/>
          </a:bodyPr>
          <a:lstStyle/>
          <a:p>
            <a:r>
              <a:rPr lang="uk-UA" sz="1800" b="1" spc="-30" dirty="0">
                <a:effectLst/>
                <a:latin typeface="Times New Roman" panose="02020603050405020304" pitchFamily="18" charset="0"/>
                <a:ea typeface="Times New Roman" panose="02020603050405020304" pitchFamily="18" charset="0"/>
              </a:rPr>
              <a:t>Удари ногою </a:t>
            </a:r>
            <a:r>
              <a:rPr lang="uk-UA" sz="1800" b="1" spc="-35" dirty="0">
                <a:effectLst/>
                <a:latin typeface="Times New Roman" panose="02020603050405020304" pitchFamily="18" charset="0"/>
                <a:ea typeface="Times New Roman" panose="02020603050405020304" pitchFamily="18" charset="0"/>
              </a:rPr>
              <a:t>наносяться </a:t>
            </a:r>
            <a:r>
              <a:rPr lang="uk-UA" sz="1800" b="1" spc="-30" dirty="0">
                <a:effectLst/>
                <a:latin typeface="Times New Roman" panose="02020603050405020304" pitchFamily="18" charset="0"/>
                <a:ea typeface="Times New Roman" panose="02020603050405020304" pitchFamily="18" charset="0"/>
              </a:rPr>
              <a:t>носком</a:t>
            </a:r>
            <a:r>
              <a:rPr lang="uk-UA" sz="1800" b="1" i="1" spc="-30" dirty="0">
                <a:effectLst/>
                <a:latin typeface="Times New Roman" panose="02020603050405020304" pitchFamily="18" charset="0"/>
                <a:ea typeface="Times New Roman" panose="02020603050405020304" pitchFamily="18" charset="0"/>
              </a:rPr>
              <a:t>, підйомом, </a:t>
            </a:r>
            <a:r>
              <a:rPr lang="uk-UA" sz="1800" b="1" i="1" spc="-35" dirty="0">
                <a:effectLst/>
                <a:latin typeface="Times New Roman" panose="02020603050405020304" pitchFamily="18" charset="0"/>
                <a:ea typeface="Times New Roman" panose="02020603050405020304" pitchFamily="18" charset="0"/>
              </a:rPr>
              <a:t>внутрішньою </a:t>
            </a:r>
            <a:r>
              <a:rPr lang="uk-UA" sz="1800" b="1" i="1" dirty="0">
                <a:effectLst/>
                <a:latin typeface="Times New Roman" panose="02020603050405020304" pitchFamily="18" charset="0"/>
                <a:ea typeface="Times New Roman" panose="02020603050405020304" pitchFamily="18" charset="0"/>
              </a:rPr>
              <a:t>і </a:t>
            </a:r>
            <a:r>
              <a:rPr lang="uk-UA" sz="1800" b="1" i="1" spc="-30" dirty="0">
                <a:effectLst/>
                <a:latin typeface="Times New Roman" panose="02020603050405020304" pitchFamily="18" charset="0"/>
                <a:ea typeface="Times New Roman" panose="02020603050405020304" pitchFamily="18" charset="0"/>
              </a:rPr>
              <a:t>зовнішньою стороною стопи, п'ятою </a:t>
            </a:r>
            <a:r>
              <a:rPr lang="uk-UA" sz="1800" b="1" i="1" spc="-35" dirty="0">
                <a:effectLst/>
                <a:latin typeface="Times New Roman" panose="02020603050405020304" pitchFamily="18" charset="0"/>
                <a:ea typeface="Times New Roman" panose="02020603050405020304" pitchFamily="18" charset="0"/>
              </a:rPr>
              <a:t>(каблуком), </a:t>
            </a:r>
            <a:r>
              <a:rPr lang="uk-UA" sz="1800" b="1" i="1" spc="-30" dirty="0">
                <a:effectLst/>
                <a:latin typeface="Times New Roman" panose="02020603050405020304" pitchFamily="18" charset="0"/>
                <a:ea typeface="Times New Roman" panose="02020603050405020304" pitchFamily="18" charset="0"/>
              </a:rPr>
              <a:t>коліном </a:t>
            </a:r>
            <a:r>
              <a:rPr lang="uk-UA" sz="1800" b="1" dirty="0">
                <a:effectLst/>
                <a:latin typeface="Times New Roman" panose="02020603050405020304" pitchFamily="18" charset="0"/>
                <a:ea typeface="Times New Roman" panose="02020603050405020304" pitchFamily="18" charset="0"/>
              </a:rPr>
              <a:t>в </a:t>
            </a:r>
            <a:r>
              <a:rPr lang="uk-UA" sz="1800" b="1" spc="-30" dirty="0">
                <a:effectLst/>
                <a:latin typeface="Times New Roman" panose="02020603050405020304" pitchFamily="18" charset="0"/>
                <a:ea typeface="Times New Roman" panose="02020603050405020304" pitchFamily="18" charset="0"/>
              </a:rPr>
              <a:t>основному </a:t>
            </a:r>
            <a:r>
              <a:rPr lang="uk-UA" sz="1800" b="1" dirty="0">
                <a:effectLst/>
                <a:latin typeface="Times New Roman" panose="02020603050405020304" pitchFamily="18" charset="0"/>
                <a:ea typeface="Times New Roman" panose="02020603050405020304" pitchFamily="18" charset="0"/>
              </a:rPr>
              <a:t>в </a:t>
            </a:r>
            <a:r>
              <a:rPr lang="uk-UA" sz="1800" b="1" spc="-25" dirty="0">
                <a:effectLst/>
                <a:latin typeface="Times New Roman" panose="02020603050405020304" pitchFamily="18" charset="0"/>
                <a:ea typeface="Times New Roman" panose="02020603050405020304" pitchFamily="18" charset="0"/>
              </a:rPr>
              <a:t>нижню </a:t>
            </a:r>
            <a:r>
              <a:rPr lang="uk-UA" sz="1800" b="1" spc="-30" dirty="0">
                <a:effectLst/>
                <a:latin typeface="Times New Roman" panose="02020603050405020304" pitchFamily="18" charset="0"/>
                <a:ea typeface="Times New Roman" panose="02020603050405020304" pitchFamily="18" charset="0"/>
              </a:rPr>
              <a:t>частину тулуба: </a:t>
            </a:r>
            <a:r>
              <a:rPr lang="uk-UA" sz="1800" b="1" i="1" spc="-30" dirty="0">
                <a:effectLst/>
                <a:latin typeface="Times New Roman" panose="02020603050405020304" pitchFamily="18" charset="0"/>
                <a:ea typeface="Times New Roman" panose="02020603050405020304" pitchFamily="18" charset="0"/>
              </a:rPr>
              <a:t>живіт, поперек, куприк, </a:t>
            </a:r>
            <a:r>
              <a:rPr lang="uk-UA" sz="1800" b="1" i="1" spc="-25" dirty="0">
                <a:effectLst/>
                <a:latin typeface="Times New Roman" panose="02020603050405020304" pitchFamily="18" charset="0"/>
                <a:ea typeface="Times New Roman" panose="02020603050405020304" pitchFamily="18" charset="0"/>
              </a:rPr>
              <a:t>пах, </a:t>
            </a:r>
            <a:r>
              <a:rPr lang="uk-UA" sz="1800" b="1" i="1" spc="-30" dirty="0">
                <a:effectLst/>
                <a:latin typeface="Times New Roman" panose="02020603050405020304" pitchFamily="18" charset="0"/>
                <a:ea typeface="Times New Roman" panose="02020603050405020304" pitchFamily="18" charset="0"/>
              </a:rPr>
              <a:t>колінні суглоби, гомілку, стегно </a:t>
            </a:r>
            <a:r>
              <a:rPr lang="uk-UA" sz="1800" b="1" i="1" spc="-15" dirty="0">
                <a:effectLst/>
                <a:latin typeface="Times New Roman" panose="02020603050405020304" pitchFamily="18" charset="0"/>
                <a:ea typeface="Times New Roman" panose="02020603050405020304" pitchFamily="18" charset="0"/>
              </a:rPr>
              <a:t>та </a:t>
            </a:r>
            <a:r>
              <a:rPr lang="uk-UA" sz="1800" b="1" i="1" spc="-30" dirty="0">
                <a:effectLst/>
                <a:latin typeface="Times New Roman" panose="02020603050405020304" pitchFamily="18" charset="0"/>
                <a:ea typeface="Times New Roman" panose="02020603050405020304" pitchFamily="18" charset="0"/>
              </a:rPr>
              <a:t>підйом стопи.</a:t>
            </a:r>
            <a:endParaRPr lang="ru-RU" b="1" i="1" spc="-30" dirty="0">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Можна</a:t>
            </a:r>
            <a:r>
              <a:rPr lang="uk-UA" sz="1800" b="1" spc="20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наносити</a:t>
            </a:r>
            <a:r>
              <a:rPr lang="uk-UA" sz="1800" b="1" spc="21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удари</a:t>
            </a:r>
            <a:r>
              <a:rPr lang="uk-UA" sz="1800" b="1" spc="20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ногою</a:t>
            </a:r>
            <a:r>
              <a:rPr lang="uk-UA" sz="1800" b="1" spc="20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і</a:t>
            </a:r>
            <a:r>
              <a:rPr lang="uk-UA" sz="1800" b="1" spc="21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у</a:t>
            </a:r>
            <a:r>
              <a:rPr lang="uk-UA" sz="1800" b="1" spc="19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верхню</a:t>
            </a:r>
            <a:r>
              <a:rPr lang="uk-UA" sz="1800" b="1" spc="20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частину</a:t>
            </a:r>
            <a:r>
              <a:rPr lang="uk-UA" sz="1800" b="1" spc="20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тулуба:</a:t>
            </a:r>
            <a:r>
              <a:rPr lang="uk-UA" sz="1800" b="1" spc="270" dirty="0">
                <a:effectLst/>
                <a:latin typeface="Times New Roman" panose="02020603050405020304" pitchFamily="18" charset="0"/>
                <a:ea typeface="Times New Roman" panose="02020603050405020304" pitchFamily="18" charset="0"/>
              </a:rPr>
              <a:t> </a:t>
            </a:r>
            <a:r>
              <a:rPr lang="uk-UA" sz="1800" b="1" i="1" dirty="0">
                <a:effectLst/>
                <a:latin typeface="Times New Roman" panose="02020603050405020304" pitchFamily="18" charset="0"/>
                <a:ea typeface="Times New Roman" panose="02020603050405020304" pitchFamily="18" charset="0"/>
              </a:rPr>
              <a:t>груди,</a:t>
            </a:r>
            <a:r>
              <a:rPr lang="uk-UA" sz="1800" b="1" i="1" spc="210" dirty="0">
                <a:effectLst/>
                <a:latin typeface="Times New Roman" panose="02020603050405020304" pitchFamily="18" charset="0"/>
                <a:ea typeface="Times New Roman" panose="02020603050405020304" pitchFamily="18" charset="0"/>
              </a:rPr>
              <a:t> </a:t>
            </a:r>
            <a:r>
              <a:rPr lang="uk-UA" sz="1800" b="1" i="1" dirty="0">
                <a:effectLst/>
                <a:latin typeface="Times New Roman" panose="02020603050405020304" pitchFamily="18" charset="0"/>
                <a:ea typeface="Times New Roman" panose="02020603050405020304" pitchFamily="18" charset="0"/>
              </a:rPr>
              <a:t>голову.</a:t>
            </a:r>
            <a:r>
              <a:rPr lang="ru-RU" b="1" i="1" dirty="0">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Для</a:t>
            </a:r>
            <a:r>
              <a:rPr lang="uk-UA" sz="1800" b="1" spc="20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цього</a:t>
            </a:r>
            <a:r>
              <a:rPr lang="uk-UA" sz="1800" b="1" spc="20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потрібно</a:t>
            </a:r>
            <a:r>
              <a:rPr lang="uk-UA" sz="1800" b="1" spc="19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мати</a:t>
            </a:r>
            <a:r>
              <a:rPr lang="uk-UA" sz="1800" b="1" spc="20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високий</a:t>
            </a:r>
            <a:r>
              <a:rPr lang="uk-UA" sz="1800" b="1" spc="20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рівень</a:t>
            </a:r>
            <a:r>
              <a:rPr lang="uk-UA" sz="1800" b="1" spc="19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гнучкості,</a:t>
            </a:r>
            <a:r>
              <a:rPr lang="uk-UA" sz="1800" b="1" spc="20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сили</a:t>
            </a:r>
            <a:r>
              <a:rPr lang="uk-UA" sz="1800" b="1" spc="19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і</a:t>
            </a:r>
            <a:r>
              <a:rPr lang="uk-UA" sz="1800" b="1" spc="20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швидкості,</a:t>
            </a:r>
            <a:r>
              <a:rPr lang="uk-UA" sz="1800" b="1" spc="20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значний</a:t>
            </a:r>
            <a:r>
              <a:rPr lang="ru-RU" b="1" dirty="0">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досвід спеціальних тренувань.</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Після кидка супротивника на землю удари ногою наносяться в будь-яку уразливу частину тіла і голову.</a:t>
            </a:r>
            <a:endParaRPr lang="ru-RU" sz="1800" b="1" dirty="0">
              <a:effectLst/>
              <a:latin typeface="Times New Roman" panose="02020603050405020304" pitchFamily="18" charset="0"/>
              <a:ea typeface="Times New Roman" panose="02020603050405020304" pitchFamily="18" charset="0"/>
            </a:endParaRPr>
          </a:p>
          <a:p>
            <a:r>
              <a:rPr lang="uk-UA" sz="1800" b="1" i="1" spc="-35" dirty="0">
                <a:solidFill>
                  <a:schemeClr val="bg1"/>
                </a:solidFill>
                <a:effectLst/>
                <a:highlight>
                  <a:srgbClr val="800080"/>
                </a:highlight>
                <a:latin typeface="Times New Roman" panose="02020603050405020304" pitchFamily="18" charset="0"/>
                <a:ea typeface="Times New Roman" panose="02020603050405020304" pitchFamily="18" charset="0"/>
              </a:rPr>
              <a:t>Удар </a:t>
            </a:r>
            <a:r>
              <a:rPr lang="uk-UA" sz="1800" b="1" i="1" spc="-40" dirty="0">
                <a:solidFill>
                  <a:schemeClr val="bg1"/>
                </a:solidFill>
                <a:effectLst/>
                <a:highlight>
                  <a:srgbClr val="800080"/>
                </a:highlight>
                <a:latin typeface="Times New Roman" panose="02020603050405020304" pitchFamily="18" charset="0"/>
                <a:ea typeface="Times New Roman" panose="02020603050405020304" pitchFamily="18" charset="0"/>
              </a:rPr>
              <a:t>носком </a:t>
            </a:r>
            <a:r>
              <a:rPr lang="uk-UA" sz="1800" b="1" dirty="0">
                <a:effectLst/>
                <a:latin typeface="Times New Roman" panose="02020603050405020304" pitchFamily="18" charset="0"/>
                <a:ea typeface="Times New Roman" panose="02020603050405020304" pitchFamily="18" charset="0"/>
              </a:rPr>
              <a:t>– </a:t>
            </a:r>
            <a:r>
              <a:rPr lang="uk-UA" sz="1800" b="1" spc="-45" dirty="0">
                <a:effectLst/>
                <a:latin typeface="Times New Roman" panose="02020603050405020304" pitchFamily="18" charset="0"/>
                <a:ea typeface="Times New Roman" panose="02020603050405020304" pitchFamily="18" charset="0"/>
              </a:rPr>
              <a:t>наноситься </a:t>
            </a:r>
            <a:r>
              <a:rPr lang="uk-UA" sz="1800" b="1" spc="-35" dirty="0">
                <a:effectLst/>
                <a:latin typeface="Times New Roman" panose="02020603050405020304" pitchFamily="18" charset="0"/>
                <a:ea typeface="Times New Roman" panose="02020603050405020304" pitchFamily="18" charset="0"/>
              </a:rPr>
              <a:t>ногою </a:t>
            </a:r>
            <a:r>
              <a:rPr lang="uk-UA" sz="1800" b="1" spc="-40" dirty="0">
                <a:effectLst/>
                <a:latin typeface="Times New Roman" panose="02020603050405020304" pitchFamily="18" charset="0"/>
                <a:ea typeface="Times New Roman" panose="02020603050405020304" pitchFamily="18" charset="0"/>
              </a:rPr>
              <a:t>знизу </a:t>
            </a:r>
            <a:r>
              <a:rPr lang="uk-UA" sz="1800" b="1" spc="-30" dirty="0">
                <a:effectLst/>
                <a:latin typeface="Times New Roman" panose="02020603050405020304" pitchFamily="18" charset="0"/>
                <a:ea typeface="Times New Roman" panose="02020603050405020304" pitchFamily="18" charset="0"/>
              </a:rPr>
              <a:t>під </a:t>
            </a:r>
            <a:r>
              <a:rPr lang="uk-UA" sz="1800" b="1" spc="-40" dirty="0">
                <a:effectLst/>
                <a:latin typeface="Times New Roman" panose="02020603050405020304" pitchFamily="18" charset="0"/>
                <a:ea typeface="Times New Roman" panose="02020603050405020304" pitchFamily="18" charset="0"/>
              </a:rPr>
              <a:t>коліно, </a:t>
            </a:r>
            <a:r>
              <a:rPr lang="uk-UA" sz="1800" b="1" dirty="0">
                <a:effectLst/>
                <a:latin typeface="Times New Roman" panose="02020603050405020304" pitchFamily="18" charset="0"/>
                <a:ea typeface="Times New Roman" panose="02020603050405020304" pitchFamily="18" charset="0"/>
              </a:rPr>
              <a:t>у </a:t>
            </a:r>
            <a:r>
              <a:rPr lang="uk-UA" sz="1800" b="1" spc="-40" dirty="0">
                <a:effectLst/>
                <a:latin typeface="Times New Roman" panose="02020603050405020304" pitchFamily="18" charset="0"/>
                <a:ea typeface="Times New Roman" panose="02020603050405020304" pitchFamily="18" charset="0"/>
              </a:rPr>
              <a:t>гомілку, </a:t>
            </a:r>
            <a:r>
              <a:rPr lang="uk-UA" sz="1800" b="1" spc="-35" dirty="0">
                <a:effectLst/>
                <a:latin typeface="Times New Roman" panose="02020603050405020304" pitchFamily="18" charset="0"/>
                <a:ea typeface="Times New Roman" panose="02020603050405020304" pitchFamily="18" charset="0"/>
              </a:rPr>
              <a:t>пах, </a:t>
            </a:r>
            <a:r>
              <a:rPr lang="uk-UA" sz="1800" b="1" spc="-40" dirty="0">
                <a:effectLst/>
                <a:latin typeface="Times New Roman" panose="02020603050405020304" pitchFamily="18" charset="0"/>
                <a:ea typeface="Times New Roman" panose="02020603050405020304" pitchFamily="18" charset="0"/>
              </a:rPr>
              <a:t>живіт, тулуб; </a:t>
            </a:r>
            <a:r>
              <a:rPr lang="uk-UA" sz="1800" b="1" spc="-25" dirty="0">
                <a:effectLst/>
                <a:latin typeface="Times New Roman" panose="02020603050405020304" pitchFamily="18" charset="0"/>
                <a:ea typeface="Times New Roman" panose="02020603050405020304" pitchFamily="18" charset="0"/>
              </a:rPr>
              <a:t>по </a:t>
            </a:r>
            <a:r>
              <a:rPr lang="uk-UA" sz="1800" b="1" spc="-40" dirty="0">
                <a:effectLst/>
                <a:latin typeface="Times New Roman" panose="02020603050405020304" pitchFamily="18" charset="0"/>
                <a:ea typeface="Times New Roman" panose="02020603050405020304" pitchFamily="18" charset="0"/>
              </a:rPr>
              <a:t>лежачому супротивнику наносять удари </a:t>
            </a:r>
            <a:r>
              <a:rPr lang="uk-UA" sz="1800" b="1" dirty="0">
                <a:effectLst/>
                <a:latin typeface="Times New Roman" panose="02020603050405020304" pitchFamily="18" charset="0"/>
                <a:ea typeface="Times New Roman" panose="02020603050405020304" pitchFamily="18" charset="0"/>
              </a:rPr>
              <a:t>у </a:t>
            </a:r>
            <a:r>
              <a:rPr lang="uk-UA" sz="1800" b="1" spc="-35" dirty="0">
                <a:effectLst/>
                <a:latin typeface="Times New Roman" panose="02020603050405020304" pitchFamily="18" charset="0"/>
                <a:ea typeface="Times New Roman" panose="02020603050405020304" pitchFamily="18" charset="0"/>
              </a:rPr>
              <a:t>живіт, </a:t>
            </a:r>
            <a:r>
              <a:rPr lang="uk-UA" sz="1800" b="1" spc="-40" dirty="0">
                <a:effectLst/>
                <a:latin typeface="Times New Roman" panose="02020603050405020304" pitchFamily="18" charset="0"/>
                <a:ea typeface="Times New Roman" panose="02020603050405020304" pitchFamily="18" charset="0"/>
              </a:rPr>
              <a:t>куприк, </a:t>
            </a:r>
            <a:r>
              <a:rPr lang="uk-UA" sz="1800" b="1" spc="-35" dirty="0">
                <a:effectLst/>
                <a:latin typeface="Times New Roman" panose="02020603050405020304" pitchFamily="18" charset="0"/>
                <a:ea typeface="Times New Roman" panose="02020603050405020304" pitchFamily="18" charset="0"/>
              </a:rPr>
              <a:t>пах, </a:t>
            </a:r>
            <a:r>
              <a:rPr lang="uk-UA" sz="1800" b="1" spc="-40" dirty="0">
                <a:effectLst/>
                <a:latin typeface="Times New Roman" panose="02020603050405020304" pitchFamily="18" charset="0"/>
                <a:ea typeface="Times New Roman" panose="02020603050405020304" pitchFamily="18" charset="0"/>
              </a:rPr>
              <a:t>поперек </a:t>
            </a:r>
            <a:r>
              <a:rPr lang="uk-UA" sz="1800" b="1" spc="-25" dirty="0">
                <a:effectLst/>
                <a:latin typeface="Times New Roman" panose="02020603050405020304" pitchFamily="18" charset="0"/>
                <a:ea typeface="Times New Roman" panose="02020603050405020304" pitchFamily="18" charset="0"/>
              </a:rPr>
              <a:t>та </a:t>
            </a:r>
            <a:r>
              <a:rPr lang="uk-UA" sz="1800" b="1" spc="-40" dirty="0">
                <a:effectLst/>
                <a:latin typeface="Times New Roman" panose="02020603050405020304" pitchFamily="18" charset="0"/>
                <a:ea typeface="Times New Roman" panose="02020603050405020304" pitchFamily="18" charset="0"/>
              </a:rPr>
              <a:t>голову.</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Удар підйомом стопи </a:t>
            </a:r>
            <a:r>
              <a:rPr lang="uk-UA" sz="1800" b="1" dirty="0">
                <a:effectLst/>
                <a:latin typeface="Times New Roman" panose="02020603050405020304" pitchFamily="18" charset="0"/>
                <a:ea typeface="Times New Roman" panose="02020603050405020304" pitchFamily="18" charset="0"/>
              </a:rPr>
              <a:t>– наноситься збоку у колінний суглоб, зовнішню частину стегна, в ділянку печінки, селезінки.</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Удар ребром стопи </a:t>
            </a:r>
            <a:r>
              <a:rPr lang="uk-UA" sz="1800" b="1" dirty="0">
                <a:effectLst/>
                <a:latin typeface="Times New Roman" panose="02020603050405020304" pitchFamily="18" charset="0"/>
                <a:ea typeface="Times New Roman" panose="02020603050405020304" pitchFamily="18" charset="0"/>
              </a:rPr>
              <a:t>– у гомілку, тулуб, голову.</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Удар вперед підошовною частиною стопи </a:t>
            </a:r>
            <a:r>
              <a:rPr lang="uk-UA" sz="1800" b="1" dirty="0">
                <a:effectLst/>
                <a:latin typeface="Times New Roman" panose="02020603050405020304" pitchFamily="18" charset="0"/>
                <a:ea typeface="Times New Roman" panose="02020603050405020304" pitchFamily="18" charset="0"/>
              </a:rPr>
              <a:t>— у коліно, пах, гомілку.</a:t>
            </a: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Удар п'ятою (каблуком) </a:t>
            </a:r>
            <a:r>
              <a:rPr lang="uk-UA" sz="1800" b="1" dirty="0">
                <a:effectLst/>
                <a:latin typeface="Times New Roman" panose="02020603050405020304" pitchFamily="18" charset="0"/>
                <a:ea typeface="Times New Roman" panose="02020603050405020304" pitchFamily="18" charset="0"/>
              </a:rPr>
              <a:t>– подібний до удару ступнею, наноситься зверху по супротивнику, який лежить, у підйом стопи. П'ята як ударна поверхня використовується при нанесенні удару ногою у бік.</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Удар коліном </a:t>
            </a:r>
            <a:r>
              <a:rPr lang="uk-UA" sz="1800" b="1" dirty="0">
                <a:effectLst/>
                <a:latin typeface="Times New Roman" panose="02020603050405020304" pitchFamily="18" charset="0"/>
                <a:ea typeface="Times New Roman" panose="02020603050405020304" pitchFamily="18" charset="0"/>
              </a:rPr>
              <a:t>– виконується з близької відстані знизу вверх у пах, живіт і обличчя супротивника, який нахилився.</a:t>
            </a:r>
            <a:endParaRPr lang="ru-RU"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77212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107F565B-8B17-4254-BB93-F6B5EBDCB233}"/>
              </a:ext>
            </a:extLst>
          </p:cNvPr>
          <p:cNvSpPr>
            <a:spLocks noGrp="1"/>
          </p:cNvSpPr>
          <p:nvPr>
            <p:ph type="title"/>
          </p:nvPr>
        </p:nvSpPr>
        <p:spPr>
          <a:xfrm>
            <a:off x="476250" y="476250"/>
            <a:ext cx="5619750" cy="5810250"/>
          </a:xfrm>
        </p:spPr>
        <p:txBody>
          <a:bodyPr/>
          <a:lstStyle/>
          <a:p>
            <a:pPr algn="ct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Удар ногою вперед </a:t>
            </a:r>
            <a:b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br>
            <a:r>
              <a:rPr lang="uk-UA" sz="1800" b="1" dirty="0">
                <a:effectLst/>
                <a:latin typeface="Times New Roman" panose="02020603050405020304" pitchFamily="18" charset="0"/>
                <a:ea typeface="Times New Roman" panose="02020603050405020304" pitchFamily="18" charset="0"/>
              </a:rPr>
              <a:t>є основним з ударів, що виконуються ногою. Наноситься у пах, живіт, коліно, гомілку з лівосторонньої чи правосторонньої стійки (рідше, фронтальної) розгинанням ноги чи маховим рухом. Прямий удар наноситься за рахунок підняття стегна вперед нагору (стопу п'ятою підняти до сідниці), різкого розгинання ноги в колінному суглобі і нанесення носком, підйомом стопи, підошовною частиною удару у ціль. У момент удару максимально напружуються м'язи живота і передньої поверхні стегна, опорна нога при цьому злегка зігнута і у момент удару ступня від землі не відривається </a:t>
            </a:r>
            <a:endParaRPr lang="ru-RU" b="1" dirty="0"/>
          </a:p>
        </p:txBody>
      </p:sp>
      <p:sp>
        <p:nvSpPr>
          <p:cNvPr id="5" name="Текст 4">
            <a:extLst>
              <a:ext uri="{FF2B5EF4-FFF2-40B4-BE49-F238E27FC236}">
                <a16:creationId xmlns:a16="http://schemas.microsoft.com/office/drawing/2014/main" id="{F4ADE799-A202-42B9-87CD-47C32065BAC6}"/>
              </a:ext>
            </a:extLst>
          </p:cNvPr>
          <p:cNvSpPr>
            <a:spLocks noGrp="1"/>
          </p:cNvSpPr>
          <p:nvPr>
            <p:ph type="body" idx="1"/>
          </p:nvPr>
        </p:nvSpPr>
        <p:spPr>
          <a:xfrm>
            <a:off x="6221549" y="1380028"/>
            <a:ext cx="5943599" cy="1360956"/>
          </a:xfrm>
        </p:spPr>
        <p:txBody>
          <a:bodyPr/>
          <a:lstStyle/>
          <a:p>
            <a:pPr algn="ctr"/>
            <a:r>
              <a:rPr lang="uk-UA" sz="1200" b="1" dirty="0">
                <a:solidFill>
                  <a:schemeClr val="tx1"/>
                </a:solidFill>
                <a:effectLst/>
                <a:latin typeface="Times New Roman" panose="02020603050405020304" pitchFamily="18" charset="0"/>
                <a:ea typeface="Times New Roman" panose="02020603050405020304" pitchFamily="18" charset="0"/>
              </a:rPr>
              <a:t>Удари із бойової стійки наносяться як ногою, що стоїть попереду, так і ногою, що стоїть позаду.</a:t>
            </a:r>
            <a:endParaRPr lang="ru-RU" sz="1200" b="1" dirty="0">
              <a:solidFill>
                <a:schemeClr val="tx1"/>
              </a:solidFill>
              <a:effectLst/>
              <a:latin typeface="Times New Roman" panose="02020603050405020304" pitchFamily="18" charset="0"/>
              <a:ea typeface="Times New Roman" panose="02020603050405020304" pitchFamily="18" charset="0"/>
            </a:endParaRPr>
          </a:p>
          <a:p>
            <a:endParaRPr lang="ru-RU" dirty="0"/>
          </a:p>
        </p:txBody>
      </p:sp>
      <p:pic>
        <p:nvPicPr>
          <p:cNvPr id="6" name="Рисунок 5">
            <a:extLst>
              <a:ext uri="{FF2B5EF4-FFF2-40B4-BE49-F238E27FC236}">
                <a16:creationId xmlns:a16="http://schemas.microsoft.com/office/drawing/2014/main" id="{D96AA309-6345-49BE-8504-4CBB7D6B5FA9}"/>
              </a:ext>
            </a:extLst>
          </p:cNvPr>
          <p:cNvPicPr>
            <a:picLocks noChangeAspect="1"/>
          </p:cNvPicPr>
          <p:nvPr/>
        </p:nvPicPr>
        <p:blipFill>
          <a:blip r:embed="rId2"/>
          <a:stretch>
            <a:fillRect/>
          </a:stretch>
        </p:blipFill>
        <p:spPr>
          <a:xfrm>
            <a:off x="6799213" y="3370822"/>
            <a:ext cx="896190" cy="2237426"/>
          </a:xfrm>
          <a:prstGeom prst="rect">
            <a:avLst/>
          </a:prstGeom>
        </p:spPr>
      </p:pic>
      <p:pic>
        <p:nvPicPr>
          <p:cNvPr id="7" name="Рисунок 6">
            <a:extLst>
              <a:ext uri="{FF2B5EF4-FFF2-40B4-BE49-F238E27FC236}">
                <a16:creationId xmlns:a16="http://schemas.microsoft.com/office/drawing/2014/main" id="{8FA0C3B5-6934-4456-AFA7-9F274EF1551D}"/>
              </a:ext>
            </a:extLst>
          </p:cNvPr>
          <p:cNvPicPr>
            <a:picLocks noChangeAspect="1"/>
          </p:cNvPicPr>
          <p:nvPr/>
        </p:nvPicPr>
        <p:blipFill>
          <a:blip r:embed="rId3"/>
          <a:stretch>
            <a:fillRect/>
          </a:stretch>
        </p:blipFill>
        <p:spPr>
          <a:xfrm>
            <a:off x="8061506" y="3424064"/>
            <a:ext cx="2042337" cy="1956986"/>
          </a:xfrm>
          <a:prstGeom prst="rect">
            <a:avLst/>
          </a:prstGeom>
        </p:spPr>
      </p:pic>
      <p:pic>
        <p:nvPicPr>
          <p:cNvPr id="9" name="Рисунок 8">
            <a:extLst>
              <a:ext uri="{FF2B5EF4-FFF2-40B4-BE49-F238E27FC236}">
                <a16:creationId xmlns:a16="http://schemas.microsoft.com/office/drawing/2014/main" id="{B4C05886-09FF-40B7-91DB-A17AB007E6D0}"/>
              </a:ext>
            </a:extLst>
          </p:cNvPr>
          <p:cNvPicPr>
            <a:picLocks noChangeAspect="1"/>
          </p:cNvPicPr>
          <p:nvPr/>
        </p:nvPicPr>
        <p:blipFill>
          <a:blip r:embed="rId4"/>
          <a:stretch>
            <a:fillRect/>
          </a:stretch>
        </p:blipFill>
        <p:spPr>
          <a:xfrm>
            <a:off x="10841002" y="3057241"/>
            <a:ext cx="1009524" cy="2323809"/>
          </a:xfrm>
          <a:prstGeom prst="rect">
            <a:avLst/>
          </a:prstGeom>
        </p:spPr>
      </p:pic>
    </p:spTree>
    <p:extLst>
      <p:ext uri="{BB962C8B-B14F-4D97-AF65-F5344CB8AC3E}">
        <p14:creationId xmlns:p14="http://schemas.microsoft.com/office/powerpoint/2010/main" val="1406342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CBB1F60-01E3-4B09-956D-72942052EE30}"/>
              </a:ext>
            </a:extLst>
          </p:cNvPr>
          <p:cNvSpPr>
            <a:spLocks noGrp="1"/>
          </p:cNvSpPr>
          <p:nvPr>
            <p:ph type="title"/>
          </p:nvPr>
        </p:nvSpPr>
        <p:spPr>
          <a:xfrm>
            <a:off x="514350" y="457200"/>
            <a:ext cx="5715000" cy="5829300"/>
          </a:xfrm>
        </p:spPr>
        <p:txBody>
          <a:bodyPr/>
          <a:lstStyle/>
          <a:p>
            <a:pPr algn="ct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Удар ногою збоку </a:t>
            </a:r>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 </a:t>
            </a:r>
            <a:br>
              <a:rPr lang="uk-UA" sz="1800" b="1" dirty="0">
                <a:effectLst/>
                <a:latin typeface="Times New Roman" panose="02020603050405020304" pitchFamily="18" charset="0"/>
                <a:ea typeface="Times New Roman" panose="02020603050405020304" pitchFamily="18" charset="0"/>
              </a:rPr>
            </a:br>
            <a:r>
              <a:rPr lang="uk-UA" sz="1800" b="1" dirty="0">
                <a:effectLst/>
                <a:latin typeface="Times New Roman" panose="02020603050405020304" pitchFamily="18" charset="0"/>
                <a:ea typeface="Times New Roman" panose="02020603050405020304" pitchFamily="18" charset="0"/>
              </a:rPr>
              <a:t>виконується із середньої та дальньої дистанції підйомом, зовнішнім краєм стопи і каблуком у бокові поверхні тіла (гомілку, колінний суглоб, стегно, живіт, поперек, груди і голову). Ефективним є удар у колінний суглоб стопою збоку у живіт (печінку, селезінку). Удари по стегнах сковують рухомість супротивника.</a:t>
            </a:r>
            <a:br>
              <a:rPr lang="ru-RU" sz="1800" dirty="0">
                <a:effectLst/>
                <a:latin typeface="Times New Roman" panose="02020603050405020304" pitchFamily="18" charset="0"/>
                <a:ea typeface="Times New Roman" panose="02020603050405020304" pitchFamily="18" charset="0"/>
              </a:rPr>
            </a:br>
            <a:endParaRPr lang="ru-RU" dirty="0"/>
          </a:p>
        </p:txBody>
      </p:sp>
      <p:sp>
        <p:nvSpPr>
          <p:cNvPr id="3" name="Текст 2">
            <a:extLst>
              <a:ext uri="{FF2B5EF4-FFF2-40B4-BE49-F238E27FC236}">
                <a16:creationId xmlns:a16="http://schemas.microsoft.com/office/drawing/2014/main" id="{3B49BF31-77A5-4A87-8806-A1DADBD99364}"/>
              </a:ext>
            </a:extLst>
          </p:cNvPr>
          <p:cNvSpPr>
            <a:spLocks noGrp="1"/>
          </p:cNvSpPr>
          <p:nvPr>
            <p:ph type="body" idx="1"/>
          </p:nvPr>
        </p:nvSpPr>
        <p:spPr>
          <a:xfrm>
            <a:off x="10496550" y="1181100"/>
            <a:ext cx="95250" cy="45719"/>
          </a:xfrm>
        </p:spPr>
        <p:txBody>
          <a:bodyPr>
            <a:normAutofit fontScale="25000" lnSpcReduction="20000"/>
          </a:bodyPr>
          <a:lstStyle/>
          <a:p>
            <a:endParaRPr lang="ru-RU" sz="100" dirty="0"/>
          </a:p>
        </p:txBody>
      </p:sp>
      <p:pic>
        <p:nvPicPr>
          <p:cNvPr id="4" name="Рисунок 3">
            <a:extLst>
              <a:ext uri="{FF2B5EF4-FFF2-40B4-BE49-F238E27FC236}">
                <a16:creationId xmlns:a16="http://schemas.microsoft.com/office/drawing/2014/main" id="{E7F200D5-C335-48C3-A020-1772C8EBB2A6}"/>
              </a:ext>
            </a:extLst>
          </p:cNvPr>
          <p:cNvPicPr>
            <a:picLocks noChangeAspect="1"/>
          </p:cNvPicPr>
          <p:nvPr/>
        </p:nvPicPr>
        <p:blipFill>
          <a:blip r:embed="rId2"/>
          <a:stretch>
            <a:fillRect/>
          </a:stretch>
        </p:blipFill>
        <p:spPr>
          <a:xfrm>
            <a:off x="6824686" y="210901"/>
            <a:ext cx="1223685" cy="1777388"/>
          </a:xfrm>
          <a:prstGeom prst="rect">
            <a:avLst/>
          </a:prstGeom>
        </p:spPr>
      </p:pic>
      <p:pic>
        <p:nvPicPr>
          <p:cNvPr id="5" name="Рисунок 4">
            <a:extLst>
              <a:ext uri="{FF2B5EF4-FFF2-40B4-BE49-F238E27FC236}">
                <a16:creationId xmlns:a16="http://schemas.microsoft.com/office/drawing/2014/main" id="{2F4B99D8-FFDB-440D-A2BB-FD7A4A6FFC0F}"/>
              </a:ext>
            </a:extLst>
          </p:cNvPr>
          <p:cNvPicPr>
            <a:picLocks noChangeAspect="1"/>
          </p:cNvPicPr>
          <p:nvPr/>
        </p:nvPicPr>
        <p:blipFill>
          <a:blip r:embed="rId3"/>
          <a:stretch>
            <a:fillRect/>
          </a:stretch>
        </p:blipFill>
        <p:spPr>
          <a:xfrm>
            <a:off x="8643707" y="210900"/>
            <a:ext cx="1025719" cy="1783173"/>
          </a:xfrm>
          <a:prstGeom prst="rect">
            <a:avLst/>
          </a:prstGeom>
        </p:spPr>
      </p:pic>
      <p:pic>
        <p:nvPicPr>
          <p:cNvPr id="6" name="Рисунок 5">
            <a:extLst>
              <a:ext uri="{FF2B5EF4-FFF2-40B4-BE49-F238E27FC236}">
                <a16:creationId xmlns:a16="http://schemas.microsoft.com/office/drawing/2014/main" id="{8C8FFC5C-C6CF-47DE-9FB0-4B9EAF9F5CCC}"/>
              </a:ext>
            </a:extLst>
          </p:cNvPr>
          <p:cNvPicPr>
            <a:picLocks noChangeAspect="1"/>
          </p:cNvPicPr>
          <p:nvPr/>
        </p:nvPicPr>
        <p:blipFill>
          <a:blip r:embed="rId4"/>
          <a:stretch>
            <a:fillRect/>
          </a:stretch>
        </p:blipFill>
        <p:spPr>
          <a:xfrm>
            <a:off x="10264761" y="139569"/>
            <a:ext cx="1730283" cy="2023870"/>
          </a:xfrm>
          <a:prstGeom prst="rect">
            <a:avLst/>
          </a:prstGeom>
        </p:spPr>
      </p:pic>
      <p:sp>
        <p:nvSpPr>
          <p:cNvPr id="8" name="TextBox 7">
            <a:extLst>
              <a:ext uri="{FF2B5EF4-FFF2-40B4-BE49-F238E27FC236}">
                <a16:creationId xmlns:a16="http://schemas.microsoft.com/office/drawing/2014/main" id="{C4128DE3-BC84-446F-A672-44CF1ABC72E8}"/>
              </a:ext>
            </a:extLst>
          </p:cNvPr>
          <p:cNvSpPr txBox="1"/>
          <p:nvPr/>
        </p:nvSpPr>
        <p:spPr>
          <a:xfrm>
            <a:off x="6148600" y="2093613"/>
            <a:ext cx="6168010" cy="4801314"/>
          </a:xfrm>
          <a:prstGeom prst="rect">
            <a:avLst/>
          </a:prstGeom>
          <a:noFill/>
        </p:spPr>
        <p:txBody>
          <a:bodyPr wrap="square">
            <a:spAutoFit/>
          </a:bodyPr>
          <a:lstStyle/>
          <a:p>
            <a:pPr marL="251460" marR="172720" indent="448945" algn="just">
              <a:spcAft>
                <a:spcPts val="0"/>
              </a:spcAft>
            </a:pPr>
            <a:r>
              <a:rPr lang="uk-UA" sz="1800" b="1" dirty="0">
                <a:effectLst/>
                <a:latin typeface="Times New Roman" panose="02020603050405020304" pitchFamily="18" charset="0"/>
                <a:ea typeface="Times New Roman" panose="02020603050405020304" pitchFamily="18" charset="0"/>
              </a:rPr>
              <a:t>Удар наноситься з бойової стійки як ногою, що стоїть попереду, так і ногою, що стоїть позаду. Стегно при цьому підтягнути вверх, стопу спрямувати вздовж внутрішньої поверхні опорної ноги до паху. Розвертаючи стегно, спрямовуючи коліно у напрямку цілі і розгинаючи ногу в колінному суглобі, виконати розворот на п'яті опорної ноги назовні, що дає рух стегнам. При виконанні ударів збоку ногу не слід розпрямляти повністю у колінному суглобі, для уникнення його ушкодження у разі промаху. Удар виконується за горизонтальною дугою, що змушує випрямити в колінному суглобі опорну ногу. У момент удару напружити м'язи, а тулуб ледь відхилити у бік, протилежний удару, однойменну руку спрямувати (одночасно з рухом ноги) у бік цілі, другу руку опустити ближче до паху в готовності блокувати можливий контрудар.</a:t>
            </a:r>
            <a:endParaRPr lang="ru-RU"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174930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A6531E-A043-4DD3-9CB5-A79CD7047BB9}"/>
              </a:ext>
            </a:extLst>
          </p:cNvPr>
          <p:cNvSpPr>
            <a:spLocks noGrp="1"/>
          </p:cNvSpPr>
          <p:nvPr>
            <p:ph type="title"/>
          </p:nvPr>
        </p:nvSpPr>
        <p:spPr/>
        <p:txBody>
          <a:bodyPr/>
          <a:lstStyle/>
          <a:p>
            <a:pPr marL="251460" marR="170815" indent="448945" algn="ctr">
              <a:spcAft>
                <a:spcPts val="0"/>
              </a:spcAft>
            </a:pP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Удар коліном </a:t>
            </a:r>
            <a:br>
              <a:rPr lang="uk-UA" sz="1800" b="1" i="1" dirty="0">
                <a:latin typeface="Times New Roman" panose="02020603050405020304" pitchFamily="18" charset="0"/>
                <a:ea typeface="Times New Roman" panose="02020603050405020304" pitchFamily="18" charset="0"/>
              </a:rPr>
            </a:br>
            <a:r>
              <a:rPr lang="uk-UA" sz="1800" b="1" dirty="0">
                <a:effectLst/>
                <a:latin typeface="Times New Roman" panose="02020603050405020304" pitchFamily="18" charset="0"/>
                <a:ea typeface="Times New Roman" panose="02020603050405020304" pitchFamily="18" charset="0"/>
              </a:rPr>
              <a:t> один із найпрактичніших і найуживаніших у ближньому бою. Удар коліном наноситься знизу вверх у пах, живіт, обличчя супротивника, який нахилився, збоку – у живіт і ребра.</a:t>
            </a:r>
            <a:br>
              <a:rPr lang="ru-RU" sz="1800" b="1" dirty="0">
                <a:effectLst/>
                <a:latin typeface="Times New Roman" panose="02020603050405020304" pitchFamily="18" charset="0"/>
                <a:ea typeface="Times New Roman" panose="02020603050405020304" pitchFamily="18" charset="0"/>
              </a:rPr>
            </a:br>
            <a:r>
              <a:rPr lang="uk-UA" sz="1800" b="1" spc="-35" dirty="0">
                <a:effectLst/>
                <a:latin typeface="Times New Roman" panose="02020603050405020304" pitchFamily="18" charset="0"/>
                <a:ea typeface="Times New Roman" panose="02020603050405020304" pitchFamily="18" charset="0"/>
              </a:rPr>
              <a:t>Найбільший </a:t>
            </a:r>
            <a:r>
              <a:rPr lang="uk-UA" sz="1800" b="1" spc="-30" dirty="0">
                <a:effectLst/>
                <a:latin typeface="Times New Roman" panose="02020603050405020304" pitchFamily="18" charset="0"/>
                <a:ea typeface="Times New Roman" panose="02020603050405020304" pitchFamily="18" charset="0"/>
              </a:rPr>
              <a:t>ефект </a:t>
            </a:r>
            <a:r>
              <a:rPr lang="uk-UA" sz="1800" b="1" spc="-25" dirty="0">
                <a:effectLst/>
                <a:latin typeface="Times New Roman" panose="02020603050405020304" pitchFamily="18" charset="0"/>
                <a:ea typeface="Times New Roman" panose="02020603050405020304" pitchFamily="18" charset="0"/>
              </a:rPr>
              <a:t>від </a:t>
            </a:r>
            <a:r>
              <a:rPr lang="uk-UA" sz="1800" b="1" spc="-30" dirty="0">
                <a:effectLst/>
                <a:latin typeface="Times New Roman" panose="02020603050405020304" pitchFamily="18" charset="0"/>
                <a:ea typeface="Times New Roman" panose="02020603050405020304" pitchFamily="18" charset="0"/>
              </a:rPr>
              <a:t>удару коліном </a:t>
            </a:r>
            <a:r>
              <a:rPr lang="uk-UA" sz="1800" b="1" spc="-35" dirty="0">
                <a:effectLst/>
                <a:latin typeface="Times New Roman" panose="02020603050405020304" pitchFamily="18" charset="0"/>
                <a:ea typeface="Times New Roman" panose="02020603050405020304" pitchFamily="18" charset="0"/>
              </a:rPr>
              <a:t>досягається </a:t>
            </a:r>
            <a:r>
              <a:rPr lang="uk-UA" sz="1800" b="1" spc="-25" dirty="0">
                <a:effectLst/>
                <a:latin typeface="Times New Roman" panose="02020603050405020304" pitchFamily="18" charset="0"/>
                <a:ea typeface="Times New Roman" panose="02020603050405020304" pitchFamily="18" charset="0"/>
              </a:rPr>
              <a:t>при  </a:t>
            </a:r>
            <a:r>
              <a:rPr lang="uk-UA" sz="1800" b="1" spc="-35" dirty="0">
                <a:effectLst/>
                <a:latin typeface="Times New Roman" panose="02020603050405020304" pitchFamily="18" charset="0"/>
                <a:ea typeface="Times New Roman" panose="02020603050405020304" pitchFamily="18" charset="0"/>
              </a:rPr>
              <a:t>захопленні супротивника </a:t>
            </a:r>
            <a:r>
              <a:rPr lang="uk-UA" sz="1800" b="1" spc="-15" dirty="0">
                <a:effectLst/>
                <a:latin typeface="Times New Roman" panose="02020603050405020304" pitchFamily="18" charset="0"/>
                <a:ea typeface="Times New Roman" panose="02020603050405020304" pitchFamily="18" charset="0"/>
              </a:rPr>
              <a:t>за </a:t>
            </a:r>
            <a:r>
              <a:rPr lang="uk-UA" sz="1800" b="1" spc="-25" dirty="0">
                <a:effectLst/>
                <a:latin typeface="Times New Roman" panose="02020603050405020304" pitchFamily="18" charset="0"/>
                <a:ea typeface="Times New Roman" panose="02020603050405020304" pitchFamily="18" charset="0"/>
              </a:rPr>
              <a:t>одяг, руки, </a:t>
            </a:r>
            <a:r>
              <a:rPr lang="uk-UA" sz="1800" b="1" spc="-30" dirty="0">
                <a:effectLst/>
                <a:latin typeface="Times New Roman" panose="02020603050405020304" pitchFamily="18" charset="0"/>
                <a:ea typeface="Times New Roman" panose="02020603050405020304" pitchFamily="18" charset="0"/>
              </a:rPr>
              <a:t>голову, плечі </a:t>
            </a:r>
            <a:r>
              <a:rPr lang="uk-UA" sz="1800" b="1" spc="-20" dirty="0">
                <a:effectLst/>
                <a:latin typeface="Times New Roman" panose="02020603050405020304" pitchFamily="18" charset="0"/>
                <a:ea typeface="Times New Roman" panose="02020603050405020304" pitchFamily="18" charset="0"/>
              </a:rPr>
              <a:t>та </a:t>
            </a:r>
            <a:r>
              <a:rPr lang="uk-UA" sz="1800" b="1" spc="-25" dirty="0">
                <a:effectLst/>
                <a:latin typeface="Times New Roman" panose="02020603050405020304" pitchFamily="18" charset="0"/>
                <a:ea typeface="Times New Roman" panose="02020603050405020304" pitchFamily="18" charset="0"/>
              </a:rPr>
              <a:t>при </a:t>
            </a:r>
            <a:r>
              <a:rPr lang="uk-UA" sz="1800" b="1" spc="-35" dirty="0">
                <a:effectLst/>
                <a:latin typeface="Times New Roman" panose="02020603050405020304" pitchFamily="18" charset="0"/>
                <a:ea typeface="Times New Roman" panose="02020603050405020304" pitchFamily="18" charset="0"/>
              </a:rPr>
              <a:t>підтягуванні </a:t>
            </a:r>
            <a:r>
              <a:rPr lang="uk-UA" sz="1800" b="1" spc="-25" dirty="0">
                <a:effectLst/>
                <a:latin typeface="Times New Roman" panose="02020603050405020304" pitchFamily="18" charset="0"/>
                <a:ea typeface="Times New Roman" panose="02020603050405020304" pitchFamily="18" charset="0"/>
              </a:rPr>
              <a:t>його </a:t>
            </a:r>
            <a:r>
              <a:rPr lang="uk-UA" sz="1800" b="1" spc="-35" dirty="0">
                <a:effectLst/>
                <a:latin typeface="Times New Roman" panose="02020603050405020304" pitchFamily="18" charset="0"/>
                <a:ea typeface="Times New Roman" panose="02020603050405020304" pitchFamily="18" charset="0"/>
              </a:rPr>
              <a:t>назустріч</a:t>
            </a:r>
            <a:r>
              <a:rPr lang="uk-UA" sz="1800" b="1" spc="-240" dirty="0">
                <a:effectLst/>
                <a:latin typeface="Times New Roman" panose="02020603050405020304" pitchFamily="18" charset="0"/>
                <a:ea typeface="Times New Roman" panose="02020603050405020304" pitchFamily="18" charset="0"/>
              </a:rPr>
              <a:t> </a:t>
            </a:r>
            <a:r>
              <a:rPr lang="uk-UA" sz="1800" b="1" spc="-30" dirty="0">
                <a:effectLst/>
                <a:latin typeface="Times New Roman" panose="02020603050405020304" pitchFamily="18" charset="0"/>
                <a:ea typeface="Times New Roman" panose="02020603050405020304" pitchFamily="18" charset="0"/>
              </a:rPr>
              <a:t>удару.</a:t>
            </a:r>
            <a:br>
              <a:rPr lang="ru-RU" sz="1800" dirty="0">
                <a:effectLst/>
                <a:latin typeface="Times New Roman" panose="02020603050405020304" pitchFamily="18" charset="0"/>
                <a:ea typeface="Times New Roman" panose="02020603050405020304" pitchFamily="18" charset="0"/>
              </a:rPr>
            </a:br>
            <a:endParaRPr lang="ru-RU" dirty="0"/>
          </a:p>
        </p:txBody>
      </p:sp>
      <p:sp>
        <p:nvSpPr>
          <p:cNvPr id="11" name="Текст 10">
            <a:extLst>
              <a:ext uri="{FF2B5EF4-FFF2-40B4-BE49-F238E27FC236}">
                <a16:creationId xmlns:a16="http://schemas.microsoft.com/office/drawing/2014/main" id="{D557AB4B-2BF1-43FB-A03A-1933D4C97E46}"/>
              </a:ext>
            </a:extLst>
          </p:cNvPr>
          <p:cNvSpPr>
            <a:spLocks noGrp="1"/>
          </p:cNvSpPr>
          <p:nvPr>
            <p:ph type="body" idx="1"/>
          </p:nvPr>
        </p:nvSpPr>
        <p:spPr>
          <a:xfrm>
            <a:off x="10271051" y="3429000"/>
            <a:ext cx="159489" cy="143540"/>
          </a:xfrm>
        </p:spPr>
        <p:txBody>
          <a:bodyPr>
            <a:normAutofit/>
          </a:bodyPr>
          <a:lstStyle/>
          <a:p>
            <a:endParaRPr lang="ru-RU" sz="100" dirty="0"/>
          </a:p>
        </p:txBody>
      </p:sp>
      <p:pic>
        <p:nvPicPr>
          <p:cNvPr id="4" name="Рисунок 3">
            <a:extLst>
              <a:ext uri="{FF2B5EF4-FFF2-40B4-BE49-F238E27FC236}">
                <a16:creationId xmlns:a16="http://schemas.microsoft.com/office/drawing/2014/main" id="{D591EBFA-27C0-4329-9385-FE2CF2AC9A9E}"/>
              </a:ext>
            </a:extLst>
          </p:cNvPr>
          <p:cNvPicPr>
            <a:picLocks noChangeAspect="1"/>
          </p:cNvPicPr>
          <p:nvPr/>
        </p:nvPicPr>
        <p:blipFill>
          <a:blip r:embed="rId2"/>
          <a:stretch>
            <a:fillRect/>
          </a:stretch>
        </p:blipFill>
        <p:spPr>
          <a:xfrm>
            <a:off x="7399638" y="238058"/>
            <a:ext cx="1934862" cy="2292491"/>
          </a:xfrm>
          <a:prstGeom prst="rect">
            <a:avLst/>
          </a:prstGeom>
        </p:spPr>
      </p:pic>
      <p:pic>
        <p:nvPicPr>
          <p:cNvPr id="5" name="Рисунок 4">
            <a:extLst>
              <a:ext uri="{FF2B5EF4-FFF2-40B4-BE49-F238E27FC236}">
                <a16:creationId xmlns:a16="http://schemas.microsoft.com/office/drawing/2014/main" id="{FB2F4157-FA38-49BD-BEE3-8B45F6296C26}"/>
              </a:ext>
            </a:extLst>
          </p:cNvPr>
          <p:cNvPicPr>
            <a:picLocks noChangeAspect="1"/>
          </p:cNvPicPr>
          <p:nvPr/>
        </p:nvPicPr>
        <p:blipFill>
          <a:blip r:embed="rId3"/>
          <a:stretch>
            <a:fillRect/>
          </a:stretch>
        </p:blipFill>
        <p:spPr>
          <a:xfrm>
            <a:off x="9901645" y="238058"/>
            <a:ext cx="1742604" cy="2292491"/>
          </a:xfrm>
          <a:prstGeom prst="rect">
            <a:avLst/>
          </a:prstGeom>
        </p:spPr>
      </p:pic>
      <p:sp>
        <p:nvSpPr>
          <p:cNvPr id="7" name="TextBox 6">
            <a:extLst>
              <a:ext uri="{FF2B5EF4-FFF2-40B4-BE49-F238E27FC236}">
                <a16:creationId xmlns:a16="http://schemas.microsoft.com/office/drawing/2014/main" id="{23B28298-F533-4CB0-8D3A-C0F75A974330}"/>
              </a:ext>
            </a:extLst>
          </p:cNvPr>
          <p:cNvSpPr txBox="1"/>
          <p:nvPr/>
        </p:nvSpPr>
        <p:spPr>
          <a:xfrm>
            <a:off x="6096000" y="2530549"/>
            <a:ext cx="6096000" cy="2031325"/>
          </a:xfrm>
          <a:prstGeom prst="rect">
            <a:avLst/>
          </a:prstGeom>
          <a:noFill/>
        </p:spPr>
        <p:txBody>
          <a:bodyPr wrap="square">
            <a:spAutoFit/>
          </a:bodyPr>
          <a:lstStyle/>
          <a:p>
            <a:pPr marL="251460" marR="168910" indent="448945" algn="just">
              <a:spcAft>
                <a:spcPts val="0"/>
              </a:spcAft>
            </a:pP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Удар ногою назад </a:t>
            </a:r>
            <a:r>
              <a:rPr lang="uk-UA" sz="1800" dirty="0">
                <a:effectLst/>
                <a:latin typeface="Times New Roman" panose="02020603050405020304" pitchFamily="18" charset="0"/>
                <a:ea typeface="Times New Roman" panose="02020603050405020304" pitchFamily="18" charset="0"/>
              </a:rPr>
              <a:t>наноситься каблуком у живіт, пах, коліно, гомілку супротивника, що знаходиться позаду. Для виконання удару із бойової стійки, вагу тіла перенести на опорну ногу, голову повернути назад, а погляд спрямувати на об'єкт атаки. Коліно ноги, що виконує удар, підняти вверх і, нахиляючи тулуб вперед, різко нанести удар п'ятою, спрямовуючи її</a:t>
            </a:r>
            <a:r>
              <a:rPr lang="uk-UA" sz="1800" spc="-80" dirty="0">
                <a:effectLs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назад.</a:t>
            </a:r>
            <a:endParaRPr lang="ru-RU" sz="18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ADF19D35-FC93-4952-ADF0-103BD96D3A93}"/>
              </a:ext>
            </a:extLst>
          </p:cNvPr>
          <p:cNvSpPr txBox="1"/>
          <p:nvPr/>
        </p:nvSpPr>
        <p:spPr>
          <a:xfrm>
            <a:off x="6096000" y="4444662"/>
            <a:ext cx="6096000" cy="2308324"/>
          </a:xfrm>
          <a:prstGeom prst="rect">
            <a:avLst/>
          </a:prstGeom>
          <a:noFill/>
        </p:spPr>
        <p:txBody>
          <a:bodyPr wrap="square">
            <a:spAutoFit/>
          </a:bodyPr>
          <a:lstStyle/>
          <a:p>
            <a:pPr marL="251460" marR="168275" indent="448945" algn="just">
              <a:spcAft>
                <a:spcPts val="0"/>
              </a:spcAft>
            </a:pP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Удар ногою назад з поворотом</a:t>
            </a:r>
            <a:r>
              <a:rPr lang="uk-UA" sz="1800" dirty="0">
                <a:solidFill>
                  <a:srgbClr val="FF0000"/>
                </a:solidFill>
                <a:effectLst/>
                <a:highlight>
                  <a:srgbClr val="FFFF00"/>
                </a:highlight>
                <a:latin typeface="Times New Roman" panose="02020603050405020304" pitchFamily="18" charset="0"/>
                <a:ea typeface="Times New Roman" panose="02020603050405020304" pitchFamily="18" charset="0"/>
              </a:rPr>
              <a:t>. </a:t>
            </a:r>
            <a:r>
              <a:rPr lang="uk-UA" sz="1800" dirty="0">
                <a:effectLst/>
                <a:latin typeface="Times New Roman" panose="02020603050405020304" pitchFamily="18" charset="0"/>
                <a:ea typeface="Times New Roman" panose="02020603050405020304" pitchFamily="18" charset="0"/>
              </a:rPr>
              <a:t>Цей удар найчастіше застосовується як контратакуючий проти агресивного супротивника. Не варто застосовувати його проти обережного супротивника, який обороняється і лише чекає нагоди, щоб негайно нанести зустрічний удар. Під час виконання такого удару на якусь мить необхідно повернутись спиною до супротивника, втрачаючи його з поля зору.</a:t>
            </a:r>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269225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4275AEEB-F44A-4C1F-B778-9C109864D6B5}"/>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Захисні дії від ударів руками і ногами</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5F9D56EE-06EA-40B2-BE74-5D1A0FF30D91}"/>
              </a:ext>
            </a:extLst>
          </p:cNvPr>
          <p:cNvSpPr>
            <a:spLocks noGrp="1"/>
          </p:cNvSpPr>
          <p:nvPr>
            <p:ph idx="1"/>
          </p:nvPr>
        </p:nvSpPr>
        <p:spPr>
          <a:xfrm>
            <a:off x="0" y="2305050"/>
            <a:ext cx="12192000" cy="4552950"/>
          </a:xfrm>
        </p:spPr>
        <p:txBody>
          <a:bodyPr>
            <a:normAutofit lnSpcReduction="10000"/>
          </a:bodyPr>
          <a:lstStyle/>
          <a:p>
            <a:r>
              <a:rPr lang="uk-UA" sz="1800" b="1" spc="-35" dirty="0">
                <a:solidFill>
                  <a:schemeClr val="bg1"/>
                </a:solidFill>
                <a:effectLst/>
                <a:highlight>
                  <a:srgbClr val="800080"/>
                </a:highlight>
                <a:latin typeface="Times New Roman" panose="02020603050405020304" pitchFamily="18" charset="0"/>
                <a:ea typeface="Times New Roman" panose="02020603050405020304" pitchFamily="18" charset="0"/>
              </a:rPr>
              <a:t>Захисні </a:t>
            </a:r>
            <a:r>
              <a:rPr lang="uk-UA" sz="1800" b="1" spc="-25" dirty="0">
                <a:solidFill>
                  <a:schemeClr val="bg1"/>
                </a:solidFill>
                <a:effectLst/>
                <a:highlight>
                  <a:srgbClr val="800080"/>
                </a:highlight>
                <a:latin typeface="Times New Roman" panose="02020603050405020304" pitchFamily="18" charset="0"/>
                <a:ea typeface="Times New Roman" panose="02020603050405020304" pitchFamily="18" charset="0"/>
              </a:rPr>
              <a:t>дії </a:t>
            </a:r>
            <a:r>
              <a:rPr lang="uk-UA" sz="1800" b="1" spc="-30" dirty="0">
                <a:solidFill>
                  <a:schemeClr val="bg1"/>
                </a:solidFill>
                <a:effectLst/>
                <a:highlight>
                  <a:srgbClr val="800080"/>
                </a:highlight>
                <a:latin typeface="Times New Roman" panose="02020603050405020304" pitchFamily="18" charset="0"/>
                <a:ea typeface="Times New Roman" panose="02020603050405020304" pitchFamily="18" charset="0"/>
              </a:rPr>
              <a:t>(прийоми </a:t>
            </a:r>
            <a:r>
              <a:rPr lang="uk-UA" sz="1800" b="1" spc="-35" dirty="0">
                <a:solidFill>
                  <a:schemeClr val="bg1"/>
                </a:solidFill>
                <a:effectLst/>
                <a:highlight>
                  <a:srgbClr val="800080"/>
                </a:highlight>
                <a:latin typeface="Times New Roman" panose="02020603050405020304" pitchFamily="18" charset="0"/>
                <a:ea typeface="Times New Roman" panose="02020603050405020304" pitchFamily="18" charset="0"/>
              </a:rPr>
              <a:t>захисту) </a:t>
            </a:r>
            <a:r>
              <a:rPr lang="uk-UA" sz="1800" b="1" dirty="0">
                <a:effectLst/>
                <a:latin typeface="Times New Roman" panose="02020603050405020304" pitchFamily="18" charset="0"/>
                <a:ea typeface="Times New Roman" panose="02020603050405020304" pitchFamily="18" charset="0"/>
              </a:rPr>
              <a:t>– </a:t>
            </a:r>
            <a:r>
              <a:rPr lang="uk-UA" sz="1800" b="1" spc="-30" dirty="0">
                <a:effectLst/>
                <a:latin typeface="Times New Roman" panose="02020603050405020304" pitchFamily="18" charset="0"/>
                <a:ea typeface="Times New Roman" panose="02020603050405020304" pitchFamily="18" charset="0"/>
              </a:rPr>
              <a:t>прийоми </a:t>
            </a:r>
            <a:r>
              <a:rPr lang="uk-UA" sz="1800" b="1" spc="-35" dirty="0">
                <a:effectLst/>
                <a:latin typeface="Times New Roman" panose="02020603050405020304" pitchFamily="18" charset="0"/>
                <a:ea typeface="Times New Roman" panose="02020603050405020304" pitchFamily="18" charset="0"/>
              </a:rPr>
              <a:t>фізичного </a:t>
            </a:r>
            <a:r>
              <a:rPr lang="uk-UA" sz="1800" b="1" spc="-30" dirty="0">
                <a:effectLst/>
                <a:latin typeface="Times New Roman" panose="02020603050405020304" pitchFamily="18" charset="0"/>
                <a:ea typeface="Times New Roman" panose="02020603050405020304" pitchFamily="18" charset="0"/>
              </a:rPr>
              <a:t>впливу </a:t>
            </a:r>
            <a:r>
              <a:rPr lang="uk-UA" sz="1800" b="1" spc="-35" dirty="0">
                <a:effectLst/>
                <a:latin typeface="Times New Roman" panose="02020603050405020304" pitchFamily="18" charset="0"/>
                <a:ea typeface="Times New Roman" panose="02020603050405020304" pitchFamily="18" charset="0"/>
              </a:rPr>
              <a:t>(техніко-тактичні </a:t>
            </a:r>
            <a:r>
              <a:rPr lang="uk-UA" sz="1800" b="1" spc="-30" dirty="0">
                <a:effectLst/>
                <a:latin typeface="Times New Roman" panose="02020603050405020304" pitchFamily="18" charset="0"/>
                <a:ea typeface="Times New Roman" panose="02020603050405020304" pitchFamily="18" charset="0"/>
              </a:rPr>
              <a:t>дії), </a:t>
            </a:r>
            <a:r>
              <a:rPr lang="uk-UA" sz="1800" b="1" spc="-25" dirty="0">
                <a:effectLst/>
                <a:latin typeface="Times New Roman" panose="02020603050405020304" pitchFamily="18" charset="0"/>
                <a:ea typeface="Times New Roman" panose="02020603050405020304" pitchFamily="18" charset="0"/>
              </a:rPr>
              <a:t>які </a:t>
            </a:r>
            <a:r>
              <a:rPr lang="uk-UA" sz="1800" b="1" spc="-35" dirty="0">
                <a:effectLst/>
                <a:latin typeface="Times New Roman" panose="02020603050405020304" pitchFamily="18" charset="0"/>
                <a:ea typeface="Times New Roman" panose="02020603050405020304" pitchFamily="18" charset="0"/>
              </a:rPr>
              <a:t>використовують </a:t>
            </a:r>
            <a:r>
              <a:rPr lang="uk-UA" sz="1800" b="1" dirty="0">
                <a:effectLst/>
                <a:latin typeface="Times New Roman" panose="02020603050405020304" pitchFamily="18" charset="0"/>
                <a:ea typeface="Times New Roman" panose="02020603050405020304" pitchFamily="18" charset="0"/>
              </a:rPr>
              <a:t>з</a:t>
            </a:r>
            <a:r>
              <a:rPr lang="uk-UA" sz="1800" b="1" spc="-260" dirty="0">
                <a:effectLst/>
                <a:latin typeface="Times New Roman" panose="02020603050405020304" pitchFamily="18" charset="0"/>
                <a:ea typeface="Times New Roman" panose="02020603050405020304" pitchFamily="18" charset="0"/>
              </a:rPr>
              <a:t> </a:t>
            </a:r>
            <a:r>
              <a:rPr lang="uk-UA" sz="1800" b="1" spc="-30" dirty="0">
                <a:effectLst/>
                <a:latin typeface="Times New Roman" panose="02020603050405020304" pitchFamily="18" charset="0"/>
                <a:ea typeface="Times New Roman" panose="02020603050405020304" pitchFamily="18" charset="0"/>
              </a:rPr>
              <a:t>метою </a:t>
            </a:r>
            <a:r>
              <a:rPr lang="uk-UA" sz="1800" b="1" spc="-35" dirty="0">
                <a:effectLst/>
                <a:latin typeface="Times New Roman" panose="02020603050405020304" pitchFamily="18" charset="0"/>
                <a:ea typeface="Times New Roman" panose="02020603050405020304" pitchFamily="18" charset="0"/>
              </a:rPr>
              <a:t>уникнення </a:t>
            </a:r>
            <a:r>
              <a:rPr lang="uk-UA" sz="1800" b="1" spc="-30" dirty="0">
                <a:effectLst/>
                <a:latin typeface="Times New Roman" panose="02020603050405020304" pitchFamily="18" charset="0"/>
                <a:ea typeface="Times New Roman" panose="02020603050405020304" pitchFamily="18" charset="0"/>
              </a:rPr>
              <a:t>враження </a:t>
            </a:r>
            <a:r>
              <a:rPr lang="uk-UA" sz="1800" b="1" spc="-25" dirty="0">
                <a:effectLst/>
                <a:latin typeface="Times New Roman" panose="02020603050405020304" pitchFamily="18" charset="0"/>
                <a:ea typeface="Times New Roman" panose="02020603050405020304" pitchFamily="18" charset="0"/>
              </a:rPr>
              <a:t>від дій </a:t>
            </a:r>
            <a:r>
              <a:rPr lang="uk-UA" sz="1800" b="1" spc="-35" dirty="0">
                <a:effectLst/>
                <a:latin typeface="Times New Roman" panose="02020603050405020304" pitchFamily="18" charset="0"/>
                <a:ea typeface="Times New Roman" panose="02020603050405020304" pitchFamily="18" charset="0"/>
              </a:rPr>
              <a:t>супротивника.</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Володіння технікою захисту від ударів окупанта багато в чому визначає результат фізичного протиборства з ним.</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При кожному ударі може бути використано кілька видів захисту, залежно від дистанції, швидкості і тактичних задумів бійця, який захищається. У кожному конкретному випадку застосовують ті захисні дії, що створюють найвигідніше положення для відповідних і зустрічних дій.</a:t>
            </a:r>
            <a:endParaRPr lang="ru-RU" b="1" dirty="0">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Якість захисту визначається точним розрахунком,</a:t>
            </a:r>
            <a:r>
              <a:rPr lang="uk-UA" sz="1800" b="1" spc="31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своєчасністю,</a:t>
            </a:r>
            <a:r>
              <a:rPr lang="ru-RU" b="1" dirty="0">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швидкістю виконання. Захист не повинен бути ні передчасним, ні спізнілим. Проте якщо врахувати, що удари, як правило, наносяться один за одним протягом коротких проміжків часу, то захисні дії мають бути злагоджені, мати незначну</a:t>
            </a:r>
            <a:r>
              <a:rPr lang="uk-UA" sz="1800" b="1" spc="-2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амплітуду.</a:t>
            </a:r>
          </a:p>
          <a:p>
            <a:pPr marL="251460" marR="171450" indent="448945" algn="just">
              <a:spcBef>
                <a:spcPts val="5"/>
              </a:spcBef>
              <a:spcAft>
                <a:spcPts val="0"/>
              </a:spcAft>
            </a:pPr>
            <a:r>
              <a:rPr lang="uk-UA" sz="1800" b="1" dirty="0">
                <a:effectLst/>
                <a:latin typeface="Times New Roman" panose="02020603050405020304" pitchFamily="18" charset="0"/>
                <a:ea typeface="Times New Roman" panose="02020603050405020304" pitchFamily="18" charset="0"/>
              </a:rPr>
              <a:t>Захист застосовують як єдине технічне і тактичне ціле з відповідними діями, що виконуються безпосередньо за захистом.</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Виходячи з тактичної доцільності, необхідно завжди визначати вид і напрямок атаки супротивника, перш ніж застосувати ту чи іншу захисну дію. Захист від ударів доцільно поєднувати з відходом, розриваючи дистанцію для того, щоб мати можливість вразити супротивника відповідними діями. </a:t>
            </a:r>
            <a:endParaRPr lang="ru-RU" b="1" dirty="0"/>
          </a:p>
        </p:txBody>
      </p:sp>
    </p:spTree>
    <p:extLst>
      <p:ext uri="{BB962C8B-B14F-4D97-AF65-F5344CB8AC3E}">
        <p14:creationId xmlns:p14="http://schemas.microsoft.com/office/powerpoint/2010/main" val="19481042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963164-FB75-416C-AE89-67A7F7B9E0EB}"/>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Захист пересуваннями та рухами тулуба</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5FCCBF0-0FF7-4DB1-97C9-246A8E5570B5}"/>
              </a:ext>
            </a:extLst>
          </p:cNvPr>
          <p:cNvSpPr>
            <a:spLocks noGrp="1"/>
          </p:cNvSpPr>
          <p:nvPr>
            <p:ph idx="1"/>
          </p:nvPr>
        </p:nvSpPr>
        <p:spPr>
          <a:xfrm>
            <a:off x="0" y="2190750"/>
            <a:ext cx="12192000" cy="4667250"/>
          </a:xfrm>
        </p:spPr>
        <p:txBody>
          <a:bodyPr>
            <a:normAutofit fontScale="92500"/>
          </a:bodyPr>
          <a:lstStyle/>
          <a:p>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Ухили тулубом </a:t>
            </a:r>
            <a:r>
              <a:rPr lang="uk-UA" sz="1800" b="1" dirty="0">
                <a:effectLst/>
                <a:latin typeface="Times New Roman" panose="02020603050405020304" pitchFamily="18" charset="0"/>
                <a:ea typeface="Times New Roman" panose="02020603050405020304" pitchFamily="18" charset="0"/>
              </a:rPr>
              <a:t>вправо або вліво найчастіше застосовуються проти прямих ударів у голову. Виконуються з розворотом тулуба вліво і нахилом вліво вперед або з розворотом тулуба вправо і нахилом вправо</a:t>
            </a:r>
            <a:r>
              <a:rPr lang="uk-UA" sz="1800" b="1" spc="-3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вперед.</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Ухиляючись від удару, той, хто захищається, не відходить від супротивника, а, навпаки, наближається до нього, ускладнюючи супротивникові продовження атаки, наносить удари у відповідь.</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Відхилення тулуба назад </a:t>
            </a:r>
            <a:r>
              <a:rPr lang="uk-UA" sz="1800" b="1" dirty="0">
                <a:effectLst/>
                <a:latin typeface="Times New Roman" panose="02020603050405020304" pitchFamily="18" charset="0"/>
                <a:ea typeface="Times New Roman" panose="02020603050405020304" pitchFamily="18" charset="0"/>
              </a:rPr>
              <a:t>застосовуються проти прямих ударів супротивника рукою в голову, ударів рукою в голову збоку, навідліг, ударів ногою в голову.</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Захист “пірнанням” </a:t>
            </a:r>
            <a:r>
              <a:rPr lang="uk-UA" sz="1800" b="1" dirty="0">
                <a:effectLst/>
                <a:latin typeface="Times New Roman" panose="02020603050405020304" pitchFamily="18" charset="0"/>
                <a:ea typeface="Times New Roman" panose="02020603050405020304" pitchFamily="18" charset="0"/>
              </a:rPr>
              <a:t>застосовується в ближньому бою від ударів супротивника збоку рукою і ногою у голову. Виконується вниз вліво, вниз вправо, вниз.</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a:t>
            </a: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Пірнання”  вниз  вліво  </a:t>
            </a:r>
            <a:r>
              <a:rPr lang="uk-UA" sz="1800" b="1" dirty="0">
                <a:effectLst/>
                <a:latin typeface="Times New Roman" panose="02020603050405020304" pitchFamily="18" charset="0"/>
                <a:ea typeface="Times New Roman" panose="02020603050405020304" pitchFamily="18" charset="0"/>
              </a:rPr>
              <a:t>виконується  коротким  кроком  ногою,  що  стоїть попереду (лівою) вліво вперед, і одночасним рухом тулубом вниз із подальшим розгинанням ніг, виштовхуванням тулуба вверх з розворотом вправо.</a:t>
            </a:r>
            <a:endParaRPr lang="ru-RU" sz="1800" b="1" dirty="0">
              <a:effectLst/>
              <a:latin typeface="Times New Roman" panose="02020603050405020304" pitchFamily="18" charset="0"/>
              <a:ea typeface="Times New Roman" panose="02020603050405020304" pitchFamily="18" charset="0"/>
            </a:endParaRPr>
          </a:p>
          <a:p>
            <a:r>
              <a:rPr lang="uk-UA" sz="1800" b="1" spc="-15" dirty="0">
                <a:effectLst/>
                <a:latin typeface="Times New Roman" panose="02020603050405020304" pitchFamily="18" charset="0"/>
                <a:ea typeface="Times New Roman" panose="02020603050405020304" pitchFamily="18" charset="0"/>
              </a:rPr>
              <a:t>―</a:t>
            </a:r>
            <a:r>
              <a:rPr lang="uk-UA" sz="1800" b="1" i="1" spc="-10" dirty="0">
                <a:solidFill>
                  <a:srgbClr val="FF0000"/>
                </a:solidFill>
                <a:effectLst/>
                <a:highlight>
                  <a:srgbClr val="FFFF00"/>
                </a:highlight>
                <a:latin typeface="Times New Roman" panose="02020603050405020304" pitchFamily="18" charset="0"/>
                <a:ea typeface="Times New Roman" panose="02020603050405020304" pitchFamily="18" charset="0"/>
              </a:rPr>
              <a:t>П</a:t>
            </a: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ір</a:t>
            </a:r>
            <a:r>
              <a:rPr lang="uk-UA" sz="1800" b="1" i="1" spc="-5" dirty="0">
                <a:solidFill>
                  <a:srgbClr val="FF0000"/>
                </a:solidFill>
                <a:effectLst/>
                <a:highlight>
                  <a:srgbClr val="FFFF00"/>
                </a:highlight>
                <a:latin typeface="Times New Roman" panose="02020603050405020304" pitchFamily="18" charset="0"/>
                <a:ea typeface="Times New Roman" panose="02020603050405020304" pitchFamily="18" charset="0"/>
              </a:rPr>
              <a:t>н</a:t>
            </a: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а</a:t>
            </a:r>
            <a:r>
              <a:rPr lang="uk-UA" sz="1800" b="1" i="1" spc="-5" dirty="0">
                <a:solidFill>
                  <a:srgbClr val="FF0000"/>
                </a:solidFill>
                <a:effectLst/>
                <a:highlight>
                  <a:srgbClr val="FFFF00"/>
                </a:highlight>
                <a:latin typeface="Times New Roman" panose="02020603050405020304" pitchFamily="18" charset="0"/>
                <a:ea typeface="Times New Roman" panose="02020603050405020304" pitchFamily="18" charset="0"/>
              </a:rPr>
              <a:t>нн</a:t>
            </a:r>
            <a:r>
              <a:rPr lang="uk-UA" sz="1800" b="1" i="1" spc="-10" dirty="0">
                <a:solidFill>
                  <a:srgbClr val="FF0000"/>
                </a:solidFill>
                <a:effectLst/>
                <a:highlight>
                  <a:srgbClr val="FFFF00"/>
                </a:highlight>
                <a:latin typeface="Times New Roman" panose="02020603050405020304" pitchFamily="18" charset="0"/>
                <a:ea typeface="Times New Roman" panose="02020603050405020304" pitchFamily="18" charset="0"/>
              </a:rPr>
              <a:t>я</a:t>
            </a: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 </a:t>
            </a:r>
            <a:r>
              <a:rPr lang="uk-UA" sz="1800" b="1" i="1" spc="-35" dirty="0">
                <a:solidFill>
                  <a:srgbClr val="FF0000"/>
                </a:solidFill>
                <a:effectLst/>
                <a:highlight>
                  <a:srgbClr val="FFFF00"/>
                </a:highlight>
                <a:latin typeface="Times New Roman" panose="02020603050405020304" pitchFamily="18" charset="0"/>
                <a:ea typeface="Times New Roman" panose="02020603050405020304" pitchFamily="18" charset="0"/>
              </a:rPr>
              <a:t> </a:t>
            </a:r>
            <a:r>
              <a:rPr lang="uk-UA" sz="1800" b="1" i="1" spc="-5" dirty="0">
                <a:solidFill>
                  <a:srgbClr val="FF0000"/>
                </a:solidFill>
                <a:effectLst/>
                <a:highlight>
                  <a:srgbClr val="FFFF00"/>
                </a:highlight>
                <a:latin typeface="Times New Roman" panose="02020603050405020304" pitchFamily="18" charset="0"/>
                <a:ea typeface="Times New Roman" panose="02020603050405020304" pitchFamily="18" charset="0"/>
              </a:rPr>
              <a:t>в</a:t>
            </a:r>
            <a:r>
              <a:rPr lang="uk-UA" sz="1800" b="1" i="1" spc="-10" dirty="0">
                <a:solidFill>
                  <a:srgbClr val="FF0000"/>
                </a:solidFill>
                <a:effectLst/>
                <a:highlight>
                  <a:srgbClr val="FFFF00"/>
                </a:highlight>
                <a:latin typeface="Times New Roman" panose="02020603050405020304" pitchFamily="18" charset="0"/>
                <a:ea typeface="Times New Roman" panose="02020603050405020304" pitchFamily="18" charset="0"/>
              </a:rPr>
              <a:t>н</a:t>
            </a: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из </a:t>
            </a:r>
            <a:r>
              <a:rPr lang="uk-UA" sz="1800" b="1" i="1" spc="-25" dirty="0">
                <a:solidFill>
                  <a:srgbClr val="FF0000"/>
                </a:solidFill>
                <a:effectLst/>
                <a:highlight>
                  <a:srgbClr val="FFFF00"/>
                </a:highlight>
                <a:latin typeface="Times New Roman" panose="02020603050405020304" pitchFamily="18" charset="0"/>
                <a:ea typeface="Times New Roman" panose="02020603050405020304" pitchFamily="18" charset="0"/>
              </a:rPr>
              <a:t> </a:t>
            </a:r>
            <a:r>
              <a:rPr lang="uk-UA" sz="1800" b="1" i="1" spc="-10" dirty="0">
                <a:solidFill>
                  <a:srgbClr val="FF0000"/>
                </a:solidFill>
                <a:effectLst/>
                <a:highlight>
                  <a:srgbClr val="FFFF00"/>
                </a:highlight>
                <a:latin typeface="Times New Roman" panose="02020603050405020304" pitchFamily="18" charset="0"/>
                <a:ea typeface="Times New Roman" panose="02020603050405020304" pitchFamily="18" charset="0"/>
              </a:rPr>
              <a:t>вп</a:t>
            </a: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р</a:t>
            </a:r>
            <a:r>
              <a:rPr lang="uk-UA" sz="1800" b="1" i="1" spc="-10" dirty="0">
                <a:solidFill>
                  <a:srgbClr val="FF0000"/>
                </a:solidFill>
                <a:effectLst/>
                <a:highlight>
                  <a:srgbClr val="FFFF00"/>
                </a:highlight>
                <a:latin typeface="Times New Roman" panose="02020603050405020304" pitchFamily="18" charset="0"/>
                <a:ea typeface="Times New Roman" panose="02020603050405020304" pitchFamily="18" charset="0"/>
              </a:rPr>
              <a:t>а</a:t>
            </a:r>
            <a:r>
              <a:rPr lang="uk-UA" sz="1800" b="1" i="1" spc="-5" dirty="0">
                <a:solidFill>
                  <a:srgbClr val="FF0000"/>
                </a:solidFill>
                <a:effectLst/>
                <a:highlight>
                  <a:srgbClr val="FFFF00"/>
                </a:highlight>
                <a:latin typeface="Times New Roman" panose="02020603050405020304" pitchFamily="18" charset="0"/>
                <a:ea typeface="Times New Roman" panose="02020603050405020304" pitchFamily="18" charset="0"/>
              </a:rPr>
              <a:t>в</a:t>
            </a: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о </a:t>
            </a:r>
            <a:r>
              <a:rPr lang="uk-UA" sz="1800" b="1" i="1" spc="-10" dirty="0">
                <a:solidFill>
                  <a:srgbClr val="FF0000"/>
                </a:solidFill>
                <a:effectLst/>
                <a:highlight>
                  <a:srgbClr val="FFFF00"/>
                </a:highlight>
                <a:latin typeface="Times New Roman" panose="02020603050405020304" pitchFamily="18" charset="0"/>
                <a:ea typeface="Times New Roman" panose="02020603050405020304" pitchFamily="18" charset="0"/>
              </a:rPr>
              <a:t> </a:t>
            </a:r>
            <a:r>
              <a:rPr lang="uk-UA" sz="1800" b="1" spc="-5" dirty="0">
                <a:effectLst/>
                <a:latin typeface="Times New Roman" panose="02020603050405020304" pitchFamily="18" charset="0"/>
                <a:ea typeface="Times New Roman" panose="02020603050405020304" pitchFamily="18" charset="0"/>
              </a:rPr>
              <a:t>в</a:t>
            </a:r>
            <a:r>
              <a:rPr lang="uk-UA" sz="1800" b="1" spc="-15" dirty="0">
                <a:effectLst/>
                <a:latin typeface="Times New Roman" panose="02020603050405020304" pitchFamily="18" charset="0"/>
                <a:ea typeface="Times New Roman" panose="02020603050405020304" pitchFamily="18" charset="0"/>
              </a:rPr>
              <a:t>и</a:t>
            </a:r>
            <a:r>
              <a:rPr lang="uk-UA" sz="1800" b="1" dirty="0">
                <a:effectLst/>
                <a:latin typeface="Times New Roman" panose="02020603050405020304" pitchFamily="18" charset="0"/>
                <a:ea typeface="Times New Roman" panose="02020603050405020304" pitchFamily="18" charset="0"/>
              </a:rPr>
              <a:t>к</a:t>
            </a:r>
            <a:r>
              <a:rPr lang="uk-UA" sz="1800" b="1" spc="-5" dirty="0">
                <a:effectLst/>
                <a:latin typeface="Times New Roman" panose="02020603050405020304" pitchFamily="18" charset="0"/>
                <a:ea typeface="Times New Roman" panose="02020603050405020304" pitchFamily="18" charset="0"/>
              </a:rPr>
              <a:t>о</a:t>
            </a:r>
            <a:r>
              <a:rPr lang="uk-UA" sz="1800" b="1" dirty="0">
                <a:effectLst/>
                <a:latin typeface="Times New Roman" panose="02020603050405020304" pitchFamily="18" charset="0"/>
                <a:ea typeface="Times New Roman" panose="02020603050405020304" pitchFamily="18" charset="0"/>
              </a:rPr>
              <a:t>н</a:t>
            </a:r>
            <a:r>
              <a:rPr lang="uk-UA" sz="1800" b="1" spc="-20" dirty="0">
                <a:effectLst/>
                <a:latin typeface="Times New Roman" panose="02020603050405020304" pitchFamily="18" charset="0"/>
                <a:ea typeface="Times New Roman" panose="02020603050405020304" pitchFamily="18" charset="0"/>
              </a:rPr>
              <a:t>у</a:t>
            </a:r>
            <a:r>
              <a:rPr lang="uk-UA" sz="1800" b="1" spc="-5" dirty="0">
                <a:effectLst/>
                <a:latin typeface="Times New Roman" panose="02020603050405020304" pitchFamily="18" charset="0"/>
                <a:ea typeface="Times New Roman" panose="02020603050405020304" pitchFamily="18" charset="0"/>
              </a:rPr>
              <a:t>єт</a:t>
            </a:r>
            <a:r>
              <a:rPr lang="uk-UA" sz="1800" b="1" spc="-10" dirty="0">
                <a:effectLst/>
                <a:latin typeface="Times New Roman" panose="02020603050405020304" pitchFamily="18" charset="0"/>
                <a:ea typeface="Times New Roman" panose="02020603050405020304" pitchFamily="18" charset="0"/>
              </a:rPr>
              <a:t>ь</a:t>
            </a:r>
            <a:r>
              <a:rPr lang="uk-UA" sz="1800" b="1" dirty="0">
                <a:effectLst/>
                <a:latin typeface="Times New Roman" panose="02020603050405020304" pitchFamily="18" charset="0"/>
                <a:ea typeface="Times New Roman" panose="02020603050405020304" pitchFamily="18" charset="0"/>
              </a:rPr>
              <a:t>ся </a:t>
            </a:r>
            <a:r>
              <a:rPr lang="uk-UA" sz="1800" b="1" spc="-1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з </a:t>
            </a:r>
            <a:r>
              <a:rPr lang="uk-UA" sz="1800" b="1" spc="-2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к</a:t>
            </a:r>
            <a:r>
              <a:rPr lang="uk-UA" sz="1800" b="1" spc="-5" dirty="0">
                <a:effectLst/>
                <a:latin typeface="Times New Roman" panose="02020603050405020304" pitchFamily="18" charset="0"/>
                <a:ea typeface="Times New Roman" panose="02020603050405020304" pitchFamily="18" charset="0"/>
              </a:rPr>
              <a:t>р</a:t>
            </a:r>
            <a:r>
              <a:rPr lang="uk-UA" sz="1800" b="1" dirty="0">
                <a:effectLst/>
                <a:latin typeface="Times New Roman" panose="02020603050405020304" pitchFamily="18" charset="0"/>
                <a:ea typeface="Times New Roman" panose="02020603050405020304" pitchFamily="18" charset="0"/>
              </a:rPr>
              <a:t>о</a:t>
            </a:r>
            <a:r>
              <a:rPr lang="uk-UA" sz="1800" b="1" spc="-10" dirty="0">
                <a:effectLst/>
                <a:latin typeface="Times New Roman" panose="02020603050405020304" pitchFamily="18" charset="0"/>
                <a:ea typeface="Times New Roman" panose="02020603050405020304" pitchFamily="18" charset="0"/>
              </a:rPr>
              <a:t>к</a:t>
            </a:r>
            <a:r>
              <a:rPr lang="uk-UA" sz="1800" b="1" dirty="0">
                <a:effectLst/>
                <a:latin typeface="Times New Roman" panose="02020603050405020304" pitchFamily="18" charset="0"/>
                <a:ea typeface="Times New Roman" panose="02020603050405020304" pitchFamily="18" charset="0"/>
              </a:rPr>
              <a:t>ом </a:t>
            </a:r>
            <a:r>
              <a:rPr lang="uk-UA" sz="1800" b="1" spc="-3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но</a:t>
            </a:r>
            <a:r>
              <a:rPr lang="uk-UA" sz="1800" b="1" spc="-15" dirty="0">
                <a:effectLst/>
                <a:latin typeface="Times New Roman" panose="02020603050405020304" pitchFamily="18" charset="0"/>
                <a:ea typeface="Times New Roman" panose="02020603050405020304" pitchFamily="18" charset="0"/>
              </a:rPr>
              <a:t>г</a:t>
            </a:r>
            <a:r>
              <a:rPr lang="uk-UA" sz="1800" b="1" dirty="0">
                <a:effectLst/>
                <a:latin typeface="Times New Roman" panose="02020603050405020304" pitchFamily="18" charset="0"/>
                <a:ea typeface="Times New Roman" panose="02020603050405020304" pitchFamily="18" charset="0"/>
              </a:rPr>
              <a:t>о</a:t>
            </a:r>
            <a:r>
              <a:rPr lang="uk-UA" sz="1800" b="1" spc="-5" dirty="0">
                <a:effectLst/>
                <a:latin typeface="Times New Roman" panose="02020603050405020304" pitchFamily="18" charset="0"/>
                <a:ea typeface="Times New Roman" panose="02020603050405020304" pitchFamily="18" charset="0"/>
              </a:rPr>
              <a:t>ю</a:t>
            </a:r>
            <a:r>
              <a:rPr lang="uk-UA" sz="1800" b="1" dirty="0">
                <a:effectLst/>
                <a:latin typeface="Times New Roman" panose="02020603050405020304" pitchFamily="18" charset="0"/>
                <a:ea typeface="Times New Roman" panose="02020603050405020304" pitchFamily="18" charset="0"/>
              </a:rPr>
              <a:t>, </a:t>
            </a:r>
            <a:r>
              <a:rPr lang="uk-UA" sz="1800" b="1" spc="-25" dirty="0">
                <a:effectLst/>
                <a:latin typeface="Times New Roman" panose="02020603050405020304" pitchFamily="18" charset="0"/>
                <a:ea typeface="Times New Roman" panose="02020603050405020304" pitchFamily="18" charset="0"/>
              </a:rPr>
              <a:t> </a:t>
            </a:r>
            <a:r>
              <a:rPr lang="uk-UA" sz="1800" b="1" spc="-15" dirty="0">
                <a:effectLst/>
                <a:latin typeface="Times New Roman" panose="02020603050405020304" pitchFamily="18" charset="0"/>
                <a:ea typeface="Times New Roman" panose="02020603050405020304" pitchFamily="18" charset="0"/>
              </a:rPr>
              <a:t>щ</a:t>
            </a:r>
            <a:r>
              <a:rPr lang="uk-UA" sz="1800" b="1" dirty="0">
                <a:effectLst/>
                <a:latin typeface="Times New Roman" panose="02020603050405020304" pitchFamily="18" charset="0"/>
                <a:ea typeface="Times New Roman" panose="02020603050405020304" pitchFamily="18" charset="0"/>
              </a:rPr>
              <a:t>о </a:t>
            </a:r>
            <a:r>
              <a:rPr lang="uk-UA" sz="1800" b="1" spc="-2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ст</a:t>
            </a:r>
            <a:r>
              <a:rPr lang="uk-UA" sz="1800" b="1" spc="-10" dirty="0">
                <a:effectLst/>
                <a:latin typeface="Times New Roman" panose="02020603050405020304" pitchFamily="18" charset="0"/>
                <a:ea typeface="Times New Roman" panose="02020603050405020304" pitchFamily="18" charset="0"/>
              </a:rPr>
              <a:t>о</a:t>
            </a:r>
            <a:r>
              <a:rPr lang="uk-UA" sz="1800" b="1" dirty="0">
                <a:effectLst/>
                <a:latin typeface="Times New Roman" panose="02020603050405020304" pitchFamily="18" charset="0"/>
                <a:ea typeface="Times New Roman" panose="02020603050405020304" pitchFamily="18" charset="0"/>
              </a:rPr>
              <a:t>їть </a:t>
            </a:r>
            <a:r>
              <a:rPr lang="uk-UA" sz="1800" b="1" spc="-3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по</a:t>
            </a:r>
            <a:r>
              <a:rPr lang="uk-UA" sz="1800" b="1" spc="-15" dirty="0">
                <a:effectLst/>
                <a:latin typeface="Times New Roman" panose="02020603050405020304" pitchFamily="18" charset="0"/>
                <a:ea typeface="Times New Roman" panose="02020603050405020304" pitchFamily="18" charset="0"/>
              </a:rPr>
              <a:t>з</a:t>
            </a:r>
            <a:r>
              <a:rPr lang="uk-UA" sz="1800" b="1" dirty="0">
                <a:effectLst/>
                <a:latin typeface="Times New Roman" panose="02020603050405020304" pitchFamily="18" charset="0"/>
                <a:ea typeface="Times New Roman" panose="02020603050405020304" pitchFamily="18" charset="0"/>
              </a:rPr>
              <a:t>аду (правою), вправо назад і одночасним рухом тулуба вниз із подальшим розгинанням ніг, виштовхуванням тулуба вверх з розворотом</a:t>
            </a:r>
            <a:r>
              <a:rPr lang="uk-UA" sz="1800" b="1" spc="-6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вліво.</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Розвертання тулуба </a:t>
            </a:r>
            <a:r>
              <a:rPr lang="uk-UA" sz="1800" b="1" dirty="0">
                <a:effectLst/>
                <a:latin typeface="Times New Roman" panose="02020603050405020304" pitchFamily="18" charset="0"/>
                <a:ea typeface="Times New Roman" panose="02020603050405020304" pitchFamily="18" charset="0"/>
              </a:rPr>
              <a:t>застосовується від прямих ударів кулаком у тулуб. Починається з руху таза і плечей у бік повороту, удар сприймається по дотичній та супроводжується м‘язами грудей.</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7030286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7237B88-3E56-44D8-8E19-B0CAC7ADE4B6}"/>
              </a:ext>
            </a:extLst>
          </p:cNvPr>
          <p:cNvSpPr>
            <a:spLocks noGrp="1"/>
          </p:cNvSpPr>
          <p:nvPr>
            <p:ph type="title"/>
          </p:nvPr>
        </p:nvSpPr>
        <p:spPr>
          <a:xfrm>
            <a:off x="533400" y="514350"/>
            <a:ext cx="9944100" cy="1828800"/>
          </a:xfrm>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Захист кінцівками.</a:t>
            </a:r>
            <a:br>
              <a:rPr lang="uk-UA" sz="3200" b="1" dirty="0">
                <a:solidFill>
                  <a:schemeClr val="bg1"/>
                </a:solidFill>
                <a:latin typeface="Times New Roman" panose="02020603050405020304" pitchFamily="18" charset="0"/>
                <a:cs typeface="Times New Roman" panose="02020603050405020304" pitchFamily="18" charset="0"/>
              </a:rPr>
            </a:br>
            <a:r>
              <a:rPr lang="uk-UA" sz="3200" b="1" dirty="0">
                <a:solidFill>
                  <a:schemeClr val="bg1"/>
                </a:solidFill>
                <a:latin typeface="Times New Roman" panose="02020603050405020304" pitchFamily="18" charset="0"/>
                <a:cs typeface="Times New Roman" panose="02020603050405020304" pitchFamily="18" charset="0"/>
              </a:rPr>
              <a:t>Захист кінцівками виконується способом підставки, відбиву, накладки</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41A086E4-9AC1-464E-BB1E-F1F06F273633}"/>
              </a:ext>
            </a:extLst>
          </p:cNvPr>
          <p:cNvSpPr>
            <a:spLocks noGrp="1"/>
          </p:cNvSpPr>
          <p:nvPr>
            <p:ph idx="1"/>
          </p:nvPr>
        </p:nvSpPr>
        <p:spPr>
          <a:xfrm>
            <a:off x="0" y="2343150"/>
            <a:ext cx="12192000" cy="4381500"/>
          </a:xfrm>
        </p:spPr>
        <p:txBody>
          <a:bodyPr>
            <a:normAutofit lnSpcReduction="10000"/>
          </a:bodyPr>
          <a:lstStyle/>
          <a:p>
            <a:r>
              <a:rPr lang="uk-UA" sz="1800" b="1" i="1" spc="-35" dirty="0">
                <a:solidFill>
                  <a:srgbClr val="FF0000"/>
                </a:solidFill>
                <a:effectLst/>
                <a:highlight>
                  <a:srgbClr val="FFFF00"/>
                </a:highlight>
                <a:latin typeface="Times New Roman" panose="02020603050405020304" pitchFamily="18" charset="0"/>
                <a:ea typeface="Times New Roman" panose="02020603050405020304" pitchFamily="18" charset="0"/>
              </a:rPr>
              <a:t>Підставка</a:t>
            </a:r>
            <a:r>
              <a:rPr lang="uk-UA" sz="1800" b="1" i="1" spc="-3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 </a:t>
            </a:r>
            <a:r>
              <a:rPr lang="uk-UA" sz="1800" b="1" spc="-20" dirty="0">
                <a:effectLst/>
                <a:latin typeface="Times New Roman" panose="02020603050405020304" pitchFamily="18" charset="0"/>
                <a:ea typeface="Times New Roman" panose="02020603050405020304" pitchFamily="18" charset="0"/>
              </a:rPr>
              <a:t>це </a:t>
            </a:r>
            <a:r>
              <a:rPr lang="uk-UA" sz="1800" b="1" spc="-30" dirty="0">
                <a:effectLst/>
                <a:latin typeface="Times New Roman" panose="02020603050405020304" pitchFamily="18" charset="0"/>
                <a:ea typeface="Times New Roman" panose="02020603050405020304" pitchFamily="18" charset="0"/>
              </a:rPr>
              <a:t>захисна дія, </a:t>
            </a:r>
            <a:r>
              <a:rPr lang="uk-UA" sz="1800" b="1" spc="-25" dirty="0">
                <a:effectLst/>
                <a:latin typeface="Times New Roman" panose="02020603050405020304" pitchFamily="18" charset="0"/>
                <a:ea typeface="Times New Roman" panose="02020603050405020304" pitchFamily="18" charset="0"/>
              </a:rPr>
              <a:t>яка </a:t>
            </a:r>
            <a:r>
              <a:rPr lang="uk-UA" sz="1800" b="1" spc="-35" dirty="0">
                <a:effectLst/>
                <a:latin typeface="Times New Roman" panose="02020603050405020304" pitchFamily="18" charset="0"/>
                <a:ea typeface="Times New Roman" panose="02020603050405020304" pitchFamily="18" charset="0"/>
              </a:rPr>
              <a:t>виконується </a:t>
            </a:r>
            <a:r>
              <a:rPr lang="uk-UA" sz="1800" b="1" spc="-30" dirty="0">
                <a:effectLst/>
                <a:latin typeface="Times New Roman" panose="02020603050405020304" pitchFamily="18" charset="0"/>
                <a:ea typeface="Times New Roman" panose="02020603050405020304" pitchFamily="18" charset="0"/>
              </a:rPr>
              <a:t>однією </a:t>
            </a:r>
            <a:r>
              <a:rPr lang="uk-UA" sz="1800" b="1" dirty="0">
                <a:effectLst/>
                <a:latin typeface="Times New Roman" panose="02020603050405020304" pitchFamily="18" charset="0"/>
                <a:ea typeface="Times New Roman" panose="02020603050405020304" pitchFamily="18" charset="0"/>
              </a:rPr>
              <a:t>з </a:t>
            </a:r>
            <a:r>
              <a:rPr lang="uk-UA" sz="1800" b="1" spc="-30" dirty="0">
                <a:effectLst/>
                <a:latin typeface="Times New Roman" panose="02020603050405020304" pitchFamily="18" charset="0"/>
                <a:ea typeface="Times New Roman" panose="02020603050405020304" pitchFamily="18" charset="0"/>
              </a:rPr>
              <a:t>кінцівок </a:t>
            </a:r>
            <a:r>
              <a:rPr lang="uk-UA" sz="1800" b="1" spc="-25" dirty="0">
                <a:effectLst/>
                <a:latin typeface="Times New Roman" panose="02020603050405020304" pitchFamily="18" charset="0"/>
                <a:ea typeface="Times New Roman" panose="02020603050405020304" pitchFamily="18" charset="0"/>
              </a:rPr>
              <a:t>або </a:t>
            </a:r>
            <a:r>
              <a:rPr lang="uk-UA" sz="1800" b="1" spc="-35" dirty="0">
                <a:effectLst/>
                <a:latin typeface="Times New Roman" panose="02020603050405020304" pitchFamily="18" charset="0"/>
                <a:ea typeface="Times New Roman" panose="02020603050405020304" pitchFamily="18" charset="0"/>
              </a:rPr>
              <a:t>предметом назустріч </a:t>
            </a:r>
            <a:r>
              <a:rPr lang="uk-UA" sz="1800" b="1" spc="-30" dirty="0">
                <a:effectLst/>
                <a:latin typeface="Times New Roman" panose="02020603050405020304" pitchFamily="18" charset="0"/>
                <a:ea typeface="Times New Roman" panose="02020603050405020304" pitchFamily="18" charset="0"/>
              </a:rPr>
              <a:t>удару, </a:t>
            </a:r>
            <a:r>
              <a:rPr lang="uk-UA" sz="1800" b="1" spc="-35" dirty="0">
                <a:effectLst/>
                <a:latin typeface="Times New Roman" panose="02020603050405020304" pitchFamily="18" charset="0"/>
                <a:ea typeface="Times New Roman" panose="02020603050405020304" pitchFamily="18" charset="0"/>
              </a:rPr>
              <a:t>зупиняючи </a:t>
            </a:r>
            <a:r>
              <a:rPr lang="uk-UA" sz="1800" b="1" spc="-25" dirty="0">
                <a:effectLst/>
                <a:latin typeface="Times New Roman" panose="02020603050405020304" pitchFamily="18" charset="0"/>
                <a:ea typeface="Times New Roman" panose="02020603050405020304" pitchFamily="18" charset="0"/>
              </a:rPr>
              <a:t>рух </a:t>
            </a:r>
            <a:r>
              <a:rPr lang="uk-UA" sz="1800" b="1" spc="-30" dirty="0">
                <a:effectLst/>
                <a:latin typeface="Times New Roman" panose="02020603050405020304" pitchFamily="18" charset="0"/>
                <a:ea typeface="Times New Roman" panose="02020603050405020304" pitchFamily="18" charset="0"/>
              </a:rPr>
              <a:t>кінцівки </a:t>
            </a:r>
            <a:r>
              <a:rPr lang="uk-UA" sz="1800" b="1" spc="-35" dirty="0">
                <a:effectLst/>
                <a:latin typeface="Times New Roman" panose="02020603050405020304" pitchFamily="18" charset="0"/>
                <a:ea typeface="Times New Roman" panose="02020603050405020304" pitchFamily="18" charset="0"/>
              </a:rPr>
              <a:t>супротивника, </a:t>
            </a:r>
            <a:r>
              <a:rPr lang="uk-UA" sz="1800" b="1" spc="-20" dirty="0">
                <a:effectLst/>
                <a:latin typeface="Times New Roman" panose="02020603050405020304" pitchFamily="18" charset="0"/>
                <a:ea typeface="Times New Roman" panose="02020603050405020304" pitchFamily="18" charset="0"/>
              </a:rPr>
              <a:t>що </a:t>
            </a:r>
            <a:r>
              <a:rPr lang="uk-UA" sz="1800" b="1" spc="-30" dirty="0">
                <a:effectLst/>
                <a:latin typeface="Times New Roman" panose="02020603050405020304" pitchFamily="18" charset="0"/>
                <a:ea typeface="Times New Roman" panose="02020603050405020304" pitchFamily="18" charset="0"/>
              </a:rPr>
              <a:t>наносить удар. Цей </a:t>
            </a:r>
            <a:r>
              <a:rPr lang="uk-UA" sz="1800" b="1" spc="-25" dirty="0">
                <a:effectLst/>
                <a:latin typeface="Times New Roman" panose="02020603050405020304" pitchFamily="18" charset="0"/>
                <a:ea typeface="Times New Roman" panose="02020603050405020304" pitchFamily="18" charset="0"/>
              </a:rPr>
              <a:t>вид </a:t>
            </a:r>
            <a:r>
              <a:rPr lang="uk-UA" sz="1800" b="1" spc="-30" dirty="0">
                <a:effectLst/>
                <a:latin typeface="Times New Roman" panose="02020603050405020304" pitchFamily="18" charset="0"/>
                <a:ea typeface="Times New Roman" panose="02020603050405020304" pitchFamily="18" charset="0"/>
              </a:rPr>
              <a:t>захисту </a:t>
            </a:r>
            <a:r>
              <a:rPr lang="uk-UA" sz="1800" b="1" spc="-35" dirty="0">
                <a:effectLst/>
                <a:latin typeface="Times New Roman" panose="02020603050405020304" pitchFamily="18" charset="0"/>
                <a:ea typeface="Times New Roman" panose="02020603050405020304" pitchFamily="18" charset="0"/>
              </a:rPr>
              <a:t>зручний </a:t>
            </a:r>
            <a:r>
              <a:rPr lang="uk-UA" sz="1800" b="1" dirty="0">
                <a:effectLst/>
                <a:latin typeface="Times New Roman" panose="02020603050405020304" pitchFamily="18" charset="0"/>
                <a:ea typeface="Times New Roman" panose="02020603050405020304" pitchFamily="18" charset="0"/>
              </a:rPr>
              <a:t>у </a:t>
            </a:r>
            <a:r>
              <a:rPr lang="uk-UA" sz="1800" b="1" spc="-30" dirty="0">
                <a:effectLst/>
                <a:latin typeface="Times New Roman" panose="02020603050405020304" pitchFamily="18" charset="0"/>
                <a:ea typeface="Times New Roman" panose="02020603050405020304" pitchFamily="18" charset="0"/>
              </a:rPr>
              <a:t>поєднанні </a:t>
            </a:r>
            <a:r>
              <a:rPr lang="uk-UA" sz="1800" b="1" spc="-20" dirty="0">
                <a:effectLst/>
                <a:latin typeface="Times New Roman" panose="02020603050405020304" pitchFamily="18" charset="0"/>
                <a:ea typeface="Times New Roman" panose="02020603050405020304" pitchFamily="18" charset="0"/>
              </a:rPr>
              <a:t>із </a:t>
            </a:r>
            <a:r>
              <a:rPr lang="uk-UA" sz="1800" b="1" spc="-30" dirty="0">
                <a:effectLst/>
                <a:latin typeface="Times New Roman" panose="02020603050405020304" pitchFamily="18" charset="0"/>
                <a:ea typeface="Times New Roman" panose="02020603050405020304" pitchFamily="18" charset="0"/>
              </a:rPr>
              <a:t>захистом </a:t>
            </a:r>
            <a:r>
              <a:rPr lang="uk-UA" sz="1800" b="1" spc="-35" dirty="0">
                <a:effectLst/>
                <a:latin typeface="Times New Roman" panose="02020603050405020304" pitchFamily="18" charset="0"/>
                <a:ea typeface="Times New Roman" panose="02020603050405020304" pitchFamily="18" charset="0"/>
              </a:rPr>
              <a:t>пересуваннями </a:t>
            </a:r>
            <a:r>
              <a:rPr lang="uk-UA" sz="1800" b="1" spc="-20" dirty="0">
                <a:effectLst/>
                <a:latin typeface="Times New Roman" panose="02020603050405020304" pitchFamily="18" charset="0"/>
                <a:ea typeface="Times New Roman" panose="02020603050405020304" pitchFamily="18" charset="0"/>
              </a:rPr>
              <a:t>та </a:t>
            </a:r>
            <a:r>
              <a:rPr lang="uk-UA" sz="1800" b="1" spc="-30" dirty="0">
                <a:effectLst/>
                <a:latin typeface="Times New Roman" panose="02020603050405020304" pitchFamily="18" charset="0"/>
                <a:ea typeface="Times New Roman" panose="02020603050405020304" pitchFamily="18" charset="0"/>
              </a:rPr>
              <a:t>рухами тулубом. </a:t>
            </a:r>
            <a:r>
              <a:rPr lang="uk-UA" sz="1800" b="1" spc="-20" dirty="0">
                <a:effectLst/>
                <a:latin typeface="Times New Roman" panose="02020603050405020304" pitchFamily="18" charset="0"/>
                <a:ea typeface="Times New Roman" panose="02020603050405020304" pitchFamily="18" charset="0"/>
              </a:rPr>
              <a:t>При </a:t>
            </a:r>
            <a:r>
              <a:rPr lang="uk-UA" sz="1800" b="1" spc="-35" dirty="0">
                <a:effectLst/>
                <a:latin typeface="Times New Roman" panose="02020603050405020304" pitchFamily="18" charset="0"/>
                <a:ea typeface="Times New Roman" panose="02020603050405020304" pitchFamily="18" charset="0"/>
              </a:rPr>
              <a:t>захисті </a:t>
            </a:r>
            <a:r>
              <a:rPr lang="uk-UA" sz="1800" b="1" spc="-30" dirty="0">
                <a:effectLst/>
                <a:latin typeface="Times New Roman" panose="02020603050405020304" pitchFamily="18" charset="0"/>
                <a:ea typeface="Times New Roman" panose="02020603050405020304" pitchFamily="18" charset="0"/>
              </a:rPr>
              <a:t>підставкою </a:t>
            </a:r>
            <a:r>
              <a:rPr lang="uk-UA" sz="1800" b="1" spc="-25" dirty="0">
                <a:effectLst/>
                <a:latin typeface="Times New Roman" panose="02020603050405020304" pitchFamily="18" charset="0"/>
                <a:ea typeface="Times New Roman" panose="02020603050405020304" pitchFamily="18" charset="0"/>
              </a:rPr>
              <a:t>удар </a:t>
            </a:r>
            <a:r>
              <a:rPr lang="uk-UA" sz="1800" b="1" spc="-35" dirty="0">
                <a:effectLst/>
                <a:latin typeface="Times New Roman" panose="02020603050405020304" pitchFamily="18" charset="0"/>
                <a:ea typeface="Times New Roman" panose="02020603050405020304" pitchFamily="18" charset="0"/>
              </a:rPr>
              <a:t>зупиняється, </a:t>
            </a:r>
            <a:r>
              <a:rPr lang="uk-UA" sz="1800" b="1" spc="-20" dirty="0">
                <a:effectLst/>
                <a:latin typeface="Times New Roman" panose="02020603050405020304" pitchFamily="18" charset="0"/>
                <a:ea typeface="Times New Roman" panose="02020603050405020304" pitchFamily="18" charset="0"/>
              </a:rPr>
              <a:t>як </a:t>
            </a:r>
            <a:r>
              <a:rPr lang="uk-UA" sz="1800" b="1" spc="-30" dirty="0">
                <a:effectLst/>
                <a:latin typeface="Times New Roman" panose="02020603050405020304" pitchFamily="18" charset="0"/>
                <a:ea typeface="Times New Roman" panose="02020603050405020304" pitchFamily="18" charset="0"/>
              </a:rPr>
              <a:t>правило, </a:t>
            </a:r>
            <a:r>
              <a:rPr lang="uk-UA" sz="1800" b="1" spc="-35" dirty="0">
                <a:effectLst/>
                <a:latin typeface="Times New Roman" panose="02020603050405020304" pitchFamily="18" charset="0"/>
                <a:ea typeface="Times New Roman" panose="02020603050405020304" pitchFamily="18" charset="0"/>
              </a:rPr>
              <a:t>безпосередньо </a:t>
            </a:r>
            <a:r>
              <a:rPr lang="uk-UA" sz="1800" b="1" spc="-30" dirty="0">
                <a:effectLst/>
                <a:latin typeface="Times New Roman" panose="02020603050405020304" pitchFamily="18" charset="0"/>
                <a:ea typeface="Times New Roman" panose="02020603050405020304" pitchFamily="18" charset="0"/>
              </a:rPr>
              <a:t>біля цілі.</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Підставка долоні </a:t>
            </a:r>
            <a:r>
              <a:rPr lang="uk-UA" sz="1800" b="1" dirty="0">
                <a:effectLst/>
                <a:latin typeface="Times New Roman" panose="02020603050405020304" pitchFamily="18" charset="0"/>
                <a:ea typeface="Times New Roman" panose="02020603050405020304" pitchFamily="18" charset="0"/>
              </a:rPr>
              <a:t>біля підборіддя застосовується найчастіше як захист від прямих ударів рукою в голову, </a:t>
            </a:r>
            <a:r>
              <a:rPr lang="uk-UA" sz="1800" b="1" i="1" dirty="0">
                <a:effectLst/>
                <a:latin typeface="Times New Roman" panose="02020603050405020304" pitchFamily="18" charset="0"/>
                <a:ea typeface="Times New Roman" panose="02020603050405020304" pitchFamily="18" charset="0"/>
              </a:rPr>
              <a:t>підставка опущеної вниз долоні </a:t>
            </a:r>
            <a:r>
              <a:rPr lang="uk-UA" sz="1800" b="1" dirty="0">
                <a:effectLst/>
                <a:latin typeface="Times New Roman" panose="02020603050405020304" pitchFamily="18" charset="0"/>
                <a:ea typeface="Times New Roman" panose="02020603050405020304" pitchFamily="18" charset="0"/>
              </a:rPr>
              <a:t>застосовується проти ударів ногою знизу у тулуб або ударів ногою збоку.</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Підставка ліктя </a:t>
            </a:r>
            <a:r>
              <a:rPr lang="uk-UA" sz="1800" b="1" dirty="0">
                <a:effectLst/>
                <a:latin typeface="Times New Roman" panose="02020603050405020304" pitchFamily="18" charset="0"/>
                <a:ea typeface="Times New Roman" panose="02020603050405020304" pitchFamily="18" charset="0"/>
              </a:rPr>
              <a:t>застосовується для захисту від ударів рукою і ногою збоку у тулуб та</a:t>
            </a:r>
            <a:r>
              <a:rPr lang="uk-UA" sz="1800" b="1" spc="-3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голову.</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Підставка опущеного вниз плеча </a:t>
            </a:r>
            <a:r>
              <a:rPr lang="uk-UA" sz="1800" b="1" dirty="0">
                <a:effectLst/>
                <a:latin typeface="Times New Roman" panose="02020603050405020304" pitchFamily="18" charset="0"/>
                <a:ea typeface="Times New Roman" panose="02020603050405020304" pitchFamily="18" charset="0"/>
              </a:rPr>
              <a:t>застосовується для захисту від ударів рукою у тулуб, прямих ударів ногою та ударів ногою збоку у тулуб.</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Підставки передпліччя </a:t>
            </a:r>
            <a:r>
              <a:rPr lang="uk-UA" sz="1800" b="1" dirty="0">
                <a:effectLst/>
                <a:latin typeface="Times New Roman" panose="02020603050405020304" pitchFamily="18" charset="0"/>
                <a:ea typeface="Times New Roman" panose="02020603050405020304" pitchFamily="18" charset="0"/>
              </a:rPr>
              <a:t>виконуються м‘язовою частиною, що розміщена ближче до ліктя. Вона сильніша і менш чутлива до ударів.</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Підставка передпліччя вверх </a:t>
            </a:r>
            <a:r>
              <a:rPr lang="uk-UA" sz="1800" b="1" dirty="0">
                <a:effectLst/>
                <a:latin typeface="Times New Roman" panose="02020603050405020304" pitchFamily="18" charset="0"/>
                <a:ea typeface="Times New Roman" panose="02020603050405020304" pitchFamily="18" charset="0"/>
              </a:rPr>
              <a:t>застосовується для захисту від ударів рукою зверху. Рука, що виконує підставку, згинається не під прямим кутом, оскільки на неї припадає вся сила удару, а так, щоб удар був спрямований під кутом 30–400, що значно зменшує силу удару і має особливе значення при захисті від ударів ножем зверху або підручними засобами.</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27955081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AE9AD2D-A220-44C8-A4BB-D6DEAF87A563}"/>
              </a:ext>
            </a:extLst>
          </p:cNvPr>
          <p:cNvSpPr>
            <a:spLocks noGrp="1"/>
          </p:cNvSpPr>
          <p:nvPr>
            <p:ph type="title"/>
          </p:nvPr>
        </p:nvSpPr>
        <p:spPr/>
        <p:txBody>
          <a:bodyPr/>
          <a:lstStyle/>
          <a:p>
            <a:pPr algn="ctr"/>
            <a:r>
              <a:rPr lang="uk-UA" sz="3200" b="1" dirty="0">
                <a:latin typeface="Times New Roman" panose="02020603050405020304" pitchFamily="18" charset="0"/>
                <a:cs typeface="Times New Roman" panose="02020603050405020304" pitchFamily="18" charset="0"/>
              </a:rPr>
              <a:t>Відбив </a:t>
            </a:r>
            <a:endParaRPr lang="ru-RU" sz="3200" b="1" dirty="0">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C4D920C-4889-4C20-B144-EE207E8F00DD}"/>
              </a:ext>
            </a:extLst>
          </p:cNvPr>
          <p:cNvSpPr>
            <a:spLocks noGrp="1"/>
          </p:cNvSpPr>
          <p:nvPr>
            <p:ph idx="1"/>
          </p:nvPr>
        </p:nvSpPr>
        <p:spPr>
          <a:xfrm>
            <a:off x="152400" y="2623039"/>
            <a:ext cx="11887200" cy="3612855"/>
          </a:xfrm>
        </p:spPr>
        <p:txBody>
          <a:bodyPr/>
          <a:lstStyle/>
          <a:p>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Відбив</a:t>
            </a:r>
            <a:r>
              <a:rPr lang="uk-UA" sz="1800" b="1" i="1"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 це захисна дія, яка виконується кінцівкою або предметом і змінює напрямок руху кінцівки супротивника, що наносить удар.</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Відбив передпліччям вверх </a:t>
            </a:r>
            <a:r>
              <a:rPr lang="uk-UA" sz="1800" b="1" dirty="0">
                <a:effectLst/>
                <a:latin typeface="Times New Roman" panose="02020603050405020304" pitchFamily="18" charset="0"/>
                <a:ea typeface="Times New Roman" panose="02020603050405020304" pitchFamily="18" charset="0"/>
              </a:rPr>
              <a:t>застосовується для захисту від прямого удару рукою в голову.</a:t>
            </a: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Відбив передпліччям, долонею, ребром долоні піднятої руки всередину</a:t>
            </a:r>
            <a:r>
              <a:rPr lang="ru-RU" b="1" i="1" dirty="0">
                <a:solidFill>
                  <a:schemeClr val="bg1"/>
                </a:solidFill>
                <a:highlight>
                  <a:srgbClr val="800080"/>
                </a:highligh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застосовуються проти прямих ударів в обличчя, верхню частину тулуба.</a:t>
            </a: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Відбиви передпліччям, долонею, ребром долоні опущеної руки всередину </a:t>
            </a:r>
            <a:r>
              <a:rPr lang="uk-UA" sz="1800" b="1" dirty="0">
                <a:effectLst/>
                <a:latin typeface="Times New Roman" panose="02020603050405020304" pitchFamily="18" charset="0"/>
                <a:ea typeface="Times New Roman" panose="02020603050405020304" pitchFamily="18" charset="0"/>
              </a:rPr>
              <a:t>застосовуються проти прямих ударів рукою і ногою у живіт і нижню частину тулуба, ударів ногою знизу.</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Підставки й відбиви виконуються в основному рукою, що знаходиться попереду, щоб дати можливість руці, яка знаходиться позаду, нанести відповідній удар. При виконанні підставок і відбивів однією рукою, інша знаходиться в захисному положенні біля</a:t>
            </a:r>
            <a:r>
              <a:rPr lang="uk-UA" sz="1800" b="1" spc="-3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підборіддя.</a:t>
            </a:r>
            <a:endParaRPr lang="ru-RU" sz="1800" b="1" dirty="0">
              <a:effectLst/>
              <a:latin typeface="Times New Roman" panose="02020603050405020304" pitchFamily="18" charset="0"/>
              <a:ea typeface="Times New Roman" panose="02020603050405020304" pitchFamily="18" charset="0"/>
            </a:endParaRPr>
          </a:p>
          <a:p>
            <a:endParaRPr lang="ru-RU" sz="1800"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956882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E80D4FF-7525-4B64-9D85-DC60AA958825}"/>
              </a:ext>
            </a:extLst>
          </p:cNvPr>
          <p:cNvSpPr>
            <a:spLocks noGrp="1"/>
          </p:cNvSpPr>
          <p:nvPr>
            <p:ph type="title"/>
          </p:nvPr>
        </p:nvSpPr>
        <p:spPr>
          <a:xfrm>
            <a:off x="520995" y="478465"/>
            <a:ext cx="9867013" cy="1405353"/>
          </a:xfrm>
        </p:spPr>
        <p:txBody>
          <a:bodyPr/>
          <a:lstStyle/>
          <a:p>
            <a:pPr algn="ctr"/>
            <a:r>
              <a:rPr lang="ru-RU" sz="1800" b="1" dirty="0">
                <a:latin typeface="Times New Roman" panose="02020603050405020304" pitchFamily="18" charset="0"/>
                <a:cs typeface="Times New Roman" panose="02020603050405020304" pitchFamily="18" charset="0"/>
              </a:rPr>
              <a:t>Удари – одна з ефективних форм застосування заходів фізичного впливу, яка є невід'ємною частиною майже всіх атакуючих і захисних дій у ситуаціях зіткнення з окупантом, особливо коли боєць  не має зброї.</a:t>
            </a:r>
            <a:endParaRPr lang="ru-RU" sz="1800" b="1" dirty="0">
              <a:solidFill>
                <a:schemeClr val="bg1"/>
              </a:solidFill>
              <a:latin typeface="Times New Roman" panose="02020603050405020304" pitchFamily="18" charset="0"/>
              <a:cs typeface="Times New Roman" panose="02020603050405020304" pitchFamily="18" charset="0"/>
            </a:endParaRPr>
          </a:p>
        </p:txBody>
      </p:sp>
      <p:pic>
        <p:nvPicPr>
          <p:cNvPr id="4" name="Объект 3">
            <a:extLst>
              <a:ext uri="{FF2B5EF4-FFF2-40B4-BE49-F238E27FC236}">
                <a16:creationId xmlns:a16="http://schemas.microsoft.com/office/drawing/2014/main" id="{12115093-6E6E-48BE-B7E4-CC3D1538644F}"/>
              </a:ext>
            </a:extLst>
          </p:cNvPr>
          <p:cNvPicPr>
            <a:picLocks noGrp="1" noChangeAspect="1"/>
          </p:cNvPicPr>
          <p:nvPr>
            <p:ph idx="1"/>
          </p:nvPr>
        </p:nvPicPr>
        <p:blipFill>
          <a:blip r:embed="rId2"/>
          <a:stretch>
            <a:fillRect/>
          </a:stretch>
        </p:blipFill>
        <p:spPr>
          <a:xfrm>
            <a:off x="276576" y="1847937"/>
            <a:ext cx="3923284" cy="2204387"/>
          </a:xfrm>
          <a:prstGeom prst="rect">
            <a:avLst/>
          </a:prstGeom>
        </p:spPr>
      </p:pic>
      <p:pic>
        <p:nvPicPr>
          <p:cNvPr id="5" name="Рисунок 4">
            <a:extLst>
              <a:ext uri="{FF2B5EF4-FFF2-40B4-BE49-F238E27FC236}">
                <a16:creationId xmlns:a16="http://schemas.microsoft.com/office/drawing/2014/main" id="{57A2926D-C26A-4428-A662-E4BB9B0FF1D2}"/>
              </a:ext>
            </a:extLst>
          </p:cNvPr>
          <p:cNvPicPr>
            <a:picLocks noChangeAspect="1"/>
          </p:cNvPicPr>
          <p:nvPr/>
        </p:nvPicPr>
        <p:blipFill>
          <a:blip r:embed="rId3"/>
          <a:stretch>
            <a:fillRect/>
          </a:stretch>
        </p:blipFill>
        <p:spPr>
          <a:xfrm>
            <a:off x="4444279" y="1847936"/>
            <a:ext cx="2942970" cy="2204387"/>
          </a:xfrm>
          <a:prstGeom prst="rect">
            <a:avLst/>
          </a:prstGeom>
        </p:spPr>
      </p:pic>
      <p:pic>
        <p:nvPicPr>
          <p:cNvPr id="6" name="Рисунок 5">
            <a:extLst>
              <a:ext uri="{FF2B5EF4-FFF2-40B4-BE49-F238E27FC236}">
                <a16:creationId xmlns:a16="http://schemas.microsoft.com/office/drawing/2014/main" id="{37CB1AB9-E9F7-4406-A22D-80051AAE628B}"/>
              </a:ext>
            </a:extLst>
          </p:cNvPr>
          <p:cNvPicPr>
            <a:picLocks noChangeAspect="1"/>
          </p:cNvPicPr>
          <p:nvPr/>
        </p:nvPicPr>
        <p:blipFill>
          <a:blip r:embed="rId4"/>
          <a:stretch>
            <a:fillRect/>
          </a:stretch>
        </p:blipFill>
        <p:spPr>
          <a:xfrm>
            <a:off x="4426222" y="4167936"/>
            <a:ext cx="3753658" cy="2497889"/>
          </a:xfrm>
          <a:prstGeom prst="rect">
            <a:avLst/>
          </a:prstGeom>
        </p:spPr>
      </p:pic>
      <p:pic>
        <p:nvPicPr>
          <p:cNvPr id="7" name="Рисунок 6">
            <a:extLst>
              <a:ext uri="{FF2B5EF4-FFF2-40B4-BE49-F238E27FC236}">
                <a16:creationId xmlns:a16="http://schemas.microsoft.com/office/drawing/2014/main" id="{4DCC459B-92C9-402D-80AC-E6FB51664908}"/>
              </a:ext>
            </a:extLst>
          </p:cNvPr>
          <p:cNvPicPr>
            <a:picLocks noChangeAspect="1"/>
          </p:cNvPicPr>
          <p:nvPr/>
        </p:nvPicPr>
        <p:blipFill>
          <a:blip r:embed="rId5"/>
          <a:stretch>
            <a:fillRect/>
          </a:stretch>
        </p:blipFill>
        <p:spPr>
          <a:xfrm>
            <a:off x="443263" y="4167936"/>
            <a:ext cx="3756597" cy="2499845"/>
          </a:xfrm>
          <a:prstGeom prst="rect">
            <a:avLst/>
          </a:prstGeom>
        </p:spPr>
      </p:pic>
      <p:sp>
        <p:nvSpPr>
          <p:cNvPr id="9" name="TextBox 8">
            <a:extLst>
              <a:ext uri="{FF2B5EF4-FFF2-40B4-BE49-F238E27FC236}">
                <a16:creationId xmlns:a16="http://schemas.microsoft.com/office/drawing/2014/main" id="{817C8432-9D97-4FE1-94F4-A472C4D8C634}"/>
              </a:ext>
            </a:extLst>
          </p:cNvPr>
          <p:cNvSpPr txBox="1"/>
          <p:nvPr/>
        </p:nvSpPr>
        <p:spPr>
          <a:xfrm>
            <a:off x="7387249" y="2190388"/>
            <a:ext cx="4804751" cy="1477328"/>
          </a:xfrm>
          <a:prstGeom prst="rect">
            <a:avLst/>
          </a:prstGeom>
          <a:noFill/>
        </p:spPr>
        <p:txBody>
          <a:bodyPr wrap="square">
            <a:spAutoFit/>
          </a:bodyPr>
          <a:lstStyle/>
          <a:p>
            <a:pPr algn="ctr"/>
            <a:r>
              <a:rPr lang="ru-RU" b="1" dirty="0">
                <a:latin typeface="Times New Roman" panose="02020603050405020304" pitchFamily="18" charset="0"/>
                <a:cs typeface="Times New Roman" panose="02020603050405020304" pitchFamily="18" charset="0"/>
              </a:rPr>
              <a:t>У конкретній ситуації, у певний момент двобою удари можуть нести багатофункціональне навантаження, відігравати головну і допоміжну роль, розширюючи спектр бойових можливостей.</a:t>
            </a:r>
          </a:p>
        </p:txBody>
      </p:sp>
      <p:sp>
        <p:nvSpPr>
          <p:cNvPr id="11" name="TextBox 10">
            <a:extLst>
              <a:ext uri="{FF2B5EF4-FFF2-40B4-BE49-F238E27FC236}">
                <a16:creationId xmlns:a16="http://schemas.microsoft.com/office/drawing/2014/main" id="{441F6E6A-58F8-49C3-97B7-84D10A43DB9F}"/>
              </a:ext>
            </a:extLst>
          </p:cNvPr>
          <p:cNvSpPr txBox="1"/>
          <p:nvPr/>
        </p:nvSpPr>
        <p:spPr>
          <a:xfrm>
            <a:off x="8179880" y="3609714"/>
            <a:ext cx="4012120" cy="1754326"/>
          </a:xfrm>
          <a:prstGeom prst="rect">
            <a:avLst/>
          </a:prstGeom>
          <a:noFill/>
        </p:spPr>
        <p:txBody>
          <a:bodyPr wrap="square">
            <a:spAutoFit/>
          </a:bodyPr>
          <a:lstStyle/>
          <a:p>
            <a:pPr algn="ctr"/>
            <a:r>
              <a:rPr lang="ru-RU" b="1" dirty="0">
                <a:latin typeface="Times New Roman" panose="02020603050405020304" pitchFamily="18" charset="0"/>
                <a:cs typeface="Times New Roman" panose="02020603050405020304" pitchFamily="18" charset="0"/>
              </a:rPr>
              <a:t>Вони можуть бути використані як засіб нападу і засіб захисту (зустрічні та випереджаючі удари), як дії, що починають, і дії, що завершують двобій, а також як засіб переходу від одного прийому до іншого.</a:t>
            </a:r>
          </a:p>
        </p:txBody>
      </p:sp>
      <p:sp>
        <p:nvSpPr>
          <p:cNvPr id="13" name="TextBox 12">
            <a:extLst>
              <a:ext uri="{FF2B5EF4-FFF2-40B4-BE49-F238E27FC236}">
                <a16:creationId xmlns:a16="http://schemas.microsoft.com/office/drawing/2014/main" id="{FB152BD0-383D-49B8-A05C-6B398C2CB05A}"/>
              </a:ext>
            </a:extLst>
          </p:cNvPr>
          <p:cNvSpPr txBox="1"/>
          <p:nvPr/>
        </p:nvSpPr>
        <p:spPr>
          <a:xfrm>
            <a:off x="8179880" y="5364040"/>
            <a:ext cx="4012120" cy="1477328"/>
          </a:xfrm>
          <a:prstGeom prst="rect">
            <a:avLst/>
          </a:prstGeom>
          <a:noFill/>
        </p:spPr>
        <p:txBody>
          <a:bodyPr wrap="square">
            <a:spAutoFit/>
          </a:bodyPr>
          <a:lstStyle/>
          <a:p>
            <a:pPr algn="ctr"/>
            <a:r>
              <a:rPr lang="ru-RU" b="1" dirty="0">
                <a:latin typeface="Times New Roman" panose="02020603050405020304" pitchFamily="18" charset="0"/>
                <a:cs typeface="Times New Roman" panose="02020603050405020304" pitchFamily="18" charset="0"/>
              </a:rPr>
              <a:t>Удари наносять руками, ногами, головою як для враження супротивника, так і створення умов для виконання інших прийомів та технічних дій.</a:t>
            </a:r>
          </a:p>
        </p:txBody>
      </p:sp>
    </p:spTree>
    <p:extLst>
      <p:ext uri="{BB962C8B-B14F-4D97-AF65-F5344CB8AC3E}">
        <p14:creationId xmlns:p14="http://schemas.microsoft.com/office/powerpoint/2010/main" val="2976383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76CE23B-CD7C-4EE2-94FF-E617FCB4DB36}"/>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Накладка </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8395EF11-71CA-49F1-8814-E86EC02F1C45}"/>
              </a:ext>
            </a:extLst>
          </p:cNvPr>
          <p:cNvSpPr>
            <a:spLocks noGrp="1"/>
          </p:cNvSpPr>
          <p:nvPr>
            <p:ph idx="1"/>
          </p:nvPr>
        </p:nvSpPr>
        <p:spPr>
          <a:xfrm>
            <a:off x="0" y="3199515"/>
            <a:ext cx="12192000" cy="2786615"/>
          </a:xfrm>
        </p:spPr>
        <p:txBody>
          <a:bodyPr/>
          <a:lstStyle/>
          <a:p>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Накладка</a:t>
            </a:r>
            <a:r>
              <a:rPr lang="uk-UA" sz="1800" b="1" i="1"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 захисна дія, яка зупиняє удар на початку або перед його початком. Захист накладкою використовують в основному на середній і ближній дистанції при бокових ударах і ударах знизу руками, ударах ногами. Захист накладкою, як правило, виконують з рухом вперед. Накладка виконується коротким натисканням рукою на кулак, плече або передпліччя руки, коліно, стегно або ступнею на стопу, гомілку, коліно, стегно супротивника залежно від дистанції та довжини удару.</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Накладка ступнею зверху і одночасно в бік застосовується для захисту від ударів ногою знизу. Після виконання накладки кінцівка повертається у вихідне положення або нею виконуються інші дії.</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40522144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04C684E-5993-4828-8300-764C19A88BE8}"/>
              </a:ext>
            </a:extLst>
          </p:cNvPr>
          <p:cNvSpPr>
            <a:spLocks noGrp="1"/>
          </p:cNvSpPr>
          <p:nvPr>
            <p:ph type="title"/>
          </p:nvPr>
        </p:nvSpPr>
        <p:spPr>
          <a:xfrm>
            <a:off x="1711657" y="2631557"/>
            <a:ext cx="8761413" cy="706964"/>
          </a:xfrm>
        </p:spPr>
        <p:txBody>
          <a:bodyPr/>
          <a:lstStyle/>
          <a:p>
            <a:pPr algn="ctr"/>
            <a:r>
              <a:rPr lang="uk-UA" b="1" dirty="0">
                <a:solidFill>
                  <a:schemeClr val="accent1">
                    <a:lumMod val="75000"/>
                  </a:schemeClr>
                </a:solidFill>
                <a:latin typeface="Times New Roman" panose="02020603050405020304" pitchFamily="18" charset="0"/>
                <a:cs typeface="Times New Roman" panose="02020603050405020304" pitchFamily="18" charset="0"/>
              </a:rPr>
              <a:t>Дякуємо за увагу!</a:t>
            </a:r>
            <a:endParaRPr lang="ru-RU"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B410CA81-C31E-478F-8931-25CA4B5EB7EE}"/>
              </a:ext>
            </a:extLst>
          </p:cNvPr>
          <p:cNvSpPr>
            <a:spLocks noGrp="1"/>
          </p:cNvSpPr>
          <p:nvPr>
            <p:ph idx="1"/>
          </p:nvPr>
        </p:nvSpPr>
        <p:spPr>
          <a:xfrm>
            <a:off x="10473070" y="973668"/>
            <a:ext cx="127589" cy="110853"/>
          </a:xfrm>
        </p:spPr>
        <p:txBody>
          <a:bodyPr>
            <a:normAutofit/>
          </a:bodyPr>
          <a:lstStyle/>
          <a:p>
            <a:endParaRPr lang="ru-RU" sz="100" dirty="0"/>
          </a:p>
        </p:txBody>
      </p:sp>
      <p:pic>
        <p:nvPicPr>
          <p:cNvPr id="4" name="Рисунок 3">
            <a:extLst>
              <a:ext uri="{FF2B5EF4-FFF2-40B4-BE49-F238E27FC236}">
                <a16:creationId xmlns:a16="http://schemas.microsoft.com/office/drawing/2014/main" id="{2CAF2C96-CED9-4983-9FE7-F5AE9134EA85}"/>
              </a:ext>
            </a:extLst>
          </p:cNvPr>
          <p:cNvPicPr>
            <a:picLocks noChangeAspect="1"/>
          </p:cNvPicPr>
          <p:nvPr/>
        </p:nvPicPr>
        <p:blipFill>
          <a:blip r:embed="rId2"/>
          <a:stretch>
            <a:fillRect/>
          </a:stretch>
        </p:blipFill>
        <p:spPr>
          <a:xfrm>
            <a:off x="4686171" y="3338521"/>
            <a:ext cx="2819657" cy="3383589"/>
          </a:xfrm>
          <a:prstGeom prst="rect">
            <a:avLst/>
          </a:prstGeom>
        </p:spPr>
      </p:pic>
    </p:spTree>
    <p:extLst>
      <p:ext uri="{BB962C8B-B14F-4D97-AF65-F5344CB8AC3E}">
        <p14:creationId xmlns:p14="http://schemas.microsoft.com/office/powerpoint/2010/main" val="2740762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C43714E4-57EC-4E11-B7F3-8C4CD6E9EED5}"/>
              </a:ext>
            </a:extLst>
          </p:cNvPr>
          <p:cNvSpPr>
            <a:spLocks noGrp="1"/>
          </p:cNvSpPr>
          <p:nvPr>
            <p:ph type="title"/>
          </p:nvPr>
        </p:nvSpPr>
        <p:spPr>
          <a:xfrm>
            <a:off x="628650" y="628650"/>
            <a:ext cx="5467350" cy="5660681"/>
          </a:xfrm>
        </p:spPr>
        <p:txBody>
          <a:bodyPr/>
          <a:lstStyle/>
          <a:p>
            <a:pPr algn="ctr"/>
            <a:r>
              <a:rPr lang="ru-RU" sz="1800" b="1" dirty="0">
                <a:latin typeface="Times New Roman" panose="02020603050405020304" pitchFamily="18" charset="0"/>
                <a:cs typeface="Times New Roman" panose="02020603050405020304" pitchFamily="18" charset="0"/>
              </a:rPr>
              <a:t>Ефективність ударів при відповідній підготовці може бути досить високою (коли удари наносяться в найуразливіші частини тіла): вчасно і точно нанесений удар чи серія ударів викликає сильний больовий шок, втрату здатності рухатись та</a:t>
            </a: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 свідомості. </a:t>
            </a:r>
            <a:br>
              <a:rPr lang="ru-RU" sz="1800" b="1" dirty="0">
                <a:latin typeface="Times New Roman" panose="02020603050405020304" pitchFamily="18" charset="0"/>
                <a:cs typeface="Times New Roman" panose="02020603050405020304" pitchFamily="18" charset="0"/>
              </a:rPr>
            </a:br>
            <a:br>
              <a:rPr lang="ru-RU" sz="1800" b="1" dirty="0">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Слід зазначити, що ефективність впливу ударів на окупанта у багатьох ситуаціях може бути вище впливу на нього шляхом кидків або больових прийомів за рахунок незалежності від антропометричних показників супротивника. При виконанні больових прийомів або кидків зусилля бійця часто знаходяться у прямій залежності від ваги або зросту правопорушника, а при використанні ударної техніки ці зусилля можуть мати однакову величину для різних за вагою і зростом супротивників без значних різнобіжностей кінцевого результату. </a:t>
            </a:r>
            <a:endParaRPr lang="ru-RU" sz="1800" b="1" dirty="0">
              <a:solidFill>
                <a:schemeClr val="bg1"/>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id="{2F999D8C-FA22-468E-9F3B-A977667DC6D1}"/>
              </a:ext>
            </a:extLst>
          </p:cNvPr>
          <p:cNvPicPr>
            <a:picLocks noChangeAspect="1"/>
          </p:cNvPicPr>
          <p:nvPr/>
        </p:nvPicPr>
        <p:blipFill rotWithShape="1">
          <a:blip r:embed="rId2"/>
          <a:srcRect b="14539"/>
          <a:stretch/>
        </p:blipFill>
        <p:spPr>
          <a:xfrm>
            <a:off x="6515100" y="3633605"/>
            <a:ext cx="5524499" cy="2655726"/>
          </a:xfrm>
          <a:prstGeom prst="rect">
            <a:avLst/>
          </a:prstGeom>
        </p:spPr>
      </p:pic>
      <p:sp>
        <p:nvSpPr>
          <p:cNvPr id="5" name="Текст 4">
            <a:extLst>
              <a:ext uri="{FF2B5EF4-FFF2-40B4-BE49-F238E27FC236}">
                <a16:creationId xmlns:a16="http://schemas.microsoft.com/office/drawing/2014/main" id="{F5CA4954-B1F3-4D67-94A2-756F1C41B710}"/>
              </a:ext>
            </a:extLst>
          </p:cNvPr>
          <p:cNvSpPr>
            <a:spLocks noGrp="1"/>
          </p:cNvSpPr>
          <p:nvPr>
            <p:ph type="body" idx="1"/>
          </p:nvPr>
        </p:nvSpPr>
        <p:spPr>
          <a:xfrm>
            <a:off x="10458450" y="4686300"/>
            <a:ext cx="194654" cy="275168"/>
          </a:xfrm>
        </p:spPr>
        <p:txBody>
          <a:bodyPr>
            <a:normAutofit/>
          </a:bodyPr>
          <a:lstStyle/>
          <a:p>
            <a:endParaRPr lang="ru-RU" sz="100" dirty="0"/>
          </a:p>
        </p:txBody>
      </p:sp>
      <p:pic>
        <p:nvPicPr>
          <p:cNvPr id="7" name="Рисунок 6">
            <a:extLst>
              <a:ext uri="{FF2B5EF4-FFF2-40B4-BE49-F238E27FC236}">
                <a16:creationId xmlns:a16="http://schemas.microsoft.com/office/drawing/2014/main" id="{DB71DDC2-D9CB-4F48-A20E-E11070C4040D}"/>
              </a:ext>
            </a:extLst>
          </p:cNvPr>
          <p:cNvPicPr>
            <a:picLocks noChangeAspect="1"/>
          </p:cNvPicPr>
          <p:nvPr/>
        </p:nvPicPr>
        <p:blipFill>
          <a:blip r:embed="rId3"/>
          <a:stretch>
            <a:fillRect/>
          </a:stretch>
        </p:blipFill>
        <p:spPr>
          <a:xfrm>
            <a:off x="6515100" y="293563"/>
            <a:ext cx="5520267" cy="3105150"/>
          </a:xfrm>
          <a:prstGeom prst="rect">
            <a:avLst/>
          </a:prstGeom>
        </p:spPr>
      </p:pic>
    </p:spTree>
    <p:extLst>
      <p:ext uri="{BB962C8B-B14F-4D97-AF65-F5344CB8AC3E}">
        <p14:creationId xmlns:p14="http://schemas.microsoft.com/office/powerpoint/2010/main" val="1340316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A5A5748-9902-429F-AD0B-9B2DFAD001FE}"/>
              </a:ext>
            </a:extLst>
          </p:cNvPr>
          <p:cNvSpPr>
            <a:spLocks noGrp="1"/>
          </p:cNvSpPr>
          <p:nvPr>
            <p:ph type="title"/>
          </p:nvPr>
        </p:nvSpPr>
        <p:spPr>
          <a:xfrm>
            <a:off x="552893" y="595422"/>
            <a:ext cx="5458315" cy="5645889"/>
          </a:xfrm>
        </p:spPr>
        <p:txBody>
          <a:bodyPr/>
          <a:lstStyle/>
          <a:p>
            <a:pPr algn="ctr"/>
            <a:r>
              <a:rPr lang="uk-UA" sz="1800" b="1" dirty="0">
                <a:effectLst/>
                <a:latin typeface="Times New Roman" panose="02020603050405020304" pitchFamily="18" charset="0"/>
                <a:ea typeface="Times New Roman" panose="02020603050405020304" pitchFamily="18" charset="0"/>
              </a:rPr>
              <a:t>Стійка – це оптимальне положення частин тіла солдата, при якому він може ефективно атакувати й захищатися (бойові стійки) під час сутички з окупантом чи відпрацьовувати техніку прийомів фізичного впливу, навички самозахисту в процесі навчання (навчальні стійки). Залежно від положення ніг стійка може бути фронтальною, лівосторонньою, правосторонньою, а залежно від положення центру тяжіння тіла – високою, середньою, низькою.</a:t>
            </a:r>
            <a:br>
              <a:rPr lang="ru-RU" sz="1800" dirty="0">
                <a:effectLst/>
                <a:latin typeface="Times New Roman" panose="02020603050405020304" pitchFamily="18" charset="0"/>
                <a:ea typeface="Times New Roman" panose="02020603050405020304" pitchFamily="18" charset="0"/>
              </a:rPr>
            </a:br>
            <a:endParaRPr lang="ru-RU" sz="1800" b="1" dirty="0">
              <a:solidFill>
                <a:schemeClr val="bg1"/>
              </a:solidFill>
              <a:latin typeface="Times New Roman" panose="02020603050405020304" pitchFamily="18" charset="0"/>
              <a:cs typeface="Times New Roman" panose="02020603050405020304" pitchFamily="18" charset="0"/>
            </a:endParaRPr>
          </a:p>
        </p:txBody>
      </p:sp>
      <p:pic>
        <p:nvPicPr>
          <p:cNvPr id="4" name="Рисунок 3">
            <a:extLst>
              <a:ext uri="{FF2B5EF4-FFF2-40B4-BE49-F238E27FC236}">
                <a16:creationId xmlns:a16="http://schemas.microsoft.com/office/drawing/2014/main" id="{B27A74ED-E62A-4A85-8A26-688BF85B9D53}"/>
              </a:ext>
            </a:extLst>
          </p:cNvPr>
          <p:cNvPicPr>
            <a:picLocks noChangeAspect="1"/>
          </p:cNvPicPr>
          <p:nvPr/>
        </p:nvPicPr>
        <p:blipFill>
          <a:blip r:embed="rId2"/>
          <a:stretch>
            <a:fillRect/>
          </a:stretch>
        </p:blipFill>
        <p:spPr>
          <a:xfrm>
            <a:off x="6609080" y="206455"/>
            <a:ext cx="1546091" cy="3293085"/>
          </a:xfrm>
          <a:prstGeom prst="rect">
            <a:avLst/>
          </a:prstGeom>
        </p:spPr>
      </p:pic>
      <p:sp>
        <p:nvSpPr>
          <p:cNvPr id="3" name="Текст 2">
            <a:extLst>
              <a:ext uri="{FF2B5EF4-FFF2-40B4-BE49-F238E27FC236}">
                <a16:creationId xmlns:a16="http://schemas.microsoft.com/office/drawing/2014/main" id="{3140F61F-063A-4285-9020-064AE55FB037}"/>
              </a:ext>
            </a:extLst>
          </p:cNvPr>
          <p:cNvSpPr>
            <a:spLocks noGrp="1"/>
          </p:cNvSpPr>
          <p:nvPr>
            <p:ph type="body" idx="1"/>
          </p:nvPr>
        </p:nvSpPr>
        <p:spPr>
          <a:xfrm>
            <a:off x="6432698" y="3429000"/>
            <a:ext cx="5759302" cy="3428999"/>
          </a:xfrm>
        </p:spPr>
        <p:txBody>
          <a:bodyPr>
            <a:normAutofit fontScale="47500" lnSpcReduction="20000"/>
          </a:bodyPr>
          <a:lstStyle/>
          <a:p>
            <a:pPr marL="251460" marR="172720" indent="456565" algn="just">
              <a:spcAft>
                <a:spcPts val="0"/>
              </a:spcAft>
            </a:pPr>
            <a:r>
              <a:rPr lang="uk-UA" sz="2500" b="1" dirty="0">
                <a:solidFill>
                  <a:schemeClr val="tx1"/>
                </a:solidFill>
                <a:effectLst/>
                <a:latin typeface="Times New Roman" panose="02020603050405020304" pitchFamily="18" charset="0"/>
                <a:ea typeface="Times New Roman" panose="02020603050405020304" pitchFamily="18" charset="0"/>
              </a:rPr>
              <a:t>У фронтальних рівномірних стійках вага тіла рівномірно розподілена на обидві ноги, що стоять на одній лінії. Якщо вага тіла переноситься на одну ногу, то це буде </a:t>
            </a:r>
            <a:r>
              <a:rPr lang="uk-UA" sz="2500" b="1" dirty="0">
                <a:solidFill>
                  <a:srgbClr val="FF0000"/>
                </a:solidFill>
                <a:effectLst/>
                <a:highlight>
                  <a:srgbClr val="FFFF00"/>
                </a:highlight>
                <a:latin typeface="Times New Roman" panose="02020603050405020304" pitchFamily="18" charset="0"/>
                <a:ea typeface="Times New Roman" panose="02020603050405020304" pitchFamily="18" charset="0"/>
              </a:rPr>
              <a:t>фронтальна бокова стійка</a:t>
            </a:r>
            <a:r>
              <a:rPr lang="uk-UA" sz="2500" b="1" dirty="0">
                <a:solidFill>
                  <a:schemeClr val="tx1"/>
                </a:solidFill>
                <a:effectLst/>
                <a:latin typeface="Times New Roman" panose="02020603050405020304" pitchFamily="18" charset="0"/>
                <a:ea typeface="Times New Roman" panose="02020603050405020304" pitchFamily="18" charset="0"/>
              </a:rPr>
              <a:t>.</a:t>
            </a:r>
            <a:endParaRPr lang="ru-RU" sz="2500" b="1" dirty="0">
              <a:solidFill>
                <a:schemeClr val="tx1"/>
              </a:solidFill>
              <a:effectLst/>
              <a:latin typeface="Times New Roman" panose="02020603050405020304" pitchFamily="18" charset="0"/>
              <a:ea typeface="Times New Roman" panose="02020603050405020304" pitchFamily="18" charset="0"/>
            </a:endParaRPr>
          </a:p>
          <a:p>
            <a:pPr marL="251460" marR="166370" indent="456565" algn="just">
              <a:spcAft>
                <a:spcPts val="0"/>
              </a:spcAft>
            </a:pPr>
            <a:r>
              <a:rPr lang="uk-UA" sz="2500" b="1" dirty="0">
                <a:solidFill>
                  <a:schemeClr val="tx1"/>
                </a:solidFill>
                <a:effectLst/>
                <a:latin typeface="Times New Roman" panose="02020603050405020304" pitchFamily="18" charset="0"/>
                <a:ea typeface="Times New Roman" panose="02020603050405020304" pitchFamily="18" charset="0"/>
              </a:rPr>
              <a:t>У лівосторонній чи правосторонній стійці одна нога знаходиться попереду, друга позаду. Якщо вага тіла переноситься на ногу, що стоїть попереду – це </a:t>
            </a:r>
            <a:r>
              <a:rPr lang="uk-UA" sz="2500" b="1" dirty="0">
                <a:solidFill>
                  <a:srgbClr val="FF0000"/>
                </a:solidFill>
                <a:effectLst/>
                <a:highlight>
                  <a:srgbClr val="FFFF00"/>
                </a:highlight>
                <a:latin typeface="Times New Roman" panose="02020603050405020304" pitchFamily="18" charset="0"/>
                <a:ea typeface="Times New Roman" panose="02020603050405020304" pitchFamily="18" charset="0"/>
              </a:rPr>
              <a:t>передня стійка</a:t>
            </a:r>
            <a:r>
              <a:rPr lang="uk-UA" sz="2500" b="1" dirty="0">
                <a:solidFill>
                  <a:schemeClr val="tx1"/>
                </a:solidFill>
                <a:effectLst/>
                <a:latin typeface="Times New Roman" panose="02020603050405020304" pitchFamily="18" charset="0"/>
                <a:ea typeface="Times New Roman" panose="02020603050405020304" pitchFamily="18" charset="0"/>
              </a:rPr>
              <a:t>, якщо на ногу, що стоїть позаду – </a:t>
            </a:r>
            <a:r>
              <a:rPr lang="uk-UA" sz="2500" b="1" dirty="0">
                <a:solidFill>
                  <a:srgbClr val="FF0000"/>
                </a:solidFill>
                <a:effectLst/>
                <a:highlight>
                  <a:srgbClr val="FFFF00"/>
                </a:highlight>
                <a:latin typeface="Times New Roman" panose="02020603050405020304" pitchFamily="18" charset="0"/>
                <a:ea typeface="Times New Roman" panose="02020603050405020304" pitchFamily="18" charset="0"/>
              </a:rPr>
              <a:t>задня стійка. </a:t>
            </a:r>
            <a:r>
              <a:rPr lang="uk-UA" sz="2500" b="1" dirty="0">
                <a:solidFill>
                  <a:schemeClr val="tx1"/>
                </a:solidFill>
                <a:effectLst/>
                <a:latin typeface="Times New Roman" panose="02020603050405020304" pitchFamily="18" charset="0"/>
                <a:ea typeface="Times New Roman" panose="02020603050405020304" pitchFamily="18" charset="0"/>
              </a:rPr>
              <a:t>Якщо вага тіла рівномірно розподілена на обидві ноги – </a:t>
            </a:r>
            <a:r>
              <a:rPr lang="uk-UA" sz="2500" b="1" dirty="0">
                <a:solidFill>
                  <a:srgbClr val="FF0000"/>
                </a:solidFill>
                <a:effectLst/>
                <a:highlight>
                  <a:srgbClr val="FFFF00"/>
                </a:highlight>
                <a:latin typeface="Times New Roman" panose="02020603050405020304" pitchFamily="18" charset="0"/>
                <a:ea typeface="Times New Roman" panose="02020603050405020304" pitchFamily="18" charset="0"/>
              </a:rPr>
              <a:t>рівномірна стійка.</a:t>
            </a:r>
            <a:endParaRPr lang="ru-RU" sz="2500" b="1" dirty="0">
              <a:solidFill>
                <a:srgbClr val="FF0000"/>
              </a:solidFill>
              <a:effectLst/>
              <a:highlight>
                <a:srgbClr val="FFFF00"/>
              </a:highlight>
              <a:latin typeface="Times New Roman" panose="02020603050405020304" pitchFamily="18" charset="0"/>
              <a:ea typeface="Times New Roman" panose="02020603050405020304" pitchFamily="18" charset="0"/>
            </a:endParaRPr>
          </a:p>
          <a:p>
            <a:pPr marL="251460" marR="170815" indent="456565" algn="just">
              <a:spcAft>
                <a:spcPts val="0"/>
              </a:spcAft>
            </a:pPr>
            <a:r>
              <a:rPr lang="uk-UA" sz="2500" b="1" dirty="0">
                <a:solidFill>
                  <a:schemeClr val="tx1"/>
                </a:solidFill>
                <a:effectLst/>
                <a:latin typeface="Times New Roman" panose="02020603050405020304" pitchFamily="18" charset="0"/>
                <a:ea typeface="Times New Roman" panose="02020603050405020304" pitchFamily="18" charset="0"/>
              </a:rPr>
              <a:t>У рівномірній стійці солдат має можливість переміщати вагу тіла на одну з ніг, не переносячи опори.</a:t>
            </a:r>
            <a:endParaRPr lang="ru-RU" sz="2500" b="1" dirty="0">
              <a:solidFill>
                <a:schemeClr val="tx1"/>
              </a:solidFill>
              <a:effectLst/>
              <a:latin typeface="Times New Roman" panose="02020603050405020304" pitchFamily="18" charset="0"/>
              <a:ea typeface="Times New Roman" panose="02020603050405020304" pitchFamily="18" charset="0"/>
            </a:endParaRPr>
          </a:p>
          <a:p>
            <a:pPr marL="251460" marR="169545" indent="456565" algn="just">
              <a:spcAft>
                <a:spcPts val="0"/>
              </a:spcAft>
            </a:pPr>
            <a:r>
              <a:rPr lang="uk-UA" sz="2500" b="1" dirty="0">
                <a:solidFill>
                  <a:schemeClr val="tx1"/>
                </a:solidFill>
                <a:effectLst/>
                <a:latin typeface="Times New Roman" panose="02020603050405020304" pitchFamily="18" charset="0"/>
                <a:ea typeface="Times New Roman" panose="02020603050405020304" pitchFamily="18" charset="0"/>
              </a:rPr>
              <a:t>Стійка має забезпечувати надійну стійкість та можливість маневрувати в будь-якому напрямку, наносити удари ногами і руками, захищатися, виконувати інші прийоми фізичного впливу та самозахисту.</a:t>
            </a:r>
            <a:endParaRPr lang="ru-RU" sz="2500" b="1" dirty="0">
              <a:solidFill>
                <a:schemeClr val="tx1"/>
              </a:solidFill>
              <a:effectLst/>
              <a:latin typeface="Times New Roman" panose="02020603050405020304" pitchFamily="18" charset="0"/>
              <a:ea typeface="Times New Roman" panose="02020603050405020304" pitchFamily="18" charset="0"/>
            </a:endParaRPr>
          </a:p>
          <a:p>
            <a:endParaRPr lang="ru-RU" dirty="0"/>
          </a:p>
        </p:txBody>
      </p:sp>
      <p:pic>
        <p:nvPicPr>
          <p:cNvPr id="5" name="Рисунок 4">
            <a:extLst>
              <a:ext uri="{FF2B5EF4-FFF2-40B4-BE49-F238E27FC236}">
                <a16:creationId xmlns:a16="http://schemas.microsoft.com/office/drawing/2014/main" id="{EE20C5DB-0D80-4A47-A132-74321226B62C}"/>
              </a:ext>
            </a:extLst>
          </p:cNvPr>
          <p:cNvPicPr>
            <a:picLocks noChangeAspect="1"/>
          </p:cNvPicPr>
          <p:nvPr/>
        </p:nvPicPr>
        <p:blipFill>
          <a:blip r:embed="rId3"/>
          <a:stretch>
            <a:fillRect/>
          </a:stretch>
        </p:blipFill>
        <p:spPr>
          <a:xfrm>
            <a:off x="8402442" y="206455"/>
            <a:ext cx="1086051" cy="3222545"/>
          </a:xfrm>
          <a:prstGeom prst="rect">
            <a:avLst/>
          </a:prstGeom>
        </p:spPr>
      </p:pic>
      <p:pic>
        <p:nvPicPr>
          <p:cNvPr id="6" name="Рисунок 5">
            <a:extLst>
              <a:ext uri="{FF2B5EF4-FFF2-40B4-BE49-F238E27FC236}">
                <a16:creationId xmlns:a16="http://schemas.microsoft.com/office/drawing/2014/main" id="{58DCD66D-84CC-4541-B021-2124647B7353}"/>
              </a:ext>
            </a:extLst>
          </p:cNvPr>
          <p:cNvPicPr>
            <a:picLocks noChangeAspect="1"/>
          </p:cNvPicPr>
          <p:nvPr/>
        </p:nvPicPr>
        <p:blipFill>
          <a:blip r:embed="rId4"/>
          <a:stretch>
            <a:fillRect/>
          </a:stretch>
        </p:blipFill>
        <p:spPr>
          <a:xfrm>
            <a:off x="10086364" y="201100"/>
            <a:ext cx="1184148" cy="3227900"/>
          </a:xfrm>
          <a:prstGeom prst="rect">
            <a:avLst/>
          </a:prstGeom>
        </p:spPr>
      </p:pic>
    </p:spTree>
    <p:extLst>
      <p:ext uri="{BB962C8B-B14F-4D97-AF65-F5344CB8AC3E}">
        <p14:creationId xmlns:p14="http://schemas.microsoft.com/office/powerpoint/2010/main" val="1837046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id="{A992DCBE-B67C-417F-8B2E-505E3BE6DB8D}"/>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Бойові стійки</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5" name="Объект 4">
            <a:extLst>
              <a:ext uri="{FF2B5EF4-FFF2-40B4-BE49-F238E27FC236}">
                <a16:creationId xmlns:a16="http://schemas.microsoft.com/office/drawing/2014/main" id="{988B4C63-0942-4308-AD1A-6D1D30A38E35}"/>
              </a:ext>
            </a:extLst>
          </p:cNvPr>
          <p:cNvSpPr>
            <a:spLocks noGrp="1"/>
          </p:cNvSpPr>
          <p:nvPr>
            <p:ph idx="1"/>
          </p:nvPr>
        </p:nvSpPr>
        <p:spPr>
          <a:xfrm>
            <a:off x="0" y="2247900"/>
            <a:ext cx="12192000" cy="4610100"/>
          </a:xfrm>
        </p:spPr>
        <p:txBody>
          <a:bodyPr/>
          <a:lstStyle/>
          <a:p>
            <a:r>
              <a:rPr lang="uk-UA" sz="1800" b="1" dirty="0">
                <a:effectLst/>
                <a:latin typeface="Times New Roman" panose="02020603050405020304" pitchFamily="18" charset="0"/>
                <a:ea typeface="Times New Roman" panose="02020603050405020304" pitchFamily="18" charset="0"/>
              </a:rPr>
              <a:t>Ефективність бойової стійки забезпечується вмінням контролювати своє тіло у будь-якому положенні. При виборі бойової стійки виходять з того, що сильна рука знаходиться позаду. Якщо права нога стоїть попереду – це правостороння стійка, якщо ліва – лівостороння. Найуніверсальнішою стійкою, що відповідає всім вимогам єдиноборств, є </a:t>
            </a:r>
            <a:r>
              <a:rPr lang="uk-UA" sz="1800" b="1" i="1" dirty="0">
                <a:solidFill>
                  <a:srgbClr val="FF0000"/>
                </a:solidFill>
                <a:effectLst/>
                <a:highlight>
                  <a:srgbClr val="FFFF00"/>
                </a:highlight>
                <a:latin typeface="Times New Roman" panose="02020603050405020304" pitchFamily="18" charset="0"/>
                <a:ea typeface="Times New Roman" panose="02020603050405020304" pitchFamily="18" charset="0"/>
              </a:rPr>
              <a:t>лівостороння (правостороння) бойова стійка.</a:t>
            </a:r>
            <a:endParaRPr lang="ru-RU" sz="1800" b="1" dirty="0">
              <a:solidFill>
                <a:srgbClr val="FF0000"/>
              </a:solidFill>
              <a:effectLst/>
              <a:highlight>
                <a:srgbClr val="FFFF00"/>
              </a:highligh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Стійка використовується на близькій або середній дистанціях при реальному нападі на </a:t>
            </a:r>
            <a:r>
              <a:rPr lang="uk-UA" b="1" dirty="0">
                <a:latin typeface="Times New Roman" panose="02020603050405020304" pitchFamily="18" charset="0"/>
                <a:ea typeface="Times New Roman" panose="02020603050405020304" pitchFamily="18" charset="0"/>
              </a:rPr>
              <a:t>солдата </a:t>
            </a:r>
            <a:r>
              <a:rPr lang="uk-UA" sz="1800" b="1" dirty="0">
                <a:effectLst/>
                <a:latin typeface="Times New Roman" panose="02020603050405020304" pitchFamily="18" charset="0"/>
                <a:ea typeface="Times New Roman" panose="02020603050405020304" pitchFamily="18" charset="0"/>
              </a:rPr>
              <a:t>за необхідності виконання захисних та атакуючих дій. У такій стійці боєць готовий для нанесення ударів руками, ногами, виконання захисних дій та прийомів фізичного впливу.</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У цій стійці ступні ніг рівнобіжні і розвернуті під кутом </a:t>
            </a:r>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45° </a:t>
            </a:r>
            <a:r>
              <a:rPr lang="uk-UA" sz="1800" b="1" dirty="0">
                <a:effectLst/>
                <a:latin typeface="Times New Roman" panose="02020603050405020304" pitchFamily="18" charset="0"/>
                <a:ea typeface="Times New Roman" panose="02020603050405020304" pitchFamily="18" charset="0"/>
              </a:rPr>
              <a:t>відносно поздовжньої осі (лінії атаки) на зручній ширині. Ноги трохи зігнуті в колінах, а вага тіла розподілена рівномірно на передню частину кожної ступні.</a:t>
            </a:r>
          </a:p>
          <a:p>
            <a:r>
              <a:rPr lang="uk-UA" sz="1800" b="1" dirty="0">
                <a:effectLst/>
                <a:latin typeface="Times New Roman" panose="02020603050405020304" pitchFamily="18" charset="0"/>
                <a:ea typeface="Times New Roman" panose="02020603050405020304" pitchFamily="18" charset="0"/>
              </a:rPr>
              <a:t> Місце перетинання поздовжньої і поперечної осі відповідає проекції центру тяжіння тіла на горизонтальну поверхню і є точкою відліку при виконанні пересувань.</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Тулуб трохи нахиляється вперед і повертається навколо вертикальної осі під кутом 45° відносно лінії атаки, спина пряма, плечі розслаблені та подані трохи вперед. Плече, що знаходиться спереду, розміщене трохи вище плеча, що знаходиться по заду, і прикриває підборіддя.</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1871076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BD4E014-7275-4DB2-BD81-73624FF492FF}"/>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Бойові стійки</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9D866E8-0CE7-4B46-A064-6A1E9CD08519}"/>
              </a:ext>
            </a:extLst>
          </p:cNvPr>
          <p:cNvSpPr>
            <a:spLocks noGrp="1"/>
          </p:cNvSpPr>
          <p:nvPr>
            <p:ph idx="1"/>
          </p:nvPr>
        </p:nvSpPr>
        <p:spPr>
          <a:xfrm>
            <a:off x="127591" y="2466753"/>
            <a:ext cx="11972259" cy="4178596"/>
          </a:xfrm>
        </p:spPr>
        <p:txBody>
          <a:bodyPr>
            <a:normAutofit lnSpcReduction="10000"/>
          </a:bodyPr>
          <a:lstStyle/>
          <a:p>
            <a:r>
              <a:rPr lang="uk-UA" sz="1800" b="1" dirty="0">
                <a:effectLst/>
                <a:latin typeface="Times New Roman" panose="02020603050405020304" pitchFamily="18" charset="0"/>
                <a:ea typeface="Times New Roman" panose="02020603050405020304" pitchFamily="18" charset="0"/>
              </a:rPr>
              <a:t>Голову нахилити вперед, руки зігнути у ліктях, а передпліччями захистити тулуб. Кисті розслабити, пальці зібрати у кулак і нахилити трохи всередину, спрямувати ударною поверхнею вперед. Кулак, що знаходиться спереду, розмістити на рівні однойменного плеча, кулаком, що знаходиться позаду, захистити підборіддя.</a:t>
            </a:r>
            <a:endParaRPr lang="ru-RU" sz="1800" b="1" dirty="0">
              <a:effectLst/>
              <a:latin typeface="Times New Roman" panose="02020603050405020304" pitchFamily="18" charset="0"/>
              <a:ea typeface="Times New Roman" panose="02020603050405020304" pitchFamily="18" charset="0"/>
            </a:endParaRPr>
          </a:p>
          <a:p>
            <a:r>
              <a:rPr lang="uk-UA" sz="1800" b="1" spc="-35" dirty="0">
                <a:effectLst/>
                <a:latin typeface="Times New Roman" panose="02020603050405020304" pitchFamily="18" charset="0"/>
                <a:ea typeface="Times New Roman" panose="02020603050405020304" pitchFamily="18" charset="0"/>
              </a:rPr>
              <a:t>Правильність </a:t>
            </a:r>
            <a:r>
              <a:rPr lang="uk-UA" sz="1800" b="1" spc="-30" dirty="0">
                <a:effectLst/>
                <a:latin typeface="Times New Roman" panose="02020603050405020304" pitchFamily="18" charset="0"/>
                <a:ea typeface="Times New Roman" panose="02020603050405020304" pitchFamily="18" charset="0"/>
              </a:rPr>
              <a:t>стійки </a:t>
            </a:r>
            <a:r>
              <a:rPr lang="uk-UA" sz="1800" b="1" spc="-35" dirty="0">
                <a:effectLst/>
                <a:latin typeface="Times New Roman" panose="02020603050405020304" pitchFamily="18" charset="0"/>
                <a:ea typeface="Times New Roman" panose="02020603050405020304" pitchFamily="18" charset="0"/>
              </a:rPr>
              <a:t>перевіряється </a:t>
            </a:r>
            <a:r>
              <a:rPr lang="uk-UA" sz="1800" b="1" spc="-25" dirty="0">
                <a:effectLst/>
                <a:latin typeface="Times New Roman" panose="02020603050405020304" pitchFamily="18" charset="0"/>
                <a:ea typeface="Times New Roman" panose="02020603050405020304" pitchFamily="18" charset="0"/>
              </a:rPr>
              <a:t>таким </a:t>
            </a:r>
            <a:r>
              <a:rPr lang="uk-UA" sz="1800" b="1" spc="-30" dirty="0">
                <a:effectLst/>
                <a:latin typeface="Times New Roman" panose="02020603050405020304" pitchFamily="18" charset="0"/>
                <a:ea typeface="Times New Roman" panose="02020603050405020304" pitchFamily="18" charset="0"/>
              </a:rPr>
              <a:t>чином: рівномірно </a:t>
            </a:r>
            <a:r>
              <a:rPr lang="uk-UA" sz="1800" b="1" spc="-35" dirty="0">
                <a:effectLst/>
                <a:latin typeface="Times New Roman" panose="02020603050405020304" pitchFamily="18" charset="0"/>
                <a:ea typeface="Times New Roman" panose="02020603050405020304" pitchFamily="18" charset="0"/>
              </a:rPr>
              <a:t>присісти </a:t>
            </a:r>
            <a:r>
              <a:rPr lang="uk-UA" sz="1800" b="1" dirty="0">
                <a:effectLst/>
                <a:latin typeface="Times New Roman" panose="02020603050405020304" pitchFamily="18" charset="0"/>
                <a:ea typeface="Times New Roman" panose="02020603050405020304" pitchFamily="18" charset="0"/>
              </a:rPr>
              <a:t>на</a:t>
            </a:r>
            <a:r>
              <a:rPr lang="uk-UA" sz="1800" b="1" spc="350" dirty="0">
                <a:effectLst/>
                <a:latin typeface="Times New Roman" panose="02020603050405020304" pitchFamily="18" charset="0"/>
                <a:ea typeface="Times New Roman" panose="02020603050405020304" pitchFamily="18" charset="0"/>
              </a:rPr>
              <a:t> </a:t>
            </a:r>
            <a:r>
              <a:rPr lang="uk-UA" sz="1800" b="1" spc="-30" dirty="0">
                <a:effectLst/>
                <a:latin typeface="Times New Roman" panose="02020603050405020304" pitchFamily="18" charset="0"/>
                <a:ea typeface="Times New Roman" panose="02020603050405020304" pitchFamily="18" charset="0"/>
              </a:rPr>
              <a:t>обидві ноги </a:t>
            </a:r>
            <a:r>
              <a:rPr lang="uk-UA" sz="1800" b="1" spc="-20" dirty="0">
                <a:effectLst/>
                <a:latin typeface="Times New Roman" panose="02020603050405020304" pitchFamily="18" charset="0"/>
                <a:ea typeface="Times New Roman" panose="02020603050405020304" pitchFamily="18" charset="0"/>
              </a:rPr>
              <a:t>до </a:t>
            </a:r>
            <a:r>
              <a:rPr lang="uk-UA" sz="1800" b="1" spc="-30" dirty="0">
                <a:effectLst/>
                <a:latin typeface="Times New Roman" panose="02020603050405020304" pitchFamily="18" charset="0"/>
                <a:ea typeface="Times New Roman" panose="02020603050405020304" pitchFamily="18" charset="0"/>
              </a:rPr>
              <a:t>моменту торкання </a:t>
            </a:r>
            <a:r>
              <a:rPr lang="uk-UA" sz="1800" b="1" spc="-25" dirty="0">
                <a:effectLst/>
                <a:latin typeface="Times New Roman" panose="02020603050405020304" pitchFamily="18" charset="0"/>
                <a:ea typeface="Times New Roman" panose="02020603050405020304" pitchFamily="18" charset="0"/>
              </a:rPr>
              <a:t>полу </a:t>
            </a:r>
            <a:r>
              <a:rPr lang="uk-UA" sz="1800" b="1" spc="-30" dirty="0">
                <a:effectLst/>
                <a:latin typeface="Times New Roman" panose="02020603050405020304" pitchFamily="18" charset="0"/>
                <a:ea typeface="Times New Roman" panose="02020603050405020304" pitchFamily="18" charset="0"/>
              </a:rPr>
              <a:t>коліном ноги, </a:t>
            </a:r>
            <a:r>
              <a:rPr lang="uk-UA" sz="1800" b="1" spc="-20" dirty="0">
                <a:effectLst/>
                <a:latin typeface="Times New Roman" panose="02020603050405020304" pitchFamily="18" charset="0"/>
                <a:ea typeface="Times New Roman" panose="02020603050405020304" pitchFamily="18" charset="0"/>
              </a:rPr>
              <a:t>що </a:t>
            </a:r>
            <a:r>
              <a:rPr lang="uk-UA" sz="1800" b="1" spc="-35" dirty="0">
                <a:effectLst/>
                <a:latin typeface="Times New Roman" panose="02020603050405020304" pitchFamily="18" charset="0"/>
                <a:ea typeface="Times New Roman" panose="02020603050405020304" pitchFamily="18" charset="0"/>
              </a:rPr>
              <a:t>знаходиться </a:t>
            </a:r>
            <a:r>
              <a:rPr lang="uk-UA" sz="1800" b="1" spc="-30" dirty="0">
                <a:effectLst/>
                <a:latin typeface="Times New Roman" panose="02020603050405020304" pitchFamily="18" charset="0"/>
                <a:ea typeface="Times New Roman" panose="02020603050405020304" pitchFamily="18" charset="0"/>
              </a:rPr>
              <a:t>позаду. Коліно, </a:t>
            </a:r>
            <a:r>
              <a:rPr lang="uk-UA" sz="1800" b="1" spc="-20" dirty="0">
                <a:effectLst/>
                <a:latin typeface="Times New Roman" panose="02020603050405020304" pitchFamily="18" charset="0"/>
                <a:ea typeface="Times New Roman" panose="02020603050405020304" pitchFamily="18" charset="0"/>
              </a:rPr>
              <a:t>що </a:t>
            </a:r>
            <a:r>
              <a:rPr lang="uk-UA" sz="1800" b="1" spc="-35" dirty="0">
                <a:effectLst/>
                <a:latin typeface="Times New Roman" panose="02020603050405020304" pitchFamily="18" charset="0"/>
                <a:ea typeface="Times New Roman" panose="02020603050405020304" pitchFamily="18" charset="0"/>
              </a:rPr>
              <a:t>знаходиться </a:t>
            </a:r>
            <a:r>
              <a:rPr lang="uk-UA" sz="1800" b="1" spc="-30" dirty="0">
                <a:effectLst/>
                <a:latin typeface="Times New Roman" panose="02020603050405020304" pitchFamily="18" charset="0"/>
                <a:ea typeface="Times New Roman" panose="02020603050405020304" pitchFamily="18" charset="0"/>
              </a:rPr>
              <a:t>позаду, </a:t>
            </a:r>
            <a:r>
              <a:rPr lang="uk-UA" sz="1800" b="1" dirty="0">
                <a:effectLst/>
                <a:latin typeface="Times New Roman" panose="02020603050405020304" pitchFamily="18" charset="0"/>
                <a:ea typeface="Times New Roman" panose="02020603050405020304" pitchFamily="18" charset="0"/>
              </a:rPr>
              <a:t>і </a:t>
            </a:r>
            <a:r>
              <a:rPr lang="uk-UA" sz="1800" b="1" spc="-30" dirty="0">
                <a:effectLst/>
                <a:latin typeface="Times New Roman" panose="02020603050405020304" pitchFamily="18" charset="0"/>
                <a:ea typeface="Times New Roman" panose="02020603050405020304" pitchFamily="18" charset="0"/>
              </a:rPr>
              <a:t>п‘ята, </a:t>
            </a:r>
            <a:r>
              <a:rPr lang="uk-UA" sz="1800" b="1" spc="-20" dirty="0">
                <a:effectLst/>
                <a:latin typeface="Times New Roman" panose="02020603050405020304" pitchFamily="18" charset="0"/>
                <a:ea typeface="Times New Roman" panose="02020603050405020304" pitchFamily="18" charset="0"/>
              </a:rPr>
              <a:t>що </a:t>
            </a:r>
            <a:r>
              <a:rPr lang="uk-UA" sz="1800" b="1" spc="-30" dirty="0">
                <a:effectLst/>
                <a:latin typeface="Times New Roman" panose="02020603050405020304" pitchFamily="18" charset="0"/>
                <a:ea typeface="Times New Roman" panose="02020603050405020304" pitchFamily="18" charset="0"/>
              </a:rPr>
              <a:t>стоїть спереду, </a:t>
            </a:r>
            <a:r>
              <a:rPr lang="uk-UA" sz="1800" b="1" spc="-25" dirty="0">
                <a:effectLst/>
                <a:latin typeface="Times New Roman" panose="02020603050405020304" pitchFamily="18" charset="0"/>
                <a:ea typeface="Times New Roman" panose="02020603050405020304" pitchFamily="18" charset="0"/>
              </a:rPr>
              <a:t>мають </a:t>
            </a:r>
            <a:r>
              <a:rPr lang="uk-UA" sz="1800" b="1" spc="-30" dirty="0">
                <a:effectLst/>
                <a:latin typeface="Times New Roman" panose="02020603050405020304" pitchFamily="18" charset="0"/>
                <a:ea typeface="Times New Roman" panose="02020603050405020304" pitchFamily="18" charset="0"/>
              </a:rPr>
              <a:t>бути </a:t>
            </a:r>
            <a:r>
              <a:rPr lang="uk-UA" sz="1800" b="1" spc="-20" dirty="0">
                <a:effectLst/>
                <a:latin typeface="Times New Roman" panose="02020603050405020304" pitchFamily="18" charset="0"/>
                <a:ea typeface="Times New Roman" panose="02020603050405020304" pitchFamily="18" charset="0"/>
              </a:rPr>
              <a:t>на </a:t>
            </a:r>
            <a:r>
              <a:rPr lang="uk-UA" sz="1800" b="1" spc="-30" dirty="0">
                <a:effectLst/>
                <a:latin typeface="Times New Roman" panose="02020603050405020304" pitchFamily="18" charset="0"/>
                <a:ea typeface="Times New Roman" panose="02020603050405020304" pitchFamily="18" charset="0"/>
              </a:rPr>
              <a:t>одній </a:t>
            </a:r>
            <a:r>
              <a:rPr lang="uk-UA" sz="1800" b="1" spc="-35" dirty="0">
                <a:effectLst/>
                <a:latin typeface="Times New Roman" panose="02020603050405020304" pitchFamily="18" charset="0"/>
                <a:ea typeface="Times New Roman" panose="02020603050405020304" pitchFamily="18" charset="0"/>
              </a:rPr>
              <a:t>лінії. </a:t>
            </a:r>
            <a:r>
              <a:rPr lang="uk-UA" sz="1800" b="1" dirty="0">
                <a:effectLst/>
                <a:latin typeface="Times New Roman" panose="02020603050405020304" pitchFamily="18" charset="0"/>
                <a:ea typeface="Times New Roman" panose="02020603050405020304" pitchFamily="18" charset="0"/>
              </a:rPr>
              <a:t>В </a:t>
            </a:r>
            <a:r>
              <a:rPr lang="uk-UA" sz="1800" b="1" spc="-35" dirty="0">
                <a:effectLst/>
                <a:latin typeface="Times New Roman" panose="02020603050405020304" pitchFamily="18" charset="0"/>
                <a:ea typeface="Times New Roman" panose="02020603050405020304" pitchFamily="18" charset="0"/>
              </a:rPr>
              <a:t>лівосторонній </a:t>
            </a:r>
            <a:r>
              <a:rPr lang="uk-UA" sz="1800" b="1" spc="-25" dirty="0">
                <a:effectLst/>
                <a:latin typeface="Times New Roman" panose="02020603050405020304" pitchFamily="18" charset="0"/>
                <a:ea typeface="Times New Roman" panose="02020603050405020304" pitchFamily="18" charset="0"/>
              </a:rPr>
              <a:t>або </a:t>
            </a:r>
            <a:r>
              <a:rPr lang="uk-UA" sz="1800" b="1" spc="-35" dirty="0">
                <a:effectLst/>
                <a:latin typeface="Times New Roman" panose="02020603050405020304" pitchFamily="18" charset="0"/>
                <a:ea typeface="Times New Roman" panose="02020603050405020304" pitchFamily="18" charset="0"/>
              </a:rPr>
              <a:t>правосторонні </a:t>
            </a:r>
            <a:r>
              <a:rPr lang="uk-UA" sz="1800" b="1" spc="-30" dirty="0">
                <a:effectLst/>
                <a:latin typeface="Times New Roman" panose="02020603050405020304" pitchFamily="18" charset="0"/>
                <a:ea typeface="Times New Roman" panose="02020603050405020304" pitchFamily="18" charset="0"/>
              </a:rPr>
              <a:t>стійці </a:t>
            </a:r>
            <a:r>
              <a:rPr lang="uk-UA" sz="1800" b="1" spc="-35" dirty="0">
                <a:effectLst/>
                <a:latin typeface="Times New Roman" panose="02020603050405020304" pitchFamily="18" charset="0"/>
                <a:ea typeface="Times New Roman" panose="02020603050405020304" pitchFamily="18" charset="0"/>
              </a:rPr>
              <a:t>очікування </a:t>
            </a:r>
            <a:r>
              <a:rPr lang="uk-UA" sz="1800" b="1" spc="-25" dirty="0">
                <a:effectLst/>
                <a:latin typeface="Times New Roman" panose="02020603050405020304" pitchFamily="18" charset="0"/>
                <a:ea typeface="Times New Roman" panose="02020603050405020304" pitchFamily="18" charset="0"/>
              </a:rPr>
              <a:t>одна нога </a:t>
            </a:r>
            <a:r>
              <a:rPr lang="uk-UA" sz="1800" b="1" spc="-35" dirty="0">
                <a:effectLst/>
                <a:latin typeface="Times New Roman" panose="02020603050405020304" pitchFamily="18" charset="0"/>
                <a:ea typeface="Times New Roman" panose="02020603050405020304" pitchFamily="18" charset="0"/>
              </a:rPr>
              <a:t>виставлена</a:t>
            </a:r>
            <a:r>
              <a:rPr lang="uk-UA" sz="1800" b="1" spc="-170" dirty="0">
                <a:effectLst/>
                <a:latin typeface="Times New Roman" panose="02020603050405020304" pitchFamily="18" charset="0"/>
                <a:ea typeface="Times New Roman" panose="02020603050405020304" pitchFamily="18" charset="0"/>
              </a:rPr>
              <a:t> </a:t>
            </a:r>
            <a:r>
              <a:rPr lang="uk-UA" sz="1800" b="1" spc="-30" dirty="0">
                <a:effectLst/>
                <a:latin typeface="Times New Roman" panose="02020603050405020304" pitchFamily="18" charset="0"/>
                <a:ea typeface="Times New Roman" panose="02020603050405020304" pitchFamily="18" charset="0"/>
              </a:rPr>
              <a:t>вперед.</a:t>
            </a:r>
            <a:endParaRPr lang="ru-RU" sz="1800" b="1" dirty="0">
              <a:effectLst/>
              <a:latin typeface="Times New Roman" panose="02020603050405020304" pitchFamily="18" charset="0"/>
              <a:ea typeface="Times New Roman" panose="02020603050405020304" pitchFamily="18" charset="0"/>
            </a:endParaRPr>
          </a:p>
          <a:p>
            <a:r>
              <a:rPr lang="uk-UA" sz="1800" b="1" i="1" dirty="0">
                <a:solidFill>
                  <a:schemeClr val="bg1"/>
                </a:solidFill>
                <a:effectLst/>
                <a:highlight>
                  <a:srgbClr val="800080"/>
                </a:highlight>
                <a:latin typeface="Times New Roman" panose="02020603050405020304" pitchFamily="18" charset="0"/>
                <a:ea typeface="Times New Roman" panose="02020603050405020304" pitchFamily="18" charset="0"/>
              </a:rPr>
              <a:t>Характерні помилки</a:t>
            </a:r>
            <a:r>
              <a:rPr lang="uk-UA" sz="1800" b="1" i="1"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вага тіла розподілена нерівномірно, тулуб грудьми повернуто до супротивника.</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Якщо </a:t>
            </a:r>
            <a:r>
              <a:rPr lang="uk-UA" b="1" dirty="0">
                <a:latin typeface="Times New Roman" panose="02020603050405020304" pitchFamily="18" charset="0"/>
                <a:ea typeface="Times New Roman" panose="02020603050405020304" pitchFamily="18" charset="0"/>
              </a:rPr>
              <a:t>боєць </a:t>
            </a:r>
            <a:r>
              <a:rPr lang="uk-UA" sz="1800" b="1" dirty="0">
                <a:effectLst/>
                <a:latin typeface="Times New Roman" panose="02020603050405020304" pitchFamily="18" charset="0"/>
                <a:ea typeface="Times New Roman" panose="02020603050405020304" pitchFamily="18" charset="0"/>
              </a:rPr>
              <a:t>перебуває на середній або дальній дистанціях від окупанта, то можна стати у бойову стійку, яка нагадує попередню, за винятком того, що плечі опущені, передпліччя у горизонтальному положенні розміщуються на рівні живота, а лікті розведені в сторони. Така стійка може бути як правосторонньою або лівосторонньою, так і</a:t>
            </a:r>
            <a:r>
              <a:rPr lang="uk-UA" sz="1800" b="1" spc="-4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фронтальною.</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Стояти у бойовій стійці необхідно в розслабленому стані, у постійній готовності до активних дій. Це дозволяє уникати передчасного стомлення м‘язів, мобілізуватися у потрібний момент,</a:t>
            </a:r>
            <a:r>
              <a:rPr lang="uk-UA" sz="1800" b="1" i="1" u="sng" dirty="0">
                <a:effectLst/>
                <a:latin typeface="Times New Roman" panose="02020603050405020304" pitchFamily="18" charset="0"/>
                <a:ea typeface="Times New Roman" panose="02020603050405020304" pitchFamily="18" charset="0"/>
              </a:rPr>
              <a:t> розвити максимальну початкову швидкість руху при виконанні захисних і атакуючих дій</a:t>
            </a:r>
            <a:r>
              <a:rPr lang="uk-UA" sz="1800" b="1" dirty="0">
                <a:effectLst/>
                <a:latin typeface="Times New Roman" panose="02020603050405020304" pitchFamily="18" charset="0"/>
                <a:ea typeface="Times New Roman" panose="02020603050405020304" pitchFamily="18" charset="0"/>
              </a:rPr>
              <a:t>.</a:t>
            </a:r>
            <a:endParaRPr lang="ru-RU" sz="1800" b="1" dirty="0">
              <a:effectLst/>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p14="http://schemas.microsoft.com/office/powerpoint/2010/main" val="3546207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6AE51-7B48-42F0-915D-93A68DDB04DC}"/>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Фронтальна стійка</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ABFCEBB6-575B-45EC-B162-D67C4219412E}"/>
              </a:ext>
            </a:extLst>
          </p:cNvPr>
          <p:cNvSpPr>
            <a:spLocks noGrp="1"/>
          </p:cNvSpPr>
          <p:nvPr>
            <p:ph idx="1"/>
          </p:nvPr>
        </p:nvSpPr>
        <p:spPr>
          <a:xfrm>
            <a:off x="116958" y="2424223"/>
            <a:ext cx="9994605" cy="4295554"/>
          </a:xfrm>
        </p:spPr>
        <p:txBody>
          <a:bodyPr>
            <a:normAutofit lnSpcReduction="10000"/>
          </a:bodyPr>
          <a:lstStyle/>
          <a:p>
            <a:r>
              <a:rPr lang="uk-UA" sz="1800" b="1" dirty="0">
                <a:effectLst/>
                <a:latin typeface="Times New Roman" panose="02020603050405020304" pitchFamily="18" charset="0"/>
                <a:ea typeface="Times New Roman" panose="02020603050405020304" pitchFamily="18" charset="0"/>
              </a:rPr>
              <a:t>Ноги на ширині плечей, коліна трохи зігнуті, ступні трохи розвернуті. Всі м'язи тіла, особливо ніг, розслаблені, а вага тіла рівномірно розподілена </a:t>
            </a:r>
            <a:r>
              <a:rPr lang="uk-UA" sz="1800" b="1" spc="20" dirty="0">
                <a:effectLst/>
                <a:latin typeface="Times New Roman" panose="02020603050405020304" pitchFamily="18" charset="0"/>
                <a:ea typeface="Times New Roman" panose="02020603050405020304" pitchFamily="18" charset="0"/>
              </a:rPr>
              <a:t>на </a:t>
            </a:r>
            <a:r>
              <a:rPr lang="uk-UA" sz="1800" b="1" dirty="0">
                <a:effectLst/>
                <a:latin typeface="Times New Roman" panose="02020603050405020304" pitchFamily="18" charset="0"/>
                <a:ea typeface="Times New Roman" panose="02020603050405020304" pitchFamily="18" charset="0"/>
              </a:rPr>
              <a:t>обидві ноги, плечі опущені, руки трохи зігнуті попереду, пальці стиснуті у кулак (або кулаки на рівні поясу, пальці спрямовані вверх). Перше положення може використовуватись як стійка очікування у реальних сутичках з кацапом. У таких ситуаціях пальці у кулак не</a:t>
            </a:r>
            <a:r>
              <a:rPr lang="uk-UA" sz="1800" b="1" spc="-4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стискають.</a:t>
            </a:r>
          </a:p>
          <a:p>
            <a:r>
              <a:rPr lang="uk-UA" sz="1800" b="1" i="1" spc="-25" dirty="0">
                <a:solidFill>
                  <a:schemeClr val="bg1"/>
                </a:solidFill>
                <a:effectLst/>
                <a:highlight>
                  <a:srgbClr val="800080"/>
                </a:highlight>
                <a:latin typeface="Times New Roman" panose="02020603050405020304" pitchFamily="18" charset="0"/>
                <a:ea typeface="Times New Roman" panose="02020603050405020304" pitchFamily="18" charset="0"/>
              </a:rPr>
              <a:t>Характерні </a:t>
            </a:r>
            <a:r>
              <a:rPr lang="uk-UA" sz="1800" b="1" i="1" spc="-20" dirty="0">
                <a:solidFill>
                  <a:schemeClr val="bg1"/>
                </a:solidFill>
                <a:effectLst/>
                <a:highlight>
                  <a:srgbClr val="800080"/>
                </a:highlight>
                <a:latin typeface="Times New Roman" panose="02020603050405020304" pitchFamily="18" charset="0"/>
                <a:ea typeface="Times New Roman" panose="02020603050405020304" pitchFamily="18" charset="0"/>
              </a:rPr>
              <a:t>помилки: </a:t>
            </a:r>
            <a:r>
              <a:rPr lang="uk-UA" sz="1800" b="1" spc="-20" dirty="0">
                <a:effectLst/>
                <a:latin typeface="Times New Roman" panose="02020603050405020304" pitchFamily="18" charset="0"/>
                <a:ea typeface="Times New Roman" panose="02020603050405020304" pitchFamily="18" charset="0"/>
              </a:rPr>
              <a:t>ноги прямі </a:t>
            </a:r>
            <a:r>
              <a:rPr lang="uk-UA" sz="1800" b="1" spc="-25" dirty="0">
                <a:effectLst/>
                <a:latin typeface="Times New Roman" panose="02020603050405020304" pitchFamily="18" charset="0"/>
                <a:ea typeface="Times New Roman" panose="02020603050405020304" pitchFamily="18" charset="0"/>
              </a:rPr>
              <a:t>напружені; руки розміщені занадто далеко </a:t>
            </a:r>
            <a:r>
              <a:rPr lang="uk-UA" sz="1800" b="1" spc="-15" dirty="0">
                <a:effectLst/>
                <a:latin typeface="Times New Roman" panose="02020603050405020304" pitchFamily="18" charset="0"/>
                <a:ea typeface="Times New Roman" panose="02020603050405020304" pitchFamily="18" charset="0"/>
              </a:rPr>
              <a:t>або </a:t>
            </a:r>
            <a:r>
              <a:rPr lang="uk-UA" sz="1800" b="1" spc="-25" dirty="0">
                <a:effectLst/>
                <a:latin typeface="Times New Roman" panose="02020603050405020304" pitchFamily="18" charset="0"/>
                <a:ea typeface="Times New Roman" panose="02020603050405020304" pitchFamily="18" charset="0"/>
              </a:rPr>
              <a:t>близько відносно тулуба </a:t>
            </a:r>
            <a:r>
              <a:rPr lang="uk-UA" sz="1800" b="1" spc="-20" dirty="0">
                <a:effectLst/>
                <a:latin typeface="Times New Roman" panose="02020603050405020304" pitchFamily="18" charset="0"/>
                <a:ea typeface="Times New Roman" panose="02020603050405020304" pitchFamily="18" charset="0"/>
              </a:rPr>
              <a:t>(мають </a:t>
            </a:r>
            <a:r>
              <a:rPr lang="uk-UA" sz="1800" b="1" spc="-25" dirty="0">
                <a:effectLst/>
                <a:latin typeface="Times New Roman" panose="02020603050405020304" pitchFamily="18" charset="0"/>
                <a:ea typeface="Times New Roman" panose="02020603050405020304" pitchFamily="18" charset="0"/>
              </a:rPr>
              <a:t>розміщуватись </a:t>
            </a:r>
            <a:r>
              <a:rPr lang="uk-UA" sz="1800" b="1" spc="-15" dirty="0">
                <a:effectLst/>
                <a:latin typeface="Times New Roman" panose="02020603050405020304" pitchFamily="18" charset="0"/>
                <a:ea typeface="Times New Roman" panose="02020603050405020304" pitchFamily="18" charset="0"/>
              </a:rPr>
              <a:t>під </a:t>
            </a:r>
            <a:r>
              <a:rPr lang="uk-UA" sz="1800" b="1" spc="-20" dirty="0">
                <a:effectLst/>
                <a:latin typeface="Times New Roman" panose="02020603050405020304" pitchFamily="18" charset="0"/>
                <a:ea typeface="Times New Roman" panose="02020603050405020304" pitchFamily="18" charset="0"/>
              </a:rPr>
              <a:t>кутом близько 30°).</a:t>
            </a:r>
            <a:endParaRPr lang="ru-RU" sz="1800" b="1" dirty="0">
              <a:effectLst/>
              <a:latin typeface="Times New Roman" panose="02020603050405020304" pitchFamily="18" charset="0"/>
              <a:ea typeface="Times New Roman" panose="02020603050405020304" pitchFamily="18" charset="0"/>
            </a:endParaRPr>
          </a:p>
          <a:p>
            <a:pPr algn="ctr"/>
            <a:r>
              <a:rPr lang="uk-UA" sz="1800" b="1" dirty="0">
                <a:solidFill>
                  <a:schemeClr val="bg1"/>
                </a:solidFill>
                <a:effectLst/>
                <a:highlight>
                  <a:srgbClr val="800080"/>
                </a:highlight>
                <a:latin typeface="Times New Roman" panose="02020603050405020304" pitchFamily="18" charset="0"/>
                <a:ea typeface="Times New Roman" panose="02020603050405020304" pitchFamily="18" charset="0"/>
              </a:rPr>
              <a:t>Широка фронтальна стійка</a:t>
            </a:r>
            <a:endParaRPr lang="ru-RU" sz="1800" b="1" dirty="0">
              <a:solidFill>
                <a:schemeClr val="bg1"/>
              </a:solidFill>
              <a:effectLst/>
              <a:highlight>
                <a:srgbClr val="800080"/>
              </a:highligh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Ноги поставити на відстань приблизно вдвічі ширше плечей, ступні рівнобіжні одна одній, руки трохи зігнуті у ліктях попереду, пальці стиснуті у кулак (або кулаки на рівні поясу, пальці спрямовані вверх). Плечі опущені, тулуб прямий, коліна розведені у боки якомога ширше. Використовується при вивченні та вдосконаленні ударів руками, захистів від них. При фізичному протиборстві з правопорушником використовується для нанесення завершального удару, контролю за супротивником після застосування больових прийомів.</a:t>
            </a:r>
            <a:endParaRPr lang="ru-RU" sz="1800" b="1" dirty="0">
              <a:effectLst/>
              <a:latin typeface="Times New Roman" panose="02020603050405020304" pitchFamily="18" charset="0"/>
              <a:ea typeface="Times New Roman" panose="02020603050405020304" pitchFamily="18" charset="0"/>
            </a:endParaRPr>
          </a:p>
          <a:p>
            <a:endParaRPr lang="ru-RU" dirty="0"/>
          </a:p>
        </p:txBody>
      </p:sp>
      <p:pic>
        <p:nvPicPr>
          <p:cNvPr id="4" name="Рисунок 3">
            <a:extLst>
              <a:ext uri="{FF2B5EF4-FFF2-40B4-BE49-F238E27FC236}">
                <a16:creationId xmlns:a16="http://schemas.microsoft.com/office/drawing/2014/main" id="{C95D7ED2-5CDA-4348-80AF-C255B7891329}"/>
              </a:ext>
            </a:extLst>
          </p:cNvPr>
          <p:cNvPicPr>
            <a:picLocks noChangeAspect="1"/>
          </p:cNvPicPr>
          <p:nvPr/>
        </p:nvPicPr>
        <p:blipFill>
          <a:blip r:embed="rId2"/>
          <a:stretch>
            <a:fillRect/>
          </a:stretch>
        </p:blipFill>
        <p:spPr>
          <a:xfrm>
            <a:off x="10292316" y="2482446"/>
            <a:ext cx="1424763" cy="3968231"/>
          </a:xfrm>
          <a:prstGeom prst="rect">
            <a:avLst/>
          </a:prstGeom>
        </p:spPr>
      </p:pic>
    </p:spTree>
    <p:extLst>
      <p:ext uri="{BB962C8B-B14F-4D97-AF65-F5344CB8AC3E}">
        <p14:creationId xmlns:p14="http://schemas.microsoft.com/office/powerpoint/2010/main" val="2863877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05BD46-6CCA-4B1E-92D5-FCC33DC8C186}"/>
              </a:ext>
            </a:extLst>
          </p:cNvPr>
          <p:cNvSpPr>
            <a:spLocks noGrp="1"/>
          </p:cNvSpPr>
          <p:nvPr>
            <p:ph type="title"/>
          </p:nvPr>
        </p:nvSpPr>
        <p:spPr/>
        <p:txBody>
          <a:bodyPr/>
          <a:lstStyle/>
          <a:p>
            <a:pPr algn="ctr"/>
            <a:r>
              <a:rPr lang="uk-UA" sz="3200" b="1" dirty="0">
                <a:solidFill>
                  <a:schemeClr val="bg1"/>
                </a:solidFill>
                <a:latin typeface="Times New Roman" panose="02020603050405020304" pitchFamily="18" charset="0"/>
                <a:cs typeface="Times New Roman" panose="02020603050405020304" pitchFamily="18" charset="0"/>
              </a:rPr>
              <a:t>Способи пересування у стійках</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 name="Объект 2">
            <a:extLst>
              <a:ext uri="{FF2B5EF4-FFF2-40B4-BE49-F238E27FC236}">
                <a16:creationId xmlns:a16="http://schemas.microsoft.com/office/drawing/2014/main" id="{9D7E8D94-AB9E-476B-914E-51CCCB0B40FD}"/>
              </a:ext>
            </a:extLst>
          </p:cNvPr>
          <p:cNvSpPr>
            <a:spLocks noGrp="1"/>
          </p:cNvSpPr>
          <p:nvPr>
            <p:ph idx="1"/>
          </p:nvPr>
        </p:nvSpPr>
        <p:spPr>
          <a:xfrm>
            <a:off x="106326" y="2445487"/>
            <a:ext cx="11940362" cy="4231759"/>
          </a:xfrm>
        </p:spPr>
        <p:txBody>
          <a:bodyPr/>
          <a:lstStyle/>
          <a:p>
            <a:r>
              <a:rPr lang="uk-UA" sz="1800" b="1" dirty="0">
                <a:effectLst/>
                <a:latin typeface="Times New Roman" panose="02020603050405020304" pitchFamily="18" charset="0"/>
                <a:ea typeface="Times New Roman" panose="02020603050405020304" pitchFamily="18" charset="0"/>
              </a:rPr>
              <a:t>Уміння правильно пересуватись відіграє важливу роль при проведенні реального двобою з кацапом та у процесі оволодіння прийомами фізичного впливу. Пересування при фізичному протиборстві з окупантом можуть виконуватися в бойових стійках, відповідно переносячи масу тіла вперед, назад, вліво, вправо, використовуючи одночасно рухи тулубом, руками та ногами. Пересуватися у двобої необхідно легко, розслаблено, швидко, миттєво змінюючи</a:t>
            </a:r>
            <a:r>
              <a:rPr lang="uk-UA" sz="1800" b="1" spc="-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напрямок.</a:t>
            </a:r>
          </a:p>
          <a:p>
            <a:r>
              <a:rPr lang="uk-UA" sz="1800" b="1" dirty="0">
                <a:effectLst/>
                <a:latin typeface="Times New Roman" panose="02020603050405020304" pitchFamily="18" charset="0"/>
                <a:ea typeface="Times New Roman" panose="02020603050405020304" pitchFamily="18" charset="0"/>
              </a:rPr>
              <a:t>Від уміння рухатися, від роботи ніг у реальній сутичці із окупантом залежить ефективність застосування прийомів фізичного впливу. Швидкість і точність переміщень, вміння розраховувати час і дистанцію сприяє ефективності виконання атакуючих і захисних</a:t>
            </a:r>
            <a:r>
              <a:rPr lang="uk-UA" sz="1800" b="1" spc="-10"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дій.</a:t>
            </a:r>
            <a:endParaRPr lang="ru-RU" sz="1800" b="1" dirty="0">
              <a:effectLst/>
              <a:latin typeface="Times New Roman" panose="02020603050405020304" pitchFamily="18" charset="0"/>
              <a:ea typeface="Times New Roman" panose="02020603050405020304" pitchFamily="18" charset="0"/>
            </a:endParaRPr>
          </a:p>
          <a:p>
            <a:r>
              <a:rPr lang="uk-UA" sz="1800" b="1" dirty="0">
                <a:effectLst/>
                <a:latin typeface="Times New Roman" panose="02020603050405020304" pitchFamily="18" charset="0"/>
                <a:ea typeface="Times New Roman" panose="02020603050405020304" pitchFamily="18" charset="0"/>
              </a:rPr>
              <a:t>Правильне пересування забезпечується доброю стійкістю, що, у свою чергу, сприяє силі удару і допомагає уникати ударів супротивника. </a:t>
            </a:r>
            <a:r>
              <a:rPr lang="uk-UA" sz="1800" b="1" dirty="0">
                <a:solidFill>
                  <a:srgbClr val="FF0000"/>
                </a:solidFill>
                <a:effectLst/>
                <a:highlight>
                  <a:srgbClr val="FFFF00"/>
                </a:highlight>
                <a:latin typeface="Times New Roman" panose="02020603050405020304" pitchFamily="18" charset="0"/>
                <a:ea typeface="Times New Roman" panose="02020603050405020304" pitchFamily="18" charset="0"/>
              </a:rPr>
              <a:t>Рівновага</a:t>
            </a:r>
            <a:r>
              <a:rPr lang="uk-UA" sz="1800" b="1" dirty="0">
                <a:effectLst/>
                <a:latin typeface="Times New Roman" panose="02020603050405020304" pitchFamily="18" charset="0"/>
                <a:ea typeface="Times New Roman" panose="02020603050405020304" pitchFamily="18" charset="0"/>
              </a:rPr>
              <a:t> — найважливіший елемент стійки і пересування. Без необхідної стійкості важко контролювати своє тіло під час двобою. Дуже важливим є правильне центрування тіла, яке забезпечується розміщенням ступень прямо під корпусом приблизно на відстані звичайного кроку. Це дає можливість рівномірно розподіляти вагу тіла на обидві</a:t>
            </a:r>
            <a:r>
              <a:rPr lang="uk-UA" sz="1800" b="1" spc="-15" dirty="0">
                <a:effectLst/>
                <a:latin typeface="Times New Roman" panose="02020603050405020304" pitchFamily="18" charset="0"/>
                <a:ea typeface="Times New Roman" panose="02020603050405020304" pitchFamily="18" charset="0"/>
              </a:rPr>
              <a:t> </a:t>
            </a:r>
            <a:r>
              <a:rPr lang="uk-UA" sz="1800" b="1" dirty="0">
                <a:effectLst/>
                <a:latin typeface="Times New Roman" panose="02020603050405020304" pitchFamily="18" charset="0"/>
                <a:ea typeface="Times New Roman" panose="02020603050405020304" pitchFamily="18" charset="0"/>
              </a:rPr>
              <a:t>ноги.</a:t>
            </a:r>
            <a:endParaRPr lang="ru-RU" sz="1800" b="1" dirty="0">
              <a:effectLst/>
              <a:latin typeface="Times New Roman" panose="02020603050405020304" pitchFamily="18" charset="0"/>
              <a:ea typeface="Times New Roman" panose="02020603050405020304" pitchFamily="18" charset="0"/>
            </a:endParaRPr>
          </a:p>
          <a:p>
            <a:endParaRPr lang="ru-RU"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678933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вет директоров">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docProps/app.xml><?xml version="1.0" encoding="utf-8"?>
<Properties xmlns="http://schemas.openxmlformats.org/officeDocument/2006/extended-properties" xmlns:vt="http://schemas.openxmlformats.org/officeDocument/2006/docPropsVTypes">
  <Template>{6AAEA890-9283-4555-8C33-638476EF7683}tf02900722</Template>
  <TotalTime>346</TotalTime>
  <Words>4685</Words>
  <Application>Microsoft Office PowerPoint</Application>
  <PresentationFormat>Широкий екран</PresentationFormat>
  <Paragraphs>159</Paragraphs>
  <Slides>31</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31</vt:i4>
      </vt:variant>
    </vt:vector>
  </HeadingPairs>
  <TitlesOfParts>
    <vt:vector size="36" baseType="lpstr">
      <vt:lpstr>Arial</vt:lpstr>
      <vt:lpstr>Century Gothic</vt:lpstr>
      <vt:lpstr>Times New Roman</vt:lpstr>
      <vt:lpstr>Wingdings 3</vt:lpstr>
      <vt:lpstr>Совет директоров</vt:lpstr>
      <vt:lpstr>Розділ VII. Прикладна фізична підготовка.  </vt:lpstr>
      <vt:lpstr>Бойове мистецтво Спас відоме від княжих часів і був поширено серед запорозьких козаків. А точніше, серед козацьких розвідників — пластунів. Така версія підтверджується тим, що технічний арсенал є невеликим. Уся ударна техніка та прийоми передбачають максимально швидку нейтралізацію супротивника. Побутує вислів:  «Спас — це швидкоплинний бій на знищення».</vt:lpstr>
      <vt:lpstr>Удари – одна з ефективних форм застосування заходів фізичного впливу, яка є невід'ємною частиною майже всіх атакуючих і захисних дій у ситуаціях зіткнення з окупантом, особливо коли боєць  не має зброї.</vt:lpstr>
      <vt:lpstr>Ефективність ударів при відповідній підготовці може бути досить високою (коли удари наносяться в найуразливіші частини тіла): вчасно і точно нанесений удар чи серія ударів викликає сильний больовий шок, втрату здатності рухатись та  свідомості.   Слід зазначити, що ефективність впливу ударів на окупанта у багатьох ситуаціях може бути вище впливу на нього шляхом кидків або больових прийомів за рахунок незалежності від антропометричних показників супротивника. При виконанні больових прийомів або кидків зусилля бійця часто знаходяться у прямій залежності від ваги або зросту правопорушника, а при використанні ударної техніки ці зусилля можуть мати однакову величину для різних за вагою і зростом супротивників без значних різнобіжностей кінцевого результату. </vt:lpstr>
      <vt:lpstr>Стійка – це оптимальне положення частин тіла солдата, при якому він може ефективно атакувати й захищатися (бойові стійки) під час сутички з окупантом чи відпрацьовувати техніку прийомів фізичного впливу, навички самозахисту в процесі навчання (навчальні стійки). Залежно від положення ніг стійка може бути фронтальною, лівосторонньою, правосторонньою, а залежно від положення центру тяжіння тіла – високою, середньою, низькою. </vt:lpstr>
      <vt:lpstr>Бойові стійки</vt:lpstr>
      <vt:lpstr>Бойові стійки</vt:lpstr>
      <vt:lpstr>Фронтальна стійка</vt:lpstr>
      <vt:lpstr>Способи пересування у стійках</vt:lpstr>
      <vt:lpstr>Способи пересування у стійках</vt:lpstr>
      <vt:lpstr>Способи пересування у стійках</vt:lpstr>
      <vt:lpstr>Бойова дистанція</vt:lpstr>
      <vt:lpstr>Удари руками і ногами</vt:lpstr>
      <vt:lpstr>Координація рухів</vt:lpstr>
      <vt:lpstr>Види ударів</vt:lpstr>
      <vt:lpstr>Прямий удар кулаком  виконується у підборіддя, сонячне сплетіння, печінку з лівосторонньої (правосторонньої) бойової стійки головками п'ясних кісток з перенесенням ваги тіла на ногу, що стоїть попереду, з незначним поворотом тулуба плечем вперед. При цьому ударі відбувається активне розгинання ноги, що стоїть позаду, та наступне обертання стегон і тулуба, поступальний рух руки, що вдаряє найкоротшим шляхом вперед і миттєве стискання пальців в кулак у момент контакту з ціллю. Одночасно, другий кулак різко відводиться назад для захисту щелепи. У момент удару кулаком права нога приставляється ближче до лівої, короткочасно сильно напружуються м'язи тіла. Після нанесення удару рука не опускається вниз, а миттєво повертається у попереднє положення і бере участь у захисті. </vt:lpstr>
      <vt:lpstr>Удар збоку наноситься у щелепу, шию, тулуб рукою, зігнутою в лікті, короткою дугою основою стиснутих у кулак пальців. Вага тіла переноситься на ногу, що стоїть попереду. У проведенні удару активну участь беруть стегна, тулуб, плече </vt:lpstr>
      <vt:lpstr>Удар знизу наноситься у ближньому бою зігнутою у лікті рукою у підборіддя, печінку, сонячне сплетіння, пах, а коли супротивник нахиляється вперед – в обличчя. Виконується як з місця, так і з кроком вперед. Удар наноситься кулаком, розвернутими пальцями уверх (на себе) або основою долоні. В удар вкладається інерційна сила розвороту тулуба.        </vt:lpstr>
      <vt:lpstr>Удар пальцями</vt:lpstr>
      <vt:lpstr>Удари ліктем є незамінною зброєю ближнього бою і мають низку переваг: надзвичайна сила; несподіваність; труднощі в їх блокуванні .  Вони застосовуються в ближньому бою для нанесення атакуючих ударів у голову (щелепу), тулуб (по ребрах, сонячне сплетіння), шию, хребет супротивника. При виконанні ударів ліктем використовується сила ніг, тулуба, плечового пояса. З успіхом виконуються удари ліктем з одночасним захопленням голови, одягу на грудях або на плечах супротивника другою рукою. </vt:lpstr>
      <vt:lpstr>Удари ногами</vt:lpstr>
      <vt:lpstr>Удари ногою</vt:lpstr>
      <vt:lpstr>Удар ногою вперед  є основним з ударів, що виконуються ногою. Наноситься у пах, живіт, коліно, гомілку з лівосторонньої чи правосторонньої стійки (рідше, фронтальної) розгинанням ноги чи маховим рухом. Прямий удар наноситься за рахунок підняття стегна вперед нагору (стопу п'ятою підняти до сідниці), різкого розгинання ноги в колінному суглобі і нанесення носком, підйомом стопи, підошовною частиною удару у ціль. У момент удару максимально напружуються м'язи живота і передньої поверхні стегна, опорна нога при цьому злегка зігнута і у момент удару ступня від землі не відривається </vt:lpstr>
      <vt:lpstr>Удар ногою збоку   виконується із середньої та дальньої дистанції підйомом, зовнішнім краєм стопи і каблуком у бокові поверхні тіла (гомілку, колінний суглоб, стегно, живіт, поперек, груди і голову). Ефективним є удар у колінний суглоб стопою збоку у живіт (печінку, селезінку). Удари по стегнах сковують рухомість супротивника. </vt:lpstr>
      <vt:lpstr>Удар коліном   один із найпрактичніших і найуживаніших у ближньому бою. Удар коліном наноситься знизу вверх у пах, живіт, обличчя супротивника, який нахилився, збоку – у живіт і ребра. Найбільший ефект від удару коліном досягається при  захопленні супротивника за одяг, руки, голову, плечі та при підтягуванні його назустріч удару. </vt:lpstr>
      <vt:lpstr>Захисні дії від ударів руками і ногами</vt:lpstr>
      <vt:lpstr>Захист пересуваннями та рухами тулуба</vt:lpstr>
      <vt:lpstr>Захист кінцівками. Захист кінцівками виконується способом підставки, відбиву, накладки</vt:lpstr>
      <vt:lpstr>Відбив </vt:lpstr>
      <vt:lpstr>Накладка </vt:lpstr>
      <vt:lpstr>Дякуємо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Розділ VII. Прикладна фізична підготовка.</dc:title>
  <dc:creator>Genadij Shmigelski</dc:creator>
  <cp:lastModifiedBy>admin</cp:lastModifiedBy>
  <cp:revision>6</cp:revision>
  <dcterms:created xsi:type="dcterms:W3CDTF">2022-04-22T15:35:02Z</dcterms:created>
  <dcterms:modified xsi:type="dcterms:W3CDTF">2023-03-10T12:43:57Z</dcterms:modified>
</cp:coreProperties>
</file>