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84" r:id="rId2"/>
    <p:sldId id="336" r:id="rId3"/>
    <p:sldId id="337" r:id="rId4"/>
    <p:sldId id="338" r:id="rId5"/>
    <p:sldId id="339" r:id="rId6"/>
    <p:sldId id="342" r:id="rId7"/>
    <p:sldId id="380" r:id="rId8"/>
    <p:sldId id="343" r:id="rId9"/>
    <p:sldId id="345" r:id="rId10"/>
    <p:sldId id="347" r:id="rId11"/>
    <p:sldId id="358" r:id="rId12"/>
    <p:sldId id="349" r:id="rId13"/>
    <p:sldId id="350" r:id="rId14"/>
    <p:sldId id="352" r:id="rId15"/>
    <p:sldId id="353" r:id="rId16"/>
    <p:sldId id="356" r:id="rId17"/>
    <p:sldId id="359" r:id="rId18"/>
    <p:sldId id="360" r:id="rId19"/>
    <p:sldId id="344" r:id="rId20"/>
    <p:sldId id="363" r:id="rId21"/>
    <p:sldId id="361" r:id="rId22"/>
    <p:sldId id="362" r:id="rId23"/>
    <p:sldId id="364" r:id="rId24"/>
    <p:sldId id="365" r:id="rId25"/>
    <p:sldId id="366" r:id="rId26"/>
    <p:sldId id="367" r:id="rId27"/>
    <p:sldId id="368" r:id="rId28"/>
    <p:sldId id="369" r:id="rId29"/>
    <p:sldId id="371" r:id="rId30"/>
    <p:sldId id="370" r:id="rId31"/>
    <p:sldId id="372" r:id="rId32"/>
    <p:sldId id="373" r:id="rId33"/>
    <p:sldId id="382" r:id="rId34"/>
    <p:sldId id="383" r:id="rId35"/>
    <p:sldId id="385" r:id="rId36"/>
    <p:sldId id="384" r:id="rId37"/>
    <p:sldId id="386" r:id="rId38"/>
    <p:sldId id="387" r:id="rId39"/>
    <p:sldId id="388" r:id="rId40"/>
    <p:sldId id="389" r:id="rId41"/>
    <p:sldId id="390" r:id="rId42"/>
    <p:sldId id="391" r:id="rId43"/>
    <p:sldId id="381" r:id="rId44"/>
    <p:sldId id="376" r:id="rId45"/>
    <p:sldId id="377" r:id="rId46"/>
    <p:sldId id="378" r:id="rId47"/>
    <p:sldId id="379" r:id="rId48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0066"/>
    <a:srgbClr val="993300"/>
    <a:srgbClr val="A50021"/>
    <a:srgbClr val="CCFFFF"/>
    <a:srgbClr val="CCECFF"/>
    <a:srgbClr val="CCFFCC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00" autoAdjust="0"/>
    <p:restoredTop sz="90909" autoAdjust="0"/>
  </p:normalViewPr>
  <p:slideViewPr>
    <p:cSldViewPr>
      <p:cViewPr varScale="1">
        <p:scale>
          <a:sx n="72" d="100"/>
          <a:sy n="72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28D2207-EC7E-4CB7-8E11-B5AC022971D2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00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C4A353-FF77-42F6-A2B2-89BFDDA18DBD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75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D5F2D0-EFE2-40AB-A416-E3BE2307C560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551523"/>
      </p:ext>
    </p:extLst>
  </p:cSld>
  <p:clrMapOvr>
    <a:masterClrMapping/>
  </p:clrMapOvr>
  <p:transition advClick="0" advTm="41031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C7186-D83F-41F8-A0BE-92E2BBD2FC26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124256"/>
      </p:ext>
    </p:extLst>
  </p:cSld>
  <p:clrMapOvr>
    <a:masterClrMapping/>
  </p:clrMapOvr>
  <p:transition advClick="0" advTm="41031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4BF2DA-8C36-47B1-AAF6-64F245DFDFB0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39420"/>
      </p:ext>
    </p:extLst>
  </p:cSld>
  <p:clrMapOvr>
    <a:masterClrMapping/>
  </p:clrMapOvr>
  <p:transition advClick="0" advTm="41031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67C3A-140C-4714-A53D-FAD8C373F3FA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140990"/>
      </p:ext>
    </p:extLst>
  </p:cSld>
  <p:clrMapOvr>
    <a:masterClrMapping/>
  </p:clrMapOvr>
  <p:transition advClick="0" advTm="41031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04A439-C603-4B32-9D91-691443A02F88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277308"/>
      </p:ext>
    </p:extLst>
  </p:cSld>
  <p:clrMapOvr>
    <a:masterClrMapping/>
  </p:clrMapOvr>
  <p:transition advClick="0" advTm="41031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5F48F-F460-448C-87A2-16C15AE4AFCE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45529"/>
      </p:ext>
    </p:extLst>
  </p:cSld>
  <p:clrMapOvr>
    <a:masterClrMapping/>
  </p:clrMapOvr>
  <p:transition advClick="0" advTm="41031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36D53-BAEB-4D1D-B574-AC8E343576FC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724406"/>
      </p:ext>
    </p:extLst>
  </p:cSld>
  <p:clrMapOvr>
    <a:masterClrMapping/>
  </p:clrMapOvr>
  <p:transition advClick="0" advTm="41031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E2245B-05F6-487D-AE66-25BEE45CAFF7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91393"/>
      </p:ext>
    </p:extLst>
  </p:cSld>
  <p:clrMapOvr>
    <a:masterClrMapping/>
  </p:clrMapOvr>
  <p:transition advClick="0" advTm="41031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E03A8-B7D8-42E1-B47C-0102159DCD92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360781"/>
      </p:ext>
    </p:extLst>
  </p:cSld>
  <p:clrMapOvr>
    <a:masterClrMapping/>
  </p:clrMapOvr>
  <p:transition advClick="0" advTm="41031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B9F5F-A9CB-47BD-AF22-2C0929195BB3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67876"/>
      </p:ext>
    </p:extLst>
  </p:cSld>
  <p:clrMapOvr>
    <a:masterClrMapping/>
  </p:clrMapOvr>
  <p:transition advClick="0" advTm="41031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91440" tIns="45720" rIns="91440" bIns="4572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45FEA-0E09-4D7C-A490-431227C2AA5D}" type="slidenum">
              <a:rPr lang="ru-RU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679849"/>
      </p:ext>
    </p:extLst>
  </p:cSld>
  <p:clrMapOvr>
    <a:masterClrMapping/>
  </p:clrMapOvr>
  <p:transition advClick="0" advTm="41031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defTabSz="873125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algn="ctr" defTabSz="873125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69" tIns="43635" rIns="87269" bIns="43635" numCol="1" anchor="t" anchorCtr="0" compatLnSpc="1">
            <a:prstTxWarp prst="textNoShape">
              <a:avLst/>
            </a:prstTxWarp>
          </a:bodyPr>
          <a:lstStyle>
            <a:lvl1pPr algn="r" defTabSz="873125">
              <a:defRPr sz="1400"/>
            </a:lvl1pPr>
          </a:lstStyle>
          <a:p>
            <a:fld id="{DD6FD825-F415-4A8B-823C-7AD81C9E3278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41031"/>
  <p:txStyles>
    <p:titleStyle>
      <a:lvl1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ctr" defTabSz="873125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27025" indent="-327025" algn="l" defTabSz="873125" rtl="0" eaLnBrk="0" fontAlgn="base" hangingPunct="0">
        <a:spcBef>
          <a:spcPct val="20000"/>
        </a:spcBef>
        <a:spcAft>
          <a:spcPct val="0"/>
        </a:spcAft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08025" indent="-271463" algn="l" defTabSz="873125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chemeClr val="tx1"/>
          </a:solidFill>
          <a:latin typeface="+mn-lt"/>
        </a:defRPr>
      </a:lvl2pPr>
      <a:lvl3pPr marL="1090613" indent="-217488" algn="l" defTabSz="873125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27175" indent="-217488" algn="l" defTabSz="873125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+mn-lt"/>
        </a:defRPr>
      </a:lvl4pPr>
      <a:lvl5pPr marL="1963738" indent="-219075" algn="l" defTabSz="873125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Oval 7"/>
          <p:cNvSpPr>
            <a:spLocks noChangeArrowheads="1"/>
          </p:cNvSpPr>
          <p:nvPr/>
        </p:nvSpPr>
        <p:spPr bwMode="auto">
          <a:xfrm>
            <a:off x="8713788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779838" y="333375"/>
            <a:ext cx="3817937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Розділ 5. Вогнева підготовка</a:t>
            </a:r>
            <a:endParaRPr lang="uk-UA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5553075"/>
            <a:ext cx="8353425" cy="111601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uk-UA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5.1 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Стрілецька зброя та поводження з нею </a:t>
            </a:r>
          </a:p>
          <a:p>
            <a:pPr>
              <a:lnSpc>
                <a:spcPct val="80000"/>
              </a:lnSpc>
            </a:pPr>
            <a:endParaRPr lang="ru-RU" sz="28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Призначення та бойові властивості автоматів. </a:t>
            </a:r>
            <a:endParaRPr lang="uk-UA" sz="2800" b="1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17" name="Picture 17" descr="ст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0"/>
            <a:ext cx="787558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10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7950" y="2133600"/>
            <a:ext cx="9144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для: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з’єднання частин та механізмів автомата;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забезпечення закривання каналу ствола затвором;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запирання затвору.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3635375" y="1685925"/>
            <a:ext cx="5616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Ствольна коробка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6875" y="4427538"/>
            <a:ext cx="871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наведення автомата в ціль на різні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відстані.       Складаються з: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прицілу;   - мушки.</a:t>
            </a:r>
          </a:p>
        </p:txBody>
      </p:sp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1116013" y="391795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Прицільні пристосування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5" y="5934075"/>
            <a:ext cx="9361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</a:t>
            </a: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зручності поводження з автоматом.</a:t>
            </a: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16" name="Rectangle 16"/>
          <p:cNvSpPr>
            <a:spLocks noChangeArrowheads="1"/>
          </p:cNvSpPr>
          <p:nvPr/>
        </p:nvSpPr>
        <p:spPr bwMode="auto">
          <a:xfrm>
            <a:off x="1331913" y="5430838"/>
            <a:ext cx="6911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Приклад та пістолетна рукоятка </a:t>
            </a:r>
          </a:p>
        </p:txBody>
      </p:sp>
      <p:sp>
        <p:nvSpPr>
          <p:cNvPr id="179218" name="Oval 7"/>
          <p:cNvSpPr>
            <a:spLocks noChangeArrowheads="1"/>
          </p:cNvSpPr>
          <p:nvPr/>
        </p:nvSpPr>
        <p:spPr bwMode="auto">
          <a:xfrm>
            <a:off x="4211638" y="765175"/>
            <a:ext cx="395287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1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19" name="Oval 7"/>
          <p:cNvSpPr>
            <a:spLocks noChangeArrowheads="1"/>
          </p:cNvSpPr>
          <p:nvPr/>
        </p:nvSpPr>
        <p:spPr bwMode="auto">
          <a:xfrm>
            <a:off x="4572000" y="115888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2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20" name="Oval 7"/>
          <p:cNvSpPr>
            <a:spLocks noChangeArrowheads="1"/>
          </p:cNvSpPr>
          <p:nvPr/>
        </p:nvSpPr>
        <p:spPr bwMode="auto">
          <a:xfrm>
            <a:off x="8316913" y="142875"/>
            <a:ext cx="395287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2.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21" name="Oval 7"/>
          <p:cNvSpPr>
            <a:spLocks noChangeArrowheads="1"/>
          </p:cNvSpPr>
          <p:nvPr/>
        </p:nvSpPr>
        <p:spPr bwMode="auto">
          <a:xfrm>
            <a:off x="647700" y="1412875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3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179222" name="Oval 7"/>
          <p:cNvSpPr>
            <a:spLocks noChangeArrowheads="1"/>
          </p:cNvSpPr>
          <p:nvPr/>
        </p:nvSpPr>
        <p:spPr bwMode="auto">
          <a:xfrm>
            <a:off x="2663825" y="1628775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3.</a:t>
            </a:r>
            <a:endParaRPr lang="ru-RU" sz="2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11</a:t>
            </a:r>
            <a:endParaRPr lang="ru-RU" sz="1500" b="1"/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900113" y="47625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Кришка ствольної коробки</a:t>
            </a:r>
          </a:p>
        </p:txBody>
      </p:sp>
      <p:graphicFrame>
        <p:nvGraphicFramePr>
          <p:cNvPr id="190469" name="Object 5"/>
          <p:cNvGraphicFramePr>
            <a:graphicFrameLocks noChangeAspect="1"/>
          </p:cNvGraphicFramePr>
          <p:nvPr/>
        </p:nvGraphicFramePr>
        <p:xfrm>
          <a:off x="1763713" y="1341438"/>
          <a:ext cx="5689600" cy="1046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0" r:id="rId3" imgW="2295711" imgH="421558" progId="">
                  <p:embed/>
                </p:oleObj>
              </mc:Choice>
              <mc:Fallback>
                <p:oleObj r:id="rId3" imgW="2295711" imgH="421558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341438"/>
                        <a:ext cx="5689600" cy="1046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1700" y="4005263"/>
            <a:ext cx="7199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Затворна рама з газовим поршнем</a:t>
            </a:r>
          </a:p>
        </p:txBody>
      </p:sp>
      <p:graphicFrame>
        <p:nvGraphicFramePr>
          <p:cNvPr id="190471" name="Object 7"/>
          <p:cNvGraphicFramePr>
            <a:graphicFrameLocks noChangeAspect="1"/>
          </p:cNvGraphicFramePr>
          <p:nvPr/>
        </p:nvGraphicFramePr>
        <p:xfrm>
          <a:off x="684213" y="4678363"/>
          <a:ext cx="7488237" cy="141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81" r:id="rId5" imgW="3276422" imgH="619551" progId="">
                  <p:embed/>
                </p:oleObj>
              </mc:Choice>
              <mc:Fallback>
                <p:oleObj r:id="rId5" imgW="3276422" imgH="619551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678363"/>
                        <a:ext cx="7488237" cy="1414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68538" y="5507038"/>
            <a:ext cx="66976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приведення  в дію </a:t>
            </a:r>
          </a:p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затвора і ударно-спускового механізму.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31800" y="2708275"/>
            <a:ext cx="8388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 запобігання забруднення частин і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механізмів, розміщених у ствольній коробці.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12</a:t>
            </a:r>
            <a:endParaRPr lang="ru-RU" sz="1500" b="1"/>
          </a:p>
        </p:txBody>
      </p:sp>
      <p:sp>
        <p:nvSpPr>
          <p:cNvPr id="181254" name="Rectangle 6"/>
          <p:cNvSpPr>
            <a:spLocks noChangeArrowheads="1"/>
          </p:cNvSpPr>
          <p:nvPr/>
        </p:nvSpPr>
        <p:spPr bwMode="auto">
          <a:xfrm>
            <a:off x="900113" y="333375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</a:t>
            </a:r>
          </a:p>
        </p:txBody>
      </p:sp>
      <p:pic>
        <p:nvPicPr>
          <p:cNvPr id="181255" name="Picture 7" descr="за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1676">
            <a:off x="5346700" y="1052513"/>
            <a:ext cx="3402013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58324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для: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досилання патрона в патронник;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закривання каналу ствола;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розбивання капсуля;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виймання з патронника гільзи.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0825" y="5651500"/>
            <a:ext cx="87487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остов затвора; 2. ударник; 3. викидач;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пружина викидача; 5. вісь викидача; 6. шпилька.</a:t>
            </a:r>
          </a:p>
        </p:txBody>
      </p:sp>
      <p:grpSp>
        <p:nvGrpSpPr>
          <p:cNvPr id="181283" name="Group 35"/>
          <p:cNvGrpSpPr>
            <a:grpSpLocks/>
          </p:cNvGrpSpPr>
          <p:nvPr/>
        </p:nvGrpSpPr>
        <p:grpSpPr bwMode="auto">
          <a:xfrm>
            <a:off x="865188" y="3141663"/>
            <a:ext cx="7307262" cy="2025650"/>
            <a:chOff x="567" y="1979"/>
            <a:chExt cx="4603" cy="1276"/>
          </a:xfrm>
        </p:grpSpPr>
        <p:grpSp>
          <p:nvGrpSpPr>
            <p:cNvPr id="181257" name="Group 9"/>
            <p:cNvGrpSpPr>
              <a:grpSpLocks/>
            </p:cNvGrpSpPr>
            <p:nvPr/>
          </p:nvGrpSpPr>
          <p:grpSpPr bwMode="auto">
            <a:xfrm>
              <a:off x="567" y="1979"/>
              <a:ext cx="4433" cy="1276"/>
              <a:chOff x="431" y="164"/>
              <a:chExt cx="4433" cy="1276"/>
            </a:xfrm>
          </p:grpSpPr>
          <p:pic>
            <p:nvPicPr>
              <p:cNvPr id="181258" name="Picture 10" descr="ударник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4" y="255"/>
                <a:ext cx="1724" cy="11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259" name="Picture 11" descr="остов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" y="164"/>
                <a:ext cx="1859" cy="1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0" name="Picture 12" descr="викидач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255"/>
                <a:ext cx="434" cy="5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1" name="Picture 13" descr="пруж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2" y="890"/>
                <a:ext cx="354" cy="35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2" name="Picture 14" descr="вісь вик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3" y="300"/>
                <a:ext cx="351" cy="2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263" name="Picture 15" descr="шпилька вик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7" y="925"/>
                <a:ext cx="388" cy="3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1282" name="Group 34"/>
            <p:cNvGrpSpPr>
              <a:grpSpLocks/>
            </p:cNvGrpSpPr>
            <p:nvPr/>
          </p:nvGrpSpPr>
          <p:grpSpPr bwMode="auto">
            <a:xfrm>
              <a:off x="1156" y="2115"/>
              <a:ext cx="4014" cy="998"/>
              <a:chOff x="1156" y="2115"/>
              <a:chExt cx="4014" cy="998"/>
            </a:xfrm>
          </p:grpSpPr>
          <p:sp>
            <p:nvSpPr>
              <p:cNvPr id="181275" name="Oval 7"/>
              <p:cNvSpPr>
                <a:spLocks noChangeArrowheads="1"/>
              </p:cNvSpPr>
              <p:nvPr/>
            </p:nvSpPr>
            <p:spPr bwMode="auto">
              <a:xfrm>
                <a:off x="1156" y="2115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1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6" name="Oval 7"/>
              <p:cNvSpPr>
                <a:spLocks noChangeArrowheads="1"/>
              </p:cNvSpPr>
              <p:nvPr/>
            </p:nvSpPr>
            <p:spPr bwMode="auto">
              <a:xfrm>
                <a:off x="2064" y="2903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2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7" name="Oval 7"/>
              <p:cNvSpPr>
                <a:spLocks noChangeArrowheads="1"/>
              </p:cNvSpPr>
              <p:nvPr/>
            </p:nvSpPr>
            <p:spPr bwMode="auto">
              <a:xfrm>
                <a:off x="3674" y="2432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3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8" name="Oval 7"/>
              <p:cNvSpPr>
                <a:spLocks noChangeArrowheads="1"/>
              </p:cNvSpPr>
              <p:nvPr/>
            </p:nvSpPr>
            <p:spPr bwMode="auto">
              <a:xfrm>
                <a:off x="3515" y="2886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4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79" name="Oval 7"/>
              <p:cNvSpPr>
                <a:spLocks noChangeArrowheads="1"/>
              </p:cNvSpPr>
              <p:nvPr/>
            </p:nvSpPr>
            <p:spPr bwMode="auto">
              <a:xfrm>
                <a:off x="4921" y="2251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5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  <p:sp>
            <p:nvSpPr>
              <p:cNvPr id="181280" name="Oval 7"/>
              <p:cNvSpPr>
                <a:spLocks noChangeArrowheads="1"/>
              </p:cNvSpPr>
              <p:nvPr/>
            </p:nvSpPr>
            <p:spPr bwMode="auto">
              <a:xfrm>
                <a:off x="4921" y="2886"/>
                <a:ext cx="249" cy="210"/>
              </a:xfrm>
              <a:prstGeom prst="ellipse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87269" tIns="43635" rIns="87269" bIns="43635" anchor="ctr"/>
              <a:lstStyle/>
              <a:p>
                <a:pPr algn="ctr" defTabSz="873125"/>
                <a:r>
                  <a:rPr lang="uk-UA" sz="2000" b="1">
                    <a:solidFill>
                      <a:srgbClr val="A50021"/>
                    </a:solidFill>
                  </a:rPr>
                  <a:t>6</a:t>
                </a:r>
                <a:endParaRPr lang="ru-RU" sz="2000" b="1">
                  <a:solidFill>
                    <a:srgbClr val="A50021"/>
                  </a:solidFill>
                </a:endParaRPr>
              </a:p>
            </p:txBody>
          </p:sp>
        </p:grpSp>
      </p:grpSp>
      <p:sp>
        <p:nvSpPr>
          <p:cNvPr id="181281" name="Rectangle 33"/>
          <p:cNvSpPr>
            <a:spLocks noChangeArrowheads="1"/>
          </p:cNvSpPr>
          <p:nvPr/>
        </p:nvSpPr>
        <p:spPr bwMode="auto">
          <a:xfrm>
            <a:off x="611188" y="515778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 складається: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284" name="Object 12"/>
          <p:cNvGraphicFramePr>
            <a:graphicFrameLocks noChangeAspect="1"/>
          </p:cNvGraphicFramePr>
          <p:nvPr/>
        </p:nvGraphicFramePr>
        <p:xfrm>
          <a:off x="1793875" y="4156075"/>
          <a:ext cx="5083175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2" r:id="rId3" imgW="1523874" imgH="472321" progId="">
                  <p:embed/>
                </p:oleObj>
              </mc:Choice>
              <mc:Fallback>
                <p:oleObj r:id="rId3" imgW="1523874" imgH="472321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75" y="4156075"/>
                        <a:ext cx="5083175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2279" name="Object 7"/>
          <p:cNvGraphicFramePr>
            <a:graphicFrameLocks noChangeAspect="1"/>
          </p:cNvGraphicFramePr>
          <p:nvPr/>
        </p:nvGraphicFramePr>
        <p:xfrm>
          <a:off x="827088" y="836613"/>
          <a:ext cx="7408862" cy="108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93" r:id="rId5" imgW="3296741" imgH="482370" progId="">
                  <p:embed/>
                </p:oleObj>
              </mc:Choice>
              <mc:Fallback>
                <p:oleObj r:id="rId5" imgW="3296741" imgH="48237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6613"/>
                        <a:ext cx="7408862" cy="108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13</a:t>
            </a:r>
            <a:endParaRPr lang="ru-RU" sz="1500" b="1"/>
          </a:p>
        </p:txBody>
      </p:sp>
      <p:sp>
        <p:nvSpPr>
          <p:cNvPr id="182276" name="Rectangle 4"/>
          <p:cNvSpPr>
            <a:spLocks noChangeArrowheads="1"/>
          </p:cNvSpPr>
          <p:nvPr/>
        </p:nvSpPr>
        <p:spPr bwMode="auto">
          <a:xfrm>
            <a:off x="900113" y="404813"/>
            <a:ext cx="6911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Зворотний механізм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11188" y="1557338"/>
            <a:ext cx="81359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 повернення </a:t>
            </a:r>
          </a:p>
          <a:p>
            <a:pPr algn="r"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затворної рами із затвором в переднє положення. 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388" y="2422525"/>
            <a:ext cx="87487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складається: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зворотної пружини;  - направляючого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стержня; - рухомого стержня;  - муфти.</a:t>
            </a:r>
          </a:p>
        </p:txBody>
      </p:sp>
      <p:sp>
        <p:nvSpPr>
          <p:cNvPr id="182283" name="Rectangle 11"/>
          <p:cNvSpPr>
            <a:spLocks noChangeArrowheads="1"/>
          </p:cNvSpPr>
          <p:nvPr/>
        </p:nvSpPr>
        <p:spPr bwMode="auto">
          <a:xfrm>
            <a:off x="395288" y="3702050"/>
            <a:ext cx="84978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Газова трубка зі ствольною накладкою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850" y="5578475"/>
            <a:ext cx="85693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призначені для направлення руху газового поршня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для захисту рук від опіків під час стрільби.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1" name="Group 21"/>
          <p:cNvGrpSpPr>
            <a:grpSpLocks/>
          </p:cNvGrpSpPr>
          <p:nvPr/>
        </p:nvGrpSpPr>
        <p:grpSpPr bwMode="auto">
          <a:xfrm>
            <a:off x="4427538" y="4149725"/>
            <a:ext cx="4608512" cy="2640013"/>
            <a:chOff x="2789" y="2614"/>
            <a:chExt cx="2903" cy="1663"/>
          </a:xfrm>
        </p:grpSpPr>
        <p:pic>
          <p:nvPicPr>
            <p:cNvPr id="184333" name="Picture 13" descr="akm-razrez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734"/>
              <a:ext cx="2903" cy="1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34" name="Oval 7"/>
            <p:cNvSpPr>
              <a:spLocks noChangeArrowheads="1"/>
            </p:cNvSpPr>
            <p:nvPr/>
          </p:nvSpPr>
          <p:spPr bwMode="auto">
            <a:xfrm>
              <a:off x="3617" y="2734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1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5" name="Oval 7"/>
            <p:cNvSpPr>
              <a:spLocks noChangeArrowheads="1"/>
            </p:cNvSpPr>
            <p:nvPr/>
          </p:nvSpPr>
          <p:spPr bwMode="auto">
            <a:xfrm>
              <a:off x="3982" y="2614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2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6" name="Oval 7"/>
            <p:cNvSpPr>
              <a:spLocks noChangeArrowheads="1"/>
            </p:cNvSpPr>
            <p:nvPr/>
          </p:nvSpPr>
          <p:spPr bwMode="auto">
            <a:xfrm>
              <a:off x="4541" y="2614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3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7" name="Oval 7"/>
            <p:cNvSpPr>
              <a:spLocks noChangeArrowheads="1"/>
            </p:cNvSpPr>
            <p:nvPr/>
          </p:nvSpPr>
          <p:spPr bwMode="auto">
            <a:xfrm>
              <a:off x="5199" y="2689"/>
              <a:ext cx="268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5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8" name="Oval 7"/>
            <p:cNvSpPr>
              <a:spLocks noChangeArrowheads="1"/>
            </p:cNvSpPr>
            <p:nvPr/>
          </p:nvSpPr>
          <p:spPr bwMode="auto">
            <a:xfrm>
              <a:off x="4249" y="4062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6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39" name="Oval 7"/>
            <p:cNvSpPr>
              <a:spLocks noChangeArrowheads="1"/>
            </p:cNvSpPr>
            <p:nvPr/>
          </p:nvSpPr>
          <p:spPr bwMode="auto">
            <a:xfrm>
              <a:off x="3763" y="4065"/>
              <a:ext cx="267" cy="21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7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4340" name="Oval 7"/>
            <p:cNvSpPr>
              <a:spLocks noChangeArrowheads="1"/>
            </p:cNvSpPr>
            <p:nvPr/>
          </p:nvSpPr>
          <p:spPr bwMode="auto">
            <a:xfrm>
              <a:off x="4848" y="2735"/>
              <a:ext cx="257" cy="213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4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</p:grpSp>
      <p:sp>
        <p:nvSpPr>
          <p:cNvPr id="18432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14</a:t>
            </a:r>
            <a:endParaRPr lang="ru-RU" sz="1500" b="1"/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900113" y="404813"/>
            <a:ext cx="7632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Ударно-спусковий механізм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06363" y="1052513"/>
            <a:ext cx="914558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для: 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спуску курка з бойового зводу або зводу автоспуску;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нанесення удару по ударнику;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ведення автоматичного або одиночного вогню;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припинення стрільби;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запобігання пострілу при не запертому затворі;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постановки автомата на запобіжник.</a:t>
            </a:r>
          </a:p>
          <a:p>
            <a:pPr eaLnBrk="1" hangingPunct="1">
              <a:buFontTx/>
              <a:buChar char="-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4724400"/>
            <a:ext cx="518477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перевідник вогню;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сповільнювач курка з пружиною;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курок; 4. бойова пружина;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автоспуск з пружиною;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спусковий гачок;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шептало одиночного вогню з пружиною.</a:t>
            </a:r>
          </a:p>
        </p:txBody>
      </p:sp>
      <p:sp>
        <p:nvSpPr>
          <p:cNvPr id="184343" name="Rectangle 23"/>
          <p:cNvSpPr>
            <a:spLocks noChangeArrowheads="1"/>
          </p:cNvSpPr>
          <p:nvPr/>
        </p:nvSpPr>
        <p:spPr bwMode="auto">
          <a:xfrm>
            <a:off x="-180975" y="4256088"/>
            <a:ext cx="5472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Ударно-спусковий механізм складається: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15</a:t>
            </a:r>
            <a:endParaRPr lang="ru-RU" sz="1500" b="1"/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Цівка</a:t>
            </a:r>
          </a:p>
        </p:txBody>
      </p:sp>
      <p:graphicFrame>
        <p:nvGraphicFramePr>
          <p:cNvPr id="185350" name="Object 6"/>
          <p:cNvGraphicFramePr>
            <a:graphicFrameLocks noChangeAspect="1"/>
          </p:cNvGraphicFramePr>
          <p:nvPr/>
        </p:nvGraphicFramePr>
        <p:xfrm>
          <a:off x="2843213" y="1600200"/>
          <a:ext cx="294005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9" r:id="rId3" imgW="1559255" imgH="472348" progId="">
                  <p:embed/>
                </p:oleObj>
              </mc:Choice>
              <mc:Fallback>
                <p:oleObj r:id="rId3" imgW="1559255" imgH="472348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600200"/>
                        <a:ext cx="294005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71550" y="2627313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 зручності дії з автоматом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 для захисту рук від опіків під час стрільби. </a:t>
            </a: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>
            <a:off x="468313" y="4278313"/>
            <a:ext cx="69119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Дульний гальмо-компенсатор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11188" y="5157788"/>
            <a:ext cx="7416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 </a:t>
            </a: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підвищення </a:t>
            </a:r>
          </a:p>
          <a:p>
            <a:pPr eaLnBrk="1" hangingPunct="1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кучності бою і зменшення енергії віддачі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pic>
        <p:nvPicPr>
          <p:cNvPr id="185355" name="Picture 11" descr="комп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81525"/>
            <a:ext cx="1731963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438" name="Group 22"/>
          <p:cNvGrpSpPr>
            <a:grpSpLocks/>
          </p:cNvGrpSpPr>
          <p:nvPr/>
        </p:nvGrpSpPr>
        <p:grpSpPr bwMode="auto">
          <a:xfrm>
            <a:off x="5759450" y="476250"/>
            <a:ext cx="3162300" cy="3816350"/>
            <a:chOff x="3628" y="300"/>
            <a:chExt cx="1992" cy="2404"/>
          </a:xfrm>
        </p:grpSpPr>
        <p:graphicFrame>
          <p:nvGraphicFramePr>
            <p:cNvPr id="188421" name="Object 5"/>
            <p:cNvGraphicFramePr>
              <a:graphicFrameLocks noChangeAspect="1"/>
            </p:cNvGraphicFramePr>
            <p:nvPr/>
          </p:nvGraphicFramePr>
          <p:xfrm>
            <a:off x="3628" y="436"/>
            <a:ext cx="1837" cy="2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8442" r:id="rId3" imgW="1884312" imgH="2326185" progId="">
                    <p:embed/>
                  </p:oleObj>
                </mc:Choice>
                <mc:Fallback>
                  <p:oleObj r:id="rId3" imgW="1884312" imgH="2326185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8" y="436"/>
                          <a:ext cx="1837" cy="2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8436" name="Oval 7"/>
            <p:cNvSpPr>
              <a:spLocks noChangeArrowheads="1"/>
            </p:cNvSpPr>
            <p:nvPr/>
          </p:nvSpPr>
          <p:spPr bwMode="auto">
            <a:xfrm>
              <a:off x="4785" y="300"/>
              <a:ext cx="635" cy="63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5400" b="1">
                  <a:solidFill>
                    <a:srgbClr val="A50021"/>
                  </a:solidFill>
                </a:rPr>
                <a:t>30</a:t>
              </a:r>
              <a:endParaRPr lang="ru-RU" sz="5400" b="1">
                <a:solidFill>
                  <a:srgbClr val="A50021"/>
                </a:solidFill>
              </a:endParaRPr>
            </a:p>
          </p:txBody>
        </p:sp>
        <p:sp>
          <p:nvSpPr>
            <p:cNvPr id="188437" name="Text Box 21"/>
            <p:cNvSpPr txBox="1">
              <a:spLocks noChangeArrowheads="1"/>
            </p:cNvSpPr>
            <p:nvPr/>
          </p:nvSpPr>
          <p:spPr bwMode="auto">
            <a:xfrm>
              <a:off x="4604" y="926"/>
              <a:ext cx="10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патронів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8841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16</a:t>
            </a:r>
            <a:endParaRPr lang="ru-RU" sz="1500" b="1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Магазин</a:t>
            </a:r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684213" y="1196975"/>
            <a:ext cx="468153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>
              <a:spcBef>
                <a:spcPct val="50000"/>
              </a:spcBef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для: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розміщення патронів і подачі їх у ствольну коробку</a:t>
            </a:r>
          </a:p>
        </p:txBody>
      </p:sp>
      <p:sp>
        <p:nvSpPr>
          <p:cNvPr id="188424" name="Rectangle 8"/>
          <p:cNvSpPr>
            <a:spLocks noChangeArrowheads="1"/>
          </p:cNvSpPr>
          <p:nvPr/>
        </p:nvSpPr>
        <p:spPr bwMode="auto">
          <a:xfrm>
            <a:off x="684213" y="4221163"/>
            <a:ext cx="7704137" cy="2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r" defTabSz="873125">
              <a:spcBef>
                <a:spcPct val="50000"/>
              </a:spcBef>
            </a:pPr>
            <a:r>
              <a:rPr lang="uk-UA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Магазин складається:</a:t>
            </a: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457200" indent="-457200" defTabSz="873125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корпус магазина;       2. подавач; </a:t>
            </a:r>
          </a:p>
          <a:p>
            <a:pPr marL="457200" indent="-457200" defTabSz="873125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пружина подавача;   4. стопорна планка;</a:t>
            </a:r>
          </a:p>
          <a:p>
            <a:pPr marL="457200" indent="-457200" defTabSz="873125">
              <a:spcBef>
                <a:spcPct val="50000"/>
              </a:spcBef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кришка магазина.</a:t>
            </a:r>
          </a:p>
        </p:txBody>
      </p:sp>
      <p:grpSp>
        <p:nvGrpSpPr>
          <p:cNvPr id="188435" name="Group 19"/>
          <p:cNvGrpSpPr>
            <a:grpSpLocks/>
          </p:cNvGrpSpPr>
          <p:nvPr/>
        </p:nvGrpSpPr>
        <p:grpSpPr bwMode="auto">
          <a:xfrm>
            <a:off x="969963" y="2924175"/>
            <a:ext cx="5149850" cy="1309688"/>
            <a:chOff x="611" y="1842"/>
            <a:chExt cx="3244" cy="825"/>
          </a:xfrm>
        </p:grpSpPr>
        <p:pic>
          <p:nvPicPr>
            <p:cNvPr id="188434" name="Picture 18" descr="Клип_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" y="1888"/>
              <a:ext cx="3085" cy="7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8426" name="Oval 7"/>
            <p:cNvSpPr>
              <a:spLocks noChangeArrowheads="1"/>
            </p:cNvSpPr>
            <p:nvPr/>
          </p:nvSpPr>
          <p:spPr bwMode="auto">
            <a:xfrm>
              <a:off x="1452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1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28" name="Oval 7"/>
            <p:cNvSpPr>
              <a:spLocks noChangeArrowheads="1"/>
            </p:cNvSpPr>
            <p:nvPr/>
          </p:nvSpPr>
          <p:spPr bwMode="auto">
            <a:xfrm>
              <a:off x="2744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3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29" name="Oval 7"/>
            <p:cNvSpPr>
              <a:spLocks noChangeArrowheads="1"/>
            </p:cNvSpPr>
            <p:nvPr/>
          </p:nvSpPr>
          <p:spPr bwMode="auto">
            <a:xfrm>
              <a:off x="3198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4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30" name="Oval 7"/>
            <p:cNvSpPr>
              <a:spLocks noChangeArrowheads="1"/>
            </p:cNvSpPr>
            <p:nvPr/>
          </p:nvSpPr>
          <p:spPr bwMode="auto">
            <a:xfrm>
              <a:off x="3606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5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  <p:sp>
          <p:nvSpPr>
            <p:cNvPr id="188427" name="Oval 7"/>
            <p:cNvSpPr>
              <a:spLocks noChangeArrowheads="1"/>
            </p:cNvSpPr>
            <p:nvPr/>
          </p:nvSpPr>
          <p:spPr bwMode="auto">
            <a:xfrm>
              <a:off x="2177" y="1842"/>
              <a:ext cx="249" cy="210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000" b="1">
                  <a:solidFill>
                    <a:srgbClr val="A50021"/>
                  </a:solidFill>
                </a:rPr>
                <a:t>2</a:t>
              </a:r>
              <a:endParaRPr lang="ru-RU" sz="2000" b="1">
                <a:solidFill>
                  <a:srgbClr val="A5002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506" name="Picture 18" descr="су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2781300"/>
            <a:ext cx="3143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17</a:t>
            </a:r>
            <a:endParaRPr lang="ru-RU" sz="1500" b="1"/>
          </a:p>
        </p:txBody>
      </p:sp>
      <p:sp>
        <p:nvSpPr>
          <p:cNvPr id="191501" name="AutoShape 13" descr="shompol-ak-74-s-protirkoj-1-650x65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1503" name="Rectangle 15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комплект АК 74 входять:</a:t>
            </a:r>
          </a:p>
        </p:txBody>
      </p:sp>
      <p:pic>
        <p:nvPicPr>
          <p:cNvPr id="191504" name="Picture 16" descr="нож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256213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505" name="Rectangle 17"/>
          <p:cNvSpPr>
            <a:spLocks noChangeArrowheads="1"/>
          </p:cNvSpPr>
          <p:nvPr/>
        </p:nvSpPr>
        <p:spPr bwMode="auto">
          <a:xfrm>
            <a:off x="-36513" y="2262188"/>
            <a:ext cx="2700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Штик-ніж</a:t>
            </a:r>
          </a:p>
        </p:txBody>
      </p:sp>
      <p:sp>
        <p:nvSpPr>
          <p:cNvPr id="191508" name="Rectangle 20"/>
          <p:cNvSpPr>
            <a:spLocks noChangeArrowheads="1"/>
          </p:cNvSpPr>
          <p:nvPr/>
        </p:nvSpPr>
        <p:spPr bwMode="auto">
          <a:xfrm>
            <a:off x="3563938" y="4133850"/>
            <a:ext cx="2700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Ремінь</a:t>
            </a:r>
          </a:p>
        </p:txBody>
      </p:sp>
      <p:pic>
        <p:nvPicPr>
          <p:cNvPr id="191509" name="Picture 21" descr="ре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03638"/>
            <a:ext cx="3887787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1507" name="Rectangle 19"/>
          <p:cNvSpPr>
            <a:spLocks noChangeArrowheads="1"/>
          </p:cNvSpPr>
          <p:nvPr/>
        </p:nvSpPr>
        <p:spPr bwMode="auto">
          <a:xfrm>
            <a:off x="2339975" y="6078538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Сумка для магазинів</a:t>
            </a:r>
          </a:p>
        </p:txBody>
      </p:sp>
      <p:sp>
        <p:nvSpPr>
          <p:cNvPr id="191510" name="Rectangle 22"/>
          <p:cNvSpPr>
            <a:spLocks noChangeArrowheads="1"/>
          </p:cNvSpPr>
          <p:nvPr/>
        </p:nvSpPr>
        <p:spPr bwMode="auto">
          <a:xfrm>
            <a:off x="2844800" y="5141913"/>
            <a:ext cx="40322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магазини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5" name="Picture 3" descr="п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2749550"/>
            <a:ext cx="3048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18</a:t>
            </a:r>
            <a:endParaRPr lang="ru-RU" sz="1500" b="1"/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565525" y="3141663"/>
            <a:ext cx="2878138" cy="336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виколотка;      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йоршик; 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викрутка;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протирка;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перехідник;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корпус пеналу;</a:t>
            </a:r>
          </a:p>
          <a:p>
            <a:pPr marL="457200" indent="-457200" defTabSz="873125">
              <a:lnSpc>
                <a:spcPct val="85000"/>
              </a:lnSpc>
              <a:spcBef>
                <a:spcPct val="50000"/>
              </a:spcBef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кришка пеналу.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3708400" y="2349500"/>
            <a:ext cx="3600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Склад пеналу: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2518" name="AutoShape 6" descr="shompol-ak-74-s-protirkoj-1-650x650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92519" name="Picture 7" descr="ш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58" b="47667"/>
          <a:stretch>
            <a:fillRect/>
          </a:stretch>
        </p:blipFill>
        <p:spPr bwMode="auto">
          <a:xfrm rot="-418096">
            <a:off x="36513" y="1125538"/>
            <a:ext cx="9072562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900113" y="533400"/>
            <a:ext cx="69119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Приладдя: </a:t>
            </a:r>
          </a:p>
        </p:txBody>
      </p:sp>
      <p:pic>
        <p:nvPicPr>
          <p:cNvPr id="192521" name="Picture 9" descr="мас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92488"/>
            <a:ext cx="1752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900113" y="2189163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Шомпол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396875" y="5300663"/>
            <a:ext cx="2735263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endParaRPr lang="ru-RU" sz="28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Масльонка</a:t>
            </a:r>
          </a:p>
        </p:txBody>
      </p:sp>
      <p:sp>
        <p:nvSpPr>
          <p:cNvPr id="192524" name="Rectangle 12"/>
          <p:cNvSpPr>
            <a:spLocks noChangeArrowheads="1"/>
          </p:cNvSpPr>
          <p:nvPr/>
        </p:nvSpPr>
        <p:spPr bwMode="auto">
          <a:xfrm>
            <a:off x="6948488" y="1700213"/>
            <a:ext cx="172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Пенал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19</a:t>
            </a:r>
            <a:endParaRPr lang="ru-RU" sz="1500" b="1"/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468313" y="115888"/>
            <a:ext cx="84963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Автоматична дія автомата АК будується на використанні порохових газів, що відводяться від каналу ствола до газового поршня затворної рами.</a:t>
            </a:r>
          </a:p>
        </p:txBody>
      </p:sp>
      <p:grpSp>
        <p:nvGrpSpPr>
          <p:cNvPr id="176153" name="Group 25"/>
          <p:cNvGrpSpPr>
            <a:grpSpLocks/>
          </p:cNvGrpSpPr>
          <p:nvPr/>
        </p:nvGrpSpPr>
        <p:grpSpPr bwMode="auto">
          <a:xfrm>
            <a:off x="611188" y="1703388"/>
            <a:ext cx="7418387" cy="4246562"/>
            <a:chOff x="385" y="1434"/>
            <a:chExt cx="4673" cy="2675"/>
          </a:xfrm>
        </p:grpSpPr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702" y="1434"/>
              <a:ext cx="1452" cy="6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3399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порядок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заряджання</a:t>
              </a:r>
            </a:p>
          </p:txBody>
        </p:sp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3606" y="1480"/>
              <a:ext cx="1452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принцип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автоматики</a:t>
              </a:r>
            </a:p>
          </p:txBody>
        </p:sp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702" y="2380"/>
              <a:ext cx="1452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одиночний</a:t>
              </a: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вогонь</a:t>
              </a: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333" y="3288"/>
              <a:ext cx="1724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запобіжник</a:t>
              </a: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автоматичний</a:t>
              </a:r>
            </a:p>
          </p:txBody>
        </p:sp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703" y="3294"/>
              <a:ext cx="1452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запобіжник</a:t>
              </a:r>
            </a:p>
            <a:p>
              <a:pPr algn="ctr" eaLnBrk="1" hangingPunct="1"/>
              <a:r>
                <a:rPr lang="uk-UA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ручний</a:t>
              </a:r>
              <a:endPara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3379" y="2380"/>
              <a:ext cx="1678" cy="620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9144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3716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8288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2860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7432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2004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6576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4114800" indent="-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автоматичний</a:t>
              </a:r>
            </a:p>
            <a:p>
              <a:pPr algn="ctr" eaLnBrk="1" hangingPunct="1"/>
              <a:r>
                <a:rPr lang="ru-RU" sz="28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вогонь</a:t>
              </a:r>
            </a:p>
          </p:txBody>
        </p:sp>
        <p:sp>
          <p:nvSpPr>
            <p:cNvPr id="176147" name="Oval 7"/>
            <p:cNvSpPr>
              <a:spLocks noChangeArrowheads="1"/>
            </p:cNvSpPr>
            <p:nvPr/>
          </p:nvSpPr>
          <p:spPr bwMode="auto">
            <a:xfrm>
              <a:off x="385" y="1797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48" name="Oval 7"/>
            <p:cNvSpPr>
              <a:spLocks noChangeArrowheads="1"/>
            </p:cNvSpPr>
            <p:nvPr/>
          </p:nvSpPr>
          <p:spPr bwMode="auto">
            <a:xfrm>
              <a:off x="385" y="2750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49" name="Oval 7"/>
            <p:cNvSpPr>
              <a:spLocks noChangeArrowheads="1"/>
            </p:cNvSpPr>
            <p:nvPr/>
          </p:nvSpPr>
          <p:spPr bwMode="auto">
            <a:xfrm>
              <a:off x="385" y="3702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50" name="Oval 7"/>
            <p:cNvSpPr>
              <a:spLocks noChangeArrowheads="1"/>
            </p:cNvSpPr>
            <p:nvPr/>
          </p:nvSpPr>
          <p:spPr bwMode="auto">
            <a:xfrm>
              <a:off x="3061" y="1797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51" name="Oval 7"/>
            <p:cNvSpPr>
              <a:spLocks noChangeArrowheads="1"/>
            </p:cNvSpPr>
            <p:nvPr/>
          </p:nvSpPr>
          <p:spPr bwMode="auto">
            <a:xfrm>
              <a:off x="3061" y="2750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6152" name="Oval 7"/>
            <p:cNvSpPr>
              <a:spLocks noChangeArrowheads="1"/>
            </p:cNvSpPr>
            <p:nvPr/>
          </p:nvSpPr>
          <p:spPr bwMode="auto">
            <a:xfrm>
              <a:off x="3061" y="3702"/>
              <a:ext cx="409" cy="407"/>
            </a:xfrm>
            <a:prstGeom prst="ellipse">
              <a:avLst/>
            </a:prstGeom>
            <a:solidFill>
              <a:schemeClr val="bg1"/>
            </a:solidFill>
            <a:ln w="38100" algn="ctr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457200" indent="-457200" algn="ctr"/>
              <a:r>
                <a:rPr lang="uk-UA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</a:t>
              </a:r>
              <a:endPara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76154" name="Rectangle 26"/>
          <p:cNvSpPr>
            <a:spLocks noChangeArrowheads="1"/>
          </p:cNvSpPr>
          <p:nvPr/>
        </p:nvSpPr>
        <p:spPr bwMode="auto">
          <a:xfrm>
            <a:off x="2124075" y="6092825"/>
            <a:ext cx="46085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Демонстрація відеофільмів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08175" y="836613"/>
            <a:ext cx="4824413" cy="704850"/>
          </a:xfrm>
          <a:prstGeom prst="rect">
            <a:avLst/>
          </a:prstGeom>
          <a:solidFill>
            <a:schemeClr val="bg1"/>
          </a:solidFill>
          <a:ln w="635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uk-UA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Навчальні питання: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7088" y="2133600"/>
            <a:ext cx="7488237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Заходи безпеки при поводженні зі зброєю.</a:t>
            </a:r>
            <a:endParaRPr lang="uk-UA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Поняття про будову автоматичної зброї та роботу її частин та механізмів.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Порядок неповного розбирання і складання та обслуговування автоматів.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Підготовка автомата до стрільби.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AutoNum type="arabicPeriod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Можливі затримки і несправності під час стрільби і способи їх усунення. </a:t>
            </a:r>
          </a:p>
          <a:p>
            <a:pPr>
              <a:lnSpc>
                <a:spcPct val="80000"/>
              </a:lnSpc>
              <a:buFontTx/>
              <a:buAutoNum type="arabicPeriod"/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20</a:t>
            </a:r>
            <a:endParaRPr lang="ru-RU" sz="1500" b="1"/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215900" y="150813"/>
            <a:ext cx="874871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Порядок неповного розбирання і складання та обслуговування автоматів.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95288" y="2133600"/>
            <a:ext cx="8748712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Розбирання автомату може бути повним чи</a:t>
            </a:r>
          </a:p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неповним.</a:t>
            </a:r>
          </a:p>
          <a:p>
            <a:pPr eaLnBrk="1" hangingPunct="1"/>
            <a:endParaRPr lang="ru-RU" sz="3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Неповне –</a:t>
            </a:r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чистки, змащування та огляду.</a:t>
            </a:r>
          </a:p>
          <a:p>
            <a:pPr eaLnBrk="1" hangingPunct="1"/>
            <a:endParaRPr lang="ru-RU" sz="3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Повне –</a:t>
            </a:r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чистки при сильному забрудненні,</a:t>
            </a:r>
          </a:p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 знаходження під водою, в снігу та під час</a:t>
            </a:r>
          </a:p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ремонту.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5" name="Picture 9" descr="роз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188"/>
            <a:ext cx="9144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0" y="130175"/>
            <a:ext cx="9144000" cy="1128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6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неповного розбирання автомату</a:t>
            </a:r>
          </a:p>
          <a:p>
            <a:pPr algn="ctr" defTabSz="873125"/>
            <a:endParaRPr lang="ru-RU" sz="32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98750" y="3500438"/>
            <a:ext cx="208915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перевести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запобіжник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353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21</a:t>
            </a:r>
            <a:endParaRPr lang="ru-RU" sz="1500" b="1"/>
          </a:p>
        </p:txBody>
      </p:sp>
      <p:sp>
        <p:nvSpPr>
          <p:cNvPr id="193547" name="Oval 7"/>
          <p:cNvSpPr>
            <a:spLocks noChangeArrowheads="1"/>
          </p:cNvSpPr>
          <p:nvPr/>
        </p:nvSpPr>
        <p:spPr bwMode="auto">
          <a:xfrm>
            <a:off x="3132138" y="5994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А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3548" name="Oval 7"/>
          <p:cNvSpPr>
            <a:spLocks noChangeArrowheads="1"/>
          </p:cNvSpPr>
          <p:nvPr/>
        </p:nvSpPr>
        <p:spPr bwMode="auto">
          <a:xfrm>
            <a:off x="4859338" y="5994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Б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3549" name="Oval 7"/>
          <p:cNvSpPr>
            <a:spLocks noChangeArrowheads="1"/>
          </p:cNvSpPr>
          <p:nvPr/>
        </p:nvSpPr>
        <p:spPr bwMode="auto">
          <a:xfrm>
            <a:off x="6588125" y="5994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В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07038" y="3619500"/>
            <a:ext cx="20891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відвести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затворну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раму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7559675" y="3759200"/>
            <a:ext cx="17653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спустити</a:t>
            </a:r>
          </a:p>
          <a:p>
            <a:pPr algn="ctr" eaLnBrk="1" hangingPunct="1"/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курок </a:t>
            </a:r>
          </a:p>
        </p:txBody>
      </p:sp>
      <p:sp>
        <p:nvSpPr>
          <p:cNvPr id="193553" name="Rectangle 17"/>
          <p:cNvSpPr>
            <a:spLocks noChangeArrowheads="1"/>
          </p:cNvSpPr>
          <p:nvPr/>
        </p:nvSpPr>
        <p:spPr bwMode="auto">
          <a:xfrm>
            <a:off x="1692275" y="836613"/>
            <a:ext cx="7451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 indent="-457200" algn="r" defTabSz="873125">
              <a:buFontTx/>
              <a:buAutoNum type="arabicPeriod"/>
            </a:pPr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Відділити магазин та перевірити </a:t>
            </a:r>
          </a:p>
          <a:p>
            <a:pPr marL="457200" indent="-457200" algn="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 немає  патрона в патроннику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Відділити дульний гальмо-компенсатор</a:t>
            </a:r>
          </a:p>
        </p:txBody>
      </p:sp>
      <p:pic>
        <p:nvPicPr>
          <p:cNvPr id="194576" name="Picture 16" descr="розб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34925" y="-26988"/>
            <a:ext cx="3959225" cy="10668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Вийняти пенал </a:t>
            </a:r>
          </a:p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гнізда прикладу</a:t>
            </a:r>
          </a:p>
        </p:txBody>
      </p:sp>
      <p:sp>
        <p:nvSpPr>
          <p:cNvPr id="194565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22</a:t>
            </a:r>
            <a:endParaRPr lang="ru-RU" sz="1500" b="1"/>
          </a:p>
        </p:txBody>
      </p:sp>
      <p:sp>
        <p:nvSpPr>
          <p:cNvPr id="194566" name="Oval 7"/>
          <p:cNvSpPr>
            <a:spLocks noChangeArrowheads="1"/>
          </p:cNvSpPr>
          <p:nvPr/>
        </p:nvSpPr>
        <p:spPr bwMode="auto">
          <a:xfrm>
            <a:off x="4716463" y="270827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3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4567" name="Oval 7"/>
          <p:cNvSpPr>
            <a:spLocks noChangeArrowheads="1"/>
          </p:cNvSpPr>
          <p:nvPr/>
        </p:nvSpPr>
        <p:spPr bwMode="auto">
          <a:xfrm>
            <a:off x="6948488" y="42211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4</a:t>
            </a:r>
            <a:endParaRPr lang="ru-RU" sz="5400" b="1">
              <a:solidFill>
                <a:srgbClr val="A50021"/>
              </a:solidFill>
            </a:endParaRP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4427538" y="473075"/>
            <a:ext cx="4608512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Відділити шомпол</a:t>
            </a:r>
          </a:p>
        </p:txBody>
      </p:sp>
      <p:sp>
        <p:nvSpPr>
          <p:cNvPr id="194578" name="Oval 7"/>
          <p:cNvSpPr>
            <a:spLocks noChangeArrowheads="1"/>
          </p:cNvSpPr>
          <p:nvPr/>
        </p:nvSpPr>
        <p:spPr bwMode="auto">
          <a:xfrm>
            <a:off x="2484438" y="487045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5400" b="1">
                <a:solidFill>
                  <a:srgbClr val="A50021"/>
                </a:solidFill>
              </a:rPr>
              <a:t>2</a:t>
            </a:r>
            <a:endParaRPr lang="ru-RU" sz="54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8" name="Picture 10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692150"/>
            <a:ext cx="80962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0" name="Rectangle 2"/>
          <p:cNvSpPr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Відділити зворотний механізм</a:t>
            </a:r>
          </a:p>
        </p:txBody>
      </p:sp>
      <p:sp>
        <p:nvSpPr>
          <p:cNvPr id="196612" name="Rectangle 4"/>
          <p:cNvSpPr>
            <a:spLocks noChangeArrowheads="1"/>
          </p:cNvSpPr>
          <p:nvPr/>
        </p:nvSpPr>
        <p:spPr bwMode="auto">
          <a:xfrm>
            <a:off x="34925" y="112713"/>
            <a:ext cx="84978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Відділити кришку ствольної коробки</a:t>
            </a:r>
          </a:p>
        </p:txBody>
      </p:sp>
      <p:sp>
        <p:nvSpPr>
          <p:cNvPr id="196613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23</a:t>
            </a:r>
            <a:endParaRPr lang="ru-RU" sz="1500" b="1"/>
          </a:p>
        </p:txBody>
      </p:sp>
      <p:sp>
        <p:nvSpPr>
          <p:cNvPr id="196615" name="Oval 7"/>
          <p:cNvSpPr>
            <a:spLocks noChangeArrowheads="1"/>
          </p:cNvSpPr>
          <p:nvPr/>
        </p:nvSpPr>
        <p:spPr bwMode="auto">
          <a:xfrm>
            <a:off x="6084888" y="3716338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Б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6617" name="Oval 7"/>
          <p:cNvSpPr>
            <a:spLocks noChangeArrowheads="1"/>
          </p:cNvSpPr>
          <p:nvPr/>
        </p:nvSpPr>
        <p:spPr bwMode="auto">
          <a:xfrm>
            <a:off x="468313" y="36449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А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6620" name="Oval 7"/>
          <p:cNvSpPr>
            <a:spLocks noChangeArrowheads="1"/>
          </p:cNvSpPr>
          <p:nvPr/>
        </p:nvSpPr>
        <p:spPr bwMode="auto">
          <a:xfrm>
            <a:off x="7164388" y="98107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5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40" name="Picture 8" descr="розб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714375"/>
            <a:ext cx="809625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0" y="623411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Відділити затвор від затворної рами</a:t>
            </a:r>
          </a:p>
        </p:txBody>
      </p:sp>
      <p:sp>
        <p:nvSpPr>
          <p:cNvPr id="197636" name="Rectangle 4"/>
          <p:cNvSpPr>
            <a:spLocks noChangeArrowheads="1"/>
          </p:cNvSpPr>
          <p:nvPr/>
        </p:nvSpPr>
        <p:spPr bwMode="auto">
          <a:xfrm>
            <a:off x="34925" y="112713"/>
            <a:ext cx="84978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Відділити затворну раму із затвором</a:t>
            </a:r>
          </a:p>
        </p:txBody>
      </p:sp>
      <p:sp>
        <p:nvSpPr>
          <p:cNvPr id="197637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24</a:t>
            </a:r>
            <a:endParaRPr lang="ru-RU" sz="1500" b="1"/>
          </a:p>
        </p:txBody>
      </p:sp>
      <p:sp>
        <p:nvSpPr>
          <p:cNvPr id="197638" name="Oval 7"/>
          <p:cNvSpPr>
            <a:spLocks noChangeArrowheads="1"/>
          </p:cNvSpPr>
          <p:nvPr/>
        </p:nvSpPr>
        <p:spPr bwMode="auto">
          <a:xfrm>
            <a:off x="6659563" y="29972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8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7639" name="Oval 7"/>
          <p:cNvSpPr>
            <a:spLocks noChangeArrowheads="1"/>
          </p:cNvSpPr>
          <p:nvPr/>
        </p:nvSpPr>
        <p:spPr bwMode="auto">
          <a:xfrm>
            <a:off x="2268538" y="48688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7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64" name="Picture 8" descr="розб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45"/>
          <a:stretch>
            <a:fillRect/>
          </a:stretch>
        </p:blipFill>
        <p:spPr bwMode="auto">
          <a:xfrm>
            <a:off x="523875" y="461963"/>
            <a:ext cx="809625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5" name="Oval 7"/>
          <p:cNvSpPr>
            <a:spLocks noChangeArrowheads="1"/>
          </p:cNvSpPr>
          <p:nvPr/>
        </p:nvSpPr>
        <p:spPr bwMode="auto">
          <a:xfrm>
            <a:off x="2124075" y="206057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9 А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8666" name="Oval 7"/>
          <p:cNvSpPr>
            <a:spLocks noChangeArrowheads="1"/>
          </p:cNvSpPr>
          <p:nvPr/>
        </p:nvSpPr>
        <p:spPr bwMode="auto">
          <a:xfrm>
            <a:off x="7235825" y="1989138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9 Б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198660" name="Rectangle 4"/>
          <p:cNvSpPr>
            <a:spLocks noChangeArrowheads="1"/>
          </p:cNvSpPr>
          <p:nvPr/>
        </p:nvSpPr>
        <p:spPr bwMode="auto">
          <a:xfrm>
            <a:off x="34925" y="112713"/>
            <a:ext cx="9109075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Відділити газову трубку зі ствольною накладкою</a:t>
            </a:r>
          </a:p>
        </p:txBody>
      </p:sp>
      <p:sp>
        <p:nvSpPr>
          <p:cNvPr id="198661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25</a:t>
            </a:r>
            <a:endParaRPr lang="ru-RU" sz="1500" b="1"/>
          </a:p>
        </p:txBody>
      </p:sp>
      <p:pic>
        <p:nvPicPr>
          <p:cNvPr id="198667" name="Picture 11" descr="розб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3059113"/>
            <a:ext cx="5054600" cy="3721100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8669" name="Rectangle 13"/>
          <p:cNvSpPr>
            <a:spLocks noChangeArrowheads="1"/>
          </p:cNvSpPr>
          <p:nvPr/>
        </p:nvSpPr>
        <p:spPr bwMode="auto">
          <a:xfrm>
            <a:off x="6229350" y="3592513"/>
            <a:ext cx="2663825" cy="2835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Розміщення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 автомата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неповного</a:t>
            </a:r>
          </a:p>
          <a:p>
            <a:pPr algn="ctr" defTabSz="873125"/>
            <a:r>
              <a:rPr lang="uk-UA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розбирання</a:t>
            </a:r>
            <a:endParaRPr lang="ru-RU" sz="30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8670" name="AutoShape 14"/>
          <p:cNvSpPr>
            <a:spLocks noChangeArrowheads="1"/>
          </p:cNvSpPr>
          <p:nvPr/>
        </p:nvSpPr>
        <p:spPr bwMode="auto">
          <a:xfrm rot="16200000">
            <a:off x="4679950" y="4832351"/>
            <a:ext cx="2592387" cy="360362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697" name="Group 17"/>
          <p:cNvGrpSpPr>
            <a:grpSpLocks/>
          </p:cNvGrpSpPr>
          <p:nvPr/>
        </p:nvGrpSpPr>
        <p:grpSpPr bwMode="auto">
          <a:xfrm>
            <a:off x="5364163" y="4206875"/>
            <a:ext cx="3455987" cy="2535238"/>
            <a:chOff x="476" y="2478"/>
            <a:chExt cx="2177" cy="1597"/>
          </a:xfrm>
        </p:grpSpPr>
        <p:pic>
          <p:nvPicPr>
            <p:cNvPr id="199682" name="Picture 2" descr="розб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314" b="12445"/>
            <a:stretch>
              <a:fillRect/>
            </a:stretch>
          </p:blipFill>
          <p:spPr bwMode="auto">
            <a:xfrm>
              <a:off x="476" y="2478"/>
              <a:ext cx="2177" cy="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683" name="Oval 7"/>
            <p:cNvSpPr>
              <a:spLocks noChangeArrowheads="1"/>
            </p:cNvSpPr>
            <p:nvPr/>
          </p:nvSpPr>
          <p:spPr bwMode="auto">
            <a:xfrm>
              <a:off x="1484" y="3394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1 Б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</p:grpSp>
      <p:sp>
        <p:nvSpPr>
          <p:cNvPr id="19968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26</a:t>
            </a:r>
            <a:endParaRPr lang="ru-RU" sz="1500" b="1"/>
          </a:p>
        </p:txBody>
      </p:sp>
      <p:pic>
        <p:nvPicPr>
          <p:cNvPr id="199687" name="Picture 7" descr="розб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44600"/>
            <a:ext cx="3455988" cy="2544763"/>
          </a:xfrm>
          <a:prstGeom prst="rect">
            <a:avLst/>
          </a:prstGeom>
          <a:noFill/>
          <a:ln w="635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8" name="Rectangle 8"/>
          <p:cNvSpPr>
            <a:spLocks noChangeArrowheads="1"/>
          </p:cNvSpPr>
          <p:nvPr/>
        </p:nvSpPr>
        <p:spPr bwMode="auto">
          <a:xfrm>
            <a:off x="1116013" y="1412875"/>
            <a:ext cx="2663825" cy="2227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Розміщення</a:t>
            </a:r>
          </a:p>
          <a:p>
            <a:pPr algn="ctr" defTabSz="873125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частин автомата</a:t>
            </a:r>
          </a:p>
          <a:p>
            <a:pPr algn="ctr" defTabSz="873125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</a:t>
            </a:r>
          </a:p>
          <a:p>
            <a:pPr algn="ctr" defTabSz="873125"/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складанням</a:t>
            </a: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99689" name="AutoShape 9"/>
          <p:cNvSpPr>
            <a:spLocks noChangeArrowheads="1"/>
          </p:cNvSpPr>
          <p:nvPr/>
        </p:nvSpPr>
        <p:spPr bwMode="auto">
          <a:xfrm rot="5400000">
            <a:off x="3323431" y="2445545"/>
            <a:ext cx="2232025" cy="309562"/>
          </a:xfrm>
          <a:prstGeom prst="triangle">
            <a:avLst>
              <a:gd name="adj" fmla="val 50000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99699" name="Group 19"/>
          <p:cNvGrpSpPr>
            <a:grpSpLocks/>
          </p:cNvGrpSpPr>
          <p:nvPr/>
        </p:nvGrpSpPr>
        <p:grpSpPr bwMode="auto">
          <a:xfrm>
            <a:off x="395288" y="4206875"/>
            <a:ext cx="4567237" cy="2535238"/>
            <a:chOff x="249" y="2614"/>
            <a:chExt cx="2877" cy="1597"/>
          </a:xfrm>
        </p:grpSpPr>
        <p:pic>
          <p:nvPicPr>
            <p:cNvPr id="199698" name="Picture 18" descr="розб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88" b="12445"/>
            <a:stretch>
              <a:fillRect/>
            </a:stretch>
          </p:blipFill>
          <p:spPr bwMode="auto">
            <a:xfrm>
              <a:off x="249" y="2614"/>
              <a:ext cx="2877" cy="1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9684" name="Oval 7"/>
            <p:cNvSpPr>
              <a:spLocks noChangeArrowheads="1"/>
            </p:cNvSpPr>
            <p:nvPr/>
          </p:nvSpPr>
          <p:spPr bwMode="auto">
            <a:xfrm>
              <a:off x="2200" y="3612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1 А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</p:grp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0" y="3702050"/>
            <a:ext cx="88201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Приєднати газову трубку зі ствольною накладкою</a:t>
            </a:r>
          </a:p>
        </p:txBody>
      </p:sp>
      <p:sp>
        <p:nvSpPr>
          <p:cNvPr id="199700" name="Rectangle 20"/>
          <p:cNvSpPr>
            <a:spLocks noChangeArrowheads="1"/>
          </p:cNvSpPr>
          <p:nvPr/>
        </p:nvSpPr>
        <p:spPr bwMode="auto">
          <a:xfrm>
            <a:off x="-180975" y="0"/>
            <a:ext cx="91440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складання автомату</a:t>
            </a:r>
          </a:p>
          <a:p>
            <a:pPr algn="ctr" defTabSz="873125"/>
            <a:r>
              <a:rPr lang="ru-RU" sz="3600" b="1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після неповного розбирання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714" name="Group 10"/>
          <p:cNvGrpSpPr>
            <a:grpSpLocks/>
          </p:cNvGrpSpPr>
          <p:nvPr/>
        </p:nvGrpSpPr>
        <p:grpSpPr bwMode="auto">
          <a:xfrm>
            <a:off x="795338" y="260350"/>
            <a:ext cx="7664450" cy="5748338"/>
            <a:chOff x="320" y="240"/>
            <a:chExt cx="5120" cy="3840"/>
          </a:xfrm>
        </p:grpSpPr>
        <p:pic>
          <p:nvPicPr>
            <p:cNvPr id="200713" name="Picture 9" descr="скл_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" y="240"/>
              <a:ext cx="5120" cy="3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0710" name="Oval 7"/>
            <p:cNvSpPr>
              <a:spLocks noChangeArrowheads="1"/>
            </p:cNvSpPr>
            <p:nvPr/>
          </p:nvSpPr>
          <p:spPr bwMode="auto">
            <a:xfrm>
              <a:off x="385" y="1389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2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  <p:sp>
          <p:nvSpPr>
            <p:cNvPr id="200711" name="Oval 7"/>
            <p:cNvSpPr>
              <a:spLocks noChangeArrowheads="1"/>
            </p:cNvSpPr>
            <p:nvPr/>
          </p:nvSpPr>
          <p:spPr bwMode="auto">
            <a:xfrm>
              <a:off x="4014" y="3294"/>
              <a:ext cx="544" cy="544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3200" b="1">
                  <a:solidFill>
                    <a:srgbClr val="A50021"/>
                  </a:solidFill>
                </a:rPr>
                <a:t>3</a:t>
              </a:r>
              <a:endParaRPr lang="ru-RU" sz="3200" b="1">
                <a:solidFill>
                  <a:srgbClr val="A50021"/>
                </a:solidFill>
              </a:endParaRPr>
            </a:p>
          </p:txBody>
        </p:sp>
      </p:grpSp>
      <p:sp>
        <p:nvSpPr>
          <p:cNvPr id="200707" name="Rectangle 3"/>
          <p:cNvSpPr>
            <a:spLocks noChangeArrowheads="1"/>
          </p:cNvSpPr>
          <p:nvPr/>
        </p:nvSpPr>
        <p:spPr bwMode="auto">
          <a:xfrm>
            <a:off x="0" y="44450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Приєднати затвор до затворної рами</a:t>
            </a: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215900" y="5734050"/>
            <a:ext cx="8316913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Приєднати затворну раму із затвором </a:t>
            </a:r>
          </a:p>
          <a:p>
            <a:pPr defTabSz="873125"/>
            <a:r>
              <a:rPr lang="ru-RU" sz="3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до ствольної коробки</a:t>
            </a:r>
          </a:p>
        </p:txBody>
      </p:sp>
      <p:sp>
        <p:nvSpPr>
          <p:cNvPr id="200709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27</a:t>
            </a:r>
            <a:endParaRPr lang="ru-RU" sz="1500"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38"/>
          <a:stretch>
            <a:fillRect/>
          </a:stretch>
        </p:blipFill>
        <p:spPr bwMode="auto">
          <a:xfrm>
            <a:off x="611188" y="3213100"/>
            <a:ext cx="8096250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Приєднати кришку ствольної коробки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34925" y="112713"/>
            <a:ext cx="8497888" cy="579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Приєднати зворотний механізм</a:t>
            </a:r>
          </a:p>
        </p:txBody>
      </p:sp>
      <p:sp>
        <p:nvSpPr>
          <p:cNvPr id="201733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28</a:t>
            </a:r>
            <a:endParaRPr lang="ru-RU" sz="1500" b="1"/>
          </a:p>
        </p:txBody>
      </p:sp>
      <p:pic>
        <p:nvPicPr>
          <p:cNvPr id="201736" name="Picture 8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5" t="57199"/>
          <a:stretch>
            <a:fillRect/>
          </a:stretch>
        </p:blipFill>
        <p:spPr bwMode="auto">
          <a:xfrm>
            <a:off x="581025" y="692150"/>
            <a:ext cx="4351338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5" name="Oval 7"/>
          <p:cNvSpPr>
            <a:spLocks noChangeArrowheads="1"/>
          </p:cNvSpPr>
          <p:nvPr/>
        </p:nvSpPr>
        <p:spPr bwMode="auto">
          <a:xfrm>
            <a:off x="1044575" y="2565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4 А</a:t>
            </a:r>
            <a:endParaRPr lang="ru-RU" sz="3200" b="1">
              <a:solidFill>
                <a:srgbClr val="A50021"/>
              </a:solidFill>
            </a:endParaRPr>
          </a:p>
        </p:txBody>
      </p:sp>
      <p:pic>
        <p:nvPicPr>
          <p:cNvPr id="201737" name="Picture 9" descr="розб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99" r="54628"/>
          <a:stretch>
            <a:fillRect/>
          </a:stretch>
        </p:blipFill>
        <p:spPr bwMode="auto">
          <a:xfrm>
            <a:off x="5076825" y="692150"/>
            <a:ext cx="3673475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1734" name="Oval 7"/>
          <p:cNvSpPr>
            <a:spLocks noChangeArrowheads="1"/>
          </p:cNvSpPr>
          <p:nvPr/>
        </p:nvSpPr>
        <p:spPr bwMode="auto">
          <a:xfrm>
            <a:off x="7451725" y="256540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4 Б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1738" name="Oval 7"/>
          <p:cNvSpPr>
            <a:spLocks noChangeArrowheads="1"/>
          </p:cNvSpPr>
          <p:nvPr/>
        </p:nvSpPr>
        <p:spPr bwMode="auto">
          <a:xfrm>
            <a:off x="6659563" y="522922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5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29</a:t>
            </a:r>
            <a:endParaRPr lang="ru-RU" sz="1500" b="1"/>
          </a:p>
        </p:txBody>
      </p:sp>
      <p:pic>
        <p:nvPicPr>
          <p:cNvPr id="203785" name="Picture 9" descr="скл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919163"/>
            <a:ext cx="7664450" cy="574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36513" y="115888"/>
            <a:ext cx="8639175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Спустити курок з бойового взводу і поставити запобіжник у верхнє положення</a:t>
            </a:r>
          </a:p>
        </p:txBody>
      </p:sp>
      <p:sp>
        <p:nvSpPr>
          <p:cNvPr id="203786" name="Oval 7"/>
          <p:cNvSpPr>
            <a:spLocks noChangeArrowheads="1"/>
          </p:cNvSpPr>
          <p:nvPr/>
        </p:nvSpPr>
        <p:spPr bwMode="auto">
          <a:xfrm>
            <a:off x="1331913" y="5445125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А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3787" name="Oval 7"/>
          <p:cNvSpPr>
            <a:spLocks noChangeArrowheads="1"/>
          </p:cNvSpPr>
          <p:nvPr/>
        </p:nvSpPr>
        <p:spPr bwMode="auto">
          <a:xfrm>
            <a:off x="7308850" y="55165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6 Б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00113" y="1484313"/>
            <a:ext cx="7488237" cy="487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категорично забороняється направляти автомат на людей, незалежно від того, заряджений він чи ні;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 початком занять перевірити, чи він не заряджений;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перед спуском курка автомат тримати під кутом;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після занять автомат ставиться на запобіжник;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споряджені магазина навчальними патронами не допускати  ударів по капсулю патрона;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забороняється використовувати патрони з осічкою в навчальних цілях.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8313" y="333375"/>
            <a:ext cx="48244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80000"/>
              </a:lnSpc>
            </a:pPr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Заходи безпеки при поводженні зі зброєю.</a:t>
            </a:r>
            <a:endParaRPr lang="uk-UA" sz="3600" b="1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0" y="6308725"/>
            <a:ext cx="9144000" cy="579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 Приєднати магазин до автомата</a:t>
            </a:r>
          </a:p>
        </p:txBody>
      </p:sp>
      <p:pic>
        <p:nvPicPr>
          <p:cNvPr id="202777" name="Picture 25" descr="скл_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4346"/>
          <a:stretch>
            <a:fillRect/>
          </a:stretch>
        </p:blipFill>
        <p:spPr bwMode="auto">
          <a:xfrm>
            <a:off x="6804025" y="765175"/>
            <a:ext cx="2232025" cy="475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2768" name="Picture 16" descr="скл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6553200" cy="488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2757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30</a:t>
            </a:r>
            <a:endParaRPr lang="ru-RU" sz="1500" b="1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4356100" y="5373688"/>
            <a:ext cx="3960813" cy="946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Вкласти пенал </a:t>
            </a:r>
          </a:p>
          <a:p>
            <a:pPr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гніздо приклада</a:t>
            </a:r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0" y="101600"/>
            <a:ext cx="914400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Приєднати дульний гальмо-компенсатор</a:t>
            </a:r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34925" y="5661025"/>
            <a:ext cx="3816350" cy="519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Приєднати шомпол</a:t>
            </a:r>
          </a:p>
        </p:txBody>
      </p:sp>
      <p:sp>
        <p:nvSpPr>
          <p:cNvPr id="202773" name="Oval 7"/>
          <p:cNvSpPr>
            <a:spLocks noChangeArrowheads="1"/>
          </p:cNvSpPr>
          <p:nvPr/>
        </p:nvSpPr>
        <p:spPr bwMode="auto">
          <a:xfrm>
            <a:off x="107950" y="692150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7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2774" name="Oval 7"/>
          <p:cNvSpPr>
            <a:spLocks noChangeArrowheads="1"/>
          </p:cNvSpPr>
          <p:nvPr/>
        </p:nvSpPr>
        <p:spPr bwMode="auto">
          <a:xfrm>
            <a:off x="323850" y="33575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8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2775" name="Oval 7"/>
          <p:cNvSpPr>
            <a:spLocks noChangeArrowheads="1"/>
          </p:cNvSpPr>
          <p:nvPr/>
        </p:nvSpPr>
        <p:spPr bwMode="auto">
          <a:xfrm>
            <a:off x="5219700" y="4005263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9</a:t>
            </a:r>
            <a:endParaRPr lang="ru-RU" sz="3200" b="1">
              <a:solidFill>
                <a:srgbClr val="A50021"/>
              </a:solidFill>
            </a:endParaRPr>
          </a:p>
        </p:txBody>
      </p:sp>
      <p:sp>
        <p:nvSpPr>
          <p:cNvPr id="202776" name="Oval 7"/>
          <p:cNvSpPr>
            <a:spLocks noChangeArrowheads="1"/>
          </p:cNvSpPr>
          <p:nvPr/>
        </p:nvSpPr>
        <p:spPr bwMode="auto">
          <a:xfrm>
            <a:off x="7812088" y="4941888"/>
            <a:ext cx="863600" cy="86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3200" b="1">
                <a:solidFill>
                  <a:srgbClr val="A50021"/>
                </a:solidFill>
              </a:rPr>
              <a:t>10</a:t>
            </a:r>
            <a:endParaRPr lang="ru-RU" sz="32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31</a:t>
            </a:r>
            <a:endParaRPr lang="ru-RU" sz="1500" b="1"/>
          </a:p>
        </p:txBody>
      </p:sp>
      <p:sp>
        <p:nvSpPr>
          <p:cNvPr id="204804" name="Line 4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40" name="Line 340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880" name="Line 1080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06385" name="Group 1585"/>
          <p:cNvGraphicFramePr>
            <a:graphicFrameLocks noGrp="1"/>
          </p:cNvGraphicFramePr>
          <p:nvPr/>
        </p:nvGraphicFramePr>
        <p:xfrm>
          <a:off x="107950" y="765175"/>
          <a:ext cx="8893175" cy="5537200"/>
        </p:xfrm>
        <a:graphic>
          <a:graphicData uri="http://schemas.openxmlformats.org/drawingml/2006/table">
            <a:tbl>
              <a:tblPr/>
              <a:tblGrid>
                <a:gridCol w="5572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619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619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441325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Назва нормативу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Критерії оцінки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низький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29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Приготування до стрільби і ведення вогню з автомата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Неповне розбирання автомату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Складання автомату після розбирання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Чищення і змащування каналу ствола автомата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Спорядження магазину патронами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5788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Умови виконання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Виконано правильно, чітко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більше двох помилок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більше трьох помилок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Допущено більше трьох помилок</a:t>
                      </a:r>
                      <a:endParaRPr kumimoji="0" lang="uk-UA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6380" name="Rectangle 1580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Нормативи з вогневої підготовки</a:t>
            </a:r>
          </a:p>
        </p:txBody>
      </p:sp>
      <p:sp>
        <p:nvSpPr>
          <p:cNvPr id="206381" name="Rectangle 1581"/>
          <p:cNvSpPr>
            <a:spLocks noChangeArrowheads="1"/>
          </p:cNvSpPr>
          <p:nvPr/>
        </p:nvSpPr>
        <p:spPr bwMode="auto">
          <a:xfrm>
            <a:off x="466725" y="6405563"/>
            <a:ext cx="7993063" cy="3365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uk-UA" sz="1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 порушенні заходів безпеки під час поводження зі зброєю результат анулюється!</a:t>
            </a:r>
            <a:endParaRPr lang="ru-RU" sz="1600" b="1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1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52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853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6974" name="Rectangle 126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Підготовка автомата до стрільби. </a:t>
            </a:r>
          </a:p>
        </p:txBody>
      </p:sp>
      <p:sp>
        <p:nvSpPr>
          <p:cNvPr id="20685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32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089025"/>
            <a:ext cx="914400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Підготовка автомата до стрільби проводиться з метою забезпечення  безвідмовної роботи його частин та механізмів під час стрільби.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80975" y="2708275"/>
            <a:ext cx="9144000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Для підготовки автомата до стрільби необхідно: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провести неповне розбирання 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провести чистку;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оглянути в розібраному вигляді;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провести змащування частин та механізмів;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зібрати автомат та оглянути в зібраному вигляді;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оглянути магазини;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безпосередньо перед стрільбою протерти насухо канал ствола, оглянути набої та спорядити магазини.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4" name="Rectangle 10"/>
          <p:cNvSpPr>
            <a:spLocks noChangeArrowheads="1"/>
          </p:cNvSpPr>
          <p:nvPr/>
        </p:nvSpPr>
        <p:spPr bwMode="auto">
          <a:xfrm>
            <a:off x="611188" y="5919788"/>
            <a:ext cx="82804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Категорично забороняється використовувати для чистки автоматів абразивні матеріали (наждачний папір, пісок)</a:t>
            </a:r>
          </a:p>
        </p:txBody>
      </p:sp>
      <p:sp>
        <p:nvSpPr>
          <p:cNvPr id="216066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067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068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607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33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892175"/>
            <a:ext cx="8785225" cy="491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рідка рушнична змазка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чистки автомата та змащування його частин та механізмів при температурі повітря від + 50</a:t>
            </a:r>
            <a:r>
              <a:rPr lang="ru-RU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 до - 50</a:t>
            </a:r>
            <a:r>
              <a:rPr lang="ru-RU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С;</a:t>
            </a: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рушнична змазка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змащування каналів ствола, частин  та механізмів автомата після чистки. Ця змазка застосовується при  температурі повітря вище  + 50</a:t>
            </a:r>
            <a:r>
              <a:rPr lang="ru-RU" b="1" baseline="3000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С;</a:t>
            </a: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розчин РЧС (розчин чистки ствола)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чистки каналу ствола та інших частини автомата, які були під дією порохових газів;</a:t>
            </a:r>
          </a:p>
          <a:p>
            <a:pPr eaLnBrk="1" hangingPunct="1">
              <a:lnSpc>
                <a:spcPct val="90000"/>
              </a:lnSpc>
            </a:pPr>
            <a:endParaRPr lang="ru-RU" sz="16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ганчір’я або папір КВ-22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для обтирання, чистки та змащування автомата;</a:t>
            </a:r>
          </a:p>
          <a:p>
            <a:pPr eaLnBrk="1" hangingPunct="1">
              <a:lnSpc>
                <a:spcPct val="90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•	клоччя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(коротке льоноволокно) тільки для чистки каналу ствола. Для зручностей чистки пазів та отворів можна застосовувати  дерев’яні палички.</a:t>
            </a: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-107950" y="112713"/>
            <a:ext cx="93964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чистки та змащування автомата застосовуються:</a:t>
            </a:r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4211638" y="3568700"/>
            <a:ext cx="4752975" cy="60007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1600" b="1">
                <a:solidFill>
                  <a:srgbClr val="A50021"/>
                </a:solidFill>
              </a:rPr>
              <a:t>- питна вода - 1 л.; -  вуглекислий амоній - 200 г;</a:t>
            </a:r>
          </a:p>
          <a:p>
            <a:pPr defTabSz="873125"/>
            <a:r>
              <a:rPr lang="ru-RU" sz="1600" b="1">
                <a:solidFill>
                  <a:srgbClr val="A50021"/>
                </a:solidFill>
              </a:rPr>
              <a:t>- двохромовокислий калій (хромпік) - 3 - 5 гр.</a:t>
            </a:r>
          </a:p>
        </p:txBody>
      </p:sp>
      <p:grpSp>
        <p:nvGrpSpPr>
          <p:cNvPr id="216080" name="Group 16"/>
          <p:cNvGrpSpPr>
            <a:grpSpLocks/>
          </p:cNvGrpSpPr>
          <p:nvPr/>
        </p:nvGrpSpPr>
        <p:grpSpPr bwMode="auto">
          <a:xfrm>
            <a:off x="3348038" y="3575050"/>
            <a:ext cx="936625" cy="574675"/>
            <a:chOff x="2109" y="2252"/>
            <a:chExt cx="590" cy="362"/>
          </a:xfrm>
        </p:grpSpPr>
        <p:sp>
          <p:nvSpPr>
            <p:cNvPr id="216078" name="AutoShape 14"/>
            <p:cNvSpPr>
              <a:spLocks noChangeArrowheads="1"/>
            </p:cNvSpPr>
            <p:nvPr/>
          </p:nvSpPr>
          <p:spPr bwMode="auto">
            <a:xfrm>
              <a:off x="2109" y="2252"/>
              <a:ext cx="590" cy="362"/>
            </a:xfrm>
            <a:prstGeom prst="rightArrow">
              <a:avLst>
                <a:gd name="adj1" fmla="val 50000"/>
                <a:gd name="adj2" fmla="val 40746"/>
              </a:avLst>
            </a:prstGeom>
            <a:solidFill>
              <a:srgbClr val="FFFF99"/>
            </a:solidFill>
            <a:ln w="15875">
              <a:solidFill>
                <a:srgbClr val="A5002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6079" name="Text Box 15"/>
            <p:cNvSpPr txBox="1">
              <a:spLocks noChangeArrowheads="1"/>
            </p:cNvSpPr>
            <p:nvPr/>
          </p:nvSpPr>
          <p:spPr bwMode="auto">
            <a:xfrm>
              <a:off x="2194" y="2337"/>
              <a:ext cx="4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РСЧ</a:t>
              </a:r>
              <a:endParaRPr lang="ru-RU" sz="1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109" name="Group 21"/>
          <p:cNvGrpSpPr>
            <a:grpSpLocks/>
          </p:cNvGrpSpPr>
          <p:nvPr/>
        </p:nvGrpSpPr>
        <p:grpSpPr bwMode="auto">
          <a:xfrm>
            <a:off x="179388" y="4581525"/>
            <a:ext cx="5256212" cy="2276475"/>
            <a:chOff x="2200" y="2886"/>
            <a:chExt cx="3311" cy="1434"/>
          </a:xfrm>
        </p:grpSpPr>
        <p:pic>
          <p:nvPicPr>
            <p:cNvPr id="217099" name="Picture 11" descr="патр_"/>
            <p:cNvPicPr>
              <a:picLocks noChangeAspect="1" noChangeArrowheads="1"/>
            </p:cNvPicPr>
            <p:nvPr/>
          </p:nvPicPr>
          <p:blipFill>
            <a:blip r:embed="rId2">
              <a:lum brigh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70" r="5292" b="33464"/>
            <a:stretch>
              <a:fillRect/>
            </a:stretch>
          </p:blipFill>
          <p:spPr bwMode="auto">
            <a:xfrm>
              <a:off x="2200" y="2886"/>
              <a:ext cx="3311" cy="14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7103" name="Oval 7"/>
            <p:cNvSpPr>
              <a:spLocks noChangeArrowheads="1"/>
            </p:cNvSpPr>
            <p:nvPr/>
          </p:nvSpPr>
          <p:spPr bwMode="auto">
            <a:xfrm>
              <a:off x="3288" y="3039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4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7104" name="Oval 7"/>
            <p:cNvSpPr>
              <a:spLocks noChangeArrowheads="1"/>
            </p:cNvSpPr>
            <p:nvPr/>
          </p:nvSpPr>
          <p:spPr bwMode="auto">
            <a:xfrm>
              <a:off x="2245" y="3838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3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7105" name="Oval 7"/>
            <p:cNvSpPr>
              <a:spLocks noChangeArrowheads="1"/>
            </p:cNvSpPr>
            <p:nvPr/>
          </p:nvSpPr>
          <p:spPr bwMode="auto">
            <a:xfrm>
              <a:off x="3651" y="3974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2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7106" name="Oval 7"/>
            <p:cNvSpPr>
              <a:spLocks noChangeArrowheads="1"/>
            </p:cNvSpPr>
            <p:nvPr/>
          </p:nvSpPr>
          <p:spPr bwMode="auto">
            <a:xfrm>
              <a:off x="3742" y="3039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1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</p:grpSp>
      <p:sp>
        <p:nvSpPr>
          <p:cNvPr id="217090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7091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-323850" y="112713"/>
            <a:ext cx="8497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Спорядження магазину патронами</a:t>
            </a:r>
          </a:p>
        </p:txBody>
      </p:sp>
      <p:sp>
        <p:nvSpPr>
          <p:cNvPr id="21709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34</a:t>
            </a:r>
            <a:endParaRPr lang="ru-RU" sz="1500" b="1"/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1549400" y="4205288"/>
            <a:ext cx="74866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Спорядження магазину патронами з обойми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84888" y="4652963"/>
            <a:ext cx="25209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A5002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магазин;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перехідник;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обойма;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 патрони.</a:t>
            </a:r>
          </a:p>
        </p:txBody>
      </p:sp>
      <p:sp>
        <p:nvSpPr>
          <p:cNvPr id="217111" name="Rectangle 23"/>
          <p:cNvSpPr>
            <a:spLocks noChangeArrowheads="1"/>
          </p:cNvSpPr>
          <p:nvPr/>
        </p:nvSpPr>
        <p:spPr bwMode="auto">
          <a:xfrm>
            <a:off x="107950" y="692150"/>
            <a:ext cx="748982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Взяти магазин у ліву руку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горловиною угору і випуклою стороною від себе, а 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праву руку – патрони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кулями до мізинця так, щоб дно гільзи було трохи  вище рівня великого і вказівного пальців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 </a:t>
            </a:r>
          </a:p>
          <a:p>
            <a:pPr defTabSz="873125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Утримуючи магазин з невеликим нахилом донизу,</a:t>
            </a:r>
          </a:p>
          <a:p>
            <a:pPr defTabSz="873125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вкладати патрони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 одному на подавач (попередній патрон), дном гільзи до задньої стінки магазина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        та натисканням великого пальця лівої руки заводити</a:t>
            </a:r>
          </a:p>
          <a:p>
            <a:pPr defTabSz="873125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їх під загини бокових стінок і просувати до задньої стінки магазина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217130" name="Group 42"/>
          <p:cNvGrpSpPr>
            <a:grpSpLocks/>
          </p:cNvGrpSpPr>
          <p:nvPr/>
        </p:nvGrpSpPr>
        <p:grpSpPr bwMode="auto">
          <a:xfrm>
            <a:off x="7308850" y="549275"/>
            <a:ext cx="1800225" cy="3600450"/>
            <a:chOff x="4604" y="346"/>
            <a:chExt cx="1134" cy="2268"/>
          </a:xfrm>
        </p:grpSpPr>
        <p:grpSp>
          <p:nvGrpSpPr>
            <p:cNvPr id="217119" name="Group 31"/>
            <p:cNvGrpSpPr>
              <a:grpSpLocks/>
            </p:cNvGrpSpPr>
            <p:nvPr/>
          </p:nvGrpSpPr>
          <p:grpSpPr bwMode="auto">
            <a:xfrm>
              <a:off x="4724" y="346"/>
              <a:ext cx="1014" cy="2268"/>
              <a:chOff x="4673" y="482"/>
              <a:chExt cx="877" cy="1961"/>
            </a:xfrm>
          </p:grpSpPr>
          <p:pic>
            <p:nvPicPr>
              <p:cNvPr id="217113" name="Picture 25" descr="image0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3" y="482"/>
                <a:ext cx="877" cy="6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115" name="Picture 27" descr="image01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4" y="1190"/>
                <a:ext cx="650" cy="6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7117" name="Picture 29" descr="image01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85" y="1888"/>
                <a:ext cx="607" cy="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7127" name="Oval 7"/>
            <p:cNvSpPr>
              <a:spLocks noChangeArrowheads="1"/>
            </p:cNvSpPr>
            <p:nvPr/>
          </p:nvSpPr>
          <p:spPr bwMode="auto">
            <a:xfrm>
              <a:off x="4627" y="935"/>
              <a:ext cx="249" cy="21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500" b="1">
                  <a:solidFill>
                    <a:srgbClr val="A50021"/>
                  </a:solidFill>
                </a:rPr>
                <a:t>А</a:t>
              </a:r>
              <a:endParaRPr lang="ru-RU" sz="1500" b="1">
                <a:solidFill>
                  <a:srgbClr val="A50021"/>
                </a:solidFill>
              </a:endParaRPr>
            </a:p>
          </p:txBody>
        </p:sp>
        <p:sp>
          <p:nvSpPr>
            <p:cNvPr id="217128" name="Oval 7"/>
            <p:cNvSpPr>
              <a:spLocks noChangeArrowheads="1"/>
            </p:cNvSpPr>
            <p:nvPr/>
          </p:nvSpPr>
          <p:spPr bwMode="auto">
            <a:xfrm>
              <a:off x="4604" y="1678"/>
              <a:ext cx="249" cy="21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500" b="1">
                  <a:solidFill>
                    <a:srgbClr val="A50021"/>
                  </a:solidFill>
                </a:rPr>
                <a:t>Б</a:t>
              </a:r>
              <a:endParaRPr lang="ru-RU" sz="1500" b="1">
                <a:solidFill>
                  <a:srgbClr val="A50021"/>
                </a:solidFill>
              </a:endParaRPr>
            </a:p>
          </p:txBody>
        </p:sp>
        <p:sp>
          <p:nvSpPr>
            <p:cNvPr id="217129" name="Oval 7"/>
            <p:cNvSpPr>
              <a:spLocks noChangeArrowheads="1"/>
            </p:cNvSpPr>
            <p:nvPr/>
          </p:nvSpPr>
          <p:spPr bwMode="auto">
            <a:xfrm>
              <a:off x="4627" y="2387"/>
              <a:ext cx="249" cy="210"/>
            </a:xfrm>
            <a:prstGeom prst="ellipse">
              <a:avLst/>
            </a:prstGeom>
            <a:solidFill>
              <a:srgbClr val="CCFFCC"/>
            </a:solidFill>
            <a:ln w="25400">
              <a:solidFill>
                <a:srgbClr val="800000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500" b="1">
                  <a:solidFill>
                    <a:srgbClr val="A50021"/>
                  </a:solidFill>
                </a:rPr>
                <a:t>В</a:t>
              </a:r>
              <a:endParaRPr lang="ru-RU" sz="1500" b="1">
                <a:solidFill>
                  <a:srgbClr val="A5002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9139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9141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Стрільба з автомата складається</a:t>
            </a:r>
          </a:p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виконання таких прийомів:</a:t>
            </a:r>
          </a:p>
        </p:txBody>
      </p:sp>
      <p:sp>
        <p:nvSpPr>
          <p:cNvPr id="21914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35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6513" y="908050"/>
            <a:ext cx="9144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прийняття положення для стрільби,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заряджання зброї;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прикладка зброї;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прицілювання;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виконання пострілу;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утримання зброї при стрільбі;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припинення стрільби та встановлення запобіжника.</a:t>
            </a:r>
          </a:p>
          <a:p>
            <a:pPr eaLnBrk="1" hangingPunct="1">
              <a:lnSpc>
                <a:spcPct val="125000"/>
              </a:lnSpc>
            </a:pP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37" name="Picture 25" descr="Положення для стрільби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47"/>
          <a:stretch>
            <a:fillRect/>
          </a:stretch>
        </p:blipFill>
        <p:spPr bwMode="auto">
          <a:xfrm>
            <a:off x="7092950" y="4859338"/>
            <a:ext cx="1906588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34" name="Picture 2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0" r="50000" b="5716"/>
          <a:stretch>
            <a:fillRect/>
          </a:stretch>
        </p:blipFill>
        <p:spPr bwMode="auto">
          <a:xfrm>
            <a:off x="4284663" y="4076700"/>
            <a:ext cx="2162175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32" name="Picture 20" descr="image089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7" t="38420" r="27122" b="5696"/>
          <a:stretch>
            <a:fillRect/>
          </a:stretch>
        </p:blipFill>
        <p:spPr bwMode="auto">
          <a:xfrm>
            <a:off x="2339975" y="3141663"/>
            <a:ext cx="2041525" cy="302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7" name="Picture 15" descr="image089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2" b="66071"/>
          <a:stretch>
            <a:fillRect/>
          </a:stretch>
        </p:blipFill>
        <p:spPr bwMode="auto">
          <a:xfrm>
            <a:off x="5435600" y="2798763"/>
            <a:ext cx="3529013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8114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15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Положення для стрільби</a:t>
            </a:r>
          </a:p>
        </p:txBody>
      </p:sp>
      <p:sp>
        <p:nvSpPr>
          <p:cNvPr id="21811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36</a:t>
            </a:r>
            <a:endParaRPr lang="ru-RU" sz="1500" b="1"/>
          </a:p>
        </p:txBody>
      </p:sp>
      <p:pic>
        <p:nvPicPr>
          <p:cNvPr id="218123" name="Picture 11" descr="Картинки по запросу положення для стрільби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94"/>
          <a:stretch>
            <a:fillRect/>
          </a:stretch>
        </p:blipFill>
        <p:spPr bwMode="auto">
          <a:xfrm>
            <a:off x="900113" y="765175"/>
            <a:ext cx="2663825" cy="265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8129" name="Picture 17" descr="Похожее изображение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716"/>
          <a:stretch>
            <a:fillRect/>
          </a:stretch>
        </p:blipFill>
        <p:spPr bwMode="auto">
          <a:xfrm>
            <a:off x="395288" y="3644900"/>
            <a:ext cx="1951037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8133" name="Group 21"/>
          <p:cNvGrpSpPr>
            <a:grpSpLocks/>
          </p:cNvGrpSpPr>
          <p:nvPr/>
        </p:nvGrpSpPr>
        <p:grpSpPr bwMode="auto">
          <a:xfrm>
            <a:off x="5364163" y="765175"/>
            <a:ext cx="3600450" cy="2289175"/>
            <a:chOff x="3379" y="763"/>
            <a:chExt cx="2268" cy="1442"/>
          </a:xfrm>
        </p:grpSpPr>
        <p:pic>
          <p:nvPicPr>
            <p:cNvPr id="218125" name="Picture 13" descr="Картинки по запросу положення для стрільби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8"/>
            <a:stretch>
              <a:fillRect/>
            </a:stretch>
          </p:blipFill>
          <p:spPr bwMode="auto">
            <a:xfrm>
              <a:off x="3379" y="763"/>
              <a:ext cx="2268" cy="1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8130" name="Rectangle 18"/>
            <p:cNvSpPr>
              <a:spLocks noChangeArrowheads="1"/>
            </p:cNvSpPr>
            <p:nvPr/>
          </p:nvSpPr>
          <p:spPr bwMode="auto">
            <a:xfrm>
              <a:off x="3833" y="1253"/>
              <a:ext cx="8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73125"/>
              <a:r>
                <a:rPr lang="ru-RU" sz="24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лежачи</a:t>
              </a:r>
            </a:p>
          </p:txBody>
        </p:sp>
      </p:grpSp>
      <p:sp>
        <p:nvSpPr>
          <p:cNvPr id="218131" name="Rectangle 19"/>
          <p:cNvSpPr>
            <a:spLocks noChangeArrowheads="1"/>
          </p:cNvSpPr>
          <p:nvPr/>
        </p:nvSpPr>
        <p:spPr bwMode="auto">
          <a:xfrm>
            <a:off x="179388" y="2133600"/>
            <a:ext cx="4895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прийняття положення </a:t>
            </a: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«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лежачи»</a:t>
            </a:r>
          </a:p>
        </p:txBody>
      </p:sp>
      <p:sp>
        <p:nvSpPr>
          <p:cNvPr id="218135" name="Rectangle 23"/>
          <p:cNvSpPr>
            <a:spLocks noChangeArrowheads="1"/>
          </p:cNvSpPr>
          <p:nvPr/>
        </p:nvSpPr>
        <p:spPr bwMode="auto">
          <a:xfrm>
            <a:off x="1908175" y="6165850"/>
            <a:ext cx="1152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стоячи</a:t>
            </a:r>
          </a:p>
        </p:txBody>
      </p:sp>
      <p:sp>
        <p:nvSpPr>
          <p:cNvPr id="218136" name="Rectangle 24"/>
          <p:cNvSpPr>
            <a:spLocks noChangeArrowheads="1"/>
          </p:cNvSpPr>
          <p:nvPr/>
        </p:nvSpPr>
        <p:spPr bwMode="auto">
          <a:xfrm>
            <a:off x="5938838" y="616585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сидичи</a:t>
            </a:r>
          </a:p>
        </p:txBody>
      </p:sp>
      <p:sp>
        <p:nvSpPr>
          <p:cNvPr id="218138" name="Rectangle 26"/>
          <p:cNvSpPr>
            <a:spLocks noChangeArrowheads="1"/>
          </p:cNvSpPr>
          <p:nvPr/>
        </p:nvSpPr>
        <p:spPr bwMode="auto">
          <a:xfrm>
            <a:off x="3995738" y="6165850"/>
            <a:ext cx="1296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 коліна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0163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0164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0165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Заряджання автомата </a:t>
            </a:r>
          </a:p>
        </p:txBody>
      </p:sp>
      <p:sp>
        <p:nvSpPr>
          <p:cNvPr id="22016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37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50825" y="5349875"/>
            <a:ext cx="8281988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Поставити автомат на запобіжник (якщо не належить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негайне відкриття вогню або не було команди «Вогонь») і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перенести праву руку на пістолетну рукоятку.</a:t>
            </a:r>
          </a:p>
        </p:txBody>
      </p:sp>
      <p:pic>
        <p:nvPicPr>
          <p:cNvPr id="220169" name="Picture 9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620713"/>
            <a:ext cx="256857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1" name="Picture 11" descr="Картинки по запросу Відвести затворну раму до відказу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33"/>
          <a:stretch>
            <a:fillRect/>
          </a:stretch>
        </p:blipFill>
        <p:spPr bwMode="auto">
          <a:xfrm>
            <a:off x="7092950" y="2565400"/>
            <a:ext cx="1800225" cy="133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0172" name="Picture 12" descr="патрон_до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38392">
            <a:off x="900113" y="4022725"/>
            <a:ext cx="1800225" cy="12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851275" y="693738"/>
            <a:ext cx="44640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  <a:buFontTx/>
              <a:buAutoNum type="arabicPeriod"/>
            </a:pPr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</a:t>
            </a:r>
            <a:r>
              <a:rPr lang="hr-H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риєднати до 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автомату</a:t>
            </a:r>
            <a:endParaRPr lang="uk-UA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25000"/>
              </a:lnSpc>
            </a:pPr>
            <a:r>
              <a:rPr lang="hr-H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споряджений магазин</a:t>
            </a:r>
            <a:endParaRPr lang="uk-UA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2420938"/>
            <a:ext cx="518477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оставити запобіжник 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режим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автоматичного (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або</a:t>
            </a:r>
          </a:p>
          <a:p>
            <a:pPr eaLnBrk="1" hangingPunct="1">
              <a:lnSpc>
                <a:spcPct val="125000"/>
              </a:lnSpc>
            </a:pP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одиночного вогню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hr-HR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ОД</a:t>
            </a:r>
            <a:r>
              <a:rPr lang="uk-UA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pic>
        <p:nvPicPr>
          <p:cNvPr id="220175" name="Picture 15" descr="Картинки по запросу Відвести затворну раму до відказу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r="50101"/>
          <a:stretch>
            <a:fillRect/>
          </a:stretch>
        </p:blipFill>
        <p:spPr bwMode="auto">
          <a:xfrm>
            <a:off x="5156200" y="1916113"/>
            <a:ext cx="1792288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238500" y="4005263"/>
            <a:ext cx="63738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В</a:t>
            </a:r>
            <a:r>
              <a:rPr lang="hr-HR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ідвести затворну раму до відказу та відпустити її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супроводжувати та не притримувати рукою</a:t>
            </a:r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uk-UA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0177" name="Oval 7"/>
          <p:cNvSpPr>
            <a:spLocks noChangeArrowheads="1"/>
          </p:cNvSpPr>
          <p:nvPr/>
        </p:nvSpPr>
        <p:spPr bwMode="auto">
          <a:xfrm>
            <a:off x="5724525" y="2997200"/>
            <a:ext cx="503238" cy="4318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000" b="1">
                <a:solidFill>
                  <a:srgbClr val="A50021"/>
                </a:solidFill>
              </a:rPr>
              <a:t>АВ</a:t>
            </a:r>
            <a:endParaRPr lang="ru-RU" sz="2000" b="1">
              <a:solidFill>
                <a:srgbClr val="A50021"/>
              </a:solidFill>
            </a:endParaRPr>
          </a:p>
        </p:txBody>
      </p:sp>
      <p:sp>
        <p:nvSpPr>
          <p:cNvPr id="220178" name="Oval 7"/>
          <p:cNvSpPr>
            <a:spLocks noChangeArrowheads="1"/>
          </p:cNvSpPr>
          <p:nvPr/>
        </p:nvSpPr>
        <p:spPr bwMode="auto">
          <a:xfrm>
            <a:off x="7956550" y="2205038"/>
            <a:ext cx="503238" cy="4318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800" b="1">
                <a:solidFill>
                  <a:srgbClr val="A50021"/>
                </a:solidFill>
              </a:rPr>
              <a:t>ОД</a:t>
            </a:r>
            <a:endParaRPr lang="ru-RU" sz="18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217" name="Picture 33" descr="прик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5"/>
          <a:stretch>
            <a:fillRect/>
          </a:stretch>
        </p:blipFill>
        <p:spPr bwMode="auto">
          <a:xfrm>
            <a:off x="322263" y="3444875"/>
            <a:ext cx="3962400" cy="272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9" name="Line 5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190" name="Line 6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191" name="Line 7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192" name="Rectangle 8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Прикладка зброї</a:t>
            </a:r>
          </a:p>
        </p:txBody>
      </p:sp>
      <p:sp>
        <p:nvSpPr>
          <p:cNvPr id="221193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38</a:t>
            </a:r>
            <a:endParaRPr lang="ru-RU" sz="1500" b="1"/>
          </a:p>
        </p:txBody>
      </p:sp>
      <p:grpSp>
        <p:nvGrpSpPr>
          <p:cNvPr id="221218" name="Group 34"/>
          <p:cNvGrpSpPr>
            <a:grpSpLocks/>
          </p:cNvGrpSpPr>
          <p:nvPr/>
        </p:nvGrpSpPr>
        <p:grpSpPr bwMode="auto">
          <a:xfrm>
            <a:off x="250825" y="1058863"/>
            <a:ext cx="8713788" cy="2225675"/>
            <a:chOff x="158" y="416"/>
            <a:chExt cx="5489" cy="1402"/>
          </a:xfrm>
        </p:grpSpPr>
        <p:pic>
          <p:nvPicPr>
            <p:cNvPr id="221211" name="Picture 27" descr="Картинки по запросу положення для стрільби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06" b="3668"/>
            <a:stretch>
              <a:fillRect/>
            </a:stretch>
          </p:blipFill>
          <p:spPr bwMode="auto">
            <a:xfrm>
              <a:off x="3379" y="673"/>
              <a:ext cx="2268" cy="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199" name="Rectangle 15"/>
            <p:cNvSpPr>
              <a:spLocks noChangeArrowheads="1"/>
            </p:cNvSpPr>
            <p:nvPr/>
          </p:nvSpPr>
          <p:spPr bwMode="auto">
            <a:xfrm>
              <a:off x="158" y="416"/>
              <a:ext cx="4037" cy="1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873125"/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Для прикладки зброї треба не втрачаючи цілі з виду, </a:t>
              </a:r>
              <a:r>
                <a:rPr lang="ru-RU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уперти приклад у плече</a:t>
              </a: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так, щоб відчувати щільне прилягання до плеча всього затильника; </a:t>
              </a:r>
            </a:p>
            <a:p>
              <a:pPr defTabSz="873125"/>
              <a:r>
                <a:rPr lang="ru-RU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вказівний палець</a:t>
              </a: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правої руки </a:t>
              </a:r>
            </a:p>
            <a:p>
              <a:pPr defTabSz="873125"/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(першим суглобом) покласти на спусковий гачок; </a:t>
              </a:r>
            </a:p>
            <a:p>
              <a:pPr defTabSz="873125"/>
              <a:r>
                <a:rPr lang="ru-RU" sz="2000" b="1">
                  <a:solidFill>
                    <a:srgbClr val="A5002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нахилити голову</a:t>
              </a:r>
              <a:r>
                <a:rPr lang="ru-RU" sz="2000" b="1">
                  <a:solidFill>
                    <a:srgbClr val="00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трохи вперед й, не напружуючи шиї, праву щоку прикласти до прикладу.</a:t>
              </a:r>
            </a:p>
          </p:txBody>
        </p:sp>
      </p:grpSp>
      <p:sp>
        <p:nvSpPr>
          <p:cNvPr id="221207" name="Rectangle 23"/>
          <p:cNvSpPr>
            <a:spLocks noChangeArrowheads="1"/>
          </p:cNvSpPr>
          <p:nvPr/>
        </p:nvSpPr>
        <p:spPr bwMode="auto">
          <a:xfrm>
            <a:off x="4211638" y="3635375"/>
            <a:ext cx="4897437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 утримувати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лівою рукою за цівку або за магазин, а правою за пістолетну рукоятку. </a:t>
            </a:r>
          </a:p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Якщо при прикладці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використовується ремінь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для більш міцного втримання зброї при стрільбі, то треба ремінь помістити під п’ястю лівої руки так, щоб він притискав її до цівки.</a:t>
            </a:r>
          </a:p>
        </p:txBody>
      </p:sp>
      <p:sp>
        <p:nvSpPr>
          <p:cNvPr id="221214" name="AutoShape 30" descr="Рис. 72. Удержание автомата с использованием рем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1216" name="AutoShape 32" descr="Рис. 72. Удержание автомата с использованием ремня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0" name="Picture 2" descr="Картинки по запросу прицілювання ак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05263"/>
            <a:ext cx="7848600" cy="280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1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2213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2214" name="Rectangle 6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Прицілювання</a:t>
            </a:r>
          </a:p>
        </p:txBody>
      </p:sp>
      <p:sp>
        <p:nvSpPr>
          <p:cNvPr id="222215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39</a:t>
            </a:r>
            <a:endParaRPr lang="ru-RU" sz="1500" b="1"/>
          </a:p>
        </p:txBody>
      </p:sp>
      <p:sp>
        <p:nvSpPr>
          <p:cNvPr id="222216" name="Rectangle 8"/>
          <p:cNvSpPr>
            <a:spLocks noChangeArrowheads="1"/>
          </p:cNvSpPr>
          <p:nvPr/>
        </p:nvSpPr>
        <p:spPr bwMode="auto">
          <a:xfrm>
            <a:off x="250825" y="660400"/>
            <a:ext cx="640873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встановлення прицілу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треба великим і вказівним пальцями правої руки стиснути засувку хомутика й пересунути хомутик до сполучення його переднього зрізу з рискою (поділкою) під відповідною цифрою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(х 100 м.)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 прицільній планці.</a:t>
            </a:r>
          </a:p>
        </p:txBody>
      </p:sp>
      <p:pic>
        <p:nvPicPr>
          <p:cNvPr id="222217" name="Picture 9" descr="vogneva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81300"/>
            <a:ext cx="2519362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218" name="Rectangle 10"/>
          <p:cNvSpPr>
            <a:spLocks noChangeArrowheads="1"/>
          </p:cNvSpPr>
          <p:nvPr/>
        </p:nvSpPr>
        <p:spPr bwMode="auto">
          <a:xfrm>
            <a:off x="2735263" y="2317750"/>
            <a:ext cx="64087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</a:t>
            </a: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прицілювання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треба замружити ліве око, а правим дивитися через проріз прицілу на мушку так, щоб мушка знаходилася посередині прорізу, а вершина її була нарівні з верхніми краями гривки прицільної планки, тобто взяти рівну мушку.</a:t>
            </a:r>
          </a:p>
        </p:txBody>
      </p:sp>
      <p:sp>
        <p:nvSpPr>
          <p:cNvPr id="222219" name="Rectangle 11"/>
          <p:cNvSpPr>
            <a:spLocks noChangeArrowheads="1"/>
          </p:cNvSpPr>
          <p:nvPr/>
        </p:nvSpPr>
        <p:spPr bwMode="auto">
          <a:xfrm>
            <a:off x="539750" y="3429000"/>
            <a:ext cx="1800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рівна мушка</a:t>
            </a:r>
          </a:p>
        </p:txBody>
      </p:sp>
      <p:pic>
        <p:nvPicPr>
          <p:cNvPr id="222220" name="Picture 1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7092950" y="260350"/>
            <a:ext cx="1512888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052638" y="2133600"/>
            <a:ext cx="6767512" cy="704850"/>
          </a:xfrm>
          <a:prstGeom prst="rect">
            <a:avLst/>
          </a:prstGeom>
          <a:solidFill>
            <a:srgbClr val="FFFF99"/>
          </a:solidFill>
          <a:ln w="635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Категорично забороняється: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95288" y="2922588"/>
            <a:ext cx="8208962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заряджати зброю без команди;</a:t>
            </a:r>
          </a:p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направляти зброю на людей, у бік або в тил стрільбища незалежно від того, заряджена вона чи ні;</a:t>
            </a:r>
          </a:p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відкривати та вести вогонь з несправної зброї, несправними боєприпасами, за межі небезпечних напрямків стрільби;</a:t>
            </a:r>
          </a:p>
          <a:p>
            <a:pPr eaLnBrk="1" hangingPunct="1">
              <a:buFontTx/>
              <a:buChar char="•"/>
            </a:pPr>
            <a:r>
              <a:rPr lang="uk-UA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залишати де б то не було заряджену зброю або  передавати її іншим особам.</a:t>
            </a:r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7950" y="333375"/>
            <a:ext cx="88931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3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 слід завжди тримати у чистоті, в повній справності і постійній готовності до бойового застосування. </a:t>
            </a:r>
          </a:p>
          <a:p>
            <a:pPr eaLnBrk="1" hangingPunct="1"/>
            <a:r>
              <a:rPr lang="ru-RU" sz="23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Це досягається своєчасним умілим чищенням і змащенням, а також правильним зберіганням автомата у будь-яких умовах.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5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3236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3237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Виконання пострілу</a:t>
            </a:r>
          </a:p>
        </p:txBody>
      </p:sp>
      <p:sp>
        <p:nvSpPr>
          <p:cNvPr id="223239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40</a:t>
            </a:r>
            <a:endParaRPr lang="ru-RU" sz="1500" b="1"/>
          </a:p>
        </p:txBody>
      </p:sp>
      <p:sp>
        <p:nvSpPr>
          <p:cNvPr id="223240" name="Rectangle 8"/>
          <p:cNvSpPr>
            <a:spLocks noChangeArrowheads="1"/>
          </p:cNvSpPr>
          <p:nvPr/>
        </p:nvSpPr>
        <p:spPr bwMode="auto">
          <a:xfrm>
            <a:off x="179388" y="908050"/>
            <a:ext cx="669766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Міцно утримуючи автомат і затримавши дихання, покласти вказівний палець правої руки першим суглобом на спусковий гачок і почати </a:t>
            </a: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плавно та рівномірно, протягом 8–12с, натискати на спусковий гачок прямо назад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доки курок непомітно для автоматника не спуститься з бойового зводу.</a:t>
            </a:r>
          </a:p>
        </p:txBody>
      </p:sp>
      <p:pic>
        <p:nvPicPr>
          <p:cNvPr id="223246" name="Picture 14" descr="image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1095375"/>
            <a:ext cx="2233613" cy="218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3247" name="Rectangle 15"/>
          <p:cNvSpPr>
            <a:spLocks noChangeArrowheads="1"/>
          </p:cNvSpPr>
          <p:nvPr/>
        </p:nvSpPr>
        <p:spPr bwMode="auto">
          <a:xfrm>
            <a:off x="539750" y="3789363"/>
            <a:ext cx="8208963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Якщо при цьому рівна мушка значно відхилилась від точки прицілювання, то потрібно, не підсилюючи і не послаблюючи тиску на спусковий гачок, відновити наведення і знову посилити тиск на спусковий гачок. </a:t>
            </a:r>
          </a:p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натисканні на спусковий гачок не слід придавати значення легким коливанням рівної мушки біля точки прицілювання.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4259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4260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4261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Утримання зброї при стрільбі</a:t>
            </a:r>
          </a:p>
        </p:txBody>
      </p:sp>
      <p:sp>
        <p:nvSpPr>
          <p:cNvPr id="22426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41</a:t>
            </a:r>
            <a:endParaRPr lang="ru-RU" sz="1500" b="1"/>
          </a:p>
        </p:txBody>
      </p:sp>
      <p:sp>
        <p:nvSpPr>
          <p:cNvPr id="224263" name="Rectangle 7"/>
          <p:cNvSpPr>
            <a:spLocks noChangeArrowheads="1"/>
          </p:cNvSpPr>
          <p:nvPr/>
        </p:nvSpPr>
        <p:spPr bwMode="auto">
          <a:xfrm>
            <a:off x="2195513" y="908050"/>
            <a:ext cx="66976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надання зброї найбільшої стійкості і зручності при стрільбі необхідно, щоб кут між віссю корпуса стрільця і повздовжньою віссю автомата складав приблизно 15–25°. </a:t>
            </a:r>
          </a:p>
        </p:txBody>
      </p:sp>
      <p:sp>
        <p:nvSpPr>
          <p:cNvPr id="224265" name="Rectangle 9"/>
          <p:cNvSpPr>
            <a:spLocks noChangeArrowheads="1"/>
          </p:cNvSpPr>
          <p:nvPr/>
        </p:nvSpPr>
        <p:spPr bwMode="auto">
          <a:xfrm>
            <a:off x="2125663" y="2565400"/>
            <a:ext cx="53990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Відстань між ліктями по перпендикуляру до площини стрільби повинна бути 8–12 см, а відстань ліктів один від одного – приблизно ширина плечей. </a:t>
            </a:r>
          </a:p>
        </p:txBody>
      </p:sp>
      <p:pic>
        <p:nvPicPr>
          <p:cNvPr id="224266" name="Picture 10" descr="image0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420938"/>
            <a:ext cx="16160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7" name="Picture 11" descr="image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652963"/>
            <a:ext cx="27352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8" name="Picture 12" descr="image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678363"/>
            <a:ext cx="33115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4269" name="Picture 13" descr="image030"/>
          <p:cNvPicPr>
            <a:picLocks noChangeAspect="1" noChangeArrowheads="1"/>
          </p:cNvPicPr>
          <p:nvPr/>
        </p:nvPicPr>
        <p:blipFill>
          <a:blip r:embed="rId5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7"/>
          <a:stretch>
            <a:fillRect/>
          </a:stretch>
        </p:blipFill>
        <p:spPr bwMode="auto">
          <a:xfrm>
            <a:off x="250825" y="620713"/>
            <a:ext cx="15255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1042988" y="6211888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Перевірка правильності утримання автомата</a:t>
            </a:r>
          </a:p>
        </p:txBody>
      </p:sp>
      <p:sp>
        <p:nvSpPr>
          <p:cNvPr id="224272" name="Rectangle 16"/>
          <p:cNvSpPr>
            <a:spLocks noChangeArrowheads="1"/>
          </p:cNvSpPr>
          <p:nvPr/>
        </p:nvSpPr>
        <p:spPr bwMode="auto">
          <a:xfrm>
            <a:off x="611188" y="3789363"/>
            <a:ext cx="863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15-25</a:t>
            </a:r>
            <a:r>
              <a:rPr lang="ru-RU" sz="2000" b="1" baseline="30000">
                <a:solidFill>
                  <a:srgbClr val="A50021"/>
                </a:solidFill>
              </a:rPr>
              <a:t>0</a:t>
            </a:r>
          </a:p>
        </p:txBody>
      </p:sp>
      <p:sp>
        <p:nvSpPr>
          <p:cNvPr id="224273" name="Rectangle 17"/>
          <p:cNvSpPr>
            <a:spLocks noChangeArrowheads="1"/>
          </p:cNvSpPr>
          <p:nvPr/>
        </p:nvSpPr>
        <p:spPr bwMode="auto">
          <a:xfrm>
            <a:off x="6804025" y="4076700"/>
            <a:ext cx="1081088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8-12 см.</a:t>
            </a:r>
            <a:endParaRPr lang="ru-RU" sz="2000" b="1" baseline="30000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307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308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6309" name="Rectangle 5"/>
          <p:cNvSpPr>
            <a:spLocks noChangeArrowheads="1"/>
          </p:cNvSpPr>
          <p:nvPr/>
        </p:nvSpPr>
        <p:spPr bwMode="auto">
          <a:xfrm>
            <a:off x="-36513" y="257175"/>
            <a:ext cx="9144001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Приготування до стрільби і ведення вогню з автомата</a:t>
            </a:r>
          </a:p>
        </p:txBody>
      </p:sp>
      <p:sp>
        <p:nvSpPr>
          <p:cNvPr id="22631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42</a:t>
            </a:r>
            <a:endParaRPr lang="ru-RU" sz="1500" b="1"/>
          </a:p>
        </p:txBody>
      </p:sp>
      <p:pic>
        <p:nvPicPr>
          <p:cNvPr id="226324" name="Picture 20" descr="вст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9"/>
          <a:stretch>
            <a:fillRect/>
          </a:stretch>
        </p:blipFill>
        <p:spPr bwMode="auto">
          <a:xfrm>
            <a:off x="3635375" y="4605338"/>
            <a:ext cx="5040313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23" name="Picture 19" descr="добою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9913"/>
            <a:ext cx="8582025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5" name="Rectangle 21"/>
          <p:cNvSpPr>
            <a:spLocks noChangeArrowheads="1"/>
          </p:cNvSpPr>
          <p:nvPr/>
        </p:nvSpPr>
        <p:spPr bwMode="auto">
          <a:xfrm>
            <a:off x="4211638" y="1724025"/>
            <a:ext cx="3887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 за командою «До бою!»</a:t>
            </a:r>
          </a:p>
        </p:txBody>
      </p:sp>
      <p:pic>
        <p:nvPicPr>
          <p:cNvPr id="226327" name="Picture 23" descr="вст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43" r="71448"/>
          <a:stretch>
            <a:fillRect/>
          </a:stretch>
        </p:blipFill>
        <p:spPr bwMode="auto">
          <a:xfrm>
            <a:off x="755650" y="5113338"/>
            <a:ext cx="2160588" cy="136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28" name="Rectangle 24"/>
          <p:cNvSpPr>
            <a:spLocks noChangeArrowheads="1"/>
          </p:cNvSpPr>
          <p:nvPr/>
        </p:nvSpPr>
        <p:spPr bwMode="auto">
          <a:xfrm>
            <a:off x="3851275" y="4722813"/>
            <a:ext cx="3887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 за командою «Встати!»</a:t>
            </a:r>
          </a:p>
        </p:txBody>
      </p:sp>
      <p:sp>
        <p:nvSpPr>
          <p:cNvPr id="226329" name="Rectangle 25"/>
          <p:cNvSpPr>
            <a:spLocks noChangeArrowheads="1"/>
          </p:cNvSpPr>
          <p:nvPr/>
        </p:nvSpPr>
        <p:spPr bwMode="auto">
          <a:xfrm>
            <a:off x="250825" y="4244975"/>
            <a:ext cx="3384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Дії за командою </a:t>
            </a:r>
          </a:p>
          <a:p>
            <a:pPr algn="ctr"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«Зброю – до огляду!»</a:t>
            </a:r>
          </a:p>
        </p:txBody>
      </p:sp>
      <p:sp>
        <p:nvSpPr>
          <p:cNvPr id="226330" name="Rectangle 26"/>
          <p:cNvSpPr>
            <a:spLocks noChangeArrowheads="1"/>
          </p:cNvSpPr>
          <p:nvPr/>
        </p:nvSpPr>
        <p:spPr bwMode="auto">
          <a:xfrm>
            <a:off x="973138" y="739775"/>
            <a:ext cx="6911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порядок виконання нормативу з вогневої підготовки № 1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Line 2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43" name="Line 3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44" name="Line 4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45" name="Rectangle 5"/>
          <p:cNvSpPr>
            <a:spLocks noChangeArrowheads="1"/>
          </p:cNvSpPr>
          <p:nvPr/>
        </p:nvSpPr>
        <p:spPr bwMode="auto">
          <a:xfrm>
            <a:off x="395288" y="112713"/>
            <a:ext cx="84978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Можливі затримки і несправності під час стрільби і способи їх усунення</a:t>
            </a:r>
          </a:p>
        </p:txBody>
      </p:sp>
      <p:graphicFrame>
        <p:nvGraphicFramePr>
          <p:cNvPr id="215046" name="Group 6"/>
          <p:cNvGraphicFramePr>
            <a:graphicFrameLocks noGrp="1"/>
          </p:cNvGraphicFramePr>
          <p:nvPr/>
        </p:nvGraphicFramePr>
        <p:xfrm>
          <a:off x="107950" y="1443038"/>
          <a:ext cx="8964613" cy="5364480"/>
        </p:xfrm>
        <a:graphic>
          <a:graphicData uri="http://schemas.openxmlformats.org/drawingml/2006/table">
            <a:tbl>
              <a:tblPr/>
              <a:tblGrid>
                <a:gridCol w="294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0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75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09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 Неподання патрону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Затвор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передньому положенні, але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пострілу не було -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патрона в патроннику немає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2.Утикання патрону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Патрон кулею вперся в казенний зріз каналу ствола, рухомі частини зупинились у середньому положенні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Забруднення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або несправність магазину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защіпки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магазину.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Супровід затворної рами 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стрільцем.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магазину.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514350" marR="0" lvl="0" indent="-514350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Перезарядити 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 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продовжити стрільбу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з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амінити несправний магазин.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несправності защіпки магазину віддати автомат (кулемет) в ремонтну майстерню.</a:t>
                      </a: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Утримуючи рукоятку затворної рами, видалити патрон який вперся.</a:t>
                      </a:r>
                    </a:p>
                    <a:p>
                      <a:pPr marL="514350" marR="0" lvl="0" indent="-514350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повторній затримці замінити магазин.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6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43</a:t>
            </a:r>
            <a:endParaRPr lang="ru-RU" sz="1500" b="1"/>
          </a:p>
        </p:txBody>
      </p:sp>
      <p:sp>
        <p:nvSpPr>
          <p:cNvPr id="215061" name="Line 21"/>
          <p:cNvSpPr>
            <a:spLocks noChangeShapeType="1"/>
          </p:cNvSpPr>
          <p:nvPr/>
        </p:nvSpPr>
        <p:spPr bwMode="auto">
          <a:xfrm>
            <a:off x="3059113" y="4797425"/>
            <a:ext cx="6011862" cy="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44</a:t>
            </a:r>
            <a:endParaRPr lang="ru-RU" sz="1500" b="1"/>
          </a:p>
        </p:txBody>
      </p:sp>
      <p:sp>
        <p:nvSpPr>
          <p:cNvPr id="209923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24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9925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09941" name="Group 21"/>
          <p:cNvGraphicFramePr>
            <a:graphicFrameLocks noGrp="1"/>
          </p:cNvGraphicFramePr>
          <p:nvPr/>
        </p:nvGraphicFramePr>
        <p:xfrm>
          <a:off x="374650" y="476250"/>
          <a:ext cx="8374063" cy="5974080"/>
        </p:xfrm>
        <a:graphic>
          <a:graphicData uri="http://schemas.openxmlformats.org/drawingml/2006/table">
            <a:tbl>
              <a:tblPr/>
              <a:tblGrid>
                <a:gridCol w="2790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4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.Осічка.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Затвор у передньому положенні,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патрон в патроннику,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курок спущений, але постріл не відбу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ся.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патрону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 ударника або ударно-спускового механізму; забруднення або згущення змазки (відсутній або слабкий накол бійка на капсулі);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Заклинювання ударника в затворі.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Перезарядити 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автомат, (кулемет)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і продовжити стрільбу.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повторній затримці оглянути та прочистити ударник та ударно-спусковий механізм; при поломці УСМ автомат, кулемет відправити у майстерню.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Від'єднати ударник від затвору та прочистити отвір в затворі під ударником. 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45</a:t>
            </a:r>
            <a:endParaRPr lang="ru-RU" sz="1500" b="1"/>
          </a:p>
        </p:txBody>
      </p:sp>
      <p:sp>
        <p:nvSpPr>
          <p:cNvPr id="210947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948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0949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0964" name="Group 20"/>
          <p:cNvGraphicFramePr>
            <a:graphicFrameLocks noGrp="1"/>
          </p:cNvGraphicFramePr>
          <p:nvPr/>
        </p:nvGraphicFramePr>
        <p:xfrm>
          <a:off x="457200" y="115888"/>
          <a:ext cx="8229600" cy="6583680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2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Невикидання гільзи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Гільза у патроннику, черговий патрон впирається в неї кулею, рухомі частини зупинились в середньому положенні.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Брудний патрон або забруднення патронника.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Забруднення або несправність викидача або його пружини.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Відвести рукоятку затворної рами назад і утримуючи її в задньому положенні, від'єднати магазин і витягнути патрон який вперся. Витягнути затвором або шомполом гільзу з патронника. Продовжувати стрільбу. При повторній затримці прочистити патронник і патрони.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Оглянути і почистити від бруду викидач і продовжувати стрільбу; при несправності викидача відправити автомат (кулемет) в майстерню.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46</a:t>
            </a:r>
            <a:endParaRPr lang="ru-RU" sz="1500" b="1"/>
          </a:p>
        </p:txBody>
      </p:sp>
      <p:sp>
        <p:nvSpPr>
          <p:cNvPr id="211971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972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2002" name="Group 34"/>
          <p:cNvGraphicFramePr>
            <a:graphicFrameLocks noGrp="1"/>
          </p:cNvGraphicFramePr>
          <p:nvPr/>
        </p:nvGraphicFramePr>
        <p:xfrm>
          <a:off x="323850" y="641350"/>
          <a:ext cx="8507413" cy="5669280"/>
        </p:xfrm>
        <a:graphic>
          <a:graphicData uri="http://schemas.openxmlformats.org/drawingml/2006/table">
            <a:tbl>
              <a:tblPr/>
              <a:tblGrid>
                <a:gridCol w="3021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</a:t>
                      </a: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 їх усунення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975">
                <a:tc>
                  <a:txBody>
                    <a:bodyPr/>
                    <a:lstStyle/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Прихват (ущ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є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млення)</a:t>
                      </a: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або невідбивання гільзи</a:t>
                      </a:r>
                      <a:r>
                        <a:rPr kumimoji="0" lang="hr-HR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hr-HR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ru-RU" sz="2400" b="0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Гільза не викинута назовні 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зі ствольної коробки, а залишилась в ній попереду затвора, або дослана затвором знову у патронник.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Забруднення рухомих  частин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газових шляхів, або патронника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533400" marR="0" lvl="0" indent="-5334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Несправність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або забруднення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викидача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Відвести затворну раму назад в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икинути гільзу і продовжити стрільбу.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 повторній затримці прочистити газові шляхи, рухомі частини та патронник; рухомі частини змастити; п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 несправності викидача відправити</a:t>
                      </a: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автомат (кулемет)</a:t>
                      </a:r>
                      <a:r>
                        <a:rPr kumimoji="0" lang="hr-H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 майстерню.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47</a:t>
            </a:r>
            <a:endParaRPr lang="ru-RU" sz="1500" b="1"/>
          </a:p>
        </p:txBody>
      </p:sp>
      <p:sp>
        <p:nvSpPr>
          <p:cNvPr id="212995" name="Line 3"/>
          <p:cNvSpPr>
            <a:spLocks noChangeShapeType="1"/>
          </p:cNvSpPr>
          <p:nvPr/>
        </p:nvSpPr>
        <p:spPr bwMode="auto">
          <a:xfrm>
            <a:off x="3860800" y="21844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2996" name="Line 4"/>
          <p:cNvSpPr>
            <a:spLocks noChangeShapeType="1"/>
          </p:cNvSpPr>
          <p:nvPr/>
        </p:nvSpPr>
        <p:spPr bwMode="auto">
          <a:xfrm>
            <a:off x="3860800" y="34925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2997" name="Line 5"/>
          <p:cNvSpPr>
            <a:spLocks noChangeShapeType="1"/>
          </p:cNvSpPr>
          <p:nvPr/>
        </p:nvSpPr>
        <p:spPr bwMode="auto">
          <a:xfrm>
            <a:off x="3860800" y="1181100"/>
            <a:ext cx="0" cy="0"/>
          </a:xfrm>
          <a:prstGeom prst="line">
            <a:avLst/>
          </a:prstGeom>
          <a:noFill/>
          <a:ln w="12700" cap="rnd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213012" name="Group 20"/>
          <p:cNvGraphicFramePr>
            <a:graphicFrameLocks noGrp="1"/>
          </p:cNvGraphicFramePr>
          <p:nvPr/>
        </p:nvGraphicFramePr>
        <p:xfrm>
          <a:off x="457200" y="576263"/>
          <a:ext cx="8229600" cy="2926080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Затримки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Причини затримок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ctr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Засоби їх усунення</a:t>
                      </a:r>
                      <a:endParaRPr kumimoji="0" lang="hr-HR" sz="2000" b="0" i="0" u="none" strike="noStrike" cap="none" normalizeH="0" baseline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325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 startAt="6"/>
                        <a:tabLst>
                          <a:tab pos="228600" algn="l"/>
                        </a:tabLst>
                      </a:pPr>
                      <a:r>
                        <a:rPr kumimoji="0" lang="uk-UA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Недоходження затворної рами у переднє положення.  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rgbClr val="A5002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just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Поломка зворотної пружини.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27025" marR="0" lvl="0" indent="-327025" algn="l" defTabSz="8731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Замінити пружину (в бойовій обстановці передню частину пружини повернути заправленим кінцем назад та продовжувати стрільбу.</a:t>
                      </a:r>
                      <a:endParaRPr kumimoji="0" lang="uk-UA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3026" name="Picture 34" descr="ak74-hb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0" r="12489" b="34570"/>
          <a:stretch>
            <a:fillRect/>
          </a:stretch>
        </p:blipFill>
        <p:spPr bwMode="auto">
          <a:xfrm>
            <a:off x="468313" y="3790950"/>
            <a:ext cx="8280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27" name="Rectangle 35"/>
          <p:cNvSpPr>
            <a:spLocks noChangeArrowheads="1"/>
          </p:cNvSpPr>
          <p:nvPr/>
        </p:nvSpPr>
        <p:spPr bwMode="auto">
          <a:xfrm>
            <a:off x="6877050" y="5949950"/>
            <a:ext cx="1223963" cy="422275"/>
          </a:xfrm>
          <a:prstGeom prst="rect">
            <a:avLst/>
          </a:prstGeom>
          <a:solidFill>
            <a:srgbClr val="DDDDDD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АК-74У</a:t>
            </a:r>
            <a:endParaRPr lang="ru-RU" sz="2000" b="1" baseline="30000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CCFFCC"/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0" descr="ак_м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700213"/>
            <a:ext cx="4192587" cy="515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1010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5</a:t>
            </a:r>
            <a:endParaRPr lang="ru-RU" sz="1500" b="1"/>
          </a:p>
        </p:txBody>
      </p:sp>
      <p:sp>
        <p:nvSpPr>
          <p:cNvPr id="171015" name="Rectangle 7"/>
          <p:cNvSpPr>
            <a:spLocks noChangeArrowheads="1"/>
          </p:cNvSpPr>
          <p:nvPr/>
        </p:nvSpPr>
        <p:spPr bwMode="auto">
          <a:xfrm>
            <a:off x="107950" y="115888"/>
            <a:ext cx="88836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Поняття про будову автоматичної зброї</a:t>
            </a:r>
          </a:p>
          <a:p>
            <a:pPr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та роботу її частин та механізмів.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4824412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 є індивідуальною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зброєю і </a:t>
            </a:r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</a:t>
            </a:r>
          </a:p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знищення живої сили й</a:t>
            </a:r>
          </a:p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ураження вогневих засобів</a:t>
            </a:r>
          </a:p>
          <a:p>
            <a:pPr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противника.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eaLnBrk="1" hangingPunct="1"/>
            <a:endParaRPr lang="ru-RU" sz="28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Для ураження противника у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рукопашному бою до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автомата прикріплюється</a:t>
            </a:r>
          </a:p>
          <a:p>
            <a:pPr eaLnBrk="1" hangingPunct="1"/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штик-ніж.</a:t>
            </a:r>
          </a:p>
        </p:txBody>
      </p:sp>
      <p:sp>
        <p:nvSpPr>
          <p:cNvPr id="171022" name="Text Box 14"/>
          <p:cNvSpPr txBox="1">
            <a:spLocks noChangeArrowheads="1"/>
          </p:cNvSpPr>
          <p:nvPr/>
        </p:nvSpPr>
        <p:spPr bwMode="auto">
          <a:xfrm>
            <a:off x="8242300" y="4292600"/>
            <a:ext cx="938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uk-UA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калібр</a:t>
            </a:r>
            <a:endParaRPr lang="ru-RU" sz="20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1024" name="Line 16"/>
          <p:cNvSpPr>
            <a:spLocks noChangeShapeType="1"/>
          </p:cNvSpPr>
          <p:nvPr/>
        </p:nvSpPr>
        <p:spPr bwMode="auto">
          <a:xfrm>
            <a:off x="8748713" y="1844675"/>
            <a:ext cx="0" cy="230505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21" name="Oval 7"/>
          <p:cNvSpPr>
            <a:spLocks noChangeArrowheads="1"/>
          </p:cNvSpPr>
          <p:nvPr/>
        </p:nvSpPr>
        <p:spPr bwMode="auto">
          <a:xfrm>
            <a:off x="8388350" y="2708275"/>
            <a:ext cx="576263" cy="504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800" b="1">
                <a:solidFill>
                  <a:srgbClr val="A50021"/>
                </a:solidFill>
              </a:rPr>
              <a:t>7,62</a:t>
            </a:r>
            <a:endParaRPr lang="ru-RU" sz="1800" b="1">
              <a:solidFill>
                <a:srgbClr val="A50021"/>
              </a:solidFill>
            </a:endParaRPr>
          </a:p>
        </p:txBody>
      </p:sp>
      <p:sp>
        <p:nvSpPr>
          <p:cNvPr id="171025" name="Line 17"/>
          <p:cNvSpPr>
            <a:spLocks noChangeShapeType="1"/>
          </p:cNvSpPr>
          <p:nvPr/>
        </p:nvSpPr>
        <p:spPr bwMode="auto">
          <a:xfrm>
            <a:off x="4932363" y="4581525"/>
            <a:ext cx="0" cy="2089150"/>
          </a:xfrm>
          <a:prstGeom prst="line">
            <a:avLst/>
          </a:prstGeom>
          <a:noFill/>
          <a:ln w="254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1023" name="Oval 7"/>
          <p:cNvSpPr>
            <a:spLocks noChangeArrowheads="1"/>
          </p:cNvSpPr>
          <p:nvPr/>
        </p:nvSpPr>
        <p:spPr bwMode="auto">
          <a:xfrm>
            <a:off x="4643438" y="5734050"/>
            <a:ext cx="576262" cy="504825"/>
          </a:xfrm>
          <a:prstGeom prst="ellipse">
            <a:avLst/>
          </a:prstGeom>
          <a:solidFill>
            <a:srgbClr val="FFFF99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800" b="1">
                <a:solidFill>
                  <a:srgbClr val="A50021"/>
                </a:solidFill>
              </a:rPr>
              <a:t>5,45</a:t>
            </a:r>
            <a:endParaRPr lang="ru-RU" sz="1800" b="1">
              <a:solidFill>
                <a:srgbClr val="A5002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5" name="Group 5"/>
          <p:cNvGrpSpPr>
            <a:grpSpLocks/>
          </p:cNvGrpSpPr>
          <p:nvPr/>
        </p:nvGrpSpPr>
        <p:grpSpPr bwMode="auto">
          <a:xfrm>
            <a:off x="825500" y="1196975"/>
            <a:ext cx="7202488" cy="1511300"/>
            <a:chOff x="521" y="164"/>
            <a:chExt cx="4763" cy="1134"/>
          </a:xfrm>
        </p:grpSpPr>
        <p:pic>
          <p:nvPicPr>
            <p:cNvPr id="174086" name="Picture 6" descr="AK-74-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21"/>
            <a:stretch>
              <a:fillRect/>
            </a:stretch>
          </p:blipFill>
          <p:spPr bwMode="auto">
            <a:xfrm>
              <a:off x="521" y="164"/>
              <a:ext cx="4763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087" name="Rectangle 7"/>
            <p:cNvSpPr>
              <a:spLocks noChangeArrowheads="1"/>
            </p:cNvSpPr>
            <p:nvPr/>
          </p:nvSpPr>
          <p:spPr bwMode="auto">
            <a:xfrm>
              <a:off x="839" y="663"/>
              <a:ext cx="1633" cy="5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74082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6</a:t>
            </a:r>
            <a:endParaRPr lang="ru-RU" sz="1500" b="1"/>
          </a:p>
        </p:txBody>
      </p:sp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900113" y="115888"/>
            <a:ext cx="69119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Тактико-технічні характеристики АК 74</a:t>
            </a:r>
          </a:p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під патрон 5,45×39 мм.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863600" y="2560638"/>
            <a:ext cx="7524750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Максимальна дальність польоту кулі – 3000 м.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Убивча дальність кулі – 1500 м.</a:t>
            </a:r>
          </a:p>
          <a:p>
            <a:pPr eaLnBrk="1" hangingPunct="1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Прицільна дальність стрільби – 1000 м.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Найбільш дійсний вогонь– до 500 м. 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Початкова швидкість польоту кулі – 900 м/с. </a:t>
            </a:r>
          </a:p>
          <a:p>
            <a:pPr eaLnBrk="1" hangingPunct="1"/>
            <a:r>
              <a:rPr lang="ru-RU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Темп стрільби – біля 600 пострілів/хв.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без багнета зі спорядженим магазином – 3,6 кг.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багнета з піхвами – 490 г (без – 320 г)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патрона – 10,2 г.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кулі із сталевим осереддям – 3,4 г.</a:t>
            </a:r>
          </a:p>
          <a:p>
            <a:pPr eaLnBrk="1" hangingPunct="1"/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Вага порохового заряду – 1,45 г.</a:t>
            </a:r>
          </a:p>
        </p:txBody>
      </p:sp>
      <p:grpSp>
        <p:nvGrpSpPr>
          <p:cNvPr id="174090" name="Group 10"/>
          <p:cNvGrpSpPr>
            <a:grpSpLocks/>
          </p:cNvGrpSpPr>
          <p:nvPr/>
        </p:nvGrpSpPr>
        <p:grpSpPr bwMode="auto">
          <a:xfrm>
            <a:off x="8101013" y="2133600"/>
            <a:ext cx="576262" cy="863600"/>
            <a:chOff x="5103" y="1344"/>
            <a:chExt cx="363" cy="544"/>
          </a:xfrm>
        </p:grpSpPr>
        <p:sp>
          <p:nvSpPr>
            <p:cNvPr id="174089" name="Line 9"/>
            <p:cNvSpPr>
              <a:spLocks noChangeShapeType="1"/>
            </p:cNvSpPr>
            <p:nvPr/>
          </p:nvSpPr>
          <p:spPr bwMode="auto">
            <a:xfrm flipH="1">
              <a:off x="5103" y="1344"/>
              <a:ext cx="362" cy="544"/>
            </a:xfrm>
            <a:prstGeom prst="line">
              <a:avLst/>
            </a:prstGeom>
            <a:noFill/>
            <a:ln w="254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088" name="Oval 7"/>
            <p:cNvSpPr>
              <a:spLocks noChangeArrowheads="1"/>
            </p:cNvSpPr>
            <p:nvPr/>
          </p:nvSpPr>
          <p:spPr bwMode="auto">
            <a:xfrm>
              <a:off x="5103" y="1434"/>
              <a:ext cx="363" cy="318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1800" b="1">
                  <a:solidFill>
                    <a:srgbClr val="A50021"/>
                  </a:solidFill>
                </a:rPr>
                <a:t>5,45</a:t>
              </a:r>
              <a:endParaRPr lang="ru-RU" sz="1800" b="1">
                <a:solidFill>
                  <a:srgbClr val="A5002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36" name="Group 20"/>
          <p:cNvGrpSpPr>
            <a:grpSpLocks/>
          </p:cNvGrpSpPr>
          <p:nvPr/>
        </p:nvGrpSpPr>
        <p:grpSpPr bwMode="auto">
          <a:xfrm>
            <a:off x="7526338" y="44450"/>
            <a:ext cx="1438275" cy="3744913"/>
            <a:chOff x="4718" y="28"/>
            <a:chExt cx="906" cy="2359"/>
          </a:xfrm>
        </p:grpSpPr>
        <p:pic>
          <p:nvPicPr>
            <p:cNvPr id="214021" name="Picture 5" descr="Клип_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28"/>
              <a:ext cx="705" cy="2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4031" name="Oval 7"/>
            <p:cNvSpPr>
              <a:spLocks noChangeArrowheads="1"/>
            </p:cNvSpPr>
            <p:nvPr/>
          </p:nvSpPr>
          <p:spPr bwMode="auto">
            <a:xfrm>
              <a:off x="5239" y="2160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4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4032" name="Oval 7"/>
            <p:cNvSpPr>
              <a:spLocks noChangeArrowheads="1"/>
            </p:cNvSpPr>
            <p:nvPr/>
          </p:nvSpPr>
          <p:spPr bwMode="auto">
            <a:xfrm>
              <a:off x="5375" y="1162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3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4033" name="Oval 7"/>
            <p:cNvSpPr>
              <a:spLocks noChangeArrowheads="1"/>
            </p:cNvSpPr>
            <p:nvPr/>
          </p:nvSpPr>
          <p:spPr bwMode="auto">
            <a:xfrm>
              <a:off x="5353" y="861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2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  <p:sp>
          <p:nvSpPr>
            <p:cNvPr id="214034" name="Oval 7"/>
            <p:cNvSpPr>
              <a:spLocks noChangeArrowheads="1"/>
            </p:cNvSpPr>
            <p:nvPr/>
          </p:nvSpPr>
          <p:spPr bwMode="auto">
            <a:xfrm>
              <a:off x="4718" y="255"/>
              <a:ext cx="249" cy="210"/>
            </a:xfrm>
            <a:prstGeom prst="ellipse">
              <a:avLst/>
            </a:prstGeom>
            <a:solidFill>
              <a:srgbClr val="CCFFCC"/>
            </a:solidFill>
            <a:ln w="38100">
              <a:solidFill>
                <a:srgbClr val="A50021"/>
              </a:solidFill>
              <a:round/>
              <a:headEnd/>
              <a:tailEnd/>
            </a:ln>
          </p:spPr>
          <p:txBody>
            <a:bodyPr wrap="none" lIns="87269" tIns="43635" rIns="87269" bIns="43635" anchor="ctr"/>
            <a:lstStyle/>
            <a:p>
              <a:pPr algn="ctr" defTabSz="873125"/>
              <a:r>
                <a:rPr lang="uk-UA" sz="2400" b="1">
                  <a:solidFill>
                    <a:srgbClr val="A50021"/>
                  </a:solidFill>
                </a:rPr>
                <a:t>1</a:t>
              </a:r>
              <a:endParaRPr lang="ru-RU" sz="2400" b="1">
                <a:solidFill>
                  <a:srgbClr val="A50021"/>
                </a:solidFill>
              </a:endParaRPr>
            </a:p>
          </p:txBody>
        </p:sp>
      </p:grpSp>
      <p:sp>
        <p:nvSpPr>
          <p:cNvPr id="214018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7</a:t>
            </a:r>
            <a:endParaRPr lang="ru-RU" sz="1500" b="1"/>
          </a:p>
        </p:txBody>
      </p:sp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34925" y="115888"/>
            <a:ext cx="69119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5,45-мм бойовий патрон складається: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92500" y="908050"/>
            <a:ext cx="3635375" cy="2251075"/>
          </a:xfrm>
          <a:prstGeom prst="rect">
            <a:avLst/>
          </a:prstGeom>
          <a:solidFill>
            <a:srgbClr val="CCFFCC"/>
          </a:solidFill>
          <a:ln w="25400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куля;</a:t>
            </a:r>
          </a:p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гільза;</a:t>
            </a:r>
          </a:p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пороховий заряд;</a:t>
            </a:r>
          </a:p>
          <a:p>
            <a:pPr eaLnBrk="1" hangingPunct="1">
              <a:lnSpc>
                <a:spcPct val="125000"/>
              </a:lnSpc>
            </a:pP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 капсуль.</a:t>
            </a:r>
          </a:p>
        </p:txBody>
      </p:sp>
      <p:pic>
        <p:nvPicPr>
          <p:cNvPr id="214022" name="Picture 6" descr="30334560ce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836613"/>
            <a:ext cx="1392237" cy="331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4" name="Picture 8" descr="5_45x39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982663"/>
            <a:ext cx="569912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025" name="Rectangle 9"/>
          <p:cNvSpPr>
            <a:spLocks noChangeArrowheads="1"/>
          </p:cNvSpPr>
          <p:nvPr/>
        </p:nvSpPr>
        <p:spPr bwMode="auto">
          <a:xfrm>
            <a:off x="3276600" y="3357563"/>
            <a:ext cx="5327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Бойові патрони</a:t>
            </a: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випускаються із </a:t>
            </a:r>
          </a:p>
          <a:p>
            <a:pPr defTabSz="873125"/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звичайними та трасуючими кулями.</a:t>
            </a:r>
          </a:p>
        </p:txBody>
      </p:sp>
      <p:sp>
        <p:nvSpPr>
          <p:cNvPr id="214026" name="Rectangle 10"/>
          <p:cNvSpPr>
            <a:spLocks noChangeArrowheads="1"/>
          </p:cNvSpPr>
          <p:nvPr/>
        </p:nvSpPr>
        <p:spPr bwMode="auto">
          <a:xfrm>
            <a:off x="107950" y="42926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Звичайна куля (А) </a:t>
            </a:r>
            <a:r>
              <a:rPr lang="ru-RU" sz="22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призначена для ураження живої сили противника, яка розміщена відкрито та за укриттями, які пробиває куля.</a:t>
            </a:r>
          </a:p>
        </p:txBody>
      </p:sp>
      <p:sp>
        <p:nvSpPr>
          <p:cNvPr id="214028" name="Rectangle 12"/>
          <p:cNvSpPr>
            <a:spLocks noChangeArrowheads="1"/>
          </p:cNvSpPr>
          <p:nvPr/>
        </p:nvSpPr>
        <p:spPr bwMode="auto">
          <a:xfrm>
            <a:off x="325438" y="5126038"/>
            <a:ext cx="8567737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2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Трасуюча куля (Б) (</a:t>
            </a:r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головна частина кулі пофарбована в зелений колір) також призначена для ураження живої сили противника. </a:t>
            </a:r>
          </a:p>
          <a:p>
            <a:pPr defTabSz="873125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Крім того, при польоті кулі в повітрі її палаючий трасуючий склад на відстанях стрільби до 800 м. залишає слід, що світиться і дозволяє проводити коректування вогню. </a:t>
            </a:r>
          </a:p>
        </p:txBody>
      </p:sp>
      <p:sp>
        <p:nvSpPr>
          <p:cNvPr id="214029" name="Oval 7"/>
          <p:cNvSpPr>
            <a:spLocks noChangeArrowheads="1"/>
          </p:cNvSpPr>
          <p:nvPr/>
        </p:nvSpPr>
        <p:spPr bwMode="auto">
          <a:xfrm>
            <a:off x="73025" y="1366838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А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214030" name="Oval 7"/>
          <p:cNvSpPr>
            <a:spLocks noChangeArrowheads="1"/>
          </p:cNvSpPr>
          <p:nvPr/>
        </p:nvSpPr>
        <p:spPr bwMode="auto">
          <a:xfrm>
            <a:off x="2089150" y="1366838"/>
            <a:ext cx="395288" cy="333375"/>
          </a:xfrm>
          <a:prstGeom prst="ellipse">
            <a:avLst/>
          </a:prstGeom>
          <a:solidFill>
            <a:srgbClr val="CCFFCC"/>
          </a:solidFill>
          <a:ln w="38100">
            <a:solidFill>
              <a:srgbClr val="A5002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2400" b="1">
                <a:solidFill>
                  <a:srgbClr val="A50021"/>
                </a:solidFill>
              </a:rPr>
              <a:t>Б</a:t>
            </a:r>
            <a:endParaRPr lang="ru-RU" sz="2400" b="1">
              <a:solidFill>
                <a:srgbClr val="A50021"/>
              </a:solidFill>
            </a:endParaRPr>
          </a:p>
        </p:txBody>
      </p:sp>
      <p:sp>
        <p:nvSpPr>
          <p:cNvPr id="214037" name="AutoShape 21"/>
          <p:cNvSpPr>
            <a:spLocks noChangeArrowheads="1"/>
          </p:cNvSpPr>
          <p:nvPr/>
        </p:nvSpPr>
        <p:spPr bwMode="auto">
          <a:xfrm rot="5400000">
            <a:off x="6264275" y="1881188"/>
            <a:ext cx="2087563" cy="287337"/>
          </a:xfrm>
          <a:prstGeom prst="triangle">
            <a:avLst>
              <a:gd name="adj" fmla="val 50000"/>
            </a:avLst>
          </a:prstGeom>
          <a:solidFill>
            <a:srgbClr val="CCFFCC"/>
          </a:solidFill>
          <a:ln w="25400">
            <a:solidFill>
              <a:srgbClr val="A5002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15" name="Group 11"/>
          <p:cNvGrpSpPr>
            <a:grpSpLocks/>
          </p:cNvGrpSpPr>
          <p:nvPr/>
        </p:nvGrpSpPr>
        <p:grpSpPr bwMode="auto">
          <a:xfrm>
            <a:off x="0" y="404813"/>
            <a:ext cx="9144000" cy="4067175"/>
            <a:chOff x="0" y="255"/>
            <a:chExt cx="5760" cy="2562"/>
          </a:xfrm>
        </p:grpSpPr>
        <p:pic>
          <p:nvPicPr>
            <p:cNvPr id="175112" name="Picture 8" descr="ак_тест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5"/>
              <a:ext cx="5760" cy="2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114" name="Text Box 10"/>
            <p:cNvSpPr txBox="1">
              <a:spLocks noChangeArrowheads="1"/>
            </p:cNvSpPr>
            <p:nvPr/>
          </p:nvSpPr>
          <p:spPr bwMode="auto">
            <a:xfrm>
              <a:off x="5040" y="1962"/>
              <a:ext cx="24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defTabSz="873125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defTabSz="87312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uk-UA" sz="1600" b="1"/>
                <a:t>10</a:t>
              </a:r>
              <a:endParaRPr lang="ru-RU" sz="1600" b="1"/>
            </a:p>
          </p:txBody>
        </p:sp>
      </p:grpSp>
      <p:sp>
        <p:nvSpPr>
          <p:cNvPr id="175106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8</a:t>
            </a:r>
            <a:endParaRPr lang="ru-RU" sz="1500" b="1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3850" y="4516438"/>
            <a:ext cx="47529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ствол зі ствольною коробкою, 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прицільними пристосуваннями,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прикладом та пістолетною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рукояткою;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кришка ствольної коробки;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затворна рама з газовим поршнем;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4. затвор;</a:t>
            </a: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755650" y="115888"/>
            <a:ext cx="69135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873125"/>
            <a:r>
              <a:rPr lang="ru-RU" sz="36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Загальна будова автомата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22825" y="4508500"/>
            <a:ext cx="428625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5. зворотний механізм;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6. газова трубка зі ствольною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накладкою;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7. ударно-спусковий механізм;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8. цівка;</a:t>
            </a:r>
          </a:p>
          <a:p>
            <a:pPr eaLnBrk="1" hangingPunct="1"/>
            <a:r>
              <a:rPr lang="ru-RU" sz="20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9. магазин; </a:t>
            </a:r>
          </a:p>
          <a:p>
            <a:pPr eaLnBrk="1" hangingPunct="1"/>
            <a:r>
              <a:rPr lang="ru-RU" sz="20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 дульний гальмо-компенсатор.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7" name="Picture 5" descr="ст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1844675"/>
            <a:ext cx="7875587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7154" name="Oval 7"/>
          <p:cNvSpPr>
            <a:spLocks noChangeArrowheads="1"/>
          </p:cNvSpPr>
          <p:nvPr/>
        </p:nvSpPr>
        <p:spPr bwMode="auto">
          <a:xfrm>
            <a:off x="8748713" y="6524625"/>
            <a:ext cx="395287" cy="333375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/>
            <a:r>
              <a:rPr lang="uk-UA" sz="1500" b="1"/>
              <a:t>9</a:t>
            </a:r>
            <a:endParaRPr lang="ru-RU" sz="1500" b="1"/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900113" y="188913"/>
            <a:ext cx="784860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873125"/>
            <a:r>
              <a:rPr lang="ru-RU" sz="32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Ствол зі ствольною коробкою, прицільними пристосуваннями, прикладом та пістолетною рукояткою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276600" y="2924175"/>
            <a:ext cx="56530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Ствол </a:t>
            </a:r>
            <a:r>
              <a:rPr lang="ru-RU" sz="28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призначений для направлення польоту кулі</a:t>
            </a:r>
          </a:p>
        </p:txBody>
      </p:sp>
      <p:sp>
        <p:nvSpPr>
          <p:cNvPr id="177163" name="Text Box 11"/>
          <p:cNvSpPr txBox="1">
            <a:spLocks noChangeArrowheads="1"/>
          </p:cNvSpPr>
          <p:nvPr/>
        </p:nvSpPr>
        <p:spPr bwMode="auto">
          <a:xfrm>
            <a:off x="107950" y="3933825"/>
            <a:ext cx="46799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Зовні: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основа мушки;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різьба для нагвинчування дульного гальмо-компенсатора;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газовідвідний отвір;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газова камера;</a:t>
            </a:r>
          </a:p>
          <a:p>
            <a:pPr>
              <a:lnSpc>
                <a:spcPct val="85000"/>
              </a:lnSpc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з’єднувальна муфта;</a:t>
            </a:r>
          </a:p>
          <a:p>
            <a:pPr>
              <a:lnSpc>
                <a:spcPct val="85000"/>
              </a:lnSpc>
              <a:buFontTx/>
              <a:buChar char="-"/>
            </a:pPr>
            <a:r>
              <a:rPr lang="uk-UA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колодка прицілу.</a:t>
            </a:r>
            <a:endParaRPr lang="ru-RU" sz="2400" b="1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7164" name="Text Box 12"/>
          <p:cNvSpPr txBox="1">
            <a:spLocks noChangeArrowheads="1"/>
          </p:cNvSpPr>
          <p:nvPr/>
        </p:nvSpPr>
        <p:spPr bwMode="auto">
          <a:xfrm>
            <a:off x="4859338" y="4868863"/>
            <a:ext cx="4249737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 середині ствола міститься:</a:t>
            </a:r>
          </a:p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чотири нарізи, які в’ються зліва, вверх, направо;</a:t>
            </a:r>
          </a:p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патронник;</a:t>
            </a:r>
          </a:p>
          <a:p>
            <a:pPr>
              <a:lnSpc>
                <a:spcPct val="85000"/>
              </a:lnSpc>
            </a:pPr>
            <a:r>
              <a:rPr lang="ru-RU" sz="24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кульовий вхід.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679950" y="4062413"/>
            <a:ext cx="25558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873125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8731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Складається: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1031"/>
    </mc:Choice>
    <mc:Fallback xmlns="">
      <p:transition advClick="0" advTm="41031"/>
    </mc:Fallback>
  </mc:AlternateContent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9053</TotalTime>
  <Words>2713</Words>
  <Application>Microsoft Office PowerPoint</Application>
  <PresentationFormat>Екран (4:3)</PresentationFormat>
  <Paragraphs>609</Paragraphs>
  <Slides>47</Slides>
  <Notes>0</Notes>
  <HiddenSlides>0</HiddenSlides>
  <MMClips>0</MMClips>
  <ScaleCrop>false</ScaleCrop>
  <HeadingPairs>
    <vt:vector size="8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0</vt:i4>
      </vt:variant>
      <vt:variant>
        <vt:lpstr>Заголовки слайдів</vt:lpstr>
      </vt:variant>
      <vt:variant>
        <vt:i4>47</vt:i4>
      </vt:variant>
    </vt:vector>
  </HeadingPairs>
  <TitlesOfParts>
    <vt:vector size="49" baseType="lpstr">
      <vt:lpstr>Times New Roman</vt:lpstr>
      <vt:lpstr>Оформление по умолчанию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657</cp:revision>
  <dcterms:created xsi:type="dcterms:W3CDTF">1601-01-01T00:00:00Z</dcterms:created>
  <dcterms:modified xsi:type="dcterms:W3CDTF">2023-04-04T16:56:01Z</dcterms:modified>
</cp:coreProperties>
</file>