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unknown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1680" r:id="rId3"/>
    <p:sldId id="270" r:id="rId4"/>
    <p:sldId id="1662" r:id="rId5"/>
    <p:sldId id="1660" r:id="rId6"/>
    <p:sldId id="1670" r:id="rId7"/>
    <p:sldId id="1667" r:id="rId8"/>
    <p:sldId id="1668" r:id="rId9"/>
    <p:sldId id="1669" r:id="rId10"/>
    <p:sldId id="1665" r:id="rId11"/>
    <p:sldId id="1666" r:id="rId12"/>
    <p:sldId id="813" r:id="rId13"/>
    <p:sldId id="1611" r:id="rId14"/>
    <p:sldId id="1826" r:id="rId15"/>
    <p:sldId id="1827" r:id="rId16"/>
    <p:sldId id="1828" r:id="rId17"/>
    <p:sldId id="1832" r:id="rId18"/>
    <p:sldId id="1829" r:id="rId19"/>
    <p:sldId id="1830" r:id="rId20"/>
    <p:sldId id="1831" r:id="rId21"/>
    <p:sldId id="1839" r:id="rId22"/>
    <p:sldId id="1833" r:id="rId23"/>
    <p:sldId id="1834" r:id="rId24"/>
    <p:sldId id="1835" r:id="rId25"/>
    <p:sldId id="1840" r:id="rId26"/>
    <p:sldId id="1836" r:id="rId27"/>
    <p:sldId id="1760" r:id="rId28"/>
    <p:sldId id="1506" r:id="rId29"/>
    <p:sldId id="454" r:id="rId30"/>
    <p:sldId id="864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4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65A43"/>
    <a:srgbClr val="207B52"/>
    <a:srgbClr val="F05F4C"/>
    <a:srgbClr val="BD3829"/>
    <a:srgbClr val="51A583"/>
    <a:srgbClr val="CBC2BB"/>
    <a:srgbClr val="65910A"/>
    <a:srgbClr val="E1DF35"/>
    <a:srgbClr val="6A4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5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D86A0-1217-4E7B-9444-3CA2B7EAE60B}" type="datetimeFigureOut">
              <a:rPr lang="ru-RU" smtClean="0"/>
              <a:t>27.04.2021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782C8-2FDC-4492-87C1-335491D2FD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0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782C8-2FDC-4492-87C1-335491D2FD94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0471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ED74D-05D6-4FA5-A0FE-FCFB5667ECCF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1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0754-E3B3-4AE5-8334-5A7D8D99D0DF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539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3D4D5-8B29-41CC-AD9F-D860F61E6732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86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C26BE-B476-4F10-92EF-5E8F098F3FFD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637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AD0A-BC18-4447-81C4-B70106899EEB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27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71C79-03A4-43EF-BF0B-2A1838ED8C3B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29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FCC2F-78EE-4DAB-AE28-7EE2FCCC9D7F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7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C602-D7B2-436E-A38A-787D03AA4BB5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96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F5C9-C2CE-4824-BBA2-613C7A3A53DD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863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D204E-09AB-4BA8-9868-771DB87F4C88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191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AD62B-D05C-4AD1-AE28-D2EA13C2ADAF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29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E0679-F8D0-4550-BE94-D8E867DD5806}" type="datetime4">
              <a:rPr lang="uk-UA" smtClean="0"/>
              <a:t>27 квітня 2021 р.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02481-857D-442F-835B-10F8CC6423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7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8123" y="1155409"/>
            <a:ext cx="1662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Сьогодн</a:t>
            </a:r>
            <a:r>
              <a:rPr lang="uk-UA" sz="2400" b="1" dirty="0">
                <a:solidFill>
                  <a:schemeClr val="bg1"/>
                </a:solidFill>
              </a:rPr>
              <a:t>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1171157" y="1617074"/>
            <a:ext cx="1756555" cy="400110"/>
          </a:xfrm>
        </p:spPr>
        <p:txBody>
          <a:bodyPr/>
          <a:lstStyle/>
          <a:p>
            <a:pPr algn="ctr"/>
            <a:fld id="{45AB5365-D8A3-45F2-94D1-6DD1E6698E88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8F9FE-FD7D-4D5E-A4F0-5CB7444DCCD6}"/>
              </a:ext>
            </a:extLst>
          </p:cNvPr>
          <p:cNvSpPr txBox="1"/>
          <p:nvPr/>
        </p:nvSpPr>
        <p:spPr>
          <a:xfrm>
            <a:off x="1218123" y="2644170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№27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BD5F42-DCD4-4828-A98A-C0B8D74F6F8F}"/>
              </a:ext>
            </a:extLst>
          </p:cNvPr>
          <p:cNvSpPr txBox="1"/>
          <p:nvPr/>
        </p:nvSpPr>
        <p:spPr>
          <a:xfrm>
            <a:off x="850106" y="368121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Інформатика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F112EBB-7526-446B-ABB5-75E518B2EBFE}"/>
              </a:ext>
            </a:extLst>
          </p:cNvPr>
          <p:cNvSpPr/>
          <p:nvPr/>
        </p:nvSpPr>
        <p:spPr>
          <a:xfrm>
            <a:off x="3252336" y="5406394"/>
            <a:ext cx="85993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uk-UA" sz="4000" b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Використання логічних висловлювань з «</a:t>
            </a:r>
            <a:r>
              <a:rPr lang="uk-UA" sz="4000" b="1" i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не</a:t>
            </a:r>
            <a:r>
              <a:rPr lang="uk-UA" sz="4000" b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», «</a:t>
            </a:r>
            <a:r>
              <a:rPr lang="uk-UA" sz="4000" b="1" i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і</a:t>
            </a:r>
            <a:r>
              <a:rPr lang="uk-UA" sz="4000" b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», «</a:t>
            </a:r>
            <a:r>
              <a:rPr lang="uk-UA" sz="4000" b="1" i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або</a:t>
            </a:r>
            <a:r>
              <a:rPr lang="uk-UA" sz="4000" b="1" dirty="0">
                <a:solidFill>
                  <a:srgbClr val="2F3242"/>
                </a:solidFill>
                <a:effectLst/>
                <a:ea typeface="Calibri" panose="020F0502020204030204" pitchFamily="34" charset="0"/>
                <a:cs typeface="Bookman Old Style" panose="02050604050505020204" pitchFamily="18" charset="0"/>
              </a:rPr>
              <a:t>».</a:t>
            </a:r>
            <a:endParaRPr lang="uk-UA" sz="400000" b="1" dirty="0">
              <a:solidFill>
                <a:srgbClr val="2F3242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8DEFC42-FFA4-46A2-B629-D7383B1282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64" t="10216" r="23026" b="1199"/>
          <a:stretch/>
        </p:blipFill>
        <p:spPr>
          <a:xfrm>
            <a:off x="5340858" y="208978"/>
            <a:ext cx="6584844" cy="487038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367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F4B07B-C394-4DB6-9F16-C85A4E3D51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6" t="2875" r="47785" b="54813"/>
          <a:stretch/>
        </p:blipFill>
        <p:spPr>
          <a:xfrm>
            <a:off x="6208295" y="1513419"/>
            <a:ext cx="4032985" cy="46558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513476" y="1204519"/>
            <a:ext cx="5355378" cy="51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513476" y="1204519"/>
            <a:ext cx="5355378" cy="5179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E2C914-72FB-48D0-8E81-9D7FA1C4E3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29" r="65895" b="35931"/>
          <a:stretch/>
        </p:blipFill>
        <p:spPr>
          <a:xfrm>
            <a:off x="6323148" y="1087655"/>
            <a:ext cx="4966635" cy="510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1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6B42F7FC-1FA8-49F4-9582-016898379D1C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Сьогодні на уроці ми...</a:t>
            </a:r>
          </a:p>
        </p:txBody>
      </p:sp>
      <p:pic>
        <p:nvPicPr>
          <p:cNvPr id="17" name="Picture 6" descr="коричневая деревянная рамка черная доска для рисования мелом PNG ...">
            <a:extLst>
              <a:ext uri="{FF2B5EF4-FFF2-40B4-BE49-F238E27FC236}">
                <a16:creationId xmlns:a16="http://schemas.microsoft.com/office/drawing/2014/main" id="{9ADE2015-31BD-40C6-860A-D7E8BB59F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00" b="90000" l="0" r="100000">
                        <a14:foregroundMark x1="81600" y1="69600" x2="81600" y2="69600"/>
                        <a14:foregroundMark x1="85000" y1="69800" x2="85000" y2="69800"/>
                        <a14:foregroundMark x1="79600" y1="69600" x2="79600" y2="6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17594"/>
          <a:stretch/>
        </p:blipFill>
        <p:spPr bwMode="auto">
          <a:xfrm>
            <a:off x="3375258" y="973217"/>
            <a:ext cx="8437937" cy="621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45A49F-55E2-461C-889B-3F8BAA2982EC}"/>
              </a:ext>
            </a:extLst>
          </p:cNvPr>
          <p:cNvSpPr txBox="1"/>
          <p:nvPr/>
        </p:nvSpPr>
        <p:spPr>
          <a:xfrm>
            <a:off x="4292798" y="1731585"/>
            <a:ext cx="66028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b="1" dirty="0">
                <a:solidFill>
                  <a:schemeClr val="bg1"/>
                </a:solidFill>
              </a:rPr>
              <a:t>дізнаємось, яким чином </a:t>
            </a:r>
            <a:r>
              <a:rPr lang="uk-UA" sz="3600" b="1" dirty="0" err="1">
                <a:solidFill>
                  <a:schemeClr val="bg1"/>
                </a:solidFill>
              </a:rPr>
              <a:t>ускладнюються</a:t>
            </a:r>
            <a:r>
              <a:rPr lang="uk-UA" sz="3600" b="1" dirty="0">
                <a:solidFill>
                  <a:schemeClr val="bg1"/>
                </a:solidFill>
              </a:rPr>
              <a:t> висловлювання під час перевірки різних умов;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uk-UA" sz="3600" b="1" dirty="0">
                <a:solidFill>
                  <a:schemeClr val="bg1"/>
                </a:solidFill>
              </a:rPr>
              <a:t>продовжимо працювати над власною грою та вдосконалимо її.</a:t>
            </a:r>
          </a:p>
        </p:txBody>
      </p:sp>
      <p:pic>
        <p:nvPicPr>
          <p:cNvPr id="20" name="Picture 2" descr="клипарт сова на прозрачном фоне: 5 тыс изображений найдено в ...">
            <a:extLst>
              <a:ext uri="{FF2B5EF4-FFF2-40B4-BE49-F238E27FC236}">
                <a16:creationId xmlns:a16="http://schemas.microsoft.com/office/drawing/2014/main" id="{900F504C-58BE-4682-A456-228B38F7D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47" y="3577185"/>
            <a:ext cx="3880236" cy="31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07420727-3154-49F2-9DC9-16B063DC2FA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F5802A-CF81-4D7E-8A1D-4C3773BF002B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8E6349D-ACB9-47F5-89CF-188259D5AD0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Пригадаємо інформацію з минулого уроку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7">
            <a:extLst>
              <a:ext uri="{FF2B5EF4-FFF2-40B4-BE49-F238E27FC236}">
                <a16:creationId xmlns:a16="http://schemas.microsoft.com/office/drawing/2014/main" id="{FC91E5F0-2FA4-4D5F-B5D9-753105A8ADC2}"/>
              </a:ext>
            </a:extLst>
          </p:cNvPr>
          <p:cNvSpPr/>
          <p:nvPr/>
        </p:nvSpPr>
        <p:spPr>
          <a:xfrm>
            <a:off x="2400332" y="1575771"/>
            <a:ext cx="9503094" cy="501675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uk-UA" sz="4000" b="1" dirty="0">
                <a:solidFill>
                  <a:schemeClr val="bg1"/>
                </a:solidFill>
              </a:rPr>
              <a:t>Продовжіть речення: «</a:t>
            </a:r>
            <a:r>
              <a:rPr lang="uk-UA" sz="4000" b="1" dirty="0">
                <a:solidFill>
                  <a:srgbClr val="FFFF00"/>
                </a:solidFill>
              </a:rPr>
              <a:t>Логічне висловлювання зі слідуванням – це </a:t>
            </a:r>
            <a:r>
              <a:rPr lang="uk-UA" sz="4000" b="1" dirty="0">
                <a:solidFill>
                  <a:schemeClr val="bg1"/>
                </a:solidFill>
              </a:rPr>
              <a:t>…»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>
                <a:solidFill>
                  <a:schemeClr val="bg1"/>
                </a:solidFill>
              </a:rPr>
              <a:t>Опишіть, яку структуру має </a:t>
            </a:r>
            <a:r>
              <a:rPr lang="uk-UA" sz="4000" b="1" dirty="0">
                <a:solidFill>
                  <a:srgbClr val="FFFF00"/>
                </a:solidFill>
              </a:rPr>
              <a:t>неповне</a:t>
            </a:r>
            <a:r>
              <a:rPr lang="uk-UA" sz="4000" b="1" dirty="0">
                <a:solidFill>
                  <a:schemeClr val="bg1"/>
                </a:solidFill>
              </a:rPr>
              <a:t> розгалуження. Наведіть приклад.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>
                <a:solidFill>
                  <a:schemeClr val="bg1"/>
                </a:solidFill>
              </a:rPr>
              <a:t>Опишіть, яку структуру має </a:t>
            </a:r>
            <a:r>
              <a:rPr lang="uk-UA" sz="4000" b="1" dirty="0">
                <a:solidFill>
                  <a:srgbClr val="FFFF00"/>
                </a:solidFill>
              </a:rPr>
              <a:t>повне</a:t>
            </a:r>
            <a:r>
              <a:rPr lang="uk-UA" sz="4000" b="1" dirty="0">
                <a:solidFill>
                  <a:schemeClr val="bg1"/>
                </a:solidFill>
              </a:rPr>
              <a:t> розгалуження. Наведіть приклад.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4000" b="1" dirty="0">
                <a:solidFill>
                  <a:schemeClr val="bg1"/>
                </a:solidFill>
              </a:rPr>
              <a:t>Нагадайте суть програми-гри, котру ми створювали минулого уроку.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BDB8F9-06C0-4226-88E5-8CAC42BB6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/>
          <a:stretch/>
        </p:blipFill>
        <p:spPr>
          <a:xfrm>
            <a:off x="383457" y="1334173"/>
            <a:ext cx="2000537" cy="5258356"/>
          </a:xfrm>
          <a:prstGeom prst="rect">
            <a:avLst/>
          </a:prstGeom>
        </p:spPr>
      </p:pic>
      <p:sp>
        <p:nvSpPr>
          <p:cNvPr id="8" name="Дата 1">
            <a:extLst>
              <a:ext uri="{FF2B5EF4-FFF2-40B4-BE49-F238E27FC236}">
                <a16:creationId xmlns:a16="http://schemas.microsoft.com/office/drawing/2014/main" id="{EB2BD6F2-FB5E-47BF-95D8-0A2AF34F5ACA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489712-41EF-4C94-BF19-7DE28F84E448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4ACA031-B6E8-4F68-9250-F84F6313E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69" y="3214250"/>
            <a:ext cx="3933549" cy="3484642"/>
          </a:xfrm>
          <a:prstGeom prst="rect">
            <a:avLst/>
          </a:prstGeom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Сьогодні ви отримаєте відразу трошки ускладнену гру </a:t>
            </a:r>
            <a:r>
              <a:rPr lang="uk-UA" sz="2000" i="1" dirty="0">
                <a:solidFill>
                  <a:schemeClr val="bg1"/>
                </a:solidFill>
              </a:rPr>
              <a:t>(обміркуйте невідомі програмні рядки, та зробіть висновок в кінці уроку про їх значимість)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Демонстрація гри">
            <a:hlinkClick r:id="" action="ppaction://media"/>
            <a:extLst>
              <a:ext uri="{FF2B5EF4-FFF2-40B4-BE49-F238E27FC236}">
                <a16:creationId xmlns:a16="http://schemas.microsoft.com/office/drawing/2014/main" id="{AC8472F7-09C9-4A41-8F24-BCA4C0D6E1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131" y="1326479"/>
            <a:ext cx="7189938" cy="537751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E3081F16-7AEF-428D-9DE2-CAB10359A963}"/>
              </a:ext>
            </a:extLst>
          </p:cNvPr>
          <p:cNvSpPr/>
          <p:nvPr/>
        </p:nvSpPr>
        <p:spPr>
          <a:xfrm>
            <a:off x="250256" y="1627781"/>
            <a:ext cx="4004110" cy="149302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Демонстрація гри</a:t>
            </a:r>
          </a:p>
        </p:txBody>
      </p:sp>
    </p:spTree>
    <p:extLst>
      <p:ext uri="{BB962C8B-B14F-4D97-AF65-F5344CB8AC3E}">
        <p14:creationId xmlns:p14="http://schemas.microsoft.com/office/powerpoint/2010/main" val="246226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707886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Для створення подібного проєкту нам потрібно познайомитись із додатковими командами, що доповнюють розгалуження.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879929-F9D0-46E3-A92D-757BF713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88" y="1315249"/>
            <a:ext cx="11731424" cy="538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Логічні висловлювання на прикладі гри «Лабіринт»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D5355-86A9-46E5-A071-349B4E568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4" t="10216" r="23026" b="1199"/>
          <a:stretch/>
        </p:blipFill>
        <p:spPr>
          <a:xfrm>
            <a:off x="4543124" y="1133002"/>
            <a:ext cx="7469203" cy="552448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BE3D-F7A5-40BE-A034-BD1918356961}"/>
              </a:ext>
            </a:extLst>
          </p:cNvPr>
          <p:cNvSpPr txBox="1"/>
          <p:nvPr/>
        </p:nvSpPr>
        <p:spPr>
          <a:xfrm>
            <a:off x="764037" y="1460006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Якщо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36C5F-0772-4B5B-A21D-C02AEBE7DA54}"/>
              </a:ext>
            </a:extLst>
          </p:cNvPr>
          <p:cNvSpPr txBox="1"/>
          <p:nvPr/>
        </p:nvSpPr>
        <p:spPr>
          <a:xfrm>
            <a:off x="-224399" y="2402329"/>
            <a:ext cx="257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доторкнемось до чорного кольору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7A3EF-5B81-4E39-AD42-733739DAB83F}"/>
              </a:ext>
            </a:extLst>
          </p:cNvPr>
          <p:cNvSpPr txBox="1"/>
          <p:nvPr/>
        </p:nvSpPr>
        <p:spPr>
          <a:xfrm>
            <a:off x="1972482" y="2482791"/>
            <a:ext cx="883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B050"/>
                </a:solidFill>
              </a:rPr>
              <a:t>або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C11C9-5123-47ED-8541-09782948F026}"/>
              </a:ext>
            </a:extLst>
          </p:cNvPr>
          <p:cNvSpPr txBox="1"/>
          <p:nvPr/>
        </p:nvSpPr>
        <p:spPr>
          <a:xfrm>
            <a:off x="2661385" y="2421236"/>
            <a:ext cx="2019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доторкнемось до акули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4970D-346A-444C-8DA3-4B8894B3ADCF}"/>
              </a:ext>
            </a:extLst>
          </p:cNvPr>
          <p:cNvSpPr txBox="1"/>
          <p:nvPr/>
        </p:nvSpPr>
        <p:spPr>
          <a:xfrm>
            <a:off x="764037" y="3110215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то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036B0-42CF-40AC-A957-90DE056BB2FA}"/>
              </a:ext>
            </a:extLst>
          </p:cNvPr>
          <p:cNvSpPr txBox="1"/>
          <p:nvPr/>
        </p:nvSpPr>
        <p:spPr>
          <a:xfrm>
            <a:off x="179673" y="3895245"/>
            <a:ext cx="4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відтворимо звук помилки;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2F83C-B5B4-4031-A55C-A2D130F2A8E0}"/>
              </a:ext>
            </a:extLst>
          </p:cNvPr>
          <p:cNvSpPr txBox="1"/>
          <p:nvPr/>
        </p:nvSpPr>
        <p:spPr>
          <a:xfrm>
            <a:off x="179672" y="4356910"/>
            <a:ext cx="418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повернемось у вихідне положення;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D9AE6-5E23-412B-9CC2-7CF07BE0A454}"/>
              </a:ext>
            </a:extLst>
          </p:cNvPr>
          <p:cNvSpPr txBox="1"/>
          <p:nvPr/>
        </p:nvSpPr>
        <p:spPr>
          <a:xfrm>
            <a:off x="179672" y="5234073"/>
            <a:ext cx="4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заберемо 1 життя.</a:t>
            </a:r>
          </a:p>
        </p:txBody>
      </p:sp>
    </p:spTree>
    <p:extLst>
      <p:ext uri="{BB962C8B-B14F-4D97-AF65-F5344CB8AC3E}">
        <p14:creationId xmlns:p14="http://schemas.microsoft.com/office/powerpoint/2010/main" val="20312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D5355-86A9-46E5-A071-349B4E568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4" t="10216" r="23026" b="1199"/>
          <a:stretch/>
        </p:blipFill>
        <p:spPr>
          <a:xfrm>
            <a:off x="4543124" y="1133002"/>
            <a:ext cx="7469203" cy="552448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BE3D-F7A5-40BE-A034-BD1918356961}"/>
              </a:ext>
            </a:extLst>
          </p:cNvPr>
          <p:cNvSpPr txBox="1"/>
          <p:nvPr/>
        </p:nvSpPr>
        <p:spPr>
          <a:xfrm>
            <a:off x="764037" y="1460006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Якщо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36C5F-0772-4B5B-A21D-C02AEBE7DA54}"/>
              </a:ext>
            </a:extLst>
          </p:cNvPr>
          <p:cNvSpPr txBox="1"/>
          <p:nvPr/>
        </p:nvSpPr>
        <p:spPr>
          <a:xfrm>
            <a:off x="-79299" y="2402329"/>
            <a:ext cx="257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доторкнемось до зеленого кольору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7A3EF-5B81-4E39-AD42-733739DAB83F}"/>
              </a:ext>
            </a:extLst>
          </p:cNvPr>
          <p:cNvSpPr txBox="1"/>
          <p:nvPr/>
        </p:nvSpPr>
        <p:spPr>
          <a:xfrm>
            <a:off x="2190723" y="2424375"/>
            <a:ext cx="6086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B050"/>
                </a:solidFill>
              </a:rPr>
              <a:t>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C11C9-5123-47ED-8541-09782948F026}"/>
              </a:ext>
            </a:extLst>
          </p:cNvPr>
          <p:cNvSpPr txBox="1"/>
          <p:nvPr/>
        </p:nvSpPr>
        <p:spPr>
          <a:xfrm>
            <a:off x="2509213" y="2402329"/>
            <a:ext cx="2019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err="1"/>
              <a:t>зберемо</a:t>
            </a:r>
            <a:r>
              <a:rPr lang="uk-UA" sz="2000" b="1" dirty="0"/>
              <a:t> </a:t>
            </a:r>
          </a:p>
          <a:p>
            <a:pPr algn="ctr"/>
            <a:r>
              <a:rPr lang="uk-UA" sz="2000" b="1" dirty="0"/>
              <a:t>5 зірок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4970D-346A-444C-8DA3-4B8894B3ADCF}"/>
              </a:ext>
            </a:extLst>
          </p:cNvPr>
          <p:cNvSpPr txBox="1"/>
          <p:nvPr/>
        </p:nvSpPr>
        <p:spPr>
          <a:xfrm>
            <a:off x="764037" y="3110215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то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036B0-42CF-40AC-A957-90DE056BB2FA}"/>
              </a:ext>
            </a:extLst>
          </p:cNvPr>
          <p:cNvSpPr txBox="1"/>
          <p:nvPr/>
        </p:nvSpPr>
        <p:spPr>
          <a:xfrm>
            <a:off x="179673" y="3895245"/>
            <a:ext cx="4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відтворимо звук перемоги;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F2F83C-B5B4-4031-A55C-A2D130F2A8E0}"/>
              </a:ext>
            </a:extLst>
          </p:cNvPr>
          <p:cNvSpPr txBox="1"/>
          <p:nvPr/>
        </p:nvSpPr>
        <p:spPr>
          <a:xfrm>
            <a:off x="179672" y="4356910"/>
            <a:ext cx="418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повернемось у вихідне положення;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AD9AE6-5E23-412B-9CC2-7CF07BE0A454}"/>
              </a:ext>
            </a:extLst>
          </p:cNvPr>
          <p:cNvSpPr txBox="1"/>
          <p:nvPr/>
        </p:nvSpPr>
        <p:spPr>
          <a:xfrm>
            <a:off x="179672" y="5234073"/>
            <a:ext cx="4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зупинимо гру.</a:t>
            </a:r>
          </a:p>
        </p:txBody>
      </p:sp>
    </p:spTree>
    <p:extLst>
      <p:ext uri="{BB962C8B-B14F-4D97-AF65-F5344CB8AC3E}">
        <p14:creationId xmlns:p14="http://schemas.microsoft.com/office/powerpoint/2010/main" val="127012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Логічні висловлювання на прикладі гри «Лабіринт»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00A7D-4E8B-4F33-B4DD-D2CAE9442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65" y="1235368"/>
            <a:ext cx="11824562" cy="53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D5FBA-97BC-445E-B66D-07C205104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3" y="1235368"/>
            <a:ext cx="11832654" cy="53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9DB36-7218-4315-8926-0D3F3B2BF848}"/>
              </a:ext>
            </a:extLst>
          </p:cNvPr>
          <p:cNvSpPr txBox="1"/>
          <p:nvPr/>
        </p:nvSpPr>
        <p:spPr>
          <a:xfrm>
            <a:off x="2963204" y="2291141"/>
            <a:ext cx="6129463" cy="3643551"/>
          </a:xfrm>
          <a:prstGeom prst="roundRect">
            <a:avLst/>
          </a:prstGeom>
          <a:solidFill>
            <a:srgbClr val="FEC590"/>
          </a:solidFill>
          <a:ln w="76200">
            <a:solidFill>
              <a:srgbClr val="7F423F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Встаньте, діти, всі рівненько,</a:t>
            </a:r>
          </a:p>
          <a:p>
            <a:pPr algn="ctr"/>
            <a:r>
              <a:rPr lang="uk-UA" sz="32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Посміхніться всі гарненько.</a:t>
            </a:r>
          </a:p>
          <a:p>
            <a:pPr algn="ctr"/>
            <a:r>
              <a:rPr lang="uk-UA" sz="32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Посміхніться ви до мене,</a:t>
            </a:r>
          </a:p>
          <a:p>
            <a:pPr algn="ctr"/>
            <a:r>
              <a:rPr lang="uk-UA" sz="32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Посміхніться і до себе,</a:t>
            </a:r>
          </a:p>
          <a:p>
            <a:pPr algn="ctr"/>
            <a:r>
              <a:rPr lang="uk-UA" sz="32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Привітайтесь: </a:t>
            </a:r>
          </a:p>
          <a:p>
            <a:pPr algn="ctr"/>
            <a:r>
              <a:rPr lang="uk-UA" sz="4800" b="1" dirty="0">
                <a:solidFill>
                  <a:srgbClr val="7F423F"/>
                </a:solidFill>
                <a:effectLst/>
                <a:ea typeface="Times New Roman" panose="02020603050405020304" pitchFamily="18" charset="0"/>
              </a:rPr>
              <a:t>«Добрий день!»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29CD9A-B5FD-4D55-B958-C3CE0E19C3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56456"/>
          <a:stretch/>
        </p:blipFill>
        <p:spPr>
          <a:xfrm>
            <a:off x="-346510" y="373096"/>
            <a:ext cx="3445845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AF02EA-D5D7-4E07-A19E-5212EE869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44" r="8771"/>
          <a:stretch/>
        </p:blipFill>
        <p:spPr>
          <a:xfrm>
            <a:off x="8859577" y="373096"/>
            <a:ext cx="344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3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20B515-D4FF-42F4-9E8B-7797CB339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5"/>
            <a:ext cx="11812198" cy="532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8D5355-86A9-46E5-A071-349B4E568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64" t="10216" r="23026" b="1199"/>
          <a:stretch/>
        </p:blipFill>
        <p:spPr>
          <a:xfrm>
            <a:off x="4543124" y="1133002"/>
            <a:ext cx="7469203" cy="552448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BBBE3D-F7A5-40BE-A034-BD1918356961}"/>
              </a:ext>
            </a:extLst>
          </p:cNvPr>
          <p:cNvSpPr txBox="1"/>
          <p:nvPr/>
        </p:nvSpPr>
        <p:spPr>
          <a:xfrm>
            <a:off x="764037" y="1460006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Якщо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36C5F-0772-4B5B-A21D-C02AEBE7DA54}"/>
              </a:ext>
            </a:extLst>
          </p:cNvPr>
          <p:cNvSpPr txBox="1"/>
          <p:nvPr/>
        </p:nvSpPr>
        <p:spPr>
          <a:xfrm>
            <a:off x="0" y="2872088"/>
            <a:ext cx="2574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торкаємось чорного кольору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87A3EF-5B81-4E39-AD42-733739DAB83F}"/>
              </a:ext>
            </a:extLst>
          </p:cNvPr>
          <p:cNvSpPr txBox="1"/>
          <p:nvPr/>
        </p:nvSpPr>
        <p:spPr>
          <a:xfrm>
            <a:off x="2269957" y="2873277"/>
            <a:ext cx="1000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B050"/>
                </a:solidFill>
              </a:rPr>
              <a:t>і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C11C9-5123-47ED-8541-09782948F026}"/>
              </a:ext>
            </a:extLst>
          </p:cNvPr>
          <p:cNvSpPr txBox="1"/>
          <p:nvPr/>
        </p:nvSpPr>
        <p:spPr>
          <a:xfrm>
            <a:off x="2716450" y="2835093"/>
            <a:ext cx="2019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торкаємось акули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C4970D-346A-444C-8DA3-4B8894B3ADCF}"/>
              </a:ext>
            </a:extLst>
          </p:cNvPr>
          <p:cNvSpPr txBox="1"/>
          <p:nvPr/>
        </p:nvSpPr>
        <p:spPr>
          <a:xfrm>
            <a:off x="782562" y="3479746"/>
            <a:ext cx="3272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accent2">
                    <a:lumMod val="50000"/>
                  </a:schemeClr>
                </a:solidFill>
              </a:rPr>
              <a:t>то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D036B0-42CF-40AC-A957-90DE056BB2FA}"/>
              </a:ext>
            </a:extLst>
          </p:cNvPr>
          <p:cNvSpPr txBox="1"/>
          <p:nvPr/>
        </p:nvSpPr>
        <p:spPr>
          <a:xfrm>
            <a:off x="179673" y="4241206"/>
            <a:ext cx="4180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accent1">
                    <a:lumMod val="50000"/>
                  </a:schemeClr>
                </a:solidFill>
              </a:rPr>
              <a:t>відтворимо звук мелодії гри.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896ED6-5A58-4B30-987A-6A0161C7C5CF}"/>
              </a:ext>
            </a:extLst>
          </p:cNvPr>
          <p:cNvSpPr txBox="1"/>
          <p:nvPr/>
        </p:nvSpPr>
        <p:spPr>
          <a:xfrm>
            <a:off x="1852742" y="2102447"/>
            <a:ext cx="109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B050"/>
                </a:solidFill>
              </a:rPr>
              <a:t>не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6655C2-678D-4AB0-AACF-D3063C3603DF}"/>
              </a:ext>
            </a:extLst>
          </p:cNvPr>
          <p:cNvSpPr txBox="1"/>
          <p:nvPr/>
        </p:nvSpPr>
        <p:spPr>
          <a:xfrm>
            <a:off x="-358649" y="2756472"/>
            <a:ext cx="100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B050"/>
                </a:solidFill>
              </a:rPr>
              <a:t>(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898B64-749A-4F51-82AD-934511F79BDB}"/>
              </a:ext>
            </a:extLst>
          </p:cNvPr>
          <p:cNvSpPr txBox="1"/>
          <p:nvPr/>
        </p:nvSpPr>
        <p:spPr>
          <a:xfrm>
            <a:off x="3951463" y="2804316"/>
            <a:ext cx="10004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0266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Логічні висловлювання на прикладі гри «Лабіринт»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746DDB-5191-4289-85C8-84E218DBF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4"/>
            <a:ext cx="11791742" cy="52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6EF400-B2FA-4EEA-897C-00D2156A2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4"/>
            <a:ext cx="11791742" cy="52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0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4B6C50-CF96-4FF3-B791-776C38072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5"/>
            <a:ext cx="11791742" cy="523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Логічні висловлювання на прикладі гри «Лабіринт»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2977F84-A7CA-493B-B7BF-72F66C3C1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5"/>
            <a:ext cx="11791742" cy="523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62D9A5DB-7296-467A-BB43-725EA1CD254C}"/>
              </a:ext>
            </a:extLst>
          </p:cNvPr>
          <p:cNvSpPr/>
          <p:nvPr/>
        </p:nvSpPr>
        <p:spPr>
          <a:xfrm>
            <a:off x="3346382" y="52515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Розкажіть, що відбувається під час виконання даних команд?</a:t>
            </a:r>
          </a:p>
        </p:txBody>
      </p:sp>
      <p:sp>
        <p:nvSpPr>
          <p:cNvPr id="29" name="Дата 1">
            <a:extLst>
              <a:ext uri="{FF2B5EF4-FFF2-40B4-BE49-F238E27FC236}">
                <a16:creationId xmlns:a16="http://schemas.microsoft.com/office/drawing/2014/main" id="{36BA19C0-C988-450A-8839-87B7F0255EB7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494E10-48AF-4E3C-988D-2C4029CA1E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D30CCA-A4A4-4C0A-8781-C0BA3E35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29" y="1309033"/>
            <a:ext cx="11791742" cy="531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3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Фізкультхвилинка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3BF95E-7E03-455B-8319-4B6941235F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7" r="45737"/>
          <a:stretch/>
        </p:blipFill>
        <p:spPr>
          <a:xfrm>
            <a:off x="254038" y="1803026"/>
            <a:ext cx="2469855" cy="4569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A3A96F-52CE-4F57-B7AD-7E7C4759FA03}"/>
              </a:ext>
            </a:extLst>
          </p:cNvPr>
          <p:cNvSpPr txBox="1"/>
          <p:nvPr/>
        </p:nvSpPr>
        <p:spPr>
          <a:xfrm>
            <a:off x="3041583" y="6360338"/>
            <a:ext cx="91483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2F3242"/>
                </a:solidFill>
              </a:rPr>
              <a:t>Взято з каналу «</a:t>
            </a:r>
            <a:r>
              <a:rPr lang="en-US" sz="1600" b="1" dirty="0">
                <a:solidFill>
                  <a:srgbClr val="2F3242"/>
                </a:solidFill>
              </a:rPr>
              <a:t>Creative Teacher</a:t>
            </a:r>
            <a:r>
              <a:rPr lang="uk-UA" sz="1600" b="1" dirty="0">
                <a:solidFill>
                  <a:srgbClr val="2F3242"/>
                </a:solidFill>
              </a:rPr>
              <a:t>» - https://www.youtube.com/channel/UCUWpvLEcrLrkA69qf5IDHIg</a:t>
            </a:r>
          </a:p>
        </p:txBody>
      </p:sp>
      <p:pic>
        <p:nvPicPr>
          <p:cNvPr id="11" name="Фізкультхвилинка №37">
            <a:hlinkClick r:id="" action="ppaction://media"/>
            <a:extLst>
              <a:ext uri="{FF2B5EF4-FFF2-40B4-BE49-F238E27FC236}">
                <a16:creationId xmlns:a16="http://schemas.microsoft.com/office/drawing/2014/main" id="{FDF86656-E331-425E-9BBE-FACAFB7DA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938" y="1391311"/>
            <a:ext cx="8554721" cy="481203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79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A3A847A0-4D69-4E5E-BEF4-544C4669328A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Працюємо за комп’ютером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FEE95-4057-4F29-B914-11D7D97909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6" t="18750" r="8160" b="26250"/>
          <a:stretch/>
        </p:blipFill>
        <p:spPr>
          <a:xfrm>
            <a:off x="128416" y="1863139"/>
            <a:ext cx="6125497" cy="4374088"/>
          </a:xfrm>
          <a:prstGeom prst="rect">
            <a:avLst/>
          </a:prstGeom>
        </p:spPr>
      </p:pic>
      <p:sp>
        <p:nvSpPr>
          <p:cNvPr id="5" name="Дата 1">
            <a:extLst>
              <a:ext uri="{FF2B5EF4-FFF2-40B4-BE49-F238E27FC236}">
                <a16:creationId xmlns:a16="http://schemas.microsoft.com/office/drawing/2014/main" id="{BCA5AF8D-9A90-4C51-A384-93C6710ABCB2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A3D17B-3CE3-422F-A75E-4A456984B4FF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кутник 1">
            <a:extLst>
              <a:ext uri="{FF2B5EF4-FFF2-40B4-BE49-F238E27FC236}">
                <a16:creationId xmlns:a16="http://schemas.microsoft.com/office/drawing/2014/main" id="{D9CBB840-C936-4F7E-B07D-514C25A2D818}"/>
              </a:ext>
            </a:extLst>
          </p:cNvPr>
          <p:cNvSpPr/>
          <p:nvPr/>
        </p:nvSpPr>
        <p:spPr>
          <a:xfrm>
            <a:off x="6371924" y="1139622"/>
            <a:ext cx="5415349" cy="5173977"/>
          </a:xfrm>
          <a:prstGeom prst="rect">
            <a:avLst/>
          </a:prstGeom>
          <a:ln w="76200">
            <a:solidFill>
              <a:srgbClr val="2F324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інструкційною карткою</a:t>
            </a:r>
          </a:p>
        </p:txBody>
      </p:sp>
    </p:spTree>
    <p:extLst>
      <p:ext uri="{BB962C8B-B14F-4D97-AF65-F5344CB8AC3E}">
        <p14:creationId xmlns:p14="http://schemas.microsoft.com/office/powerpoint/2010/main" val="102027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547369" y="5176007"/>
            <a:ext cx="2124262" cy="15228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4810458" y="2519351"/>
            <a:ext cx="2124262" cy="15029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2678913" y="2573665"/>
            <a:ext cx="2124262" cy="1477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547369" y="2519351"/>
            <a:ext cx="2124262" cy="15220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4810458" y="5176007"/>
            <a:ext cx="2124262" cy="15133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2678913" y="5185577"/>
            <a:ext cx="2124262" cy="152288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551010" y="1453212"/>
            <a:ext cx="2124262" cy="2588211"/>
            <a:chOff x="943132" y="1443642"/>
            <a:chExt cx="2124262" cy="2588211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90277" y="1605593"/>
              <a:ext cx="14299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800" b="1" dirty="0"/>
                <a:t>Сьогодні </a:t>
              </a:r>
            </a:p>
            <a:p>
              <a:pPr algn="ctr"/>
              <a:r>
                <a:rPr lang="uk-UA" sz="1800" b="1" dirty="0"/>
                <a:t>на уроці </a:t>
              </a:r>
            </a:p>
            <a:p>
              <a:pPr algn="ctr"/>
              <a:r>
                <a:rPr lang="uk-UA" sz="1800" b="1" dirty="0"/>
                <a:t>я навчився/</a:t>
              </a:r>
            </a:p>
            <a:p>
              <a:pPr algn="ctr"/>
              <a:r>
                <a:rPr lang="uk-UA" sz="1800" b="1" dirty="0"/>
                <a:t>навчилася…</a:t>
              </a:r>
              <a:endParaRPr lang="ru-RU" sz="1800" b="1" dirty="0"/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2678913" y="1462782"/>
            <a:ext cx="2124262" cy="2588211"/>
            <a:chOff x="4656229" y="1453212"/>
            <a:chExt cx="2124262" cy="25882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967129" y="1605593"/>
              <a:ext cx="146621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 уроці</a:t>
              </a:r>
            </a:p>
            <a:p>
              <a:r>
                <a:rPr lang="uk-UA" dirty="0"/>
                <a:t>я</a:t>
              </a:r>
              <a:r>
                <a:rPr lang="en-US" dirty="0"/>
                <a:t> </a:t>
              </a:r>
              <a:r>
                <a:rPr lang="uk-UA" dirty="0"/>
                <a:t>запам’ятав/</a:t>
              </a:r>
            </a:p>
            <a:p>
              <a:r>
                <a:rPr lang="uk-UA" dirty="0"/>
                <a:t>запам’ятала…</a:t>
              </a:r>
              <a:endParaRPr lang="ru-RU" dirty="0"/>
            </a:p>
          </p:txBody>
        </p:sp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4814099" y="1434070"/>
            <a:ext cx="2124262" cy="2588211"/>
            <a:chOff x="8728843" y="1443642"/>
            <a:chExt cx="2124262" cy="258821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Найкраще </a:t>
              </a:r>
            </a:p>
            <a:p>
              <a:r>
                <a:rPr lang="uk-UA" dirty="0"/>
                <a:t>мені вдалося…</a:t>
              </a:r>
              <a:endParaRPr lang="ru-RU" dirty="0"/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547369" y="4110680"/>
            <a:ext cx="2124262" cy="2588211"/>
            <a:chOff x="1062120" y="4120252"/>
            <a:chExt cx="2124262" cy="2588211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Найбільше</a:t>
              </a:r>
            </a:p>
            <a:p>
              <a:r>
                <a:rPr lang="uk-UA" dirty="0"/>
                <a:t> мені сподобалося…</a:t>
              </a:r>
              <a:endParaRPr lang="ru-RU" dirty="0"/>
            </a:p>
          </p:txBody>
        </p:sp>
      </p:grp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2678913" y="4114874"/>
            <a:ext cx="2124263" cy="2588212"/>
            <a:chOff x="4619984" y="4110680"/>
            <a:chExt cx="2124263" cy="2588212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Урок </a:t>
              </a:r>
            </a:p>
            <a:p>
              <a:r>
                <a:rPr lang="uk-UA" dirty="0"/>
                <a:t>завершую з настроєм…</a:t>
              </a:r>
              <a:endParaRPr lang="ru-RU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4810457" y="4092236"/>
            <a:ext cx="2124263" cy="2597084"/>
            <a:chOff x="8728843" y="4110680"/>
            <a:chExt cx="2124263" cy="2588212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dirty="0"/>
                <a:t>Труднощі виникали…</a:t>
              </a:r>
              <a:endParaRPr lang="ru-RU" dirty="0"/>
            </a:p>
          </p:txBody>
        </p:sp>
      </p:grp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 «Загадкові листи»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3A0F1C-25E8-4812-8FCC-E4BF1320554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7055763" y="1820312"/>
            <a:ext cx="5069999" cy="4979958"/>
          </a:xfrm>
          <a:prstGeom prst="rect">
            <a:avLst/>
          </a:prstGeom>
        </p:spPr>
      </p:pic>
      <p:sp>
        <p:nvSpPr>
          <p:cNvPr id="43" name="Бульбашка прямої мови: прямокутна з округленими кутами 42">
            <a:extLst>
              <a:ext uri="{FF2B5EF4-FFF2-40B4-BE49-F238E27FC236}">
                <a16:creationId xmlns:a16="http://schemas.microsoft.com/office/drawing/2014/main" id="{3CA92863-B7FF-496A-BA1F-CAC1B6F06959}"/>
              </a:ext>
            </a:extLst>
          </p:cNvPr>
          <p:cNvSpPr/>
          <p:nvPr/>
        </p:nvSpPr>
        <p:spPr>
          <a:xfrm>
            <a:off x="6934720" y="1097280"/>
            <a:ext cx="4359125" cy="923330"/>
          </a:xfrm>
          <a:prstGeom prst="wedgeRoundRectCallout">
            <a:avLst>
              <a:gd name="adj1" fmla="val -16196"/>
              <a:gd name="adj2" fmla="val 78137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6">
                    <a:lumMod val="50000"/>
                  </a:schemeClr>
                </a:solidFill>
              </a:rPr>
              <a:t>Обери лист, який ти хочеш відкрити</a:t>
            </a:r>
          </a:p>
          <a:p>
            <a:pPr algn="ctr"/>
            <a:r>
              <a:rPr lang="uk-UA" sz="1400" i="1">
                <a:solidFill>
                  <a:schemeClr val="accent6">
                    <a:lumMod val="50000"/>
                  </a:schemeClr>
                </a:solidFill>
              </a:rPr>
              <a:t>(щоби відкрити лист, </a:t>
            </a:r>
            <a:r>
              <a:rPr lang="uk-UA" sz="1400" i="1" dirty="0">
                <a:solidFill>
                  <a:schemeClr val="accent6">
                    <a:lumMod val="50000"/>
                  </a:schemeClr>
                </a:solidFill>
              </a:rPr>
              <a:t>натисніть на нього)</a:t>
            </a:r>
          </a:p>
        </p:txBody>
      </p:sp>
    </p:spTree>
    <p:extLst>
      <p:ext uri="{BB962C8B-B14F-4D97-AF65-F5344CB8AC3E}">
        <p14:creationId xmlns:p14="http://schemas.microsoft.com/office/powerpoint/2010/main" val="5363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0048" y="2205915"/>
            <a:ext cx="923973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sz="3600" b="1" dirty="0">
              <a:solidFill>
                <a:srgbClr val="584332"/>
              </a:solidFill>
              <a:latin typeface="+mn-lt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4267D51-8318-448A-9EB5-607A77EE81B9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Повторимо правила поведінки та безпеки в комп’ютерному класі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1BB305-B75F-4716-843D-A2F26D70D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37" y="1421137"/>
            <a:ext cx="2971553" cy="200786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E6CCE0E-8B56-442B-A5CB-9D92FF2A3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761" y="1212037"/>
            <a:ext cx="3590469" cy="24260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FBED0D1-12D2-429A-B050-D2225D5F7E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235" y="1140542"/>
            <a:ext cx="4147128" cy="28021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193288D-247F-4472-A633-DFEE6B6E7C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15910" b="2459"/>
          <a:stretch/>
        </p:blipFill>
        <p:spPr>
          <a:xfrm>
            <a:off x="478637" y="3638099"/>
            <a:ext cx="3216840" cy="3196920"/>
          </a:xfrm>
          <a:prstGeom prst="rect">
            <a:avLst/>
          </a:prstGeom>
        </p:spPr>
      </p:pic>
      <p:pic>
        <p:nvPicPr>
          <p:cNvPr id="19" name="Picture 2" descr="j0281102">
            <a:extLst>
              <a:ext uri="{FF2B5EF4-FFF2-40B4-BE49-F238E27FC236}">
                <a16:creationId xmlns:a16="http://schemas.microsoft.com/office/drawing/2014/main" id="{4F082C19-4827-4D1F-8559-BD8706089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85" y="3852646"/>
            <a:ext cx="3079114" cy="2892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CD72713-F446-42E6-9D9A-28EE5B2890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146" y="4048892"/>
            <a:ext cx="3699584" cy="2499790"/>
          </a:xfrm>
          <a:prstGeom prst="rect">
            <a:avLst/>
          </a:prstGeom>
        </p:spPr>
      </p:pic>
      <p:sp>
        <p:nvSpPr>
          <p:cNvPr id="2" name="Дата 1">
            <a:extLst>
              <a:ext uri="{FF2B5EF4-FFF2-40B4-BE49-F238E27FC236}">
                <a16:creationId xmlns:a16="http://schemas.microsoft.com/office/drawing/2014/main" id="{41E0A91F-AB69-4F64-A5E0-C7F47D7B8F4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A82EC4-E79E-4CF6-8129-53208D4D138E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3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88AD3A-5F3C-4CC1-8C8D-FC04E93F3774}"/>
              </a:ext>
            </a:extLst>
          </p:cNvPr>
          <p:cNvSpPr/>
          <p:nvPr/>
        </p:nvSpPr>
        <p:spPr>
          <a:xfrm>
            <a:off x="3375258" y="544401"/>
            <a:ext cx="8665945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Цікаво знати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B27B50-BF23-498A-BBBA-4A19B45810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BDC3575-B4F1-47C4-BBFC-37E68597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75518" y="2882760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Дата 1">
            <a:extLst>
              <a:ext uri="{FF2B5EF4-FFF2-40B4-BE49-F238E27FC236}">
                <a16:creationId xmlns:a16="http://schemas.microsoft.com/office/drawing/2014/main" id="{4883B340-A15E-466C-B925-7C79E8C69EED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F6FC2E-C389-4FB3-B8A7-8B165EEBCF22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027 - Цікаво знати">
            <a:hlinkClick r:id="" action="ppaction://media"/>
            <a:extLst>
              <a:ext uri="{FF2B5EF4-FFF2-40B4-BE49-F238E27FC236}">
                <a16:creationId xmlns:a16="http://schemas.microsoft.com/office/drawing/2014/main" id="{DCEEDDC8-2B80-4C3A-A32C-1F26C5A7D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3294" y="1456402"/>
            <a:ext cx="9073188" cy="510366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87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CD23208-018B-46D1-8E6B-020E6C2EBA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b="12281"/>
          <a:stretch/>
        </p:blipFill>
        <p:spPr>
          <a:xfrm>
            <a:off x="447909" y="1183311"/>
            <a:ext cx="5815373" cy="5053916"/>
          </a:xfrm>
          <a:prstGeom prst="rect">
            <a:avLst/>
          </a:prstGeom>
        </p:spPr>
      </p:pic>
      <p:sp>
        <p:nvSpPr>
          <p:cNvPr id="2" name="Полілінія: фігура 1">
            <a:extLst>
              <a:ext uri="{FF2B5EF4-FFF2-40B4-BE49-F238E27FC236}">
                <a16:creationId xmlns:a16="http://schemas.microsoft.com/office/drawing/2014/main" id="{FEB32611-5F67-43ED-A9A8-DB868987586F}"/>
              </a:ext>
            </a:extLst>
          </p:cNvPr>
          <p:cNvSpPr/>
          <p:nvPr/>
        </p:nvSpPr>
        <p:spPr>
          <a:xfrm>
            <a:off x="3888606" y="1067791"/>
            <a:ext cx="2391973" cy="2163131"/>
          </a:xfrm>
          <a:custGeom>
            <a:avLst/>
            <a:gdLst>
              <a:gd name="connsiteX0" fmla="*/ 163630 w 2391973"/>
              <a:gd name="connsiteY0" fmla="*/ 491502 h 2163131"/>
              <a:gd name="connsiteX1" fmla="*/ 125129 w 2391973"/>
              <a:gd name="connsiteY1" fmla="*/ 982390 h 2163131"/>
              <a:gd name="connsiteX2" fmla="*/ 0 w 2391973"/>
              <a:gd name="connsiteY2" fmla="*/ 1184521 h 2163131"/>
              <a:gd name="connsiteX3" fmla="*/ 125129 w 2391973"/>
              <a:gd name="connsiteY3" fmla="*/ 1627283 h 2163131"/>
              <a:gd name="connsiteX4" fmla="*/ 144379 w 2391973"/>
              <a:gd name="connsiteY4" fmla="*/ 1896790 h 2163131"/>
              <a:gd name="connsiteX5" fmla="*/ 394636 w 2391973"/>
              <a:gd name="connsiteY5" fmla="*/ 1790912 h 2163131"/>
              <a:gd name="connsiteX6" fmla="*/ 991402 w 2391973"/>
              <a:gd name="connsiteY6" fmla="*/ 2002668 h 2163131"/>
              <a:gd name="connsiteX7" fmla="*/ 1934678 w 2391973"/>
              <a:gd name="connsiteY7" fmla="*/ 2127796 h 2163131"/>
              <a:gd name="connsiteX8" fmla="*/ 2300438 w 2391973"/>
              <a:gd name="connsiteY8" fmla="*/ 1338525 h 2163131"/>
              <a:gd name="connsiteX9" fmla="*/ 2310063 w 2391973"/>
              <a:gd name="connsiteY9" fmla="*/ 462626 h 2163131"/>
              <a:gd name="connsiteX10" fmla="*/ 1366788 w 2391973"/>
              <a:gd name="connsiteY10" fmla="*/ 613 h 2163131"/>
              <a:gd name="connsiteX11" fmla="*/ 750771 w 2391973"/>
              <a:gd name="connsiteY11" fmla="*/ 366373 h 2163131"/>
              <a:gd name="connsiteX12" fmla="*/ 163630 w 2391973"/>
              <a:gd name="connsiteY12" fmla="*/ 491502 h 216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91973" h="2163131">
                <a:moveTo>
                  <a:pt x="163630" y="491502"/>
                </a:moveTo>
                <a:cubicBezTo>
                  <a:pt x="59356" y="594172"/>
                  <a:pt x="152401" y="866887"/>
                  <a:pt x="125129" y="982390"/>
                </a:cubicBezTo>
                <a:cubicBezTo>
                  <a:pt x="97857" y="1097893"/>
                  <a:pt x="0" y="1077039"/>
                  <a:pt x="0" y="1184521"/>
                </a:cubicBezTo>
                <a:cubicBezTo>
                  <a:pt x="0" y="1292003"/>
                  <a:pt x="101066" y="1508572"/>
                  <a:pt x="125129" y="1627283"/>
                </a:cubicBezTo>
                <a:cubicBezTo>
                  <a:pt x="149192" y="1745994"/>
                  <a:pt x="99461" y="1869519"/>
                  <a:pt x="144379" y="1896790"/>
                </a:cubicBezTo>
                <a:cubicBezTo>
                  <a:pt x="189297" y="1924061"/>
                  <a:pt x="253466" y="1773266"/>
                  <a:pt x="394636" y="1790912"/>
                </a:cubicBezTo>
                <a:cubicBezTo>
                  <a:pt x="535806" y="1808558"/>
                  <a:pt x="734728" y="1946521"/>
                  <a:pt x="991402" y="2002668"/>
                </a:cubicBezTo>
                <a:cubicBezTo>
                  <a:pt x="1248076" y="2058815"/>
                  <a:pt x="1716505" y="2238487"/>
                  <a:pt x="1934678" y="2127796"/>
                </a:cubicBezTo>
                <a:cubicBezTo>
                  <a:pt x="2152851" y="2017106"/>
                  <a:pt x="2237874" y="1616053"/>
                  <a:pt x="2300438" y="1338525"/>
                </a:cubicBezTo>
                <a:cubicBezTo>
                  <a:pt x="2363002" y="1060997"/>
                  <a:pt x="2465671" y="685611"/>
                  <a:pt x="2310063" y="462626"/>
                </a:cubicBezTo>
                <a:cubicBezTo>
                  <a:pt x="2154455" y="239641"/>
                  <a:pt x="1626670" y="16655"/>
                  <a:pt x="1366788" y="613"/>
                </a:cubicBezTo>
                <a:cubicBezTo>
                  <a:pt x="1106906" y="-15429"/>
                  <a:pt x="946485" y="287767"/>
                  <a:pt x="750771" y="366373"/>
                </a:cubicBezTo>
                <a:cubicBezTo>
                  <a:pt x="555057" y="444979"/>
                  <a:pt x="267904" y="388832"/>
                  <a:pt x="163630" y="4915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D9A0FD40-30F8-4168-8762-B655AA63284D}"/>
              </a:ext>
            </a:extLst>
          </p:cNvPr>
          <p:cNvSpPr/>
          <p:nvPr/>
        </p:nvSpPr>
        <p:spPr>
          <a:xfrm>
            <a:off x="5084592" y="1244826"/>
            <a:ext cx="6814686" cy="4764505"/>
          </a:xfrm>
          <a:prstGeom prst="wedgeRoundRectCallout">
            <a:avLst>
              <a:gd name="adj1" fmla="val -62251"/>
              <a:gd name="adj2" fmla="val -19401"/>
              <a:gd name="adj3" fmla="val 16667"/>
            </a:avLst>
          </a:prstGeom>
          <a:solidFill>
            <a:srgbClr val="D2A67E"/>
          </a:solidFill>
          <a:ln w="57150">
            <a:solidFill>
              <a:srgbClr val="6C3B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6C3B1A"/>
                </a:solidFill>
              </a:rPr>
              <a:t>Привіт. Я - мавпочка </a:t>
            </a:r>
            <a:r>
              <a:rPr lang="uk-UA" sz="3600" b="1" dirty="0" err="1">
                <a:solidFill>
                  <a:srgbClr val="6C3B1A"/>
                </a:solidFill>
              </a:rPr>
              <a:t>Лолі</a:t>
            </a:r>
            <a:r>
              <a:rPr lang="uk-UA" sz="3600" b="1" dirty="0">
                <a:solidFill>
                  <a:srgbClr val="6C3B1A"/>
                </a:solidFill>
              </a:rPr>
              <a:t>. За допомогою моїх братів розкажи мені, з яким настроєм ти прийшов на урок. Якщо твій настрій відповідає настрою мого братика, плесни в долоні. Якщо ні – розведи руки в сторони. </a:t>
            </a:r>
          </a:p>
        </p:txBody>
      </p:sp>
    </p:spTree>
    <p:extLst>
      <p:ext uri="{BB962C8B-B14F-4D97-AF65-F5344CB8AC3E}">
        <p14:creationId xmlns:p14="http://schemas.microsoft.com/office/powerpoint/2010/main" val="131441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397973" y="1262270"/>
            <a:ext cx="5355378" cy="5179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D263E-8104-40B3-9236-34E52FF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61" r="76580" b="31228"/>
          <a:stretch/>
        </p:blipFill>
        <p:spPr>
          <a:xfrm>
            <a:off x="7569924" y="2446503"/>
            <a:ext cx="3152841" cy="28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397973" y="1262270"/>
            <a:ext cx="5355378" cy="5179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D263E-8104-40B3-9236-34E52FF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0" t="48008" r="24210" b="31781"/>
          <a:stretch/>
        </p:blipFill>
        <p:spPr>
          <a:xfrm>
            <a:off x="7569924" y="2446503"/>
            <a:ext cx="3152841" cy="28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397973" y="1262270"/>
            <a:ext cx="5355378" cy="5179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D263E-8104-40B3-9236-34E52FF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23436" r="51412" b="56353"/>
          <a:stretch/>
        </p:blipFill>
        <p:spPr>
          <a:xfrm>
            <a:off x="7569924" y="2446503"/>
            <a:ext cx="3152841" cy="28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9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397973" y="1262270"/>
            <a:ext cx="5355378" cy="5179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D263E-8104-40B3-9236-34E52FF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t="-1135" r="51412" b="80924"/>
          <a:stretch/>
        </p:blipFill>
        <p:spPr>
          <a:xfrm>
            <a:off x="7569924" y="2446503"/>
            <a:ext cx="3152841" cy="28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27.04.2021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00110"/>
          </a:xfrm>
          <a:prstGeom prst="rect">
            <a:avLst/>
          </a:prstGeom>
          <a:solidFill>
            <a:srgbClr val="2F3242"/>
          </a:solidFill>
          <a:ln>
            <a:solidFill>
              <a:srgbClr val="58433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Психолог</a:t>
            </a:r>
            <a:r>
              <a:rPr lang="uk-UA" sz="2000" b="1" dirty="0" err="1">
                <a:solidFill>
                  <a:schemeClr val="bg1"/>
                </a:solidFill>
              </a:rPr>
              <a:t>ічна</a:t>
            </a:r>
            <a:r>
              <a:rPr lang="uk-UA" sz="2000" b="1" dirty="0">
                <a:solidFill>
                  <a:schemeClr val="bg1"/>
                </a:solidFill>
              </a:rPr>
              <a:t> вправа «Спіймай емотикон свого настрою»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E19064-CE97-4766-902C-0E2080478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6"/>
          <a:stretch/>
        </p:blipFill>
        <p:spPr>
          <a:xfrm>
            <a:off x="397973" y="1262270"/>
            <a:ext cx="5355378" cy="51790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7FD263E-8104-40B3-9236-34E52FF6DA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" t="-1066" r="77152" b="80855"/>
          <a:stretch/>
        </p:blipFill>
        <p:spPr>
          <a:xfrm>
            <a:off x="7569924" y="2446503"/>
            <a:ext cx="3152841" cy="28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Тема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4944</TotalTime>
  <Words>577</Words>
  <Application>Microsoft Office PowerPoint</Application>
  <PresentationFormat>Widescreen</PresentationFormat>
  <Paragraphs>152</Paragraphs>
  <Slides>30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Monotype Corsiva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https://vsimpptx.com</dc:title>
  <dc:creator>Василь Цупа</dc:creator>
  <cp:lastModifiedBy>Василь Цупа</cp:lastModifiedBy>
  <cp:revision>1887</cp:revision>
  <dcterms:created xsi:type="dcterms:W3CDTF">2015-10-20T21:14:13Z</dcterms:created>
  <dcterms:modified xsi:type="dcterms:W3CDTF">2021-04-27T10:15:21Z</dcterms:modified>
</cp:coreProperties>
</file>