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6" r:id="rId4"/>
    <p:sldId id="271" r:id="rId5"/>
    <p:sldId id="261" r:id="rId6"/>
    <p:sldId id="262" r:id="rId7"/>
    <p:sldId id="260" r:id="rId8"/>
    <p:sldId id="264" r:id="rId9"/>
    <p:sldId id="265" r:id="rId10"/>
    <p:sldId id="269" r:id="rId11"/>
    <p:sldId id="272" r:id="rId12"/>
    <p:sldId id="267" r:id="rId13"/>
    <p:sldId id="273" r:id="rId14"/>
    <p:sldId id="274" r:id="rId15"/>
    <p:sldId id="268" r:id="rId16"/>
    <p:sldId id="270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E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22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58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16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522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811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5454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13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434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13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28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86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68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06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083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67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65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30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94D7-39AB-41A7-8809-40448F68EBA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DA3CA78-C4B0-41DB-926B-F04594A66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79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МОЯ РАБОТА\Моя писанина\фоны для презентаций\АРХИВНЫЕ ФОНЫ\126 ФОНОВ\126 фоны для презентаций\notebook_b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2214546" y="1357298"/>
            <a:ext cx="5429288" cy="471490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k-UA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ВІДОКРЕМЛЕНІ ЧЛЕНИ РЕЧЕННЯ:</a:t>
            </a:r>
            <a:b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k-UA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sz="4400" b="1" i="1" dirty="0" smtClean="0">
                <a:solidFill>
                  <a:schemeClr val="accent5">
                    <a:lumMod val="75000"/>
                  </a:schemeClr>
                </a:solidFill>
              </a:rPr>
              <a:t>Відокремлена обставина</a:t>
            </a:r>
            <a:endParaRPr lang="ru-RU" sz="44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01127"/>
            <a:ext cx="7058744" cy="128089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sz="4400" b="1" u="sng" dirty="0" smtClean="0">
                <a:solidFill>
                  <a:schemeClr val="accent6">
                    <a:lumMod val="50000"/>
                  </a:schemeClr>
                </a:solidFill>
              </a:rPr>
              <a:t>НЕ</a:t>
            </a:r>
            <a:r>
              <a:rPr lang="uk-UA" sz="4400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ВІДОКРЕМЛЮЮТЬСЯ:  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1291604"/>
            <a:ext cx="8784976" cy="1993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altLang="uk-UA" sz="3200" b="1" dirty="0" smtClean="0">
                <a:latin typeface="Bookman Old Style" panose="02050604050505020204" pitchFamily="18" charset="0"/>
              </a:rPr>
              <a:t>Якщо обставини</a:t>
            </a:r>
            <a:r>
              <a:rPr lang="ru-RU" altLang="uk-UA" sz="3200" b="1" dirty="0">
                <a:latin typeface="Bookman Old Style" panose="02050604050505020204" pitchFamily="18" charset="0"/>
              </a:rPr>
              <a:t>, </a:t>
            </a:r>
            <a:r>
              <a:rPr lang="ru-RU" altLang="uk-UA" sz="3200" b="1" dirty="0" err="1">
                <a:latin typeface="Bookman Old Style" panose="02050604050505020204" pitchFamily="18" charset="0"/>
              </a:rPr>
              <a:t>виражені</a:t>
            </a:r>
            <a:r>
              <a:rPr lang="ru-RU" altLang="uk-UA" sz="3200" b="1" dirty="0">
                <a:latin typeface="Bookman Old Style" panose="02050604050505020204" pitchFamily="18" charset="0"/>
              </a:rPr>
              <a:t> </a:t>
            </a:r>
            <a:r>
              <a:rPr lang="ru-RU" altLang="uk-UA" sz="3200" b="1" dirty="0" err="1">
                <a:solidFill>
                  <a:schemeClr val="accent1"/>
                </a:solidFill>
                <a:latin typeface="Bookman Old Style" panose="02050604050505020204" pitchFamily="18" charset="0"/>
              </a:rPr>
              <a:t>дієприслівниковими</a:t>
            </a:r>
            <a:r>
              <a:rPr lang="ru-RU" altLang="uk-UA" sz="32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3200" b="1" dirty="0" err="1">
                <a:solidFill>
                  <a:schemeClr val="accent1"/>
                </a:solidFill>
                <a:latin typeface="Bookman Old Style" panose="02050604050505020204" pitchFamily="18" charset="0"/>
              </a:rPr>
              <a:t>зворотами</a:t>
            </a:r>
            <a:r>
              <a:rPr lang="ru-RU" altLang="uk-UA" sz="3200" b="1" dirty="0" smtClean="0">
                <a:latin typeface="Bookman Old Style" panose="02050604050505020204" pitchFamily="18" charset="0"/>
              </a:rPr>
              <a:t>, </a:t>
            </a:r>
            <a:r>
              <a:rPr lang="ru-RU" altLang="uk-UA" sz="3200" b="1" dirty="0">
                <a:latin typeface="Bookman Old Style" panose="02050604050505020204" pitchFamily="18" charset="0"/>
              </a:rPr>
              <a:t>є </a:t>
            </a:r>
            <a:r>
              <a:rPr lang="ru-RU" altLang="uk-UA" sz="3200" b="1" spc="3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ФРАЗЕОЛОГІЗМАМИ </a:t>
            </a:r>
          </a:p>
          <a:p>
            <a:pPr algn="ctr">
              <a:lnSpc>
                <a:spcPct val="80000"/>
              </a:lnSpc>
            </a:pPr>
            <a:r>
              <a:rPr lang="ru-RU" altLang="uk-UA" sz="3200" spc="3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і за </a:t>
            </a:r>
            <a:r>
              <a:rPr lang="ru-RU" altLang="uk-UA" sz="3200" spc="30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значенням</a:t>
            </a:r>
            <a:r>
              <a:rPr lang="ru-RU" altLang="uk-UA" sz="3200" spc="3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3200" spc="30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близькі</a:t>
            </a:r>
            <a:r>
              <a:rPr lang="ru-RU" altLang="uk-UA" sz="3200" spc="3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до </a:t>
            </a:r>
            <a:r>
              <a:rPr lang="ru-RU" altLang="uk-UA" sz="3200" spc="30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прислівника</a:t>
            </a:r>
            <a:r>
              <a:rPr lang="ru-RU" altLang="uk-UA" sz="3200" b="1" dirty="0" smtClean="0">
                <a:latin typeface="Bookman Old Style" panose="02050604050505020204" pitchFamily="18" charset="0"/>
              </a:rPr>
              <a:t>: </a:t>
            </a:r>
            <a:endParaRPr lang="ru-RU" altLang="uk-UA" sz="3200" b="1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3284984"/>
            <a:ext cx="89289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uk-UA" sz="2400" i="1" dirty="0" smtClean="0">
              <a:latin typeface="Bookman Old Style" panose="02050604050505020204" pitchFamily="18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uk-UA" sz="2400" i="1" dirty="0" err="1" smtClean="0">
                <a:latin typeface="Bookman Old Style" panose="02050604050505020204" pitchFamily="18" charset="0"/>
              </a:rPr>
              <a:t>Працювати</a:t>
            </a:r>
            <a:r>
              <a:rPr lang="ru-RU" altLang="uk-UA" sz="2400" b="1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i="1" dirty="0">
                <a:latin typeface="Bookman Old Style" panose="02050604050505020204" pitchFamily="18" charset="0"/>
              </a:rPr>
              <a:t>не </a:t>
            </a:r>
            <a:r>
              <a:rPr lang="ru-RU" altLang="uk-UA" sz="2400" b="1" i="1" dirty="0" err="1">
                <a:latin typeface="Bookman Old Style" panose="02050604050505020204" pitchFamily="18" charset="0"/>
              </a:rPr>
              <a:t>покладаючи</a:t>
            </a:r>
            <a:r>
              <a:rPr lang="ru-RU" altLang="uk-UA" sz="2400" b="1" i="1" dirty="0">
                <a:latin typeface="Bookman Old Style" panose="02050604050505020204" pitchFamily="18" charset="0"/>
              </a:rPr>
              <a:t> рук. </a:t>
            </a:r>
            <a:r>
              <a:rPr lang="ru-RU" altLang="uk-UA" sz="16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(= </a:t>
            </a:r>
            <a:r>
              <a:rPr lang="ru-RU" altLang="uk-UA" sz="1600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працювати</a:t>
            </a:r>
            <a:r>
              <a:rPr lang="ru-RU" altLang="uk-UA" sz="16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16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тяжко</a:t>
            </a:r>
            <a:r>
              <a:rPr lang="ru-RU" altLang="uk-UA" sz="16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lang="ru-RU" altLang="uk-UA" sz="2400" i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altLang="uk-UA" sz="2400" i="1" dirty="0" err="1" smtClean="0">
                <a:latin typeface="Bookman Old Style" panose="02050604050505020204" pitchFamily="18" charset="0"/>
              </a:rPr>
              <a:t>Бігти</a:t>
            </a:r>
            <a:r>
              <a:rPr lang="ru-RU" altLang="uk-UA" sz="2400" b="1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i="1" dirty="0">
                <a:latin typeface="Bookman Old Style" panose="02050604050505020204" pitchFamily="18" charset="0"/>
              </a:rPr>
              <a:t>не </a:t>
            </a:r>
            <a:r>
              <a:rPr lang="ru-RU" altLang="uk-UA" sz="2400" b="1" i="1" dirty="0" err="1">
                <a:latin typeface="Bookman Old Style" panose="02050604050505020204" pitchFamily="18" charset="0"/>
              </a:rPr>
              <a:t>чуючи</a:t>
            </a:r>
            <a:r>
              <a:rPr lang="ru-RU" altLang="uk-UA" sz="2400" b="1" i="1" dirty="0">
                <a:latin typeface="Bookman Old Style" panose="02050604050505020204" pitchFamily="18" charset="0"/>
              </a:rPr>
              <a:t> </a:t>
            </a:r>
            <a:r>
              <a:rPr lang="ru-RU" altLang="uk-UA" sz="2400" b="1" i="1" dirty="0" err="1">
                <a:latin typeface="Bookman Old Style" panose="02050604050505020204" pitchFamily="18" charset="0"/>
              </a:rPr>
              <a:t>ніг</a:t>
            </a:r>
            <a:r>
              <a:rPr lang="ru-RU" altLang="uk-UA" sz="2400" b="1" i="1" dirty="0">
                <a:latin typeface="Bookman Old Style" panose="02050604050505020204" pitchFamily="18" charset="0"/>
              </a:rPr>
              <a:t>.</a:t>
            </a:r>
            <a:r>
              <a:rPr lang="ru-RU" altLang="uk-UA" sz="2400" b="1" dirty="0">
                <a:latin typeface="Bookman Old Style" panose="02050604050505020204" pitchFamily="18" charset="0"/>
              </a:rPr>
              <a:t> </a:t>
            </a:r>
            <a:r>
              <a:rPr lang="ru-RU" altLang="uk-UA" sz="16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(= </a:t>
            </a:r>
            <a:r>
              <a:rPr lang="ru-RU" altLang="uk-UA" sz="1600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бігти</a:t>
            </a:r>
            <a:r>
              <a:rPr lang="ru-RU" altLang="uk-UA" sz="16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1600" b="1" i="1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швидко</a:t>
            </a:r>
            <a:r>
              <a:rPr lang="ru-RU" altLang="uk-UA" sz="16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lang="ru-RU" altLang="uk-UA" sz="2400" i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uk-UA" sz="2800" b="1" dirty="0">
              <a:latin typeface="Bookman Old Style" panose="020506040505050202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4437112"/>
            <a:ext cx="8640960" cy="2304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Але:</a:t>
            </a:r>
          </a:p>
          <a:p>
            <a:pPr algn="ctr"/>
            <a:r>
              <a:rPr lang="uk-UA" sz="2400" dirty="0" smtClean="0"/>
              <a:t>Якщо дія присудка і дія дієприслівника в фразеологізмі мисляться не як одна, а різні, то відокремлюємо:</a:t>
            </a:r>
          </a:p>
          <a:p>
            <a:pPr algn="ctr"/>
            <a:endParaRPr lang="uk-UA" sz="2400" dirty="0" smtClean="0"/>
          </a:p>
          <a:p>
            <a:pPr algn="ctr"/>
            <a:r>
              <a:rPr lang="uk-UA" sz="2400" i="1" dirty="0" smtClean="0">
                <a:latin typeface="Georgia" panose="02040502050405020303" pitchFamily="18" charset="0"/>
              </a:rPr>
              <a:t>Нерозумний</a:t>
            </a:r>
            <a:r>
              <a:rPr lang="uk-UA" sz="24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,</a:t>
            </a:r>
            <a:r>
              <a:rPr lang="uk-UA" sz="2400" i="1" dirty="0" smtClean="0">
                <a:latin typeface="Georgia" panose="02040502050405020303" pitchFamily="18" charset="0"/>
              </a:rPr>
              <a:t> </a:t>
            </a:r>
            <a:r>
              <a:rPr lang="uk-UA" sz="2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опустивши руки</a:t>
            </a:r>
            <a:r>
              <a:rPr lang="uk-UA" sz="24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,</a:t>
            </a:r>
            <a:r>
              <a:rPr lang="uk-UA" sz="2400" i="1" dirty="0" smtClean="0">
                <a:latin typeface="Georgia" panose="02040502050405020303" pitchFamily="18" charset="0"/>
              </a:rPr>
              <a:t> живе</a:t>
            </a:r>
            <a:r>
              <a:rPr lang="uk-UA" i="1" dirty="0" smtClean="0">
                <a:latin typeface="Georgia" panose="02040502050405020303" pitchFamily="18" charset="0"/>
              </a:rPr>
              <a:t>. </a:t>
            </a:r>
            <a:r>
              <a:rPr lang="uk-UA" sz="16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(опустив руки і живе)</a:t>
            </a:r>
            <a:endParaRPr lang="uk-UA" sz="20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3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628800"/>
            <a:ext cx="7344816" cy="3452963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/>
              <a:t>Відокремлена обставина</a:t>
            </a:r>
            <a:r>
              <a:rPr lang="uk-UA" sz="4000" dirty="0"/>
              <a:t>, виражена </a:t>
            </a: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4000" b="1" dirty="0" smtClean="0">
                <a:solidFill>
                  <a:srgbClr val="C00000"/>
                </a:solidFill>
              </a:rPr>
              <a:t>іменником з прийменником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Picture 3" descr="D:\Украинский язык\крутяк\Творча робота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039" y="3707782"/>
            <a:ext cx="2257425" cy="274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008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10"/>
            <a:ext cx="9144000" cy="68614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283906"/>
            <a:ext cx="8640960" cy="2074242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/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/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u="dotDash" dirty="0">
                <a:latin typeface="Bookman Old Style" panose="02050604050505020204" pitchFamily="18" charset="0"/>
              </a:rPr>
              <a:t/>
            </a:r>
            <a:br>
              <a:rPr lang="ru-RU" altLang="uk-UA" b="1" u="dotDash" dirty="0">
                <a:latin typeface="Bookman Old Style" panose="02050604050505020204" pitchFamily="18" charset="0"/>
              </a:rPr>
            </a:br>
            <a:r>
              <a:rPr lang="ru-RU" altLang="uk-UA" b="1" u="dotDash" dirty="0" smtClean="0">
                <a:latin typeface="Bookman Old Style" panose="02050604050505020204" pitchFamily="18" charset="0"/>
              </a:rPr>
              <a:t/>
            </a:r>
            <a:br>
              <a:rPr lang="ru-RU" altLang="uk-UA" b="1" u="dotDash" dirty="0" smtClean="0">
                <a:latin typeface="Bookman Old Style" panose="02050604050505020204" pitchFamily="18" charset="0"/>
              </a:rPr>
            </a:br>
            <a:r>
              <a:rPr lang="ru-RU" altLang="uk-UA" b="1" u="dotDash" dirty="0">
                <a:latin typeface="Bookman Old Style" panose="02050604050505020204" pitchFamily="18" charset="0"/>
              </a:rPr>
              <a:t/>
            </a:r>
            <a:br>
              <a:rPr lang="ru-RU" altLang="uk-UA" b="1" u="dotDash" dirty="0">
                <a:latin typeface="Bookman Old Style" panose="02050604050505020204" pitchFamily="18" charset="0"/>
              </a:rPr>
            </a:br>
            <a:r>
              <a:rPr lang="ru-RU" altLang="uk-UA" sz="3100" b="1" i="1" u="dotDash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Незважаючи</a:t>
            </a:r>
            <a:r>
              <a:rPr lang="ru-RU" altLang="uk-UA" sz="3100" b="1" i="1" u="dotDash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3100" b="1" i="1" u="dotDash" dirty="0">
                <a:solidFill>
                  <a:srgbClr val="0070C0"/>
                </a:solidFill>
                <a:latin typeface="Bookman Old Style" panose="02050604050505020204" pitchFamily="18" charset="0"/>
              </a:rPr>
              <a:t>на </a:t>
            </a:r>
            <a:r>
              <a:rPr lang="ru-RU" altLang="uk-UA" sz="3100" b="1" i="1" u="dotDash" dirty="0" err="1">
                <a:solidFill>
                  <a:schemeClr val="tx1"/>
                </a:solidFill>
                <a:uFill>
                  <a:solidFill>
                    <a:srgbClr val="0070C0"/>
                  </a:solidFill>
                </a:uFill>
                <a:latin typeface="Bookman Old Style" panose="02050604050505020204" pitchFamily="18" charset="0"/>
              </a:rPr>
              <a:t>ранню</a:t>
            </a:r>
            <a:r>
              <a:rPr lang="ru-RU" altLang="uk-UA" sz="3100" b="1" i="1" u="dotDash" dirty="0">
                <a:solidFill>
                  <a:schemeClr val="tx1"/>
                </a:solidFill>
                <a:uFill>
                  <a:solidFill>
                    <a:srgbClr val="0070C0"/>
                  </a:solidFill>
                </a:uFill>
                <a:latin typeface="Bookman Old Style" panose="02050604050505020204" pitchFamily="18" charset="0"/>
              </a:rPr>
              <a:t> пору</a:t>
            </a:r>
            <a:r>
              <a:rPr lang="ru-RU" altLang="uk-UA" sz="3100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,</a:t>
            </a:r>
            <a:r>
              <a:rPr lang="ru-RU" altLang="uk-UA" sz="3100" i="1" dirty="0">
                <a:latin typeface="Bookman Old Style" panose="02050604050505020204" pitchFamily="18" charset="0"/>
              </a:rPr>
              <a:t> то в одному </a:t>
            </a:r>
            <a:r>
              <a:rPr lang="ru-RU" altLang="uk-UA" sz="3100" i="1" dirty="0" err="1">
                <a:latin typeface="Bookman Old Style" panose="02050604050505020204" pitchFamily="18" charset="0"/>
              </a:rPr>
              <a:t>кінці</a:t>
            </a:r>
            <a:r>
              <a:rPr lang="ru-RU" altLang="uk-UA" sz="3100" i="1" dirty="0">
                <a:latin typeface="Bookman Old Style" panose="02050604050505020204" pitchFamily="18" charset="0"/>
              </a:rPr>
              <a:t>, то в </a:t>
            </a:r>
            <a:r>
              <a:rPr lang="ru-RU" altLang="uk-UA" sz="3100" i="1" dirty="0" err="1">
                <a:latin typeface="Bookman Old Style" panose="02050604050505020204" pitchFamily="18" charset="0"/>
              </a:rPr>
              <a:t>іншому</a:t>
            </a:r>
            <a:r>
              <a:rPr lang="ru-RU" altLang="uk-UA" sz="3100" i="1" dirty="0">
                <a:latin typeface="Bookman Old Style" panose="02050604050505020204" pitchFamily="18" charset="0"/>
              </a:rPr>
              <a:t> </a:t>
            </a:r>
            <a:r>
              <a:rPr lang="ru-RU" altLang="uk-UA" sz="3100" i="1" dirty="0" err="1">
                <a:latin typeface="Bookman Old Style" panose="02050604050505020204" pitchFamily="18" charset="0"/>
              </a:rPr>
              <a:t>зривалася</a:t>
            </a:r>
            <a:r>
              <a:rPr lang="ru-RU" altLang="uk-UA" sz="3100" i="1" dirty="0">
                <a:latin typeface="Bookman Old Style" panose="02050604050505020204" pitchFamily="18" charset="0"/>
              </a:rPr>
              <a:t> </a:t>
            </a:r>
            <a:r>
              <a:rPr lang="ru-RU" altLang="uk-UA" sz="3100" i="1" dirty="0" err="1" smtClean="0">
                <a:latin typeface="Bookman Old Style" panose="02050604050505020204" pitchFamily="18" charset="0"/>
              </a:rPr>
              <a:t>пісня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.</a:t>
            </a:r>
            <a:br>
              <a:rPr lang="ru-RU" altLang="uk-UA" sz="3100" i="1" dirty="0" smtClean="0">
                <a:latin typeface="Bookman Old Style" panose="02050604050505020204" pitchFamily="18" charset="0"/>
              </a:rPr>
            </a:br>
            <a:r>
              <a:rPr lang="ru-RU" altLang="uk-UA" sz="3100" i="1" dirty="0">
                <a:latin typeface="Bookman Old Style" panose="02050604050505020204" pitchFamily="18" charset="0"/>
              </a:rPr>
              <a:t/>
            </a:r>
            <a:br>
              <a:rPr lang="ru-RU" altLang="uk-UA" sz="3100" i="1" dirty="0">
                <a:latin typeface="Bookman Old Style" panose="02050604050505020204" pitchFamily="18" charset="0"/>
              </a:rPr>
            </a:br>
            <a:endParaRPr lang="ru-RU" sz="31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3512" y="704242"/>
            <a:ext cx="8280920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spc="300" dirty="0" smtClean="0">
                <a:solidFill>
                  <a:srgbClr val="0070C0"/>
                </a:solidFill>
              </a:rPr>
              <a:t>ВІДОКРЕМЛЮЮТЬСЯ:</a:t>
            </a:r>
            <a:endParaRPr lang="uk-UA" sz="2800" spc="300" dirty="0">
              <a:solidFill>
                <a:srgbClr val="0070C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5481" y="1636745"/>
            <a:ext cx="8856983" cy="23054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uk-UA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Обставини</a:t>
            </a:r>
            <a:r>
              <a:rPr lang="ru-RU" altLang="uk-UA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8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виражені</a:t>
            </a:r>
            <a:r>
              <a:rPr lang="ru-RU" altLang="uk-UA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endParaRPr lang="ru-RU" altLang="uk-UA" sz="2800" b="1" dirty="0" smtClean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altLang="uk-UA" sz="2800" b="1" spc="600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іменниками</a:t>
            </a:r>
            <a:r>
              <a:rPr lang="ru-RU" altLang="uk-UA" sz="28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ru-RU" altLang="uk-UA" sz="2800" b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зі</a:t>
            </a:r>
            <a:r>
              <a:rPr lang="ru-RU" altLang="uk-UA" sz="28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словами </a:t>
            </a:r>
            <a:endParaRPr lang="ru-RU" altLang="uk-UA" sz="2400" b="1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altLang="uk-UA" sz="2800" b="1" i="1" spc="3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незважаючи</a:t>
            </a:r>
            <a:r>
              <a:rPr lang="ru-RU" altLang="uk-UA" sz="2800" b="1" i="1" spc="3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800" b="1" i="1" spc="300" dirty="0">
                <a:solidFill>
                  <a:srgbClr val="0070C0"/>
                </a:solidFill>
                <a:latin typeface="Bookman Old Style" panose="02050604050505020204" pitchFamily="18" charset="0"/>
              </a:rPr>
              <a:t>на</a:t>
            </a:r>
            <a:r>
              <a:rPr lang="ru-RU" altLang="uk-UA" sz="2800" b="1" i="1" spc="3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</a:p>
          <a:p>
            <a:pPr algn="ctr"/>
            <a:r>
              <a:rPr lang="ru-RU" altLang="uk-UA" sz="2800" b="1" i="1" spc="3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починаючи</a:t>
            </a:r>
            <a:r>
              <a:rPr lang="ru-RU" altLang="uk-UA" sz="2800" b="1" i="1" spc="3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з, </a:t>
            </a:r>
            <a:r>
              <a:rPr lang="ru-RU" altLang="uk-UA" sz="2800" b="1" i="1" spc="300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кінчаючи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 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2119" y="3933056"/>
            <a:ext cx="7525304" cy="2592288"/>
          </a:xfrm>
        </p:spPr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1884" y="404664"/>
            <a:ext cx="7272808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ВІДОКРЕМЛЮЮТЬСЯ </a:t>
            </a:r>
          </a:p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ЗА </a:t>
            </a:r>
            <a:r>
              <a:rPr lang="uk-UA" sz="2800" b="1" dirty="0" smtClean="0">
                <a:solidFill>
                  <a:srgbClr val="C00000"/>
                </a:solidFill>
              </a:rPr>
              <a:t>БАЖАННЯМ</a:t>
            </a:r>
            <a:r>
              <a:rPr lang="uk-UA" sz="2800" b="1" dirty="0" smtClean="0">
                <a:solidFill>
                  <a:srgbClr val="0070C0"/>
                </a:solidFill>
              </a:rPr>
              <a:t> АВТОРА</a:t>
            </a:r>
            <a:endParaRPr lang="uk-UA" sz="2800" b="1" dirty="0">
              <a:solidFill>
                <a:srgbClr val="0070C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1484784"/>
            <a:ext cx="8662486" cy="22322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</a:rPr>
              <a:t>Обставини, що вводяться словами </a:t>
            </a:r>
            <a:r>
              <a:rPr lang="uk-UA" sz="2800" b="1" i="1" dirty="0">
                <a:solidFill>
                  <a:srgbClr val="C00000"/>
                </a:solidFill>
              </a:rPr>
              <a:t>всупереч, </a:t>
            </a:r>
            <a:r>
              <a:rPr lang="uk-UA" sz="2800" b="1" i="1" dirty="0" smtClean="0">
                <a:solidFill>
                  <a:srgbClr val="C00000"/>
                </a:solidFill>
              </a:rPr>
              <a:t>внаслідок, наперекір</a:t>
            </a:r>
            <a:r>
              <a:rPr lang="uk-UA" sz="2800" b="1" i="1" dirty="0">
                <a:solidFill>
                  <a:srgbClr val="C00000"/>
                </a:solidFill>
              </a:rPr>
              <a:t>, попри, залежно від, відповідно до, згідно з, </a:t>
            </a:r>
            <a:endParaRPr lang="uk-UA" sz="2800" b="1" i="1" dirty="0" smtClean="0">
              <a:solidFill>
                <a:srgbClr val="C00000"/>
              </a:solidFill>
            </a:endParaRPr>
          </a:p>
          <a:p>
            <a:pPr algn="ctr"/>
            <a:r>
              <a:rPr lang="uk-UA" sz="2800" b="1" i="1" dirty="0" smtClean="0">
                <a:solidFill>
                  <a:srgbClr val="C00000"/>
                </a:solidFill>
              </a:rPr>
              <a:t>у </a:t>
            </a:r>
            <a:r>
              <a:rPr lang="uk-UA" sz="2800" b="1" i="1" dirty="0">
                <a:solidFill>
                  <a:srgbClr val="C00000"/>
                </a:solidFill>
              </a:rPr>
              <a:t>зв'язку з, на відміну від, </a:t>
            </a:r>
            <a:r>
              <a:rPr lang="uk-UA" sz="2800" b="1" i="1" dirty="0" smtClean="0">
                <a:solidFill>
                  <a:srgbClr val="C00000"/>
                </a:solidFill>
              </a:rPr>
              <a:t>особливо, </a:t>
            </a:r>
          </a:p>
          <a:p>
            <a:pPr algn="ctr"/>
            <a:r>
              <a:rPr lang="uk-UA" sz="2800" b="1" i="1" dirty="0" smtClean="0">
                <a:solidFill>
                  <a:srgbClr val="C00000"/>
                </a:solidFill>
              </a:rPr>
              <a:t>з причини, у випадку, наперекір</a:t>
            </a:r>
            <a:r>
              <a:rPr lang="uk-UA" sz="2800" b="1" dirty="0" smtClean="0">
                <a:solidFill>
                  <a:schemeClr val="tx1"/>
                </a:solidFill>
              </a:rPr>
              <a:t>: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933056"/>
            <a:ext cx="8662486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i="1" dirty="0" smtClean="0">
                <a:latin typeface="Georgia" panose="02040502050405020303" pitchFamily="18" charset="0"/>
              </a:rPr>
              <a:t>	</a:t>
            </a:r>
          </a:p>
          <a:p>
            <a:r>
              <a:rPr lang="ru-RU" sz="2000" i="1" dirty="0">
                <a:latin typeface="Georgia" panose="02040502050405020303" pitchFamily="18" charset="0"/>
              </a:rPr>
              <a:t>	</a:t>
            </a:r>
            <a:r>
              <a:rPr lang="ru-RU" sz="2000" i="1" dirty="0" smtClean="0">
                <a:latin typeface="Georgia" panose="02040502050405020303" pitchFamily="18" charset="0"/>
              </a:rPr>
              <a:t>Політичні </a:t>
            </a:r>
            <a:r>
              <a:rPr lang="ru-RU" sz="2000" i="1" dirty="0" err="1">
                <a:latin typeface="Georgia" panose="02040502050405020303" pitchFamily="18" charset="0"/>
              </a:rPr>
              <a:t>оглядачі</a:t>
            </a:r>
            <a:r>
              <a:rPr lang="ru-RU" sz="2000" i="1" dirty="0"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latin typeface="Georgia" panose="02040502050405020303" pitchFamily="18" charset="0"/>
              </a:rPr>
              <a:t>пишуть</a:t>
            </a:r>
            <a:r>
              <a:rPr lang="ru-RU" sz="2000" i="1" dirty="0">
                <a:latin typeface="Georgia" panose="02040502050405020303" pitchFamily="18" charset="0"/>
              </a:rPr>
              <a:t> про </a:t>
            </a:r>
            <a:r>
              <a:rPr lang="ru-RU" sz="2000" i="1" dirty="0" smtClean="0">
                <a:latin typeface="Georgia" panose="02040502050405020303" pitchFamily="18" charset="0"/>
              </a:rPr>
              <a:t>жарку зиму </a:t>
            </a:r>
            <a:r>
              <a:rPr lang="ru-RU" sz="2000" i="1" dirty="0">
                <a:latin typeface="Georgia" panose="02040502050405020303" pitchFamily="18" charset="0"/>
              </a:rPr>
              <a:t>у </a:t>
            </a:r>
            <a:r>
              <a:rPr lang="ru-RU" sz="2000" i="1" dirty="0" err="1">
                <a:latin typeface="Georgia" panose="02040502050405020303" pitchFamily="18" charset="0"/>
              </a:rPr>
              <a:t>багатьох</a:t>
            </a:r>
            <a:r>
              <a:rPr lang="ru-RU" sz="2000" i="1" dirty="0"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latin typeface="Georgia" panose="02040502050405020303" pitchFamily="18" charset="0"/>
              </a:rPr>
              <a:t>країнах</a:t>
            </a:r>
            <a:r>
              <a:rPr lang="ru-RU" sz="2000" i="1" dirty="0">
                <a:latin typeface="Georgia" panose="02040502050405020303" pitchFamily="18" charset="0"/>
              </a:rPr>
              <a:t> Заходу </a:t>
            </a:r>
            <a:r>
              <a:rPr lang="ru-RU" sz="2000" b="1" i="1" dirty="0" err="1">
                <a:solidFill>
                  <a:srgbClr val="C00000"/>
                </a:solidFill>
                <a:latin typeface="Georgia" panose="02040502050405020303" pitchFamily="18" charset="0"/>
              </a:rPr>
              <a:t>всупереч</a:t>
            </a:r>
            <a:r>
              <a:rPr lang="ru-RU" sz="2000" i="1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Georgia" panose="02040502050405020303" pitchFamily="18" charset="0"/>
              </a:rPr>
              <a:t>повідомленням</a:t>
            </a:r>
            <a:r>
              <a:rPr lang="ru-RU" sz="2000" i="1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20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синоптиків</a:t>
            </a:r>
            <a:r>
              <a:rPr lang="ru-RU" sz="2000" i="1" dirty="0" smtClean="0">
                <a:latin typeface="Georgia" panose="02040502050405020303" pitchFamily="18" charset="0"/>
              </a:rPr>
              <a:t>.</a:t>
            </a:r>
            <a:endParaRPr lang="ru-RU" sz="2000" i="1" dirty="0">
              <a:latin typeface="Georgia" panose="02040502050405020303" pitchFamily="18" charset="0"/>
            </a:endParaRPr>
          </a:p>
          <a:p>
            <a:endParaRPr lang="ru-RU" sz="2000" i="1" dirty="0" smtClean="0">
              <a:latin typeface="Georgia" panose="02040502050405020303" pitchFamily="18" charset="0"/>
            </a:endParaRPr>
          </a:p>
          <a:p>
            <a:r>
              <a:rPr lang="ru-RU" sz="2000" i="1" dirty="0" smtClean="0">
                <a:latin typeface="Georgia" panose="02040502050405020303" pitchFamily="18" charset="0"/>
              </a:rPr>
              <a:t>Або</a:t>
            </a:r>
          </a:p>
          <a:p>
            <a:endParaRPr lang="ru-RU" sz="2000" i="1" dirty="0" smtClean="0">
              <a:latin typeface="Georgia" panose="02040502050405020303" pitchFamily="18" charset="0"/>
            </a:endParaRPr>
          </a:p>
          <a:p>
            <a:r>
              <a:rPr lang="ru-RU" sz="2000" i="1" dirty="0" smtClean="0">
                <a:latin typeface="Georgia" panose="02040502050405020303" pitchFamily="18" charset="0"/>
              </a:rPr>
              <a:t>	Політичні </a:t>
            </a:r>
            <a:r>
              <a:rPr lang="ru-RU" sz="2000" i="1" dirty="0" err="1">
                <a:latin typeface="Georgia" panose="02040502050405020303" pitchFamily="18" charset="0"/>
              </a:rPr>
              <a:t>оглядачі</a:t>
            </a:r>
            <a:r>
              <a:rPr lang="ru-RU" sz="2000" i="1" dirty="0"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latin typeface="Georgia" panose="02040502050405020303" pitchFamily="18" charset="0"/>
              </a:rPr>
              <a:t>пишуть</a:t>
            </a:r>
            <a:r>
              <a:rPr lang="ru-RU" sz="2000" i="1" dirty="0">
                <a:latin typeface="Georgia" panose="02040502050405020303" pitchFamily="18" charset="0"/>
              </a:rPr>
              <a:t> про жарку зиму у </a:t>
            </a:r>
            <a:r>
              <a:rPr lang="ru-RU" sz="2000" i="1" dirty="0" err="1">
                <a:latin typeface="Georgia" panose="02040502050405020303" pitchFamily="18" charset="0"/>
              </a:rPr>
              <a:t>багатьох</a:t>
            </a:r>
            <a:r>
              <a:rPr lang="ru-RU" sz="2000" i="1" dirty="0"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latin typeface="Georgia" panose="02040502050405020303" pitchFamily="18" charset="0"/>
              </a:rPr>
              <a:t>країнах</a:t>
            </a:r>
            <a:r>
              <a:rPr lang="ru-RU" sz="2000" i="1" dirty="0">
                <a:latin typeface="Georgia" panose="02040502050405020303" pitchFamily="18" charset="0"/>
              </a:rPr>
              <a:t> </a:t>
            </a:r>
            <a:r>
              <a:rPr lang="ru-RU" sz="2000" i="1" dirty="0" smtClean="0">
                <a:latin typeface="Georgia" panose="02040502050405020303" pitchFamily="18" charset="0"/>
              </a:rPr>
              <a:t>Заходу</a:t>
            </a:r>
            <a:r>
              <a:rPr lang="ru-RU" sz="2800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,</a:t>
            </a:r>
            <a:r>
              <a:rPr lang="ru-RU" sz="2000" i="1" dirty="0" smtClean="0">
                <a:latin typeface="Georgia" panose="02040502050405020303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Georgia" panose="02040502050405020303" pitchFamily="18" charset="0"/>
              </a:rPr>
              <a:t>всупереч</a:t>
            </a:r>
            <a:r>
              <a:rPr lang="ru-RU" sz="2000" i="1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Georgia" panose="02040502050405020303" pitchFamily="18" charset="0"/>
              </a:rPr>
              <a:t>повідомленням</a:t>
            </a:r>
            <a:r>
              <a:rPr lang="ru-RU" sz="2000" i="1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Georgia" panose="02040502050405020303" pitchFamily="18" charset="0"/>
              </a:rPr>
              <a:t>синоптиків</a:t>
            </a:r>
            <a:r>
              <a:rPr lang="ru-RU" sz="2000" i="1" dirty="0" smtClean="0"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52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700808"/>
            <a:ext cx="7058744" cy="3524970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/>
              <a:t>Відокремлена обставина</a:t>
            </a:r>
            <a:r>
              <a:rPr lang="uk-UA" sz="4000" dirty="0"/>
              <a:t>, виражена </a:t>
            </a: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4000" b="1" dirty="0" smtClean="0">
                <a:solidFill>
                  <a:srgbClr val="C00000"/>
                </a:solidFill>
              </a:rPr>
              <a:t>дієприслівником</a:t>
            </a:r>
            <a:endParaRPr lang="uk-UA" sz="4000" dirty="0"/>
          </a:p>
        </p:txBody>
      </p:sp>
      <p:pic>
        <p:nvPicPr>
          <p:cNvPr id="3" name="Picture 3" descr="D:\Украинский язык\крутяк\Творча робота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51797"/>
            <a:ext cx="2257425" cy="274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643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403648" y="476672"/>
            <a:ext cx="7128792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u="sng" dirty="0" smtClean="0">
                <a:solidFill>
                  <a:srgbClr val="0070C0"/>
                </a:solidFill>
              </a:rPr>
              <a:t>НЕПОШИРЕНІ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ОБСТАВИНИ </a:t>
            </a:r>
          </a:p>
          <a:p>
            <a:pPr algn="ctr"/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виражені</a:t>
            </a:r>
            <a:r>
              <a:rPr lang="uk-UA" sz="2400" b="1" dirty="0" smtClean="0">
                <a:solidFill>
                  <a:srgbClr val="C00000"/>
                </a:solidFill>
              </a:rPr>
              <a:t> дієприслівником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  <a:endParaRPr lang="uk-UA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3560933"/>
            <a:ext cx="4146641" cy="32543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altLang="uk-UA" sz="2400" b="1" dirty="0" smtClean="0">
                <a:latin typeface="Bookman Old Style" panose="02050604050505020204" pitchFamily="18" charset="0"/>
              </a:rPr>
              <a:t>Якщо</a:t>
            </a:r>
            <a:r>
              <a:rPr lang="ru-RU" altLang="uk-UA" sz="24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дієприслівник</a:t>
            </a:r>
            <a:r>
              <a:rPr lang="ru-RU" altLang="uk-UA" sz="24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 smtClean="0">
                <a:latin typeface="Bookman Old Style" panose="02050604050505020204" pitchFamily="18" charset="0"/>
              </a:rPr>
              <a:t>стоїть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перед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 smtClean="0">
                <a:latin typeface="Bookman Old Style" panose="02050604050505020204" pitchFamily="18" charset="0"/>
              </a:rPr>
              <a:t>дієсловом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- </a:t>
            </a:r>
            <a:r>
              <a:rPr lang="ru-RU" altLang="uk-UA" sz="2400" b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присудком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: </a:t>
            </a:r>
            <a:endParaRPr lang="ru-RU" altLang="uk-UA" sz="2400" b="1" dirty="0"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uk-UA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/>
            </a:r>
            <a:br>
              <a:rPr lang="ru-RU" altLang="uk-UA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</a:br>
            <a:r>
              <a:rPr lang="ru-RU" altLang="uk-UA" sz="2400" b="1" i="1" spc="300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Співаючи</a:t>
            </a:r>
            <a:r>
              <a:rPr lang="ru-RU" altLang="uk-UA" sz="2800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,</a:t>
            </a:r>
            <a:r>
              <a:rPr lang="ru-RU" altLang="uk-UA" sz="2400" b="1" i="1" dirty="0">
                <a:latin typeface="Bookman Old Style" panose="02050604050505020204" pitchFamily="18" charset="0"/>
              </a:rPr>
              <a:t> </a:t>
            </a:r>
            <a:r>
              <a:rPr lang="ru-RU" altLang="uk-UA" sz="2400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i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ідуть</a:t>
            </a:r>
            <a:r>
              <a:rPr lang="ru-RU" altLang="uk-UA" sz="2400" i="1" dirty="0" smtClean="0"/>
              <a:t> </a:t>
            </a:r>
            <a:r>
              <a:rPr lang="ru-RU" altLang="uk-UA" sz="2400" i="1" dirty="0" err="1" smtClean="0">
                <a:latin typeface="Bookman Old Style" panose="02050604050505020204" pitchFamily="18" charset="0"/>
              </a:rPr>
              <a:t>дівчата</a:t>
            </a:r>
            <a:r>
              <a:rPr lang="ru-RU" altLang="uk-UA" sz="2400" i="1" dirty="0" smtClean="0">
                <a:latin typeface="Bookman Old Style" panose="02050604050505020204" pitchFamily="18" charset="0"/>
              </a:rPr>
              <a:t>.</a:t>
            </a:r>
            <a:endParaRPr lang="ru-RU" altLang="uk-UA" sz="2400" dirty="0">
              <a:latin typeface="Bookman Old Style" panose="0205060405050502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68044" y="3553828"/>
            <a:ext cx="3996444" cy="32543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ru-RU" altLang="uk-UA" sz="2400" b="1" dirty="0" smtClean="0"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altLang="uk-UA" sz="2400" b="1" dirty="0" smtClean="0">
                <a:latin typeface="Bookman Old Style" panose="02050604050505020204" pitchFamily="18" charset="0"/>
              </a:rPr>
              <a:t>Якщо </a:t>
            </a:r>
            <a:r>
              <a:rPr lang="ru-RU" altLang="uk-UA" sz="24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>
                <a:solidFill>
                  <a:schemeClr val="accent1"/>
                </a:solidFill>
                <a:latin typeface="Bookman Old Style" panose="02050604050505020204" pitchFamily="18" charset="0"/>
              </a:rPr>
              <a:t>дієприслівник</a:t>
            </a:r>
            <a:r>
              <a:rPr lang="ru-RU" altLang="uk-UA" sz="24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 smtClean="0">
                <a:latin typeface="Bookman Old Style" panose="02050604050505020204" pitchFamily="18" charset="0"/>
              </a:rPr>
              <a:t>стоїть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u="sng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після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 smtClean="0">
                <a:latin typeface="Bookman Old Style" panose="02050604050505020204" pitchFamily="18" charset="0"/>
              </a:rPr>
              <a:t>дієслова</a:t>
            </a:r>
            <a:r>
              <a:rPr lang="ru-RU" altLang="uk-UA" sz="2400" b="1" dirty="0">
                <a:latin typeface="Bookman Old Style" panose="02050604050505020204" pitchFamily="18" charset="0"/>
              </a:rPr>
              <a:t>-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присудка</a:t>
            </a:r>
            <a:endParaRPr lang="ru-RU" altLang="uk-UA" sz="2400" b="1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alt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і </a:t>
            </a:r>
            <a:r>
              <a:rPr lang="ru-RU" altLang="uk-UA" sz="24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відповідає</a:t>
            </a:r>
            <a:r>
              <a:rPr lang="ru-RU" alt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на </a:t>
            </a:r>
            <a:r>
              <a:rPr lang="ru-RU" altLang="uk-UA" sz="2400" b="1" u="sng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питання</a:t>
            </a:r>
            <a:r>
              <a:rPr lang="ru-RU" alt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4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як?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: </a:t>
            </a:r>
          </a:p>
          <a:p>
            <a:pPr algn="ctr">
              <a:lnSpc>
                <a:spcPct val="90000"/>
              </a:lnSpc>
            </a:pPr>
            <a:endParaRPr lang="ru-RU" altLang="uk-UA" sz="2800" b="1" dirty="0" smtClean="0"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altLang="uk-UA" sz="2400" b="1" dirty="0" err="1" smtClean="0">
                <a:latin typeface="Bookman Old Style" panose="02050604050505020204" pitchFamily="18" charset="0"/>
              </a:rPr>
              <a:t>Пішов</a:t>
            </a:r>
            <a:r>
              <a:rPr lang="ru-RU" altLang="uk-UA" sz="2400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i="1" dirty="0" err="1" smtClean="0">
                <a:latin typeface="Bookman Old Style" panose="02050604050505020204" pitchFamily="18" charset="0"/>
              </a:rPr>
              <a:t>козак</a:t>
            </a:r>
            <a:r>
              <a:rPr lang="ru-RU" altLang="uk-UA" sz="2400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2400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(як?) </a:t>
            </a:r>
            <a:r>
              <a:rPr lang="ru-RU" altLang="uk-UA" sz="2400" b="1" spc="300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сумуючи</a:t>
            </a:r>
            <a:r>
              <a:rPr lang="ru-RU" altLang="uk-UA" sz="2400" b="1" dirty="0" smtClean="0">
                <a:latin typeface="Bookman Old Style" panose="02050604050505020204" pitchFamily="18" charset="0"/>
              </a:rPr>
              <a:t>.</a:t>
            </a:r>
            <a:endParaRPr lang="ru-RU" altLang="uk-UA" sz="2800" b="1" dirty="0" smtClean="0">
              <a:latin typeface="Bookman Old Style" panose="02050604050505020204" pitchFamily="18" charset="0"/>
            </a:endParaRPr>
          </a:p>
          <a:p>
            <a:pPr algn="ctr">
              <a:lnSpc>
                <a:spcPct val="90000"/>
              </a:lnSpc>
            </a:pPr>
            <a:endParaRPr lang="ru-RU" altLang="uk-UA" sz="2800" b="1" dirty="0">
              <a:latin typeface="Bookman Old Style" panose="020506040505050202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561" y="1866804"/>
            <a:ext cx="4146642" cy="8421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ВІДОКРЕМЛЮЮТЬСЯ</a:t>
            </a:r>
            <a:endParaRPr lang="uk-UA" sz="2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68044" y="1866804"/>
            <a:ext cx="3996444" cy="8421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НЕ ВІДОКРЕМЛЮЮТЬСЯ</a:t>
            </a:r>
            <a:endParaRPr lang="uk-UA" sz="2800" b="1" dirty="0"/>
          </a:p>
        </p:txBody>
      </p:sp>
      <p:sp>
        <p:nvSpPr>
          <p:cNvPr id="9" name="Двойная стрелка влево/вверх 8"/>
          <p:cNvSpPr/>
          <p:nvPr/>
        </p:nvSpPr>
        <p:spPr>
          <a:xfrm rot="13669615">
            <a:off x="4463896" y="1393599"/>
            <a:ext cx="838349" cy="90061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0" name="Рисунок 9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9" t="19398" r="13010" b="62590"/>
          <a:stretch/>
        </p:blipFill>
        <p:spPr bwMode="auto">
          <a:xfrm>
            <a:off x="611560" y="2981864"/>
            <a:ext cx="4146641" cy="3825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86" t="54314" r="6163" b="26011"/>
          <a:stretch/>
        </p:blipFill>
        <p:spPr bwMode="auto">
          <a:xfrm>
            <a:off x="4968044" y="2967912"/>
            <a:ext cx="3996444" cy="3825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2" descr="Картинки по запросу &quot;розділові знаки кома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67" t="2994"/>
          <a:stretch/>
        </p:blipFill>
        <p:spPr bwMode="auto">
          <a:xfrm>
            <a:off x="2987824" y="3090940"/>
            <a:ext cx="233481" cy="324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23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634808" cy="2232248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/>
              <a:t>ВИКОНАННЯ ВПРАВ </a:t>
            </a:r>
            <a:br>
              <a:rPr lang="uk-UA" sz="4000" b="1" dirty="0" smtClean="0"/>
            </a:br>
            <a:r>
              <a:rPr lang="uk-UA" sz="4000" b="1" dirty="0" smtClean="0"/>
              <a:t>НА ЗАКРІПЛЕННЯ ВИВЧЕНОГО</a:t>
            </a:r>
            <a:endParaRPr lang="uk-UA" sz="4000" b="1" dirty="0"/>
          </a:p>
        </p:txBody>
      </p:sp>
      <p:pic>
        <p:nvPicPr>
          <p:cNvPr id="3" name="Picture 3" descr="D:\Украинский язык\крутяк\Пояснення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84984"/>
            <a:ext cx="4896544" cy="331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21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148" y="22385"/>
            <a:ext cx="8928992" cy="41549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sz="2400" b="1" dirty="0" smtClean="0">
                <a:solidFill>
                  <a:schemeClr val="tx1"/>
                </a:solidFill>
                <a:latin typeface="+mj-lt"/>
              </a:rPr>
              <a:t>Запишіть </a:t>
            </a:r>
            <a:r>
              <a:rPr lang="uk-UA" sz="2400" b="1" dirty="0">
                <a:solidFill>
                  <a:schemeClr val="tx1"/>
                </a:solidFill>
                <a:latin typeface="+mj-lt"/>
              </a:rPr>
              <a:t>речення. </a:t>
            </a:r>
            <a:r>
              <a:rPr lang="uk-UA" sz="2400" b="1" dirty="0" err="1">
                <a:solidFill>
                  <a:schemeClr val="tx1"/>
                </a:solidFill>
                <a:latin typeface="+mj-lt"/>
              </a:rPr>
              <a:t>Поставте</a:t>
            </a:r>
            <a:r>
              <a:rPr lang="uk-UA" sz="2400" b="1" dirty="0">
                <a:solidFill>
                  <a:schemeClr val="tx1"/>
                </a:solidFill>
                <a:latin typeface="+mj-lt"/>
              </a:rPr>
              <a:t>, де потрібно, розділові знаки</a:t>
            </a:r>
            <a:r>
              <a:rPr lang="uk-UA" sz="2400" b="1" dirty="0" smtClean="0">
                <a:solidFill>
                  <a:schemeClr val="tx1"/>
                </a:solidFill>
                <a:latin typeface="+mj-lt"/>
              </a:rPr>
              <a:t>.</a:t>
            </a:r>
            <a:endParaRPr lang="uk-UA" sz="24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  <a:latin typeface="+mj-lt"/>
              </a:rPr>
              <a:t>Всі люди стояли як укопані познімавши шапки. </a:t>
            </a:r>
            <a:endParaRPr lang="uk-UA" sz="2400" dirty="0" smtClean="0">
              <a:solidFill>
                <a:schemeClr val="tx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Жінка 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схрестивши руки на грудях боязко озирнулась</a:t>
            </a: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А 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в </a:t>
            </a:r>
            <a:r>
              <a:rPr lang="uk-UA" sz="2400" dirty="0" err="1">
                <a:solidFill>
                  <a:schemeClr val="tx1"/>
                </a:solidFill>
                <a:latin typeface="+mj-lt"/>
              </a:rPr>
              <a:t>катразі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 прихилившись до дерева щось майструє дід. </a:t>
            </a:r>
            <a:endParaRPr lang="uk-UA" sz="2400" dirty="0" smtClean="0">
              <a:solidFill>
                <a:schemeClr val="tx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Він 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показав на </a:t>
            </a:r>
            <a:r>
              <a:rPr lang="uk-UA" sz="2400" dirty="0" err="1">
                <a:solidFill>
                  <a:schemeClr val="tx1"/>
                </a:solidFill>
                <a:latin typeface="+mj-lt"/>
              </a:rPr>
              <a:t>підлітка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, який відійшовши на сторону подивився трохи і зник. </a:t>
            </a:r>
            <a:endParaRPr lang="uk-UA" sz="2400" dirty="0" smtClean="0">
              <a:solidFill>
                <a:schemeClr val="tx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Пес 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дивився на </a:t>
            </a:r>
            <a:r>
              <a:rPr lang="uk-UA" sz="2400" dirty="0" err="1">
                <a:solidFill>
                  <a:schemeClr val="tx1"/>
                </a:solidFill>
                <a:latin typeface="+mj-lt"/>
              </a:rPr>
              <a:t>малясник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 зосереджено, з поблисками жадоби в </a:t>
            </a:r>
            <a:r>
              <a:rPr lang="uk-UA" sz="2400" dirty="0" err="1">
                <a:solidFill>
                  <a:schemeClr val="tx1"/>
                </a:solidFill>
                <a:latin typeface="+mj-lt"/>
              </a:rPr>
              <a:t>гаслих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 очах нашорошивши вуха. </a:t>
            </a:r>
            <a:endParaRPr lang="uk-UA" sz="24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5148" y="5085184"/>
            <a:ext cx="8928992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2400" b="1" dirty="0" smtClean="0">
                <a:latin typeface="+mj-lt"/>
                <a:ea typeface="Times New Roman" panose="02020603050405020304" pitchFamily="18" charset="0"/>
              </a:rPr>
              <a:t>2. Складіть і запишіть </a:t>
            </a:r>
            <a:r>
              <a:rPr lang="uk-UA" sz="2400" b="1" dirty="0">
                <a:latin typeface="+mj-lt"/>
                <a:ea typeface="Times New Roman" panose="02020603050405020304" pitchFamily="18" charset="0"/>
              </a:rPr>
              <a:t>речення з відокремленою обставиною</a:t>
            </a:r>
            <a:r>
              <a:rPr lang="uk-UA" sz="2400" b="1" dirty="0" smtClean="0">
                <a:latin typeface="+mj-lt"/>
                <a:ea typeface="Times New Roman" panose="02020603050405020304" pitchFamily="18" charset="0"/>
              </a:rPr>
              <a:t>, що </a:t>
            </a:r>
            <a:r>
              <a:rPr lang="uk-UA" sz="2400" b="1" dirty="0">
                <a:latin typeface="+mj-lt"/>
                <a:ea typeface="Times New Roman" panose="02020603050405020304" pitchFamily="18" charset="0"/>
              </a:rPr>
              <a:t>починається словами </a:t>
            </a:r>
            <a:r>
              <a:rPr lang="uk-UA" sz="2400" b="1" dirty="0" smtClean="0">
                <a:latin typeface="+mj-lt"/>
                <a:ea typeface="Times New Roman" panose="02020603050405020304" pitchFamily="18" charset="0"/>
              </a:rPr>
              <a:t>:   </a:t>
            </a:r>
          </a:p>
          <a:p>
            <a:pPr>
              <a:spcAft>
                <a:spcPts val="0"/>
              </a:spcAft>
            </a:pPr>
            <a:r>
              <a:rPr lang="uk-UA" sz="2400" i="1" dirty="0" smtClean="0">
                <a:latin typeface="+mj-lt"/>
                <a:ea typeface="Times New Roman" panose="02020603050405020304" pitchFamily="18" charset="0"/>
              </a:rPr>
              <a:t>незважаючи на… </a:t>
            </a:r>
          </a:p>
          <a:p>
            <a:pPr>
              <a:spcAft>
                <a:spcPts val="0"/>
              </a:spcAft>
            </a:pPr>
            <a:r>
              <a:rPr lang="uk-UA" sz="2400" i="1" dirty="0" smtClean="0">
                <a:latin typeface="+mj-lt"/>
                <a:ea typeface="Times New Roman" panose="02020603050405020304" pitchFamily="18" charset="0"/>
              </a:rPr>
              <a:t>починаючи з…</a:t>
            </a:r>
          </a:p>
        </p:txBody>
      </p:sp>
    </p:spTree>
    <p:extLst>
      <p:ext uri="{BB962C8B-B14F-4D97-AF65-F5344CB8AC3E}">
        <p14:creationId xmlns:p14="http://schemas.microsoft.com/office/powerpoint/2010/main" val="360530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148" y="8531"/>
            <a:ext cx="8928992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latin typeface="+mj-lt"/>
              </a:rPr>
              <a:t>3. </a:t>
            </a:r>
            <a:r>
              <a:rPr lang="uk-UA" sz="2400" b="1" dirty="0" err="1" smtClean="0">
                <a:solidFill>
                  <a:schemeClr val="tx1"/>
                </a:solidFill>
                <a:latin typeface="+mj-lt"/>
              </a:rPr>
              <a:t>Спишіть</a:t>
            </a:r>
            <a:r>
              <a:rPr lang="uk-UA" sz="2400" b="1" dirty="0">
                <a:solidFill>
                  <a:schemeClr val="tx1"/>
                </a:solidFill>
                <a:latin typeface="+mj-lt"/>
              </a:rPr>
              <a:t>, утворюючи дієприслівники від дієслів, поданих у дужках. </a:t>
            </a:r>
            <a:endParaRPr lang="uk-UA" sz="2400" b="1" dirty="0" smtClean="0">
              <a:solidFill>
                <a:schemeClr val="tx1"/>
              </a:solidFill>
              <a:latin typeface="+mj-lt"/>
            </a:endParaRPr>
          </a:p>
          <a:p>
            <a:r>
              <a:rPr lang="uk-UA" sz="2400" b="1" dirty="0">
                <a:solidFill>
                  <a:schemeClr val="tx1"/>
                </a:solidFill>
                <a:latin typeface="+mj-lt"/>
              </a:rPr>
              <a:t>	</a:t>
            </a:r>
            <a:r>
              <a:rPr lang="uk-UA" sz="2400" b="1" dirty="0" err="1" smtClean="0">
                <a:solidFill>
                  <a:schemeClr val="tx1"/>
                </a:solidFill>
                <a:latin typeface="+mj-lt"/>
              </a:rPr>
              <a:t>Поставте</a:t>
            </a:r>
            <a:r>
              <a:rPr lang="uk-UA" sz="24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uk-UA" sz="2400" b="1" dirty="0">
                <a:solidFill>
                  <a:schemeClr val="tx1"/>
                </a:solidFill>
                <a:latin typeface="+mj-lt"/>
              </a:rPr>
              <a:t>необхідні розділові знаки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r>
              <a:rPr lang="uk-UA" sz="2400" dirty="0" smtClean="0">
                <a:solidFill>
                  <a:schemeClr val="tx1"/>
                </a:solidFill>
                <a:latin typeface="+mj-lt"/>
              </a:rPr>
              <a:t>	</a:t>
            </a:r>
          </a:p>
          <a:p>
            <a:r>
              <a:rPr lang="uk-UA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   Старий 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(спиратись) на палку сів на призьбі. </a:t>
            </a:r>
            <a:endParaRPr lang="uk-UA" sz="2400" dirty="0" smtClean="0">
              <a:solidFill>
                <a:schemeClr val="tx1"/>
              </a:solidFill>
              <a:latin typeface="+mj-lt"/>
            </a:endParaRPr>
          </a:p>
          <a:p>
            <a:endParaRPr lang="uk-UA" sz="2400" dirty="0">
              <a:solidFill>
                <a:schemeClr val="tx1"/>
              </a:solidFill>
              <a:latin typeface="+mj-lt"/>
            </a:endParaRPr>
          </a:p>
          <a:p>
            <a:r>
              <a:rPr lang="uk-UA" sz="2400" dirty="0" smtClean="0">
                <a:solidFill>
                  <a:schemeClr val="tx1"/>
                </a:solidFill>
                <a:latin typeface="+mj-lt"/>
              </a:rPr>
              <a:t>    (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Привести) коняку в ліс я думав ще назбирати грибів. </a:t>
            </a:r>
            <a:endParaRPr lang="uk-UA" sz="2400" dirty="0" smtClean="0">
              <a:solidFill>
                <a:schemeClr val="tx1"/>
              </a:solidFill>
              <a:latin typeface="+mj-lt"/>
            </a:endParaRPr>
          </a:p>
          <a:p>
            <a:endParaRPr lang="uk-UA" sz="2400" dirty="0">
              <a:solidFill>
                <a:schemeClr val="tx1"/>
              </a:solidFill>
              <a:latin typeface="+mj-lt"/>
            </a:endParaRPr>
          </a:p>
          <a:p>
            <a:r>
              <a:rPr lang="uk-UA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   </a:t>
            </a:r>
            <a:r>
              <a:rPr lang="uk-UA" sz="2400" dirty="0" err="1" smtClean="0">
                <a:solidFill>
                  <a:schemeClr val="tx1"/>
                </a:solidFill>
                <a:latin typeface="+mj-lt"/>
              </a:rPr>
              <a:t>Сагайда</a:t>
            </a:r>
            <a:r>
              <a:rPr lang="uk-UA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+mj-lt"/>
              </a:rPr>
              <a:t>(випростатись) між низькими деревами якусь мить стояв приголомшений.</a:t>
            </a:r>
            <a:endParaRPr lang="uk-UA" sz="2400" b="0" i="0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5148" y="3933056"/>
            <a:ext cx="8928992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2400" b="1" dirty="0" smtClean="0">
                <a:latin typeface="+mj-lt"/>
                <a:ea typeface="Times New Roman" panose="02020603050405020304" pitchFamily="18" charset="0"/>
              </a:rPr>
              <a:t>4. Скласти </a:t>
            </a:r>
            <a:r>
              <a:rPr lang="uk-UA" sz="2400" b="1" dirty="0">
                <a:latin typeface="+mj-lt"/>
                <a:ea typeface="Times New Roman" panose="02020603050405020304" pitchFamily="18" charset="0"/>
              </a:rPr>
              <a:t>речення з поданими </a:t>
            </a:r>
            <a:r>
              <a:rPr lang="uk-UA" sz="2400" b="1" dirty="0" smtClean="0">
                <a:latin typeface="+mj-lt"/>
                <a:ea typeface="Times New Roman" panose="02020603050405020304" pitchFamily="18" charset="0"/>
              </a:rPr>
              <a:t>зворотам:</a:t>
            </a:r>
          </a:p>
          <a:p>
            <a:pPr>
              <a:spcAft>
                <a:spcPts val="0"/>
              </a:spcAft>
            </a:pPr>
            <a:r>
              <a:rPr lang="uk-UA" sz="2400" dirty="0" smtClean="0">
                <a:latin typeface="+mj-lt"/>
                <a:ea typeface="Times New Roman" panose="02020603050405020304" pitchFamily="18" charset="0"/>
              </a:rPr>
              <a:t>Не </a:t>
            </a:r>
            <a:r>
              <a:rPr lang="uk-UA" sz="2400" dirty="0">
                <a:latin typeface="+mj-lt"/>
                <a:ea typeface="Times New Roman" panose="02020603050405020304" pitchFamily="18" charset="0"/>
              </a:rPr>
              <a:t>занепадаючи </a:t>
            </a:r>
            <a:r>
              <a:rPr lang="uk-UA" sz="2400" dirty="0" smtClean="0">
                <a:latin typeface="+mj-lt"/>
                <a:ea typeface="Times New Roman" panose="02020603050405020304" pitchFamily="18" charset="0"/>
              </a:rPr>
              <a:t>духом;</a:t>
            </a:r>
            <a:endParaRPr lang="uk-UA" sz="2400" dirty="0" smtClean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400" dirty="0" smtClean="0">
                <a:latin typeface="+mj-lt"/>
                <a:ea typeface="Times New Roman" panose="02020603050405020304" pitchFamily="18" charset="0"/>
              </a:rPr>
              <a:t>не </a:t>
            </a:r>
            <a:r>
              <a:rPr lang="uk-UA" sz="2400" dirty="0">
                <a:latin typeface="+mj-lt"/>
                <a:ea typeface="Times New Roman" panose="02020603050405020304" pitchFamily="18" charset="0"/>
              </a:rPr>
              <a:t>чуючи ніг.</a:t>
            </a:r>
          </a:p>
        </p:txBody>
      </p:sp>
    </p:spTree>
    <p:extLst>
      <p:ext uri="{BB962C8B-B14F-4D97-AF65-F5344CB8AC3E}">
        <p14:creationId xmlns:p14="http://schemas.microsoft.com/office/powerpoint/2010/main" val="35161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ДОМАШНЄ ЗАВДАННЯ:</a:t>
            </a:r>
            <a:b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uk-UA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uk-UA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Gabriola" panose="04040605051002020D02" pitchFamily="82" charset="0"/>
              </a:rPr>
              <a:t>1. Вивчити правила відокремлення обставин.</a:t>
            </a:r>
            <a:b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Gabriola" panose="04040605051002020D02" pitchFamily="82" charset="0"/>
              </a:rPr>
            </a:b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Gabriola" panose="04040605051002020D02" pitchFamily="82" charset="0"/>
              </a:rPr>
              <a:t>2. Повторити правила відокремлення означень і додатків (матеріал попередніх уроків)</a:t>
            </a:r>
            <a:b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Gabriola" panose="04040605051002020D02" pitchFamily="82" charset="0"/>
              </a:rPr>
            </a:b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Gabriola" panose="04040605051002020D02" pitchFamily="82" charset="0"/>
              </a:rPr>
              <a:t>3. Здати виконані вправи на закріплення вивченого (слайди 17, 18) </a:t>
            </a:r>
            <a:endParaRPr lang="uk-UA" b="1" dirty="0">
              <a:solidFill>
                <a:schemeClr val="accent5">
                  <a:lumMod val="75000"/>
                </a:schemeClr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656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17"/>
            <a:ext cx="9144000" cy="6861417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908720"/>
            <a:ext cx="8496944" cy="5256584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</a:rPr>
              <a:t>Обставина</a:t>
            </a:r>
            <a:r>
              <a:rPr lang="uk-UA" sz="4400" dirty="0" smtClean="0"/>
              <a:t> – це </a:t>
            </a:r>
            <a:r>
              <a:rPr lang="uk-UA" sz="4400" u="sng" dirty="0" smtClean="0"/>
              <a:t>другорядний</a:t>
            </a:r>
            <a:r>
              <a:rPr lang="uk-UA" sz="4400" dirty="0" smtClean="0"/>
              <a:t> член речення, що </a:t>
            </a:r>
            <a:r>
              <a:rPr lang="uk-UA" sz="4400" u="sng" dirty="0" smtClean="0"/>
              <a:t>вказує</a:t>
            </a:r>
            <a:r>
              <a:rPr lang="uk-UA" sz="4400" dirty="0" smtClean="0"/>
              <a:t> на </a:t>
            </a:r>
            <a:r>
              <a:rPr lang="uk-UA" sz="4400" u="sng" dirty="0" smtClean="0"/>
              <a:t>місце</a:t>
            </a:r>
            <a:r>
              <a:rPr lang="uk-UA" sz="4400" dirty="0" smtClean="0"/>
              <a:t>, </a:t>
            </a:r>
            <a:r>
              <a:rPr lang="uk-UA" sz="4400" u="sng" dirty="0" smtClean="0"/>
              <a:t>час</a:t>
            </a:r>
            <a:r>
              <a:rPr lang="uk-UA" sz="4400" dirty="0" smtClean="0"/>
              <a:t>, </a:t>
            </a:r>
            <a:r>
              <a:rPr lang="uk-UA" sz="4400" u="sng" dirty="0" smtClean="0"/>
              <a:t>спосіб</a:t>
            </a:r>
            <a:r>
              <a:rPr lang="uk-UA" sz="4400" dirty="0" smtClean="0"/>
              <a:t>, </a:t>
            </a:r>
            <a:r>
              <a:rPr lang="uk-UA" sz="4400" u="sng" dirty="0" smtClean="0"/>
              <a:t>мету</a:t>
            </a:r>
            <a:r>
              <a:rPr lang="uk-UA" sz="4400" dirty="0" smtClean="0"/>
              <a:t>, </a:t>
            </a:r>
            <a:r>
              <a:rPr lang="uk-UA" sz="4400" u="sng" dirty="0" smtClean="0"/>
              <a:t>причину</a:t>
            </a:r>
            <a:r>
              <a:rPr lang="uk-UA" sz="4400" dirty="0" smtClean="0"/>
              <a:t>, </a:t>
            </a:r>
            <a:r>
              <a:rPr lang="uk-UA" sz="4400" u="sng" dirty="0" smtClean="0"/>
              <a:t>обставини дії </a:t>
            </a:r>
            <a:r>
              <a:rPr lang="uk-UA" sz="4400" dirty="0" smtClean="0"/>
              <a:t>чи </a:t>
            </a:r>
            <a:r>
              <a:rPr lang="uk-UA" sz="4400" u="sng" dirty="0" smtClean="0"/>
              <a:t>стану</a:t>
            </a:r>
            <a:r>
              <a:rPr lang="uk-UA" sz="4400" dirty="0" smtClean="0"/>
              <a:t> і </a:t>
            </a:r>
            <a:r>
              <a:rPr lang="uk-UA" sz="4400" b="1" dirty="0" smtClean="0"/>
              <a:t>відповідає</a:t>
            </a:r>
            <a:r>
              <a:rPr lang="uk-UA" sz="4400" dirty="0" smtClean="0"/>
              <a:t> на питання </a:t>
            </a:r>
            <a:r>
              <a:rPr lang="uk-UA" sz="4400" b="1" dirty="0">
                <a:solidFill>
                  <a:srgbClr val="C00000"/>
                </a:solidFill>
              </a:rPr>
              <a:t>як? </a:t>
            </a:r>
            <a:r>
              <a:rPr lang="uk-UA" sz="4400" b="1" dirty="0" smtClean="0">
                <a:solidFill>
                  <a:srgbClr val="C00000"/>
                </a:solidFill>
              </a:rPr>
              <a:t>де? коли? куди?</a:t>
            </a:r>
            <a:r>
              <a:rPr lang="uk-UA" sz="4400" b="1" dirty="0">
                <a:solidFill>
                  <a:srgbClr val="C00000"/>
                </a:solidFill>
              </a:rPr>
              <a:t> чому? </a:t>
            </a:r>
            <a:r>
              <a:rPr lang="uk-UA" sz="4400" b="1" dirty="0" smtClean="0">
                <a:solidFill>
                  <a:srgbClr val="C00000"/>
                </a:solidFill>
              </a:rPr>
              <a:t>для чого? </a:t>
            </a:r>
            <a:r>
              <a:rPr lang="uk-UA" sz="4400" dirty="0" smtClean="0">
                <a:solidFill>
                  <a:schemeClr val="tx1"/>
                </a:solidFill>
              </a:rPr>
              <a:t>та ін.</a:t>
            </a:r>
            <a:endParaRPr lang="uk-UA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4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600" y="404664"/>
            <a:ext cx="7200800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70C0"/>
                </a:solidFill>
              </a:rPr>
              <a:t>ВІДОКРЕМЛЕНІ ОБСТАВИНИ</a:t>
            </a:r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k-UA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>виражаються:</a:t>
            </a:r>
            <a:endParaRPr lang="uk-UA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705" y="2093470"/>
            <a:ext cx="2797482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</a:rPr>
              <a:t>дієприслівником</a:t>
            </a:r>
            <a:endParaRPr lang="uk-UA" sz="2000" b="1" dirty="0">
              <a:solidFill>
                <a:srgbClr val="C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40892" y="2080947"/>
            <a:ext cx="2899260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1" dirty="0">
                <a:solidFill>
                  <a:srgbClr val="C00000"/>
                </a:solidFill>
              </a:rPr>
              <a:t>дієприслівниковим зворотом</a:t>
            </a:r>
            <a:endParaRPr lang="uk-UA" sz="2000" b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7341" y="3130202"/>
            <a:ext cx="2753325" cy="314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u="dotDash" spc="300" dirty="0" smtClean="0">
                <a:solidFill>
                  <a:srgbClr val="C00000"/>
                </a:solidFill>
              </a:rPr>
              <a:t>Падаючи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, сніжинки витанцьовують.</a:t>
            </a:r>
            <a:endParaRPr lang="uk-UA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28007" y="3130202"/>
            <a:ext cx="2912145" cy="314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u="dotDash" spc="300" dirty="0" smtClean="0">
                <a:solidFill>
                  <a:srgbClr val="C00000"/>
                </a:solidFill>
              </a:rPr>
              <a:t>Швидко </a:t>
            </a:r>
            <a:r>
              <a:rPr lang="uk-UA" sz="2400" u="dotDash" spc="300" dirty="0" err="1" smtClean="0">
                <a:solidFill>
                  <a:srgbClr val="C00000"/>
                </a:solidFill>
              </a:rPr>
              <a:t>повечерявш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всі полягали спати.</a:t>
            </a:r>
            <a:endParaRPr lang="uk-UA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86137" y="2080947"/>
            <a:ext cx="2936157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</a:rPr>
              <a:t>іменником з </a:t>
            </a:r>
          </a:p>
          <a:p>
            <a:pPr algn="ctr"/>
            <a:r>
              <a:rPr lang="uk-UA" sz="2000" b="1" i="1" dirty="0" smtClean="0">
                <a:solidFill>
                  <a:srgbClr val="C00000"/>
                </a:solidFill>
              </a:rPr>
              <a:t>прийменником</a:t>
            </a:r>
            <a:endParaRPr lang="uk-UA" sz="2000" b="1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77493" y="3130202"/>
            <a:ext cx="2939061" cy="314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spc="300" dirty="0" smtClean="0">
                <a:solidFill>
                  <a:srgbClr val="C00000"/>
                </a:solidFill>
              </a:rPr>
              <a:t>Відповідно до думки </a:t>
            </a:r>
            <a:r>
              <a:rPr lang="uk-UA" sz="2000" spc="300" dirty="0" smtClean="0">
                <a:solidFill>
                  <a:srgbClr val="C00000"/>
                </a:solidFill>
              </a:rPr>
              <a:t>фахівці</a:t>
            </a:r>
            <a:r>
              <a:rPr lang="uk-UA" sz="2000" dirty="0" smtClean="0"/>
              <a:t>, </a:t>
            </a:r>
            <a:r>
              <a:rPr lang="uk-UA" sz="2000" dirty="0" smtClean="0"/>
              <a:t>цю споруду вважають найціннішою пам'яткою культури.</a:t>
            </a:r>
            <a:endParaRPr lang="uk-UA" sz="2000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366057" y="1428873"/>
            <a:ext cx="1440160" cy="446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195736" y="1398786"/>
            <a:ext cx="1270994" cy="52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355976" y="1484784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441466"/>
            <a:ext cx="7418784" cy="5397178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/>
              <a:t>Відокремлена обставина</a:t>
            </a:r>
            <a:r>
              <a:rPr lang="uk-UA" sz="4000" dirty="0" smtClean="0"/>
              <a:t>, виражена </a:t>
            </a:r>
            <a:r>
              <a:rPr lang="uk-UA" sz="4000" b="1" dirty="0" smtClean="0">
                <a:solidFill>
                  <a:srgbClr val="C00000"/>
                </a:solidFill>
              </a:rPr>
              <a:t>дієприслівниковим зворотом</a:t>
            </a:r>
            <a:endParaRPr lang="uk-UA" sz="4000" b="1" dirty="0">
              <a:solidFill>
                <a:srgbClr val="C00000"/>
              </a:solidFill>
            </a:endParaRPr>
          </a:p>
        </p:txBody>
      </p:sp>
      <p:pic>
        <p:nvPicPr>
          <p:cNvPr id="3" name="Picture 3" descr="D:\Украинский язык\крутяк\Творча робота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999" y="3861048"/>
            <a:ext cx="2257425" cy="274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91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17"/>
            <a:ext cx="9144000" cy="68614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4110"/>
            <a:ext cx="8066856" cy="5397178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0070C0"/>
                </a:solidFill>
              </a:rPr>
              <a:t>Пригадаймо</a:t>
            </a:r>
            <a:r>
              <a:rPr lang="uk-UA" sz="4400" dirty="0" smtClean="0"/>
              <a:t>:</a:t>
            </a:r>
            <a:br>
              <a:rPr lang="uk-UA" sz="4400" dirty="0" smtClean="0"/>
            </a:br>
            <a:r>
              <a:rPr lang="uk-UA" sz="4400" dirty="0" smtClean="0"/>
              <a:t/>
            </a:r>
            <a:br>
              <a:rPr lang="uk-UA" sz="4400" dirty="0" smtClean="0"/>
            </a:br>
            <a:r>
              <a:rPr lang="uk-UA" sz="4400" dirty="0"/>
              <a:t/>
            </a:r>
            <a:br>
              <a:rPr lang="uk-UA" sz="4400" dirty="0"/>
            </a:br>
            <a:r>
              <a:rPr lang="uk-UA" sz="4400" dirty="0" smtClean="0"/>
              <a:t> Що таке </a:t>
            </a:r>
            <a:r>
              <a:rPr lang="uk-UA" sz="4400" dirty="0" smtClean="0">
                <a:solidFill>
                  <a:srgbClr val="C00000"/>
                </a:solidFill>
              </a:rPr>
              <a:t>дієприслівник </a:t>
            </a:r>
            <a:r>
              <a:rPr lang="uk-UA" sz="4400" dirty="0" smtClean="0">
                <a:solidFill>
                  <a:schemeClr val="tx1"/>
                </a:solidFill>
              </a:rPr>
              <a:t>і</a:t>
            </a:r>
            <a:r>
              <a:rPr lang="uk-UA" sz="4400" dirty="0" smtClean="0">
                <a:solidFill>
                  <a:srgbClr val="C00000"/>
                </a:solidFill>
              </a:rPr>
              <a:t> дієприслівниковий зворот</a:t>
            </a:r>
            <a:r>
              <a:rPr lang="uk-UA" sz="4400" dirty="0" smtClean="0"/>
              <a:t>?</a:t>
            </a:r>
            <a:endParaRPr lang="uk-UA" sz="4400" dirty="0"/>
          </a:p>
        </p:txBody>
      </p:sp>
      <p:pic>
        <p:nvPicPr>
          <p:cNvPr id="6" name="Picture 3" descr="D:\Украинский язык\крутяк\Експериментальна робота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445" y="404664"/>
            <a:ext cx="1771308" cy="186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17"/>
            <a:ext cx="9144000" cy="6861417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2588" y="1340768"/>
            <a:ext cx="7778824" cy="496513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Дієприслівник</a:t>
            </a:r>
            <a:r>
              <a:rPr lang="uk-UA" dirty="0" smtClean="0"/>
              <a:t> – це </a:t>
            </a:r>
            <a:r>
              <a:rPr lang="uk-UA" u="sng" dirty="0" smtClean="0"/>
              <a:t>особлива</a:t>
            </a:r>
            <a:r>
              <a:rPr lang="uk-UA" dirty="0" smtClean="0"/>
              <a:t> </a:t>
            </a:r>
            <a:r>
              <a:rPr lang="uk-UA" u="sng" dirty="0" smtClean="0"/>
              <a:t>незмінна</a:t>
            </a:r>
            <a:r>
              <a:rPr lang="uk-UA" dirty="0" smtClean="0"/>
              <a:t> </a:t>
            </a:r>
            <a:r>
              <a:rPr lang="uk-UA" u="sng" dirty="0" smtClean="0"/>
              <a:t>форма дієслова</a:t>
            </a:r>
            <a:r>
              <a:rPr lang="uk-UA" dirty="0" smtClean="0"/>
              <a:t>, що називає </a:t>
            </a:r>
            <a:r>
              <a:rPr lang="uk-UA" u="sng" dirty="0" smtClean="0"/>
              <a:t>додаткову дію </a:t>
            </a:r>
            <a:r>
              <a:rPr lang="uk-UA" dirty="0" smtClean="0"/>
              <a:t>або стан і відповідає на </a:t>
            </a:r>
            <a:r>
              <a:rPr lang="uk-UA" b="1" u="sng" dirty="0" smtClean="0"/>
              <a:t>питання</a:t>
            </a:r>
            <a:r>
              <a:rPr lang="uk-UA" dirty="0" smtClean="0"/>
              <a:t> </a:t>
            </a:r>
            <a:br>
              <a:rPr lang="uk-UA" dirty="0" smtClean="0"/>
            </a:br>
            <a:r>
              <a:rPr lang="uk-UA" b="1" dirty="0" smtClean="0">
                <a:solidFill>
                  <a:srgbClr val="C00000"/>
                </a:solidFill>
              </a:rPr>
              <a:t>що роблячи? що зробивши?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086" y="4325044"/>
            <a:ext cx="7633828" cy="198085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Формально – це </a:t>
            </a:r>
            <a:r>
              <a:rPr lang="uk-UA" sz="2400" b="1" dirty="0" smtClean="0"/>
              <a:t>всі слова, що мають суфікси</a:t>
            </a:r>
            <a:r>
              <a:rPr lang="uk-UA" sz="2400" dirty="0" smtClean="0"/>
              <a:t> </a:t>
            </a:r>
          </a:p>
          <a:p>
            <a:pPr algn="ctr"/>
            <a:r>
              <a:rPr lang="uk-UA" sz="2400" b="1" dirty="0" smtClean="0">
                <a:solidFill>
                  <a:srgbClr val="C00000"/>
                </a:solidFill>
              </a:rPr>
              <a:t>–</a:t>
            </a:r>
            <a:r>
              <a:rPr lang="uk-UA" sz="2400" b="1" dirty="0" err="1" smtClean="0">
                <a:solidFill>
                  <a:srgbClr val="C00000"/>
                </a:solidFill>
              </a:rPr>
              <a:t>учи</a:t>
            </a:r>
            <a:r>
              <a:rPr lang="uk-UA" sz="2400" b="1" dirty="0" smtClean="0">
                <a:solidFill>
                  <a:srgbClr val="C00000"/>
                </a:solidFill>
              </a:rPr>
              <a:t>, -</a:t>
            </a:r>
            <a:r>
              <a:rPr lang="uk-UA" sz="2400" b="1" dirty="0" err="1" smtClean="0">
                <a:solidFill>
                  <a:srgbClr val="C00000"/>
                </a:solidFill>
              </a:rPr>
              <a:t>ючи</a:t>
            </a:r>
            <a:r>
              <a:rPr lang="uk-UA" sz="2400" b="1" dirty="0" smtClean="0">
                <a:solidFill>
                  <a:srgbClr val="C00000"/>
                </a:solidFill>
              </a:rPr>
              <a:t>, -</a:t>
            </a:r>
            <a:r>
              <a:rPr lang="uk-UA" sz="2400" b="1" dirty="0" err="1" smtClean="0">
                <a:solidFill>
                  <a:srgbClr val="C00000"/>
                </a:solidFill>
              </a:rPr>
              <a:t>ачи</a:t>
            </a:r>
            <a:r>
              <a:rPr lang="uk-UA" sz="2400" b="1" dirty="0" smtClean="0">
                <a:solidFill>
                  <a:srgbClr val="C00000"/>
                </a:solidFill>
              </a:rPr>
              <a:t>, -ячи, -</a:t>
            </a:r>
            <a:r>
              <a:rPr lang="uk-UA" sz="2400" b="1" dirty="0" err="1" smtClean="0">
                <a:solidFill>
                  <a:srgbClr val="C00000"/>
                </a:solidFill>
              </a:rPr>
              <a:t>ши</a:t>
            </a:r>
            <a:r>
              <a:rPr lang="uk-UA" sz="2400" b="1" dirty="0" smtClean="0">
                <a:solidFill>
                  <a:srgbClr val="C00000"/>
                </a:solidFill>
              </a:rPr>
              <a:t>, -</a:t>
            </a:r>
            <a:r>
              <a:rPr lang="uk-UA" sz="2400" b="1" dirty="0" err="1" smtClean="0">
                <a:solidFill>
                  <a:srgbClr val="C00000"/>
                </a:solidFill>
              </a:rPr>
              <a:t>вши</a:t>
            </a:r>
            <a:endParaRPr lang="uk-UA" sz="2400" b="1" dirty="0" smtClean="0">
              <a:solidFill>
                <a:srgbClr val="C00000"/>
              </a:solidFill>
            </a:endParaRPr>
          </a:p>
          <a:p>
            <a:pPr algn="ctr"/>
            <a:endParaRPr lang="uk-UA" sz="2400" b="1" dirty="0">
              <a:solidFill>
                <a:srgbClr val="C00000"/>
              </a:solidFill>
            </a:endParaRPr>
          </a:p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Кроку</a:t>
            </a:r>
            <a:r>
              <a:rPr lang="uk-UA" sz="2400" b="1" dirty="0" smtClean="0">
                <a:solidFill>
                  <a:srgbClr val="C00000"/>
                </a:solidFill>
              </a:rPr>
              <a:t>ючи</a:t>
            </a:r>
            <a:r>
              <a:rPr lang="uk-UA" sz="2400" b="1" dirty="0" smtClean="0">
                <a:solidFill>
                  <a:schemeClr val="tx1"/>
                </a:solidFill>
              </a:rPr>
              <a:t>, написа</a:t>
            </a:r>
            <a:r>
              <a:rPr lang="uk-UA" sz="2400" b="1" dirty="0" smtClean="0">
                <a:solidFill>
                  <a:srgbClr val="C00000"/>
                </a:solidFill>
              </a:rPr>
              <a:t>вши</a:t>
            </a:r>
            <a:r>
              <a:rPr lang="uk-UA" sz="2400" b="1" dirty="0" smtClean="0">
                <a:solidFill>
                  <a:schemeClr val="tx1"/>
                </a:solidFill>
              </a:rPr>
              <a:t>, приніс</a:t>
            </a:r>
            <a:r>
              <a:rPr lang="uk-UA" sz="2400" b="1" dirty="0" smtClean="0">
                <a:solidFill>
                  <a:srgbClr val="C00000"/>
                </a:solidFill>
              </a:rPr>
              <a:t>ши</a:t>
            </a:r>
            <a:r>
              <a:rPr lang="uk-UA" sz="2400" b="1" dirty="0" smtClean="0">
                <a:solidFill>
                  <a:schemeClr val="tx1"/>
                </a:solidFill>
              </a:rPr>
              <a:t>, </a:t>
            </a:r>
            <a:r>
              <a:rPr lang="uk-UA" sz="2400" b="1" dirty="0" err="1" smtClean="0">
                <a:solidFill>
                  <a:schemeClr val="tx1"/>
                </a:solidFill>
              </a:rPr>
              <a:t>курлич</a:t>
            </a:r>
            <a:r>
              <a:rPr lang="uk-UA" sz="2400" b="1" dirty="0" err="1" smtClean="0">
                <a:solidFill>
                  <a:srgbClr val="C00000"/>
                </a:solidFill>
              </a:rPr>
              <a:t>учи</a:t>
            </a:r>
            <a:r>
              <a:rPr lang="uk-UA" sz="2400" b="1" dirty="0" smtClean="0">
                <a:solidFill>
                  <a:schemeClr val="tx1"/>
                </a:solidFill>
              </a:rPr>
              <a:t>…</a:t>
            </a:r>
            <a:endParaRPr lang="uk-U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10"/>
            <a:ext cx="9144000" cy="68614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4110"/>
            <a:ext cx="8784976" cy="604525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Дієприслівник</a:t>
            </a:r>
            <a:r>
              <a:rPr lang="uk-UA" dirty="0" smtClean="0"/>
              <a:t> разом </a:t>
            </a:r>
            <a:r>
              <a:rPr lang="uk-UA" b="1" dirty="0" smtClean="0"/>
              <a:t>із</a:t>
            </a:r>
            <a:r>
              <a:rPr lang="uk-UA" dirty="0" smtClean="0"/>
              <a:t> </a:t>
            </a:r>
            <a:r>
              <a:rPr lang="uk-UA" b="1" dirty="0" smtClean="0"/>
              <a:t>залежними</a:t>
            </a:r>
            <a:r>
              <a:rPr lang="uk-UA" dirty="0" smtClean="0"/>
              <a:t> від нього </a:t>
            </a:r>
            <a:r>
              <a:rPr lang="uk-UA" b="1" dirty="0" smtClean="0"/>
              <a:t>словами</a:t>
            </a:r>
            <a:r>
              <a:rPr lang="uk-UA" dirty="0" smtClean="0"/>
              <a:t> становить </a:t>
            </a:r>
            <a:r>
              <a:rPr lang="uk-UA" b="1" dirty="0" smtClean="0">
                <a:solidFill>
                  <a:srgbClr val="C00000"/>
                </a:solidFill>
              </a:rPr>
              <a:t>дієприслівниковий зворот</a:t>
            </a:r>
            <a:r>
              <a:rPr lang="uk-UA" dirty="0" smtClean="0"/>
              <a:t>.</a:t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u="dotDash" dirty="0" smtClean="0">
                <a:solidFill>
                  <a:srgbClr val="C00000"/>
                </a:solidFill>
              </a:rPr>
              <a:t>Перекида</a:t>
            </a:r>
            <a:r>
              <a:rPr lang="uk-UA" u="dotDash" dirty="0" smtClean="0">
                <a:solidFill>
                  <a:srgbClr val="0070C0"/>
                </a:solidFill>
              </a:rPr>
              <a:t>ючи</a:t>
            </a:r>
            <a:r>
              <a:rPr lang="uk-UA" u="dotDash" dirty="0" smtClean="0">
                <a:solidFill>
                  <a:srgbClr val="C00000"/>
                </a:solidFill>
              </a:rPr>
              <a:t> тісто з однієї долоні в другу</a:t>
            </a:r>
            <a:r>
              <a:rPr lang="uk-UA" dirty="0" smtClean="0"/>
              <a:t>, мати формувала хлібину.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rgbClr val="0070C0"/>
                </a:solidFill>
              </a:rPr>
              <a:t>Міркуємо:</a:t>
            </a:r>
            <a:r>
              <a:rPr lang="uk-UA" dirty="0"/>
              <a:t/>
            </a:r>
            <a:br>
              <a:rPr lang="uk-UA" dirty="0"/>
            </a:br>
            <a:r>
              <a:rPr lang="uk-UA" sz="24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Перекида</a:t>
            </a:r>
            <a:r>
              <a:rPr lang="uk-UA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ючи</a:t>
            </a:r>
            <a:r>
              <a:rPr lang="uk-UA" sz="2400" dirty="0" smtClean="0">
                <a:latin typeface="Georgia" panose="02040502050405020303" pitchFamily="18" charset="0"/>
              </a:rPr>
              <a:t>-дієприслівник (суфікс </a:t>
            </a:r>
            <a:r>
              <a:rPr lang="uk-UA" sz="24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– </a:t>
            </a:r>
            <a:r>
              <a:rPr lang="uk-UA" sz="2400" b="1" dirty="0" err="1" smtClean="0">
                <a:solidFill>
                  <a:srgbClr val="0070C0"/>
                </a:solidFill>
                <a:latin typeface="Georgia" panose="02040502050405020303" pitchFamily="18" charset="0"/>
              </a:rPr>
              <a:t>ючи</a:t>
            </a:r>
            <a:r>
              <a:rPr lang="uk-UA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)</a:t>
            </a:r>
            <a:r>
              <a:rPr lang="uk-UA" sz="2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  <a:r>
              <a:rPr lang="uk-UA" sz="2400" dirty="0" smtClean="0">
                <a:latin typeface="Georgia" panose="02040502050405020303" pitchFamily="18" charset="0"/>
              </a:rPr>
              <a:t/>
            </a:r>
            <a:br>
              <a:rPr lang="uk-UA" sz="2400" dirty="0" smtClean="0">
                <a:latin typeface="Georgia" panose="02040502050405020303" pitchFamily="18" charset="0"/>
              </a:rPr>
            </a:br>
            <a:r>
              <a:rPr lang="uk-UA" sz="2400" dirty="0" smtClean="0">
                <a:latin typeface="Georgia" panose="02040502050405020303" pitchFamily="18" charset="0"/>
              </a:rPr>
              <a:t>Він</a:t>
            </a:r>
            <a:r>
              <a:rPr lang="uk-UA" sz="2400" b="1" dirty="0" smtClean="0">
                <a:latin typeface="Georgia" panose="02040502050405020303" pitchFamily="18" charset="0"/>
              </a:rPr>
              <a:t> </a:t>
            </a:r>
            <a:r>
              <a:rPr lang="uk-UA" sz="2400" b="1" u="sng" dirty="0" smtClean="0">
                <a:latin typeface="Georgia" panose="02040502050405020303" pitchFamily="18" charset="0"/>
              </a:rPr>
              <a:t>має </a:t>
            </a:r>
            <a:r>
              <a:rPr lang="uk-UA" sz="2400" u="sng" dirty="0" smtClean="0">
                <a:latin typeface="Georgia" panose="02040502050405020303" pitchFamily="18" charset="0"/>
              </a:rPr>
              <a:t>залежні слова</a:t>
            </a:r>
            <a:r>
              <a:rPr lang="uk-UA" sz="2400" dirty="0" smtClean="0">
                <a:latin typeface="Georgia" panose="02040502050405020303" pitchFamily="18" charset="0"/>
              </a:rPr>
              <a:t>: </a:t>
            </a: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перекидаючи</a:t>
            </a:r>
            <a:r>
              <a:rPr lang="uk-UA" sz="2400" i="1" dirty="0" smtClean="0">
                <a:latin typeface="Georgia" panose="02040502050405020303" pitchFamily="18" charset="0"/>
              </a:rPr>
              <a:t> (що?)</a:t>
            </a: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тісто</a:t>
            </a:r>
            <a:r>
              <a:rPr lang="uk-UA" sz="2400" dirty="0" smtClean="0">
                <a:latin typeface="Georgia" panose="02040502050405020303" pitchFamily="18" charset="0"/>
              </a:rPr>
              <a:t>, </a:t>
            </a:r>
            <a:br>
              <a:rPr lang="uk-UA" sz="2400" dirty="0" smtClean="0">
                <a:latin typeface="Georgia" panose="02040502050405020303" pitchFamily="18" charset="0"/>
              </a:rPr>
            </a:b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перекидаючи </a:t>
            </a:r>
            <a:r>
              <a:rPr lang="uk-UA" sz="2400" i="1" dirty="0" smtClean="0">
                <a:latin typeface="Georgia" panose="02040502050405020303" pitchFamily="18" charset="0"/>
              </a:rPr>
              <a:t>(з чого?) </a:t>
            </a: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з долоні</a:t>
            </a:r>
            <a:r>
              <a:rPr lang="uk-UA" sz="2400" dirty="0" smtClean="0">
                <a:latin typeface="Georgia" panose="02040502050405020303" pitchFamily="18" charset="0"/>
              </a:rPr>
              <a:t>, </a:t>
            </a: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перекидаючи</a:t>
            </a:r>
            <a:r>
              <a:rPr lang="uk-UA" sz="2400" i="1" dirty="0" smtClean="0">
                <a:latin typeface="Georgia" panose="02040502050405020303" pitchFamily="18" charset="0"/>
              </a:rPr>
              <a:t> (в що?) </a:t>
            </a: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 </a:t>
            </a:r>
            <a:r>
              <a:rPr lang="uk-UA" sz="2400" i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другу</a:t>
            </a:r>
            <a:r>
              <a:rPr lang="uk-UA" sz="2400" dirty="0" smtClean="0">
                <a:latin typeface="Georgia" panose="02040502050405020303" pitchFamily="18" charset="0"/>
              </a:rPr>
              <a:t>.</a:t>
            </a:r>
            <a:br>
              <a:rPr lang="uk-UA" sz="2400" dirty="0" smtClean="0">
                <a:latin typeface="Georgia" panose="02040502050405020303" pitchFamily="18" charset="0"/>
              </a:rPr>
            </a:br>
            <a:r>
              <a:rPr lang="uk-UA" sz="2400" dirty="0" smtClean="0">
                <a:latin typeface="Georgia" panose="02040502050405020303" pitchFamily="18" charset="0"/>
              </a:rPr>
              <a:t>Отже, </a:t>
            </a:r>
            <a:r>
              <a:rPr lang="uk-UA" sz="2400" b="1" dirty="0" smtClean="0">
                <a:latin typeface="Georgia" panose="02040502050405020303" pitchFamily="18" charset="0"/>
              </a:rPr>
              <a:t>це</a:t>
            </a:r>
            <a:r>
              <a:rPr lang="uk-UA" sz="2400" dirty="0" smtClean="0">
                <a:latin typeface="Georgia" panose="02040502050405020303" pitchFamily="18" charset="0"/>
              </a:rPr>
              <a:t> – </a:t>
            </a:r>
            <a:r>
              <a:rPr lang="uk-UA" sz="24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дієприслівниковий зворот</a:t>
            </a:r>
            <a:r>
              <a:rPr lang="uk-UA" sz="2400" dirty="0" smtClean="0">
                <a:latin typeface="Georgia" panose="02040502050405020303" pitchFamily="18" charset="0"/>
              </a:rPr>
              <a:t>.</a:t>
            </a:r>
            <a:endParaRPr lang="uk-UA" sz="24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10"/>
            <a:ext cx="9144000" cy="6861417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675134"/>
            <a:ext cx="8712968" cy="3266034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uk-UA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Пояснюють</a:t>
            </a:r>
            <a:r>
              <a:rPr lang="ru-RU" altLang="uk-UA" b="1" dirty="0" smtClean="0">
                <a:solidFill>
                  <a:srgbClr val="D60093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b="1" dirty="0" err="1">
                <a:solidFill>
                  <a:srgbClr val="0070C0"/>
                </a:solidFill>
                <a:latin typeface="Bookman Old Style" panose="02050604050505020204" pitchFamily="18" charset="0"/>
              </a:rPr>
              <a:t>дієслово-присудок</a:t>
            </a:r>
            <a:r>
              <a:rPr lang="ru-RU" altLang="uk-UA" b="1" dirty="0">
                <a:latin typeface="Bookman Old Style" panose="02050604050505020204" pitchFamily="18" charset="0"/>
              </a:rPr>
              <a:t> і </a:t>
            </a:r>
            <a:r>
              <a:rPr lang="ru-RU" altLang="uk-UA" b="1" u="sng" dirty="0" err="1">
                <a:latin typeface="Bookman Old Style" panose="02050604050505020204" pitchFamily="18" charset="0"/>
              </a:rPr>
              <a:t>можуть</a:t>
            </a:r>
            <a:r>
              <a:rPr lang="ru-RU" altLang="uk-UA" b="1" u="sng" dirty="0">
                <a:latin typeface="Bookman Old Style" panose="02050604050505020204" pitchFamily="18" charset="0"/>
              </a:rPr>
              <a:t> </a:t>
            </a:r>
            <a:r>
              <a:rPr lang="ru-RU" altLang="uk-UA" b="1" u="sng" dirty="0" err="1">
                <a:latin typeface="Bookman Old Style" panose="02050604050505020204" pitchFamily="18" charset="0"/>
              </a:rPr>
              <a:t>стояти</a:t>
            </a:r>
            <a:r>
              <a:rPr lang="ru-RU" altLang="uk-UA" b="1" u="sng" dirty="0">
                <a:latin typeface="Bookman Old Style" panose="02050604050505020204" pitchFamily="18" charset="0"/>
              </a:rPr>
              <a:t> в </a:t>
            </a:r>
            <a:r>
              <a:rPr lang="ru-RU" altLang="uk-UA" b="1" u="sng" dirty="0" err="1">
                <a:latin typeface="Bookman Old Style" panose="02050604050505020204" pitchFamily="18" charset="0"/>
              </a:rPr>
              <a:t>різних</a:t>
            </a:r>
            <a:r>
              <a:rPr lang="ru-RU" altLang="uk-UA" b="1" u="sng" dirty="0">
                <a:latin typeface="Bookman Old Style" panose="02050604050505020204" pitchFamily="18" charset="0"/>
              </a:rPr>
              <a:t> </a:t>
            </a:r>
            <a:r>
              <a:rPr lang="ru-RU" altLang="uk-UA" b="1" u="sng" dirty="0" err="1">
                <a:latin typeface="Bookman Old Style" panose="02050604050505020204" pitchFamily="18" charset="0"/>
              </a:rPr>
              <a:t>позиціях</a:t>
            </a:r>
            <a:r>
              <a:rPr lang="ru-RU" altLang="uk-UA" b="1" u="sng" dirty="0">
                <a:latin typeface="Bookman Old Style" panose="02050604050505020204" pitchFamily="18" charset="0"/>
              </a:rPr>
              <a:t> </a:t>
            </a:r>
            <a:r>
              <a:rPr lang="ru-RU" altLang="uk-UA" b="1" u="sng" dirty="0" err="1">
                <a:latin typeface="Bookman Old Style" panose="02050604050505020204" pitchFamily="18" charset="0"/>
              </a:rPr>
              <a:t>стосовно</a:t>
            </a:r>
            <a:r>
              <a:rPr lang="ru-RU" altLang="uk-UA" b="1" dirty="0">
                <a:latin typeface="Bookman Old Style" panose="02050604050505020204" pitchFamily="18" charset="0"/>
              </a:rPr>
              <a:t> </a:t>
            </a:r>
            <a:r>
              <a:rPr lang="ru-RU" altLang="uk-UA" b="1" dirty="0" err="1" smtClean="0">
                <a:latin typeface="Bookman Old Style" panose="02050604050505020204" pitchFamily="18" charset="0"/>
              </a:rPr>
              <a:t>нього</a:t>
            </a:r>
            <a:r>
              <a:rPr lang="ru-RU" altLang="uk-UA" b="1" dirty="0" smtClean="0">
                <a:latin typeface="Bookman Old Style" panose="02050604050505020204" pitchFamily="18" charset="0"/>
              </a:rPr>
              <a:t>:</a:t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/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>1.</a:t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/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>2. </a:t>
            </a:r>
            <a:endParaRPr lang="uk-UA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672947"/>
            <a:ext cx="8280920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chemeClr val="accent3">
                    <a:lumMod val="50000"/>
                  </a:schemeClr>
                </a:solidFill>
              </a:rPr>
              <a:t>ВІДОКРЕМЛЕНІ 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</a:rPr>
              <a:t>ОБСТАВИНИ</a:t>
            </a:r>
            <a:endParaRPr lang="uk-UA" sz="3200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9" t="19398" r="13010" b="62590"/>
          <a:stretch/>
        </p:blipFill>
        <p:spPr bwMode="auto">
          <a:xfrm>
            <a:off x="2360104" y="4183952"/>
            <a:ext cx="4495800" cy="6191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86" t="54314" r="6163" b="26011"/>
          <a:stretch/>
        </p:blipFill>
        <p:spPr bwMode="auto">
          <a:xfrm>
            <a:off x="2324100" y="5562300"/>
            <a:ext cx="4495800" cy="676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2" descr="Картинки по запросу &quot;розділові знаки кома&quot;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67" t="2994"/>
          <a:stretch/>
        </p:blipFill>
        <p:spPr bwMode="auto">
          <a:xfrm>
            <a:off x="5004048" y="4383153"/>
            <a:ext cx="360040" cy="50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Картинки по запросу &quot;розділові знаки кома&quot;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67" t="2994"/>
          <a:stretch/>
        </p:blipFill>
        <p:spPr bwMode="auto">
          <a:xfrm>
            <a:off x="4391980" y="5798404"/>
            <a:ext cx="360040" cy="50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МОЯ РАБОТА\Моя писанина\фоны для презентаций\АРХИВНЫЕ ФОНЫ\126 ФОНОВ\126 фоны для презентаций\серый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10"/>
            <a:ext cx="9144000" cy="6861417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624110"/>
            <a:ext cx="8784976" cy="582922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>
                <a:latin typeface="Bookman Old Style" panose="02050604050505020204" pitchFamily="18" charset="0"/>
              </a:rPr>
              <a:t> </a:t>
            </a:r>
            <a:r>
              <a:rPr lang="ru-RU" altLang="uk-UA" b="1" dirty="0" smtClean="0">
                <a:latin typeface="Bookman Old Style" panose="02050604050505020204" pitchFamily="18" charset="0"/>
              </a:rPr>
              <a:t/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>	</a:t>
            </a:r>
            <a:br>
              <a:rPr lang="ru-RU" altLang="uk-UA" b="1" dirty="0" smtClean="0">
                <a:latin typeface="Bookman Old Style" panose="02050604050505020204" pitchFamily="18" charset="0"/>
              </a:rPr>
            </a:b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>
                <a:latin typeface="Bookman Old Style" panose="02050604050505020204" pitchFamily="18" charset="0"/>
              </a:rPr>
              <a:t/>
            </a:r>
            <a:br>
              <a:rPr lang="ru-RU" altLang="uk-UA" b="1" dirty="0">
                <a:latin typeface="Bookman Old Style" panose="02050604050505020204" pitchFamily="18" charset="0"/>
              </a:rPr>
            </a:br>
            <a:r>
              <a:rPr lang="ru-RU" altLang="uk-UA" b="1" dirty="0" smtClean="0">
                <a:latin typeface="Bookman Old Style" panose="02050604050505020204" pitchFamily="18" charset="0"/>
              </a:rPr>
              <a:t>	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Жовте </a:t>
            </a:r>
            <a:r>
              <a:rPr lang="ru-RU" altLang="uk-UA" sz="3100" i="1" dirty="0" err="1" smtClean="0">
                <a:latin typeface="Bookman Old Style" panose="02050604050505020204" pitchFamily="18" charset="0"/>
              </a:rPr>
              <a:t>листя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 тихо </a:t>
            </a:r>
            <a:r>
              <a:rPr lang="ru-RU" altLang="uk-UA" sz="3100" b="1" i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сідало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3100" i="1" dirty="0">
                <a:latin typeface="Bookman Old Style" panose="02050604050505020204" pitchFamily="18" charset="0"/>
              </a:rPr>
              <a:t>на землю</a:t>
            </a:r>
            <a:r>
              <a:rPr lang="ru-RU" altLang="uk-UA" sz="3100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,</a:t>
            </a:r>
            <a:r>
              <a:rPr lang="ru-RU" altLang="uk-UA" sz="3100" b="1" i="1" dirty="0">
                <a:latin typeface="Bookman Old Style" panose="02050604050505020204" pitchFamily="18" charset="0"/>
              </a:rPr>
              <a:t> </a:t>
            </a:r>
            <a:r>
              <a:rPr lang="ru-RU" altLang="uk-UA" sz="3100" b="1" i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вкрива</a:t>
            </a:r>
            <a:r>
              <a:rPr lang="ru-RU" altLang="uk-UA" sz="3100" b="1" i="1" dirty="0" err="1">
                <a:solidFill>
                  <a:srgbClr val="0070C0"/>
                </a:solidFill>
                <a:latin typeface="Bookman Old Style" panose="02050604050505020204" pitchFamily="18" charset="0"/>
              </a:rPr>
              <a:t>ючи</a:t>
            </a:r>
            <a:r>
              <a:rPr lang="ru-RU" altLang="uk-UA" sz="31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uk-UA" altLang="uk-UA" sz="31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ї</a:t>
            </a:r>
            <a:r>
              <a:rPr lang="ru-RU" altLang="uk-UA" sz="31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ї </a:t>
            </a:r>
            <a:r>
              <a:rPr lang="ru-RU" altLang="uk-UA" sz="3100" b="1" i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пишним</a:t>
            </a:r>
            <a:r>
              <a:rPr lang="ru-RU" altLang="uk-UA" sz="31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 золотим </a:t>
            </a:r>
            <a:r>
              <a:rPr lang="ru-RU" altLang="uk-UA" sz="3100" b="1" i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накриттям</a:t>
            </a:r>
            <a:r>
              <a:rPr lang="ru-RU" altLang="uk-UA" sz="31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.</a:t>
            </a:r>
            <a:br>
              <a:rPr lang="ru-RU" altLang="uk-UA" sz="31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</a:br>
            <a:r>
              <a:rPr lang="ru-RU" altLang="uk-UA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/>
            </a:r>
            <a:br>
              <a:rPr lang="ru-RU" altLang="uk-UA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</a:br>
            <a:r>
              <a:rPr lang="ru-RU" altLang="uk-UA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	</a:t>
            </a:r>
            <a:r>
              <a:rPr lang="ru-RU" altLang="uk-UA" sz="3100" b="1" i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Вкрива</a:t>
            </a:r>
            <a:r>
              <a:rPr lang="ru-RU" altLang="uk-UA" sz="3100" b="1" i="1" dirty="0" err="1" smtClean="0">
                <a:solidFill>
                  <a:srgbClr val="0070C0"/>
                </a:solidFill>
                <a:latin typeface="Bookman Old Style" panose="02050604050505020204" pitchFamily="18" charset="0"/>
              </a:rPr>
              <a:t>ючи</a:t>
            </a:r>
            <a:r>
              <a:rPr lang="ru-RU" altLang="uk-UA" sz="3100" b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3100" b="1" i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пишним</a:t>
            </a:r>
            <a:r>
              <a:rPr lang="ru-RU" altLang="uk-UA" sz="31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31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золотим </a:t>
            </a:r>
            <a:r>
              <a:rPr lang="ru-RU" altLang="uk-UA" sz="3100" b="1" i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накриттям</a:t>
            </a:r>
            <a:r>
              <a:rPr lang="ru-RU" altLang="uk-UA" sz="31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,</a:t>
            </a:r>
            <a:r>
              <a:rPr lang="ru-RU" altLang="uk-UA" sz="3100" i="1" dirty="0">
                <a:latin typeface="Bookman Old Style" panose="02050604050505020204" pitchFamily="18" charset="0"/>
              </a:rPr>
              <a:t> на 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землю тихо </a:t>
            </a:r>
            <a:r>
              <a:rPr lang="ru-RU" altLang="uk-UA" sz="3100" b="1" i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сідало</a:t>
            </a:r>
            <a:r>
              <a:rPr lang="ru-RU" altLang="uk-UA" sz="3100" i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3100" i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ж</a:t>
            </a:r>
            <a:r>
              <a:rPr lang="ru-RU" altLang="uk-UA" sz="3100" i="1" dirty="0" err="1" smtClean="0">
                <a:latin typeface="Bookman Old Style" panose="02050604050505020204" pitchFamily="18" charset="0"/>
              </a:rPr>
              <a:t>овте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 </a:t>
            </a:r>
            <a:r>
              <a:rPr lang="ru-RU" altLang="uk-UA" sz="3100" i="1" dirty="0" err="1" smtClean="0">
                <a:latin typeface="Bookman Old Style" panose="02050604050505020204" pitchFamily="18" charset="0"/>
              </a:rPr>
              <a:t>листя</a:t>
            </a:r>
            <a:r>
              <a:rPr lang="ru-RU" altLang="uk-UA" sz="3100" i="1" dirty="0" smtClean="0">
                <a:latin typeface="Bookman Old Style" panose="02050604050505020204" pitchFamily="18" charset="0"/>
              </a:rPr>
              <a:t>.</a:t>
            </a:r>
            <a:r>
              <a:rPr lang="uk-UA" sz="3100" dirty="0">
                <a:solidFill>
                  <a:srgbClr val="C00000"/>
                </a:solidFill>
              </a:rPr>
              <a:t/>
            </a:r>
            <a:br>
              <a:rPr lang="uk-UA" sz="3100" dirty="0">
                <a:solidFill>
                  <a:srgbClr val="C00000"/>
                </a:solidFill>
              </a:rPr>
            </a:br>
            <a:r>
              <a:rPr lang="uk-UA" dirty="0">
                <a:solidFill>
                  <a:srgbClr val="C00000"/>
                </a:solidFill>
              </a:rPr>
              <a:t/>
            </a:r>
            <a:br>
              <a:rPr lang="uk-UA" dirty="0">
                <a:solidFill>
                  <a:srgbClr val="C00000"/>
                </a:solidFill>
              </a:rPr>
            </a:br>
            <a:r>
              <a:rPr lang="uk-UA" dirty="0">
                <a:solidFill>
                  <a:srgbClr val="C00000"/>
                </a:solidFill>
              </a:rPr>
              <a:t/>
            </a:r>
            <a:br>
              <a:rPr lang="uk-UA" dirty="0">
                <a:solidFill>
                  <a:srgbClr val="C00000"/>
                </a:solidFill>
              </a:rPr>
            </a:br>
            <a:r>
              <a:rPr lang="uk-UA" dirty="0">
                <a:solidFill>
                  <a:srgbClr val="C00000"/>
                </a:solidFill>
              </a:rPr>
              <a:t/>
            </a:r>
            <a:br>
              <a:rPr lang="uk-UA" dirty="0">
                <a:solidFill>
                  <a:srgbClr val="C00000"/>
                </a:solidFill>
              </a:rPr>
            </a:b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404664"/>
            <a:ext cx="8280920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ВІДОКРЕМЛЮЮТЬСЯ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 ОБСТАВИНИ:</a:t>
            </a:r>
            <a:endParaRPr lang="uk-UA" sz="2400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9" t="19398" r="13010" b="62590"/>
          <a:stretch/>
        </p:blipFill>
        <p:spPr bwMode="auto">
          <a:xfrm>
            <a:off x="3707904" y="6069576"/>
            <a:ext cx="4495800" cy="3932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86" t="54314" r="6163" b="26011"/>
          <a:stretch/>
        </p:blipFill>
        <p:spPr bwMode="auto">
          <a:xfrm>
            <a:off x="3698095" y="4293096"/>
            <a:ext cx="4495800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2" descr="Картинки по запросу &quot;розділові знаки кома&quot;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67" t="2994"/>
          <a:stretch/>
        </p:blipFill>
        <p:spPr bwMode="auto">
          <a:xfrm>
            <a:off x="5817059" y="4486158"/>
            <a:ext cx="257871" cy="35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Картинки по запросу &quot;розділові знаки кома&quot;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67" t="2994"/>
          <a:stretch/>
        </p:blipFill>
        <p:spPr bwMode="auto">
          <a:xfrm>
            <a:off x="6300191" y="6160780"/>
            <a:ext cx="235151" cy="32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446018" y="1110720"/>
            <a:ext cx="8302446" cy="1742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uk-UA" sz="28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</a:t>
            </a:r>
            <a:r>
              <a:rPr lang="ru-RU" altLang="uk-UA" sz="2800" b="1" dirty="0" err="1" smtClean="0">
                <a:latin typeface="Bookman Old Style" panose="02050604050505020204" pitchFamily="18" charset="0"/>
              </a:rPr>
              <a:t>иражені</a:t>
            </a:r>
            <a:r>
              <a:rPr lang="ru-RU" altLang="uk-UA" sz="2800" b="1" dirty="0" smtClean="0"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ru-RU" altLang="uk-UA" sz="2800" b="1" spc="300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дієприслівниковим</a:t>
            </a:r>
            <a:r>
              <a:rPr lang="ru-RU" altLang="uk-UA" sz="2800" b="1" spc="300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800" b="1" spc="300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зворотом</a:t>
            </a:r>
            <a:r>
              <a:rPr lang="ru-RU" altLang="uk-UA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altLang="uk-UA" sz="28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що</a:t>
            </a:r>
            <a:r>
              <a:rPr lang="ru-RU" altLang="uk-UA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стоять у </a:t>
            </a:r>
            <a:r>
              <a:rPr lang="ru-RU" altLang="uk-UA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будь-</a:t>
            </a:r>
            <a:r>
              <a:rPr lang="ru-RU" altLang="uk-UA" sz="2800" b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якій</a:t>
            </a:r>
            <a:r>
              <a:rPr lang="ru-RU" altLang="uk-UA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800" b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позиції</a:t>
            </a:r>
            <a:r>
              <a:rPr lang="ru-RU" altLang="uk-UA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uk-UA" sz="2800" b="1" dirty="0" err="1">
                <a:latin typeface="Bookman Old Style" panose="02050604050505020204" pitchFamily="18" charset="0"/>
              </a:rPr>
              <a:t>щодо</a:t>
            </a:r>
            <a:r>
              <a:rPr lang="ru-RU" altLang="uk-UA" sz="2800" b="1" dirty="0">
                <a:latin typeface="Bookman Old Style" panose="02050604050505020204" pitchFamily="18" charset="0"/>
              </a:rPr>
              <a:t> </a:t>
            </a:r>
            <a:r>
              <a:rPr lang="ru-RU" altLang="uk-UA" sz="2800" b="1" dirty="0" err="1">
                <a:latin typeface="Bookman Old Style" panose="02050604050505020204" pitchFamily="18" charset="0"/>
              </a:rPr>
              <a:t>дієслова-присудка</a:t>
            </a:r>
            <a:r>
              <a:rPr lang="ru-RU" altLang="uk-UA" sz="2800" b="1" dirty="0">
                <a:latin typeface="Bookman Old Style" panose="02050604050505020204" pitchFamily="18" charset="0"/>
              </a:rPr>
              <a:t>: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492</TotalTime>
  <Words>775</Words>
  <Application>Microsoft Office PowerPoint</Application>
  <PresentationFormat>Экран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Bookman Old Style</vt:lpstr>
      <vt:lpstr>Century Gothic</vt:lpstr>
      <vt:lpstr>Gabriola</vt:lpstr>
      <vt:lpstr>Georgia</vt:lpstr>
      <vt:lpstr>Times New Roman</vt:lpstr>
      <vt:lpstr>Wingdings</vt:lpstr>
      <vt:lpstr>Wingdings 3</vt:lpstr>
      <vt:lpstr>Легкий дым</vt:lpstr>
      <vt:lpstr>  ВІДОКРЕМЛЕНІ ЧЛЕНИ РЕЧЕННЯ:  Відокремлена обставина</vt:lpstr>
      <vt:lpstr>Обставина – це другорядний член речення, що вказує на місце, час, спосіб, мету, причину, обставини дії чи стану і відповідає на питання як? де? коли? куди? чому? для чого? та ін.</vt:lpstr>
      <vt:lpstr>     </vt:lpstr>
      <vt:lpstr>Відокремлена обставина, виражена дієприслівниковим зворотом</vt:lpstr>
      <vt:lpstr>Пригадаймо:    Що таке дієприслівник і дієприслівниковий зворот?</vt:lpstr>
      <vt:lpstr>Дієприслівник – це особлива незмінна форма дієслова, що називає додаткову дію або стан і відповідає на питання  що роблячи? що зробивши?</vt:lpstr>
      <vt:lpstr>Дієприслівник разом із залежними від нього словами становить дієприслівниковий зворот.  Перекидаючи тісто з однієї долоні в другу, мати формувала хлібину.  Міркуємо: Перекидаючи-дієприслівник (суфікс – ючи). Він має залежні слова: перекидаючи (що?)тісто,  перекидаючи (з чого?) з долоні, перекидаючи (в що?) в другу. Отже, це – дієприслівниковий зворот.</vt:lpstr>
      <vt:lpstr>Пояснюють дієслово-присудок і можуть стояти в різних позиціях стосовно нього:  1.   2. </vt:lpstr>
      <vt:lpstr>         Жовте листя тихо сідало на землю, вкриваючи її пишним золотим накриттям.   Вкриваючи пишним золотим накриттям, на землю тихо сідало жовте листя.    </vt:lpstr>
      <vt:lpstr> НЕ ВІДОКРЕМЛЮЮТЬСЯ:  </vt:lpstr>
      <vt:lpstr>Відокремлена обставина, виражена  іменником з прийменником </vt:lpstr>
      <vt:lpstr>       Незважаючи на ранню пору, то в одному кінці, то в іншому зривалася пісня.  </vt:lpstr>
      <vt:lpstr> </vt:lpstr>
      <vt:lpstr>Відокремлена обставина, виражена  дієприслівником</vt:lpstr>
      <vt:lpstr>Презентация PowerPoint</vt:lpstr>
      <vt:lpstr>ВИКОНАННЯ ВПРАВ  НА ЗАКРІПЛЕННЯ ВИВЧЕНОГО</vt:lpstr>
      <vt:lpstr>Презентация PowerPoint</vt:lpstr>
      <vt:lpstr>Презентация PowerPoint</vt:lpstr>
      <vt:lpstr>ДОМАШНЄ ЗАВДАННЯ:   1. Вивчити правила відокремлення обставин. 2. Повторити правила відокремлення означень і додатків (матеріал попередніх уроків) 3. Здати виконані вправи на закріплення вивченого (слайди 17, 18)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ВІДОКРЕМЛЕНІ ЧЛЕНИ РЕЧЕННЯ</dc:title>
  <dc:creator>Карпатська Джерельна</dc:creator>
  <cp:lastModifiedBy>Карпатська Джерельна</cp:lastModifiedBy>
  <cp:revision>50</cp:revision>
  <dcterms:created xsi:type="dcterms:W3CDTF">2013-04-28T11:59:54Z</dcterms:created>
  <dcterms:modified xsi:type="dcterms:W3CDTF">2023-04-05T07:25:20Z</dcterms:modified>
</cp:coreProperties>
</file>