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8" r:id="rId3"/>
    <p:sldId id="278" r:id="rId4"/>
    <p:sldId id="259" r:id="rId5"/>
    <p:sldId id="260" r:id="rId6"/>
    <p:sldId id="257" r:id="rId7"/>
    <p:sldId id="261" r:id="rId8"/>
    <p:sldId id="279" r:id="rId9"/>
    <p:sldId id="280" r:id="rId10"/>
    <p:sldId id="281" r:id="rId11"/>
    <p:sldId id="282" r:id="rId12"/>
    <p:sldId id="283" r:id="rId13"/>
    <p:sldId id="284" r:id="rId14"/>
    <p:sldId id="285" r:id="rId15"/>
    <p:sldId id="277" r:id="rId16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FFFFCC"/>
    <a:srgbClr val="8BD5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2507B6-5660-44B7-83F6-F1BC93CAAAFC}" type="datetimeFigureOut">
              <a:rPr lang="uk-UA" smtClean="0"/>
              <a:t>05.04.2023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457BA6-904E-4E2C-9BD4-5999544495E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155906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457BA6-904E-4E2C-9BD4-5999544495EE}" type="slidenum">
              <a:rPr lang="uk-UA" smtClean="0"/>
              <a:t>9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121307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DBADD-342D-47C9-AA5E-3B993BD3A973}" type="datetimeFigureOut">
              <a:rPr lang="uk-UA" smtClean="0"/>
              <a:t>05.04.2023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BEE1C-13D9-4D47-B7F0-E3C51666383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86053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DBADD-342D-47C9-AA5E-3B993BD3A973}" type="datetimeFigureOut">
              <a:rPr lang="uk-UA" smtClean="0"/>
              <a:t>05.04.2023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BEE1C-13D9-4D47-B7F0-E3C51666383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232404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DBADD-342D-47C9-AA5E-3B993BD3A973}" type="datetimeFigureOut">
              <a:rPr lang="uk-UA" smtClean="0"/>
              <a:t>05.04.2023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BEE1C-13D9-4D47-B7F0-E3C51666383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30861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DBADD-342D-47C9-AA5E-3B993BD3A973}" type="datetimeFigureOut">
              <a:rPr lang="uk-UA" smtClean="0"/>
              <a:t>05.04.2023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BEE1C-13D9-4D47-B7F0-E3C51666383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47413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DBADD-342D-47C9-AA5E-3B993BD3A973}" type="datetimeFigureOut">
              <a:rPr lang="uk-UA" smtClean="0"/>
              <a:t>05.04.2023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BEE1C-13D9-4D47-B7F0-E3C51666383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60279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DBADD-342D-47C9-AA5E-3B993BD3A973}" type="datetimeFigureOut">
              <a:rPr lang="uk-UA" smtClean="0"/>
              <a:t>05.04.2023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BEE1C-13D9-4D47-B7F0-E3C51666383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054994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DBADD-342D-47C9-AA5E-3B993BD3A973}" type="datetimeFigureOut">
              <a:rPr lang="uk-UA" smtClean="0"/>
              <a:t>05.04.2023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BEE1C-13D9-4D47-B7F0-E3C51666383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91107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DBADD-342D-47C9-AA5E-3B993BD3A973}" type="datetimeFigureOut">
              <a:rPr lang="uk-UA" smtClean="0"/>
              <a:t>05.04.2023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BEE1C-13D9-4D47-B7F0-E3C51666383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47534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DBADD-342D-47C9-AA5E-3B993BD3A973}" type="datetimeFigureOut">
              <a:rPr lang="uk-UA" smtClean="0"/>
              <a:t>05.04.2023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BEE1C-13D9-4D47-B7F0-E3C51666383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118199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DBADD-342D-47C9-AA5E-3B993BD3A973}" type="datetimeFigureOut">
              <a:rPr lang="uk-UA" smtClean="0"/>
              <a:t>05.04.2023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BEE1C-13D9-4D47-B7F0-E3C51666383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29014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DBADD-342D-47C9-AA5E-3B993BD3A973}" type="datetimeFigureOut">
              <a:rPr lang="uk-UA" smtClean="0"/>
              <a:t>05.04.2023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BEE1C-13D9-4D47-B7F0-E3C51666383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16952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CC"/>
            </a:gs>
            <a:gs pos="60000">
              <a:srgbClr val="8BD5AE"/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DBADD-342D-47C9-AA5E-3B993BD3A973}" type="datetimeFigureOut">
              <a:rPr lang="uk-UA" smtClean="0"/>
              <a:t>05.04.2023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5BEE1C-13D9-4D47-B7F0-E3C51666383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62278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404665"/>
            <a:ext cx="9144000" cy="237626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Розділ ІІІ Світ людських емоцій та  почуттів</a:t>
            </a:r>
            <a:br>
              <a:rPr lang="uk-UA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</a:br>
            <a:br>
              <a:rPr lang="uk-UA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</a:br>
            <a:br>
              <a:rPr lang="uk-UA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</a:br>
            <a:r>
              <a:rPr lang="uk-UA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Тема уроку: </a:t>
            </a:r>
            <a:r>
              <a:rPr lang="uk-UA" sz="3200" b="1" dirty="0">
                <a:ln w="11430"/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ЕМОЦІЇ В ЖИТТІ ЛЮДИНИ</a:t>
            </a:r>
            <a:endParaRPr lang="uk-UA" sz="3200" b="1" dirty="0">
              <a:ln w="11430"/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AE11CB8-0A20-440B-82C4-05A6A718E5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6061" y="2745294"/>
            <a:ext cx="3170993" cy="407334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731C6B6-7B1F-4356-A87A-A8D4E9FFB5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6133" y="2784656"/>
            <a:ext cx="3128476" cy="403398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8DBD088-EEA0-4947-B73C-4CE75748C9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773325"/>
            <a:ext cx="3273836" cy="4084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8807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D4D5F8-D309-4BB0-BEE8-E1149E7A0B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2. </a:t>
            </a:r>
            <a:r>
              <a:rPr lang="ru-RU" b="1" dirty="0" err="1">
                <a:solidFill>
                  <a:srgbClr val="FF0000"/>
                </a:solidFill>
              </a:rPr>
              <a:t>Керування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власними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емоціями</a:t>
            </a:r>
            <a:r>
              <a:rPr lang="ru-RU" b="1" dirty="0">
                <a:solidFill>
                  <a:srgbClr val="FF0000"/>
                </a:solidFill>
              </a:rPr>
              <a:t>.</a:t>
            </a:r>
            <a:br>
              <a:rPr lang="ru-RU" b="1" dirty="0">
                <a:solidFill>
                  <a:srgbClr val="FF0000"/>
                </a:solidFill>
              </a:rPr>
            </a:br>
            <a:endParaRPr lang="uk-UA" b="1" dirty="0">
              <a:solidFill>
                <a:srgbClr val="FF0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B7EF60D-5845-4868-8C11-BB2A811149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Люди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різні</a:t>
            </a:r>
            <a:r>
              <a:rPr lang="ru-RU" dirty="0"/>
              <a:t> </a:t>
            </a:r>
            <a:r>
              <a:rPr lang="ru-RU" dirty="0" err="1"/>
              <a:t>характери</a:t>
            </a:r>
            <a:r>
              <a:rPr lang="ru-RU" dirty="0"/>
              <a:t> і </a:t>
            </a:r>
            <a:r>
              <a:rPr lang="ru-RU" dirty="0" err="1"/>
              <a:t>свої</a:t>
            </a:r>
            <a:r>
              <a:rPr lang="ru-RU" dirty="0"/>
              <a:t> </a:t>
            </a:r>
            <a:r>
              <a:rPr lang="ru-RU" dirty="0" err="1"/>
              <a:t>емоції</a:t>
            </a:r>
            <a:r>
              <a:rPr lang="ru-RU" dirty="0"/>
              <a:t>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виражати</a:t>
            </a:r>
            <a:r>
              <a:rPr lang="ru-RU" dirty="0"/>
              <a:t> </a:t>
            </a:r>
            <a:r>
              <a:rPr lang="ru-RU" dirty="0" err="1"/>
              <a:t>по-різному</a:t>
            </a:r>
            <a:r>
              <a:rPr lang="ru-RU" dirty="0"/>
              <a:t>. Так, у </a:t>
            </a:r>
            <a:r>
              <a:rPr lang="ru-RU" dirty="0" err="1"/>
              <a:t>різних</a:t>
            </a:r>
            <a:r>
              <a:rPr lang="ru-RU" dirty="0"/>
              <a:t> людей одна й та сама </a:t>
            </a:r>
            <a:r>
              <a:rPr lang="ru-RU" dirty="0" err="1"/>
              <a:t>подія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викликати</a:t>
            </a:r>
            <a:r>
              <a:rPr lang="ru-RU" dirty="0"/>
              <a:t> </a:t>
            </a:r>
            <a:r>
              <a:rPr lang="ru-RU" dirty="0" err="1"/>
              <a:t>більш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менш</a:t>
            </a:r>
            <a:r>
              <a:rPr lang="ru-RU" dirty="0"/>
              <a:t> </a:t>
            </a:r>
            <a:r>
              <a:rPr lang="ru-RU" dirty="0" err="1"/>
              <a:t>сильні</a:t>
            </a:r>
            <a:r>
              <a:rPr lang="ru-RU" dirty="0"/>
              <a:t> </a:t>
            </a:r>
            <a:r>
              <a:rPr lang="ru-RU" dirty="0" err="1"/>
              <a:t>емоції</a:t>
            </a:r>
            <a:r>
              <a:rPr lang="ru-RU" dirty="0"/>
              <a:t>.</a:t>
            </a:r>
            <a:endParaRPr lang="uk-UA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D65E36B-E72F-4834-9893-AAFC653FAB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736" y="4090315"/>
            <a:ext cx="4011516" cy="2334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6003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68E7BF-BF40-490E-B0E0-9F0F9032E0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06490"/>
          </a:xfrm>
        </p:spPr>
        <p:txBody>
          <a:bodyPr>
            <a:normAutofit fontScale="90000"/>
          </a:bodyPr>
          <a:lstStyle/>
          <a:p>
            <a:pPr algn="l"/>
            <a:r>
              <a:rPr lang="ru-RU" sz="2800" dirty="0" err="1"/>
              <a:t>Знання</a:t>
            </a:r>
            <a:r>
              <a:rPr lang="ru-RU" sz="2800" dirty="0"/>
              <a:t> </a:t>
            </a:r>
            <a:r>
              <a:rPr lang="ru-RU" sz="2800" dirty="0" err="1"/>
              <a:t>міри</a:t>
            </a:r>
            <a:r>
              <a:rPr lang="ru-RU" sz="2800" dirty="0"/>
              <a:t> у </a:t>
            </a:r>
            <a:r>
              <a:rPr lang="ru-RU" sz="2800" dirty="0" err="1"/>
              <a:t>вираженні</a:t>
            </a:r>
            <a:r>
              <a:rPr lang="ru-RU" sz="2800" dirty="0"/>
              <a:t> </a:t>
            </a:r>
            <a:r>
              <a:rPr lang="ru-RU" sz="2800" dirty="0" err="1"/>
              <a:t>своїх</a:t>
            </a:r>
            <a:r>
              <a:rPr lang="ru-RU" sz="2800" dirty="0"/>
              <a:t> </a:t>
            </a:r>
            <a:r>
              <a:rPr lang="ru-RU" sz="2800" dirty="0" err="1"/>
              <a:t>емоцій</a:t>
            </a:r>
            <a:r>
              <a:rPr lang="ru-RU" sz="2800" dirty="0"/>
              <a:t> та </a:t>
            </a:r>
            <a:r>
              <a:rPr lang="ru-RU" sz="2800" dirty="0" err="1"/>
              <a:t>почуттів</a:t>
            </a:r>
            <a:r>
              <a:rPr lang="ru-RU" sz="2800" dirty="0"/>
              <a:t> </a:t>
            </a:r>
            <a:r>
              <a:rPr lang="ru-RU" sz="2800" dirty="0" err="1"/>
              <a:t>вважається</a:t>
            </a:r>
            <a:r>
              <a:rPr lang="ru-RU" sz="2800" dirty="0"/>
              <a:t> </a:t>
            </a:r>
            <a:r>
              <a:rPr lang="ru-RU" sz="2800" dirty="0" err="1"/>
              <a:t>однією</a:t>
            </a:r>
            <a:r>
              <a:rPr lang="ru-RU" sz="2800" dirty="0"/>
              <a:t> з рис </a:t>
            </a:r>
            <a:r>
              <a:rPr lang="ru-RU" sz="2800" dirty="0" err="1"/>
              <a:t>чемної</a:t>
            </a:r>
            <a:r>
              <a:rPr lang="ru-RU" sz="2800" dirty="0"/>
              <a:t> </a:t>
            </a:r>
            <a:r>
              <a:rPr lang="ru-RU" sz="2800" dirty="0" err="1"/>
              <a:t>людини</a:t>
            </a:r>
            <a:r>
              <a:rPr lang="ru-RU" sz="2800" dirty="0"/>
              <a:t>. </a:t>
            </a:r>
            <a:r>
              <a:rPr lang="ru-RU" sz="2800" dirty="0" err="1"/>
              <a:t>Проте</a:t>
            </a:r>
            <a:r>
              <a:rPr lang="ru-RU" sz="2800" dirty="0"/>
              <a:t> не </a:t>
            </a:r>
            <a:r>
              <a:rPr lang="ru-RU" sz="2800" dirty="0" err="1"/>
              <a:t>варто</a:t>
            </a:r>
            <a:r>
              <a:rPr lang="ru-RU" sz="2800" dirty="0"/>
              <a:t> </a:t>
            </a:r>
            <a:r>
              <a:rPr lang="ru-RU" sz="2800" dirty="0" err="1"/>
              <a:t>їх</a:t>
            </a:r>
            <a:r>
              <a:rPr lang="ru-RU" sz="2800" dirty="0"/>
              <a:t> </a:t>
            </a:r>
            <a:r>
              <a:rPr lang="ru-RU" sz="2800" dirty="0" err="1"/>
              <a:t>ігнорувати</a:t>
            </a:r>
            <a:r>
              <a:rPr lang="ru-RU" sz="2800" dirty="0"/>
              <a:t> </a:t>
            </a:r>
            <a:r>
              <a:rPr lang="ru-RU" sz="2800" dirty="0" err="1"/>
              <a:t>або</a:t>
            </a:r>
            <a:r>
              <a:rPr lang="ru-RU" sz="2800" dirty="0"/>
              <a:t> </a:t>
            </a:r>
            <a:r>
              <a:rPr lang="ru-RU" sz="2800" dirty="0" err="1"/>
              <a:t>ховати</a:t>
            </a:r>
            <a:r>
              <a:rPr lang="ru-RU" sz="2800" dirty="0"/>
              <a:t> в </a:t>
            </a:r>
            <a:r>
              <a:rPr lang="ru-RU" sz="2800" dirty="0" err="1"/>
              <a:t>собі</a:t>
            </a:r>
            <a:r>
              <a:rPr lang="ru-RU" sz="2800" dirty="0"/>
              <a:t> — </a:t>
            </a:r>
            <a:r>
              <a:rPr lang="ru-RU" sz="2800" dirty="0" err="1"/>
              <a:t>пригнічення</a:t>
            </a:r>
            <a:r>
              <a:rPr lang="ru-RU" sz="2800" dirty="0"/>
              <a:t> </a:t>
            </a:r>
            <a:r>
              <a:rPr lang="ru-RU" sz="2800" dirty="0" err="1"/>
              <a:t>емоцій</a:t>
            </a:r>
            <a:r>
              <a:rPr lang="ru-RU" sz="2800" dirty="0"/>
              <a:t> </a:t>
            </a:r>
            <a:r>
              <a:rPr lang="ru-RU" sz="2800" dirty="0" err="1"/>
              <a:t>шкідливе</a:t>
            </a:r>
            <a:r>
              <a:rPr lang="ru-RU" sz="2800" dirty="0"/>
              <a:t> для </a:t>
            </a:r>
            <a:r>
              <a:rPr lang="ru-RU" sz="2800" dirty="0" err="1"/>
              <a:t>здоров’я</a:t>
            </a:r>
            <a:r>
              <a:rPr lang="ru-RU" sz="2800" dirty="0"/>
              <a:t>.</a:t>
            </a:r>
            <a:br>
              <a:rPr lang="ru-RU" sz="2800" dirty="0"/>
            </a:br>
            <a:br>
              <a:rPr lang="ru-RU" sz="2800" dirty="0"/>
            </a:br>
            <a:r>
              <a:rPr lang="ru-RU" sz="2800" dirty="0" err="1"/>
              <a:t>Найпростіший</a:t>
            </a:r>
            <a:r>
              <a:rPr lang="ru-RU" sz="2800" dirty="0"/>
              <a:t> </a:t>
            </a:r>
            <a:r>
              <a:rPr lang="ru-RU" sz="2800" dirty="0" err="1"/>
              <a:t>спосіб</a:t>
            </a:r>
            <a:r>
              <a:rPr lang="ru-RU" sz="2800" dirty="0"/>
              <a:t> </a:t>
            </a:r>
            <a:r>
              <a:rPr lang="ru-RU" sz="2800" dirty="0" err="1"/>
              <a:t>стриматися</a:t>
            </a:r>
            <a:r>
              <a:rPr lang="ru-RU" sz="2800" dirty="0"/>
              <a:t>, </a:t>
            </a:r>
            <a:r>
              <a:rPr lang="ru-RU" sz="2800" dirty="0" err="1"/>
              <a:t>якщо</a:t>
            </a:r>
            <a:r>
              <a:rPr lang="ru-RU" sz="2800" dirty="0"/>
              <a:t> </a:t>
            </a:r>
            <a:r>
              <a:rPr lang="ru-RU" sz="2800" dirty="0" err="1"/>
              <a:t>відчуваєте</a:t>
            </a:r>
            <a:r>
              <a:rPr lang="ru-RU" sz="2800" dirty="0"/>
              <a:t>,</a:t>
            </a:r>
            <a:br>
              <a:rPr lang="ru-RU" sz="2800" dirty="0"/>
            </a:br>
            <a:r>
              <a:rPr lang="ru-RU" sz="2800" dirty="0" err="1"/>
              <a:t>що</a:t>
            </a:r>
            <a:r>
              <a:rPr lang="ru-RU" sz="2800" dirty="0"/>
              <a:t> </a:t>
            </a:r>
            <a:r>
              <a:rPr lang="ru-RU" sz="2800" dirty="0" err="1"/>
              <a:t>ваші</a:t>
            </a:r>
            <a:r>
              <a:rPr lang="ru-RU" sz="2800" dirty="0"/>
              <a:t> </a:t>
            </a:r>
            <a:r>
              <a:rPr lang="ru-RU" sz="2800" dirty="0" err="1"/>
              <a:t>емоції</a:t>
            </a:r>
            <a:r>
              <a:rPr lang="ru-RU" sz="2800" dirty="0"/>
              <a:t> (особливо </a:t>
            </a:r>
            <a:r>
              <a:rPr lang="ru-RU" sz="2800" dirty="0" err="1"/>
              <a:t>негативні</a:t>
            </a:r>
            <a:r>
              <a:rPr lang="ru-RU" sz="2800" dirty="0"/>
              <a:t>) </a:t>
            </a:r>
            <a:r>
              <a:rPr lang="ru-RU" sz="2800" dirty="0" err="1"/>
              <a:t>стають</a:t>
            </a:r>
            <a:r>
              <a:rPr lang="ru-RU" sz="2800" dirty="0"/>
              <a:t> </a:t>
            </a:r>
            <a:r>
              <a:rPr lang="ru-RU" sz="2800" dirty="0" err="1"/>
              <a:t>надто</a:t>
            </a:r>
            <a:r>
              <a:rPr lang="ru-RU" sz="2800" dirty="0"/>
              <a:t> </a:t>
            </a:r>
            <a:r>
              <a:rPr lang="ru-RU" sz="2800" dirty="0" err="1"/>
              <a:t>сильними</a:t>
            </a:r>
            <a:r>
              <a:rPr lang="ru-RU" sz="2800" dirty="0"/>
              <a:t>, — </a:t>
            </a:r>
            <a:r>
              <a:rPr lang="ru-RU" sz="2800" dirty="0" err="1"/>
              <a:t>це</a:t>
            </a:r>
            <a:r>
              <a:rPr lang="ru-RU" sz="2800" dirty="0"/>
              <a:t> </a:t>
            </a:r>
            <a:r>
              <a:rPr lang="ru-RU" sz="2800" dirty="0" err="1"/>
              <a:t>зробити</a:t>
            </a:r>
            <a:r>
              <a:rPr lang="ru-RU" sz="2800" dirty="0"/>
              <a:t> </a:t>
            </a:r>
            <a:r>
              <a:rPr lang="ru-RU" sz="2800" dirty="0" err="1"/>
              <a:t>глибокий</a:t>
            </a:r>
            <a:r>
              <a:rPr lang="ru-RU" sz="2800" dirty="0"/>
              <a:t> </a:t>
            </a:r>
            <a:r>
              <a:rPr lang="ru-RU" sz="2800" dirty="0" err="1"/>
              <a:t>вдих</a:t>
            </a:r>
            <a:r>
              <a:rPr lang="ru-RU" sz="2800" dirty="0"/>
              <a:t> та </a:t>
            </a:r>
            <a:r>
              <a:rPr lang="ru-RU" sz="2800" dirty="0" err="1"/>
              <a:t>видих</a:t>
            </a:r>
            <a:r>
              <a:rPr lang="ru-RU" sz="2800" dirty="0"/>
              <a:t> і </a:t>
            </a:r>
            <a:r>
              <a:rPr lang="ru-RU" sz="2800" dirty="0" err="1"/>
              <a:t>подумки</a:t>
            </a:r>
            <a:r>
              <a:rPr lang="ru-RU" sz="2800" dirty="0"/>
              <a:t> </a:t>
            </a:r>
            <a:r>
              <a:rPr lang="ru-RU" sz="2800" dirty="0" err="1"/>
              <a:t>повільно</a:t>
            </a:r>
            <a:r>
              <a:rPr lang="ru-RU" sz="2800" dirty="0"/>
              <a:t> </a:t>
            </a:r>
            <a:r>
              <a:rPr lang="ru-RU" sz="2800" dirty="0" err="1"/>
              <a:t>порахувати</a:t>
            </a:r>
            <a:r>
              <a:rPr lang="ru-RU" sz="2800" dirty="0"/>
              <a:t> до </a:t>
            </a:r>
            <a:r>
              <a:rPr lang="ru-RU" sz="2800" dirty="0" err="1"/>
              <a:t>п’яти</a:t>
            </a:r>
            <a:r>
              <a:rPr lang="ru-RU" sz="2800" dirty="0"/>
              <a:t>. </a:t>
            </a:r>
            <a:r>
              <a:rPr lang="ru-RU" sz="2800" dirty="0" err="1"/>
              <a:t>Це</a:t>
            </a:r>
            <a:r>
              <a:rPr lang="ru-RU" sz="2800" dirty="0"/>
              <a:t> дозволить </a:t>
            </a:r>
            <a:r>
              <a:rPr lang="ru-RU" sz="2800" dirty="0" err="1"/>
              <a:t>відвернути</a:t>
            </a:r>
            <a:r>
              <a:rPr lang="ru-RU" sz="2800" dirty="0"/>
              <a:t> вашу </a:t>
            </a:r>
            <a:r>
              <a:rPr lang="ru-RU" sz="2800" dirty="0" err="1"/>
              <a:t>увагу</a:t>
            </a:r>
            <a:r>
              <a:rPr lang="ru-RU" sz="2800" dirty="0"/>
              <a:t>, </a:t>
            </a:r>
            <a:r>
              <a:rPr lang="ru-RU" sz="2800" dirty="0" err="1"/>
              <a:t>зменшити</a:t>
            </a:r>
            <a:r>
              <a:rPr lang="ru-RU" sz="2800" dirty="0"/>
              <a:t> </a:t>
            </a:r>
            <a:r>
              <a:rPr lang="ru-RU" sz="2800" dirty="0" err="1"/>
              <a:t>емоційну</a:t>
            </a:r>
            <a:r>
              <a:rPr lang="ru-RU" sz="2800" dirty="0"/>
              <a:t> </a:t>
            </a:r>
            <a:r>
              <a:rPr lang="ru-RU" sz="2800" dirty="0" err="1"/>
              <a:t>напругу</a:t>
            </a:r>
            <a:r>
              <a:rPr lang="ru-RU" sz="2800" dirty="0"/>
              <a:t>.</a:t>
            </a:r>
            <a:endParaRPr lang="uk-UA" sz="28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2263F32-D33A-465B-952B-B5E0800716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4437112"/>
            <a:ext cx="2984076" cy="242088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80DB2F4-730B-413A-9043-7590DD5C1B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1920" y="4425956"/>
            <a:ext cx="4079244" cy="242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2581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0F165C-38DD-43A7-9D46-196C8FC710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370386"/>
          </a:xfrm>
        </p:spPr>
        <p:txBody>
          <a:bodyPr>
            <a:normAutofit fontScale="90000"/>
          </a:bodyPr>
          <a:lstStyle/>
          <a:p>
            <a:r>
              <a:rPr lang="uk-UA" sz="3200" dirty="0"/>
              <a:t>Людина має вміти дослухатися до себе та своїх</a:t>
            </a:r>
            <a:br>
              <a:rPr lang="uk-UA" sz="3200" dirty="0"/>
            </a:br>
            <a:r>
              <a:rPr lang="uk-UA" sz="3200" dirty="0"/>
              <a:t>внутрішніх </a:t>
            </a:r>
            <a:r>
              <a:rPr lang="uk-UA" sz="3200" dirty="0" err="1"/>
              <a:t>відчуттів</a:t>
            </a:r>
            <a:r>
              <a:rPr lang="uk-UA" sz="3200" dirty="0"/>
              <a:t>. У повсякденному житті зазвичай достатньо запитати в себе </a:t>
            </a:r>
            <a:br>
              <a:rPr lang="uk-UA" sz="3200" dirty="0"/>
            </a:br>
            <a:r>
              <a:rPr lang="uk-UA" sz="3200" dirty="0"/>
              <a:t>«</a:t>
            </a:r>
            <a:r>
              <a:rPr lang="uk-UA" sz="3200" b="1" dirty="0">
                <a:solidFill>
                  <a:srgbClr val="FF0000"/>
                </a:solidFill>
              </a:rPr>
              <a:t>Яку емоцію я відчуваю? Що її викликало?</a:t>
            </a:r>
            <a:r>
              <a:rPr lang="uk-UA" sz="3200" dirty="0"/>
              <a:t>». Після цього треба подумати, що можна</a:t>
            </a:r>
            <a:br>
              <a:rPr lang="uk-UA" sz="3200" dirty="0"/>
            </a:br>
            <a:r>
              <a:rPr lang="uk-UA" sz="3200" dirty="0"/>
              <a:t>зробити, аби виправити ситуацію.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D5C10C5-F444-4B83-B8C9-058E9A48BA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8520" y="3855028"/>
            <a:ext cx="4968552" cy="258812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90EF9B3-20CF-407A-8CFD-95C67DB48E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9952" y="3542652"/>
            <a:ext cx="4320480" cy="3353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6961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836712"/>
            <a:ext cx="8856984" cy="5832648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uk-UA" b="1" dirty="0">
                <a:solidFill>
                  <a:srgbClr val="002060"/>
                </a:solidFill>
                <a:highlight>
                  <a:srgbClr val="00FF00"/>
                </a:highlight>
                <a:latin typeface="Times New Roman" pitchFamily="18" charset="0"/>
                <a:cs typeface="Times New Roman" pitchFamily="18" charset="0"/>
              </a:rPr>
              <a:t>Способи впоратися з емоціями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uk-UA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� </a:t>
            </a:r>
            <a:r>
              <a:rPr lang="uk-UA" sz="2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Повільне глибоке дихання протягом однієї хвилини.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uk-UA" sz="2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� Прогулянка на свіжому повітрі.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uk-UA" sz="2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� Фізична активність.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uk-UA" sz="2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� Спілкування з іншими людьми.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uk-UA" sz="2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� Обговорення своїх переживань із психологом.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2600" b="1" dirty="0" err="1">
                <a:solidFill>
                  <a:srgbClr val="FF0000"/>
                </a:solidFill>
                <a:highlight>
                  <a:srgbClr val="FFFF00"/>
                </a:highlight>
                <a:latin typeface="Times New Roman" pitchFamily="18" charset="0"/>
                <a:cs typeface="Times New Roman" pitchFamily="18" charset="0"/>
              </a:rPr>
              <a:t>Запитання</a:t>
            </a:r>
            <a:r>
              <a:rPr lang="ru-RU" sz="2600" b="1" dirty="0">
                <a:solidFill>
                  <a:srgbClr val="FF0000"/>
                </a:solidFill>
                <a:highlight>
                  <a:srgbClr val="FFFF00"/>
                </a:highlight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2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доводилося</a:t>
            </a:r>
            <a:r>
              <a:rPr lang="ru-RU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вам </a:t>
            </a:r>
            <a:r>
              <a:rPr lang="ru-RU" sz="2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користуватися</a:t>
            </a:r>
            <a:r>
              <a:rPr lang="ru-RU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одним </a:t>
            </a:r>
            <a:r>
              <a:rPr lang="ru-RU" sz="2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кількома</a:t>
            </a:r>
            <a:r>
              <a:rPr lang="ru-RU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2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перелічених</a:t>
            </a:r>
            <a:r>
              <a:rPr lang="ru-RU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способів</a:t>
            </a:r>
            <a:r>
              <a:rPr lang="ru-RU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упоратися</a:t>
            </a:r>
            <a:r>
              <a:rPr lang="ru-RU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2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емоціями</a:t>
            </a:r>
            <a:r>
              <a:rPr lang="ru-RU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2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були</a:t>
            </a:r>
            <a:r>
              <a:rPr lang="ru-RU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вони для вас </a:t>
            </a:r>
            <a:r>
              <a:rPr lang="ru-RU" sz="2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ефективними</a:t>
            </a:r>
            <a:r>
              <a:rPr lang="ru-RU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uk-UA" sz="2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01877" y="116632"/>
            <a:ext cx="2433936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000" b="1" i="0" u="none" strike="noStrike" kern="1200" cap="none" spc="0" normalizeH="0" baseline="0" noProof="0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Пам’ятка</a:t>
            </a:r>
          </a:p>
        </p:txBody>
      </p:sp>
    </p:spTree>
    <p:extLst>
      <p:ext uri="{BB962C8B-B14F-4D97-AF65-F5344CB8AC3E}">
        <p14:creationId xmlns:p14="http://schemas.microsoft.com/office/powerpoint/2010/main" val="9816453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D0697C-9C47-47E7-A2A3-B39B75B84A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274638"/>
            <a:ext cx="8507288" cy="6322714"/>
          </a:xfrm>
        </p:spPr>
        <p:txBody>
          <a:bodyPr>
            <a:normAutofit/>
          </a:bodyPr>
          <a:lstStyle/>
          <a:p>
            <a:pPr algn="l"/>
            <a:r>
              <a:rPr lang="uk-UA" sz="3200" b="1" dirty="0">
                <a:solidFill>
                  <a:srgbClr val="FF0000"/>
                </a:solidFill>
              </a:rPr>
              <a:t>Запитання</a:t>
            </a:r>
            <a:br>
              <a:rPr lang="uk-UA" sz="3200" dirty="0"/>
            </a:br>
            <a:br>
              <a:rPr lang="uk-UA" sz="3200" dirty="0"/>
            </a:br>
            <a:r>
              <a:rPr lang="uk-UA" sz="3200" dirty="0"/>
              <a:t>1. Наведіть приклади позитивних і негативних емоцій.</a:t>
            </a:r>
            <a:br>
              <a:rPr lang="uk-UA" sz="3200" dirty="0"/>
            </a:br>
            <a:r>
              <a:rPr lang="uk-UA" sz="3200" dirty="0"/>
              <a:t>2. Які емоції вважають нейтральними? Чому, на вашу думку, їх так називають?</a:t>
            </a:r>
            <a:br>
              <a:rPr lang="uk-UA" sz="3200" dirty="0"/>
            </a:br>
            <a:r>
              <a:rPr lang="uk-UA" sz="3200" dirty="0"/>
              <a:t>3. Поясніть зв’язок між емоціями та настроєм.</a:t>
            </a:r>
            <a:br>
              <a:rPr lang="uk-UA" sz="3200" dirty="0"/>
            </a:br>
            <a:r>
              <a:rPr lang="uk-UA" sz="3200" dirty="0"/>
              <a:t>4. Як негативні емоції впливають на життя й здоров’я людини?</a:t>
            </a:r>
            <a:br>
              <a:rPr lang="uk-UA" sz="3200" dirty="0"/>
            </a:br>
            <a:r>
              <a:rPr lang="uk-UA" sz="3200" dirty="0"/>
              <a:t>5. Проведіть дискусію на тему «Чи можливо жити без негативних емоцій?».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204751E-9D17-409D-842D-1799A614C4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9673" y="10344"/>
            <a:ext cx="2752725" cy="165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5383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04664"/>
            <a:ext cx="8229600" cy="597666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7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ДЯКУЮ ЗА УВАГУ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AC0452F-45BC-46EE-A00E-463BD395A4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2636912"/>
            <a:ext cx="6780964" cy="3543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3483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9024" y="980727"/>
            <a:ext cx="8533456" cy="4464497"/>
          </a:xfrm>
        </p:spPr>
        <p:txBody>
          <a:bodyPr>
            <a:normAutofit/>
          </a:bodyPr>
          <a:lstStyle/>
          <a:p>
            <a:pPr marL="0" lvl="0" indent="0" algn="ctr">
              <a:buNone/>
            </a:pP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ВИСЛОВІТЬ СВОЮ ДУМКУ</a:t>
            </a:r>
          </a:p>
          <a:p>
            <a:pPr marL="0" lvl="0" indent="0">
              <a:buNone/>
            </a:pP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buNone/>
            </a:pP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Назвіть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відомі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вам </a:t>
            </a:r>
            <a:r>
              <a:rPr lang="ru-RU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прийоми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контролю </a:t>
            </a:r>
            <a:r>
              <a:rPr lang="ru-RU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емоцій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lvl="0" indent="0">
              <a:buNone/>
            </a:pP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помічали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ви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вплив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емоцій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на ваше </a:t>
            </a:r>
            <a:r>
              <a:rPr lang="ru-RU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загальне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самопочуття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 Як </a:t>
            </a:r>
            <a:r>
              <a:rPr lang="ru-RU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проявлялося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84290"/>
            <a:ext cx="8784976" cy="579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uk-UA" sz="24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Яку тему ми вивчали на попередньому </a:t>
            </a:r>
            <a:r>
              <a:rPr lang="uk-UA" sz="2400" b="1" u="sng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уроці</a:t>
            </a:r>
            <a:r>
              <a:rPr lang="uk-UA" sz="24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C197692-E463-438F-A9A5-EDFD6C40E0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9040" y="4312516"/>
            <a:ext cx="1979712" cy="246891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648FED7-3555-4D56-9B20-E62E8FA006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06" y="4312516"/>
            <a:ext cx="1979712" cy="246821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3371634-34DB-4467-8F8F-76AD871D6D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7896" y="4333859"/>
            <a:ext cx="2029541" cy="253033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7DDC030-01D7-4A26-AB2E-B6695C9A31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17352" y="4330590"/>
            <a:ext cx="2029542" cy="2527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8099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6160EE-021D-4F6A-BD4A-432A4F6B77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116632"/>
            <a:ext cx="8784976" cy="3235302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l"/>
            <a:r>
              <a:rPr lang="uk-UA" sz="3200" dirty="0"/>
              <a:t> </a:t>
            </a:r>
            <a:r>
              <a:rPr lang="uk-UA" sz="3200" dirty="0">
                <a:highlight>
                  <a:srgbClr val="FFFF00"/>
                </a:highlight>
              </a:rPr>
              <a:t>Позитивні та негативні емоції в житті людини.</a:t>
            </a:r>
            <a:br>
              <a:rPr lang="uk-UA" sz="3200" dirty="0">
                <a:highlight>
                  <a:srgbClr val="FFFF00"/>
                </a:highlight>
              </a:rPr>
            </a:br>
            <a:r>
              <a:rPr lang="uk-UA" sz="2200" dirty="0"/>
              <a:t>Світ людських емоцій надзвичайно різноманітний, тому для зручності емоції поділяють на </a:t>
            </a:r>
            <a:br>
              <a:rPr lang="uk-UA" sz="3200" dirty="0"/>
            </a:br>
            <a:r>
              <a:rPr lang="uk-UA" sz="3200" dirty="0">
                <a:solidFill>
                  <a:srgbClr val="FF0000"/>
                </a:solidFill>
                <a:highlight>
                  <a:srgbClr val="00FF00"/>
                </a:highlight>
              </a:rPr>
              <a:t>позитивні, негативні та нейтральні.</a:t>
            </a:r>
            <a:br>
              <a:rPr lang="uk-UA" sz="3200" dirty="0">
                <a:solidFill>
                  <a:srgbClr val="FF0000"/>
                </a:solidFill>
                <a:highlight>
                  <a:srgbClr val="00FF00"/>
                </a:highlight>
              </a:rPr>
            </a:br>
            <a:r>
              <a:rPr lang="uk-UA" sz="2000" dirty="0">
                <a:solidFill>
                  <a:srgbClr val="FF0000"/>
                </a:solidFill>
              </a:rPr>
              <a:t>Прикладами </a:t>
            </a:r>
            <a:r>
              <a:rPr lang="uk-UA" sz="2000" b="1" dirty="0"/>
              <a:t>позитивних емоцій </a:t>
            </a:r>
            <a:r>
              <a:rPr lang="uk-UA" sz="2000" dirty="0">
                <a:solidFill>
                  <a:srgbClr val="FF0000"/>
                </a:solidFill>
              </a:rPr>
              <a:t>є замилування, захоплення, задоволення собою або своєю роботою, </a:t>
            </a:r>
            <a:r>
              <a:rPr lang="uk-UA" sz="2000" b="1" dirty="0"/>
              <a:t>негативних</a:t>
            </a:r>
            <a:r>
              <a:rPr lang="uk-UA" sz="2000" b="1" dirty="0">
                <a:solidFill>
                  <a:srgbClr val="FF0000"/>
                </a:solidFill>
              </a:rPr>
              <a:t> </a:t>
            </a:r>
            <a:r>
              <a:rPr lang="uk-UA" sz="2000" dirty="0">
                <a:solidFill>
                  <a:srgbClr val="FF0000"/>
                </a:solidFill>
              </a:rPr>
              <a:t>— туга, тривога, страх.</a:t>
            </a:r>
            <a:br>
              <a:rPr lang="uk-UA" sz="2000" dirty="0">
                <a:solidFill>
                  <a:srgbClr val="FF0000"/>
                </a:solidFill>
              </a:rPr>
            </a:br>
            <a:r>
              <a:rPr lang="uk-UA" sz="2000" b="1" dirty="0"/>
              <a:t>Нейтральними</a:t>
            </a:r>
            <a:r>
              <a:rPr lang="uk-UA" sz="2000" dirty="0">
                <a:solidFill>
                  <a:srgbClr val="FF0000"/>
                </a:solidFill>
              </a:rPr>
              <a:t> емоціями вважають цікавість, здивування, байдужість.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8D62613-A877-41E6-B661-FAC4A31D27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3351934"/>
            <a:ext cx="5976664" cy="3538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4693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19872" y="116632"/>
            <a:ext cx="5544616" cy="655272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Емоції</a:t>
            </a: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лише</a:t>
            </a: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виражають</a:t>
            </a: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ставлення</a:t>
            </a: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людини</a:t>
            </a: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до</a:t>
            </a:r>
          </a:p>
          <a:p>
            <a:pPr marL="0" indent="0" algn="ctr">
              <a:buNone/>
            </a:pP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будь-</a:t>
            </a:r>
            <a:r>
              <a:rPr lang="ru-RU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чого</a:t>
            </a: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будь-кого, але й </a:t>
            </a:r>
            <a:r>
              <a:rPr lang="ru-RU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визначають</a:t>
            </a: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настрій</a:t>
            </a: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ctr">
              <a:buNone/>
            </a:pPr>
            <a:r>
              <a:rPr lang="ru-RU" sz="3600" b="1" dirty="0" err="1">
                <a:solidFill>
                  <a:srgbClr val="002060"/>
                </a:solidFill>
                <a:highlight>
                  <a:srgbClr val="FFFF00"/>
                </a:highlight>
                <a:latin typeface="Times New Roman" pitchFamily="18" charset="0"/>
                <a:cs typeface="Times New Roman" pitchFamily="18" charset="0"/>
              </a:rPr>
              <a:t>Настрій</a:t>
            </a:r>
            <a:r>
              <a:rPr lang="ru-RU" sz="3600" b="1" dirty="0">
                <a:solidFill>
                  <a:srgbClr val="002060"/>
                </a:solidFill>
                <a:highlight>
                  <a:srgbClr val="FFFF00"/>
                </a:highlight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ru-RU" sz="3600" b="1" dirty="0" err="1">
                <a:solidFill>
                  <a:srgbClr val="002060"/>
                </a:solidFill>
                <a:highlight>
                  <a:srgbClr val="FFFF00"/>
                </a:highlight>
                <a:latin typeface="Times New Roman" pitchFamily="18" charset="0"/>
                <a:cs typeface="Times New Roman" pitchFamily="18" charset="0"/>
              </a:rPr>
              <a:t>загальний</a:t>
            </a:r>
            <a:r>
              <a:rPr lang="ru-RU" sz="3600" b="1" dirty="0">
                <a:solidFill>
                  <a:srgbClr val="002060"/>
                </a:solidFill>
                <a:highlight>
                  <a:srgbClr val="FFFF00"/>
                </a:highligh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solidFill>
                  <a:srgbClr val="002060"/>
                </a:solidFill>
                <a:highlight>
                  <a:srgbClr val="FFFF00"/>
                </a:highlight>
                <a:latin typeface="Times New Roman" pitchFamily="18" charset="0"/>
                <a:cs typeface="Times New Roman" pitchFamily="18" charset="0"/>
              </a:rPr>
              <a:t>емоційний</a:t>
            </a:r>
            <a:r>
              <a:rPr lang="ru-RU" sz="3600" b="1" dirty="0">
                <a:solidFill>
                  <a:srgbClr val="002060"/>
                </a:solidFill>
                <a:highlight>
                  <a:srgbClr val="FFFF00"/>
                </a:highlight>
                <a:latin typeface="Times New Roman" pitchFamily="18" charset="0"/>
                <a:cs typeface="Times New Roman" pitchFamily="18" charset="0"/>
              </a:rPr>
              <a:t> стан </a:t>
            </a:r>
            <a:r>
              <a:rPr lang="ru-RU" sz="3600" b="1" dirty="0" err="1">
                <a:solidFill>
                  <a:srgbClr val="002060"/>
                </a:solidFill>
                <a:highlight>
                  <a:srgbClr val="FFFF00"/>
                </a:highlight>
                <a:latin typeface="Times New Roman" pitchFamily="18" charset="0"/>
                <a:cs typeface="Times New Roman" pitchFamily="18" charset="0"/>
              </a:rPr>
              <a:t>людини</a:t>
            </a:r>
            <a:r>
              <a:rPr lang="ru-RU" sz="3600" b="1" dirty="0">
                <a:solidFill>
                  <a:srgbClr val="002060"/>
                </a:solidFill>
                <a:highlight>
                  <a:srgbClr val="FFFF00"/>
                </a:highligh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ctr">
              <a:buNone/>
            </a:pP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Поясніть</a:t>
            </a: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як </a:t>
            </a:r>
            <a:r>
              <a:rPr lang="ru-RU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</a:t>
            </a: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розумієте</a:t>
            </a: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uk-UA" b="1" dirty="0">
              <a:solidFill>
                <a:srgbClr val="002060"/>
              </a:solidFill>
            </a:endParaRPr>
          </a:p>
        </p:txBody>
      </p:sp>
      <p:pic>
        <p:nvPicPr>
          <p:cNvPr id="4" name="Picture 4" descr="ma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196752"/>
            <a:ext cx="3607856" cy="5273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675263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260648"/>
            <a:ext cx="5724128" cy="5976664"/>
          </a:xfrm>
        </p:spPr>
        <p:txBody>
          <a:bodyPr>
            <a:noAutofit/>
          </a:bodyPr>
          <a:lstStyle/>
          <a:p>
            <a:pPr marL="0" lvl="0" indent="0" algn="ctr" hangingPunct="0">
              <a:lnSpc>
                <a:spcPct val="170000"/>
              </a:lnSpc>
              <a:buNone/>
            </a:pPr>
            <a:r>
              <a:rPr lang="uk-UA" sz="1800" dirty="0">
                <a:solidFill>
                  <a:srgbClr val="00206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itchFamily="18" charset="0"/>
              </a:rPr>
              <a:t>Цікаві факти</a:t>
            </a:r>
          </a:p>
          <a:p>
            <a:pPr marL="0" lvl="0" indent="0" algn="ctr" hangingPunct="0">
              <a:lnSpc>
                <a:spcPct val="170000"/>
              </a:lnSpc>
              <a:buNone/>
            </a:pPr>
            <a:r>
              <a:rPr lang="uk-UA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Американський художній анімаційний фільм </a:t>
            </a:r>
          </a:p>
          <a:p>
            <a:pPr marL="0" lvl="0" indent="0" algn="ctr" hangingPunct="0">
              <a:lnSpc>
                <a:spcPct val="170000"/>
              </a:lnSpc>
              <a:buNone/>
            </a:pPr>
            <a:r>
              <a:rPr lang="uk-UA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«Думками навиворіт» </a:t>
            </a:r>
            <a:r>
              <a:rPr lang="uk-UA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(2015 р.) </a:t>
            </a:r>
          </a:p>
          <a:p>
            <a:pPr marL="0" lvl="0" indent="0" algn="ctr" hangingPunct="0">
              <a:lnSpc>
                <a:spcPct val="170000"/>
              </a:lnSpc>
              <a:buNone/>
            </a:pPr>
            <a:r>
              <a:rPr lang="uk-UA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розповідає про те, як </a:t>
            </a:r>
            <a:r>
              <a:rPr lang="uk-UA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п’ять емоцій </a:t>
            </a:r>
            <a:r>
              <a:rPr lang="uk-UA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uk-UA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радість, сум, страх, гнів </a:t>
            </a:r>
            <a:r>
              <a:rPr lang="uk-UA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 </a:t>
            </a:r>
            <a:r>
              <a:rPr lang="uk-UA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відраза</a:t>
            </a:r>
            <a:r>
              <a:rPr lang="uk-UA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— впливають на поведінку головної героїні </a:t>
            </a:r>
            <a:r>
              <a:rPr lang="uk-UA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Райлі</a:t>
            </a:r>
            <a:r>
              <a:rPr lang="uk-UA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У фільмі негативні та позитивні емоції взаємодіють між собою, створюючи цілісну</a:t>
            </a:r>
          </a:p>
          <a:p>
            <a:pPr marL="0" lvl="0" indent="0" algn="ctr" hangingPunct="0">
              <a:lnSpc>
                <a:spcPct val="170000"/>
              </a:lnSpc>
              <a:buNone/>
            </a:pPr>
            <a:r>
              <a:rPr lang="uk-UA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особистість. Глядачів підводять до думки, що не існує неважливих емоцій.</a:t>
            </a:r>
          </a:p>
          <a:p>
            <a:pPr marL="0" lvl="0" indent="0" algn="ctr" hangingPunct="0">
              <a:lnSpc>
                <a:spcPct val="170000"/>
              </a:lnSpc>
              <a:buNone/>
            </a:pPr>
            <a:endParaRPr lang="uk-UA" sz="1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ctr" hangingPunct="0">
              <a:lnSpc>
                <a:spcPct val="170000"/>
              </a:lnSpc>
              <a:buNone/>
            </a:pPr>
            <a:r>
              <a:rPr lang="uk-UA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Запитання. </a:t>
            </a:r>
            <a:r>
              <a:rPr lang="uk-UA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Як гнів, хвилювання, тривога впливають на поведінку людини?</a:t>
            </a:r>
            <a:endParaRPr lang="uk-UA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1C882B3-31A1-4ACA-853B-BF2114BD91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8144" y="256794"/>
            <a:ext cx="3044338" cy="426713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6372369-1BE1-42F9-A156-00A7053C9212}"/>
              </a:ext>
            </a:extLst>
          </p:cNvPr>
          <p:cNvSpPr txBox="1"/>
          <p:nvPr/>
        </p:nvSpPr>
        <p:spPr>
          <a:xfrm>
            <a:off x="6300192" y="4869160"/>
            <a:ext cx="27363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dirty="0" err="1"/>
              <a:t>Постер</a:t>
            </a:r>
            <a:r>
              <a:rPr lang="uk-UA" dirty="0"/>
              <a:t> фільму</a:t>
            </a:r>
          </a:p>
        </p:txBody>
      </p:sp>
    </p:spTree>
    <p:extLst>
      <p:ext uri="{BB962C8B-B14F-4D97-AF65-F5344CB8AC3E}">
        <p14:creationId xmlns:p14="http://schemas.microsoft.com/office/powerpoint/2010/main" val="39270930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836712"/>
            <a:ext cx="7992888" cy="4752528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uk-UA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Серед українських приказок є такі, що розповідають про вплив емоцій на здоров’я.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uk-UA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Наприклад: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uk-UA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� Весела думка — половина здоров’я.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uk-UA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� Журба здоров’я відбирає.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01877" y="116632"/>
            <a:ext cx="3270704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>
              <a:spcBef>
                <a:spcPct val="20000"/>
              </a:spcBef>
            </a:pPr>
            <a:r>
              <a:rPr lang="uk-UA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Цікаві факти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B8A4A25-82BB-4A8D-9AB9-360834B8B0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5958" y="2254560"/>
            <a:ext cx="1311965" cy="191683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CB4461A-8A36-4513-9B6C-B5C60D8C8E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0192" y="4716385"/>
            <a:ext cx="1187624" cy="2152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6661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88640"/>
            <a:ext cx="6408712" cy="6408712"/>
          </a:xfrm>
        </p:spPr>
        <p:txBody>
          <a:bodyPr>
            <a:normAutofit/>
          </a:bodyPr>
          <a:lstStyle/>
          <a:p>
            <a:pPr marL="0" indent="0" algn="ctr" hangingPunct="0">
              <a:buNone/>
            </a:pPr>
            <a:r>
              <a:rPr lang="ru-RU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Негативні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емоції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algn="ctr" hangingPunct="0">
              <a:buNone/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наприклад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сум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тривога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можуть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стати причиною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пригніченого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настрою. Страх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гнів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здатні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викликати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людини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сильну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м’язову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напругу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дихання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стає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нерівним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руки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самі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стискаються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 кулаки,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людина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зціплює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зуби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обличчя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зводить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 hangingPunct="0">
              <a:buNone/>
            </a:pP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судома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ctr" hangingPunct="0">
              <a:buNone/>
            </a:pP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 hangingPunct="0">
              <a:buNone/>
            </a:pPr>
            <a:r>
              <a:rPr lang="uk-UA" sz="2000" dirty="0"/>
              <a:t>Вони є природною реакцією на невдачі, образи,</a:t>
            </a:r>
          </a:p>
          <a:p>
            <a:pPr marL="0" indent="0" hangingPunct="0">
              <a:buNone/>
            </a:pPr>
            <a:r>
              <a:rPr lang="uk-UA" sz="2000" dirty="0"/>
              <a:t>інші сумні або прикрі події. </a:t>
            </a:r>
          </a:p>
          <a:p>
            <a:pPr marL="0" indent="0" hangingPunct="0">
              <a:buNone/>
            </a:pPr>
            <a:endParaRPr lang="uk-UA" sz="2000" dirty="0"/>
          </a:p>
          <a:p>
            <a:pPr marL="0" indent="0" hangingPunct="0">
              <a:buNone/>
            </a:pPr>
            <a:r>
              <a:rPr lang="uk-UA" sz="2000" dirty="0"/>
              <a:t>Проте якщо вони володіють людиною протягом тривалого часу, це може зашкодити її самопочуттю та здоров’ю. </a:t>
            </a:r>
            <a:r>
              <a:rPr lang="uk-UA" sz="2000" b="1" dirty="0"/>
              <a:t>Тому потрібно дбати про себе та своїх близьких, щоб запобігати ситуаціям, які можуть викликати негативні емоції.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10CEBE4-0BEB-4DE2-ACEC-506A0C45D0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1336" y="14401"/>
            <a:ext cx="2409825" cy="189547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65493D7-B624-461E-9A4F-78C5C863E8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5859" y="1977313"/>
            <a:ext cx="2409826" cy="160363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F757DB3-985D-4F1F-B0E9-EE3CC329DB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6025" y="3580943"/>
            <a:ext cx="2847975" cy="16002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79C0651-75FA-4317-A53F-A533B0E9D3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24128" y="5179115"/>
            <a:ext cx="2638425" cy="173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4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836712"/>
            <a:ext cx="6408712" cy="5112568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uk-UA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Вчені доводять, що обійми допомагають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uk-UA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покращити настрій. У людей, що обіймаються, сповільнюється пульс, нормалізується кров’яний тиск та зменшується вивільнення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uk-UA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гормону стресу — </a:t>
            </a:r>
            <a:r>
              <a:rPr lang="uk-UA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кортизолу</a:t>
            </a:r>
            <a:r>
              <a:rPr lang="uk-UA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Щороку </a:t>
            </a:r>
            <a:r>
              <a:rPr lang="uk-UA" b="1" dirty="0">
                <a:solidFill>
                  <a:srgbClr val="FF0000"/>
                </a:solidFill>
                <a:highlight>
                  <a:srgbClr val="FFFF00"/>
                </a:highlight>
                <a:latin typeface="Times New Roman" pitchFamily="18" charset="0"/>
                <a:cs typeface="Times New Roman" pitchFamily="18" charset="0"/>
              </a:rPr>
              <a:t>21 січня </a:t>
            </a:r>
            <a:r>
              <a:rPr lang="uk-UA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відзначається Міжнародний день обіймів.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01877" y="116632"/>
            <a:ext cx="3270704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000" b="1" i="0" u="none" strike="noStrike" kern="1200" cap="none" spc="0" normalizeH="0" baseline="0" noProof="0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Цікаві факти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621113D-73A4-443C-B872-3FCC9465C3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8145" y="470575"/>
            <a:ext cx="3168352" cy="2940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7500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3533E3-BBB5-4503-B5D4-8E7C7474F0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434282"/>
          </a:xfrm>
        </p:spPr>
        <p:txBody>
          <a:bodyPr>
            <a:normAutofit/>
          </a:bodyPr>
          <a:lstStyle/>
          <a:p>
            <a:pPr algn="l"/>
            <a:r>
              <a:rPr lang="ru-RU" sz="2400" dirty="0" err="1"/>
              <a:t>Якщо</a:t>
            </a:r>
            <a:r>
              <a:rPr lang="ru-RU" sz="2400" dirty="0"/>
              <a:t> </a:t>
            </a:r>
            <a:r>
              <a:rPr lang="ru-RU" sz="2400" dirty="0" err="1"/>
              <a:t>неприємність</a:t>
            </a:r>
            <a:r>
              <a:rPr lang="ru-RU" sz="2400" dirty="0"/>
              <a:t> усе ж таки </a:t>
            </a:r>
            <a:r>
              <a:rPr lang="ru-RU" sz="2400" dirty="0" err="1"/>
              <a:t>трапилася</a:t>
            </a:r>
            <a:r>
              <a:rPr lang="ru-RU" sz="2400" dirty="0"/>
              <a:t>, </a:t>
            </a:r>
            <a:r>
              <a:rPr lang="ru-RU" sz="2400" dirty="0" err="1"/>
              <a:t>необхідно</a:t>
            </a:r>
            <a:r>
              <a:rPr lang="ru-RU" sz="2400" dirty="0"/>
              <a:t> знати, як </a:t>
            </a:r>
            <a:r>
              <a:rPr lang="ru-RU" sz="2400" dirty="0" err="1"/>
              <a:t>зменшити</a:t>
            </a:r>
            <a:r>
              <a:rPr lang="ru-RU" sz="2400" dirty="0"/>
              <a:t> </a:t>
            </a:r>
            <a:r>
              <a:rPr lang="ru-RU" sz="2400" dirty="0" err="1"/>
              <a:t>її</a:t>
            </a:r>
            <a:r>
              <a:rPr lang="ru-RU" sz="2400" dirty="0"/>
              <a:t> </a:t>
            </a:r>
            <a:r>
              <a:rPr lang="ru-RU" sz="2400" dirty="0" err="1"/>
              <a:t>вплив</a:t>
            </a:r>
            <a:r>
              <a:rPr lang="ru-RU" sz="2400" dirty="0"/>
              <a:t>. Слова </a:t>
            </a:r>
            <a:r>
              <a:rPr lang="ru-RU" sz="2400" dirty="0" err="1"/>
              <a:t>підтримки</a:t>
            </a:r>
            <a:r>
              <a:rPr lang="ru-RU" sz="2400" dirty="0"/>
              <a:t>, </a:t>
            </a:r>
            <a:r>
              <a:rPr lang="ru-RU" sz="2400" dirty="0" err="1"/>
              <a:t>розради</a:t>
            </a:r>
            <a:r>
              <a:rPr lang="ru-RU" sz="2400" dirty="0"/>
              <a:t>, </a:t>
            </a:r>
            <a:r>
              <a:rPr lang="ru-RU" sz="2400" dirty="0" err="1"/>
              <a:t>співчуття</a:t>
            </a:r>
            <a:r>
              <a:rPr lang="ru-RU" sz="2400" dirty="0"/>
              <a:t>, посильна участь </a:t>
            </a:r>
            <a:r>
              <a:rPr lang="ru-RU" sz="2400" dirty="0" err="1"/>
              <a:t>друзів</a:t>
            </a:r>
            <a:r>
              <a:rPr lang="ru-RU" sz="2400" dirty="0"/>
              <a:t> та </a:t>
            </a:r>
            <a:r>
              <a:rPr lang="ru-RU" sz="2400" dirty="0" err="1"/>
              <a:t>близьких</a:t>
            </a:r>
            <a:r>
              <a:rPr lang="ru-RU" sz="2400" dirty="0"/>
              <a:t> </a:t>
            </a:r>
            <a:r>
              <a:rPr lang="ru-RU" sz="2400" dirty="0" err="1"/>
              <a:t>можуть</a:t>
            </a:r>
            <a:r>
              <a:rPr lang="ru-RU" sz="2400" dirty="0"/>
              <a:t> </a:t>
            </a:r>
            <a:r>
              <a:rPr lang="ru-RU" sz="2400" dirty="0" err="1"/>
              <a:t>допомогти</a:t>
            </a:r>
            <a:r>
              <a:rPr lang="ru-RU" sz="2400" dirty="0"/>
              <a:t> </a:t>
            </a:r>
            <a:r>
              <a:rPr lang="ru-RU" sz="2400" dirty="0" err="1"/>
              <a:t>подолати</a:t>
            </a:r>
            <a:r>
              <a:rPr lang="ru-RU" sz="2400" dirty="0"/>
              <a:t> </a:t>
            </a:r>
            <a:r>
              <a:rPr lang="ru-RU" sz="2400" dirty="0" err="1"/>
              <a:t>негативні</a:t>
            </a:r>
            <a:r>
              <a:rPr lang="ru-RU" sz="2400" dirty="0"/>
              <a:t> </a:t>
            </a:r>
            <a:r>
              <a:rPr lang="ru-RU" sz="2400" dirty="0" err="1"/>
              <a:t>емоції</a:t>
            </a:r>
            <a:r>
              <a:rPr lang="ru-RU" sz="2400" dirty="0"/>
              <a:t>.</a:t>
            </a:r>
            <a:endParaRPr lang="uk-UA" sz="24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CC6541C-55BA-4DCF-A593-78D6194A9D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70" y="2509837"/>
            <a:ext cx="2606314" cy="192727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8B3675C-05B9-4D06-98F0-874180F892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58794" y="2420888"/>
            <a:ext cx="3878944" cy="192727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6109102-3A6C-4DEC-96F6-48E4A64544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22300" y="4358305"/>
            <a:ext cx="3386488" cy="2225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18877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</TotalTime>
  <Words>713</Words>
  <Application>Microsoft Office PowerPoint</Application>
  <PresentationFormat>Экран (4:3)</PresentationFormat>
  <Paragraphs>55</Paragraphs>
  <Slides>15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Calibri</vt:lpstr>
      <vt:lpstr>Times New Roman</vt:lpstr>
      <vt:lpstr>Тема Office</vt:lpstr>
      <vt:lpstr>Розділ ІІІ Світ людських емоцій та  почуттів   Тема уроку: ЕМОЦІЇ В ЖИТТІ ЛЮДИНИ</vt:lpstr>
      <vt:lpstr>Презентация PowerPoint</vt:lpstr>
      <vt:lpstr> Позитивні та негативні емоції в житті людини. Світ людських емоцій надзвичайно різноманітний, тому для зручності емоції поділяють на  позитивні, негативні та нейтральні. Прикладами позитивних емоцій є замилування, захоплення, задоволення собою або своєю роботою, негативних — туга, тривога, страх. Нейтральними емоціями вважають цікавість, здивування, байдужість.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Якщо неприємність усе ж таки трапилася, необхідно знати, як зменшити її вплив. Слова підтримки, розради, співчуття, посильна участь друзів та близьких можуть допомогти подолати негативні емоції.</vt:lpstr>
      <vt:lpstr>2. Керування власними емоціями. </vt:lpstr>
      <vt:lpstr>Знання міри у вираженні своїх емоцій та почуттів вважається однією з рис чемної людини. Проте не варто їх ігнорувати або ховати в собі — пригнічення емоцій шкідливе для здоров’я.  Найпростіший спосіб стриматися, якщо відчуваєте, що ваші емоції (особливо негативні) стають надто сильними, — це зробити глибокий вдих та видих і подумки повільно порахувати до п’яти. Це дозволить відвернути вашу увагу, зменшити емоційну напругу.</vt:lpstr>
      <vt:lpstr>Людина має вміти дослухатися до себе та своїх внутрішніх відчуттів. У повсякденному житті зазвичай достатньо запитати в себе  «Яку емоцію я відчуваю? Що її викликало?». Після цього треба подумати, що можна зробити, аби виправити ситуацію.</vt:lpstr>
      <vt:lpstr>Презентация PowerPoint</vt:lpstr>
      <vt:lpstr>Запитання  1. Наведіть приклади позитивних і негативних емоцій. 2. Які емоції вважають нейтральними? Чому, на вашу думку, їх так називають? 3. Поясніть зв’язок між емоціями та настроєм. 4. Як негативні емоції впливають на життя й здоров’я людини? 5. Проведіть дискусію на тему «Чи можливо жити без негативних емоцій?».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КІБЕР-БУЛІНГ  АБО  АГРЕСІЯ В ІНТЕРНЕТІ: СПОСОБИ РОЗПІЗНАННЯ І ЗАХИСТ</dc:title>
  <dc:creator>Olechka</dc:creator>
  <cp:lastModifiedBy>User</cp:lastModifiedBy>
  <cp:revision>16</cp:revision>
  <dcterms:created xsi:type="dcterms:W3CDTF">2018-02-19T16:53:01Z</dcterms:created>
  <dcterms:modified xsi:type="dcterms:W3CDTF">2023-04-05T18:37:27Z</dcterms:modified>
</cp:coreProperties>
</file>