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32" r:id="rId2"/>
    <p:sldId id="333" r:id="rId3"/>
    <p:sldId id="331" r:id="rId4"/>
    <p:sldId id="335" r:id="rId5"/>
    <p:sldId id="337" r:id="rId6"/>
    <p:sldId id="339" r:id="rId7"/>
    <p:sldId id="336" r:id="rId8"/>
    <p:sldId id="348" r:id="rId9"/>
    <p:sldId id="258" r:id="rId10"/>
    <p:sldId id="268" r:id="rId11"/>
    <p:sldId id="347" r:id="rId12"/>
    <p:sldId id="286" r:id="rId13"/>
    <p:sldId id="349" r:id="rId14"/>
    <p:sldId id="350" r:id="rId15"/>
    <p:sldId id="294" r:id="rId16"/>
    <p:sldId id="295" r:id="rId17"/>
    <p:sldId id="296" r:id="rId18"/>
    <p:sldId id="297" r:id="rId19"/>
    <p:sldId id="352" r:id="rId20"/>
    <p:sldId id="354" r:id="rId21"/>
    <p:sldId id="355" r:id="rId22"/>
    <p:sldId id="356" r:id="rId23"/>
    <p:sldId id="298" r:id="rId24"/>
    <p:sldId id="357" r:id="rId25"/>
    <p:sldId id="292" r:id="rId26"/>
    <p:sldId id="358" r:id="rId27"/>
    <p:sldId id="359" r:id="rId28"/>
    <p:sldId id="305" r:id="rId29"/>
    <p:sldId id="340" r:id="rId30"/>
    <p:sldId id="345" r:id="rId31"/>
    <p:sldId id="343" r:id="rId32"/>
    <p:sldId id="360" r:id="rId33"/>
    <p:sldId id="341" r:id="rId34"/>
    <p:sldId id="362" r:id="rId35"/>
    <p:sldId id="342" r:id="rId36"/>
    <p:sldId id="363" r:id="rId37"/>
    <p:sldId id="364" r:id="rId38"/>
    <p:sldId id="365" r:id="rId39"/>
    <p:sldId id="366" r:id="rId40"/>
    <p:sldId id="361" r:id="rId41"/>
    <p:sldId id="367" r:id="rId42"/>
    <p:sldId id="370" r:id="rId43"/>
    <p:sldId id="368" r:id="rId44"/>
    <p:sldId id="371" r:id="rId45"/>
    <p:sldId id="372" r:id="rId46"/>
    <p:sldId id="325" r:id="rId47"/>
    <p:sldId id="373" r:id="rId48"/>
    <p:sldId id="287" r:id="rId49"/>
    <p:sldId id="375" r:id="rId50"/>
    <p:sldId id="374" r:id="rId51"/>
    <p:sldId id="369" r:id="rId52"/>
    <p:sldId id="377" r:id="rId53"/>
    <p:sldId id="379" r:id="rId54"/>
    <p:sldId id="378" r:id="rId55"/>
    <p:sldId id="381" r:id="rId56"/>
    <p:sldId id="380" r:id="rId57"/>
    <p:sldId id="382" r:id="rId58"/>
    <p:sldId id="291" r:id="rId59"/>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000099"/>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p:cViewPr varScale="1">
        <p:scale>
          <a:sx n="81" d="100"/>
          <a:sy n="81" d="100"/>
        </p:scale>
        <p:origin x="842"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uk-UA"/>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47FA6EAE-5D68-45C9-A989-9FB9CB23F1A0}" type="datetimeFigureOut">
              <a:rPr lang="uk-UA" smtClean="0"/>
              <a:pPr/>
              <a:t>07.04.2023</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A87933A1-B19E-45B4-AE36-8B475E32D9F8}" type="slidenum">
              <a:rPr lang="uk-UA" smtClean="0"/>
              <a:pPr/>
              <a:t>‹#›</a:t>
            </a:fld>
            <a:endParaRPr lang="uk-U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47FA6EAE-5D68-45C9-A989-9FB9CB23F1A0}" type="datetimeFigureOut">
              <a:rPr lang="uk-UA" smtClean="0"/>
              <a:pPr/>
              <a:t>07.04.2023</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A87933A1-B19E-45B4-AE36-8B475E32D9F8}" type="slidenum">
              <a:rPr lang="uk-UA" smtClean="0"/>
              <a:pPr/>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47FA6EAE-5D68-45C9-A989-9FB9CB23F1A0}" type="datetimeFigureOut">
              <a:rPr lang="uk-UA" smtClean="0"/>
              <a:pPr/>
              <a:t>07.04.2023</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A87933A1-B19E-45B4-AE36-8B475E32D9F8}" type="slidenum">
              <a:rPr lang="uk-UA" smtClean="0"/>
              <a:pPr/>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47FA6EAE-5D68-45C9-A989-9FB9CB23F1A0}" type="datetimeFigureOut">
              <a:rPr lang="uk-UA" smtClean="0"/>
              <a:pPr/>
              <a:t>07.04.2023</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A87933A1-B19E-45B4-AE36-8B475E32D9F8}" type="slidenum">
              <a:rPr lang="uk-UA" smtClean="0"/>
              <a:pPr/>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uk-UA"/>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7FA6EAE-5D68-45C9-A989-9FB9CB23F1A0}" type="datetimeFigureOut">
              <a:rPr lang="uk-UA" smtClean="0"/>
              <a:pPr/>
              <a:t>07.04.2023</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A87933A1-B19E-45B4-AE36-8B475E32D9F8}" type="slidenum">
              <a:rPr lang="uk-UA" smtClean="0"/>
              <a:pPr/>
              <a:t>‹#›</a:t>
            </a:fld>
            <a:endParaRPr lang="uk-U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47FA6EAE-5D68-45C9-A989-9FB9CB23F1A0}" type="datetimeFigureOut">
              <a:rPr lang="uk-UA" smtClean="0"/>
              <a:pPr/>
              <a:t>07.04.2023</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A87933A1-B19E-45B4-AE36-8B475E32D9F8}" type="slidenum">
              <a:rPr lang="uk-UA" smtClean="0"/>
              <a:pPr/>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uk-UA"/>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47FA6EAE-5D68-45C9-A989-9FB9CB23F1A0}" type="datetimeFigureOut">
              <a:rPr lang="uk-UA" smtClean="0"/>
              <a:pPr/>
              <a:t>07.04.2023</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A87933A1-B19E-45B4-AE36-8B475E32D9F8}" type="slidenum">
              <a:rPr lang="uk-UA" smtClean="0"/>
              <a:pPr/>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47FA6EAE-5D68-45C9-A989-9FB9CB23F1A0}" type="datetimeFigureOut">
              <a:rPr lang="uk-UA" smtClean="0"/>
              <a:pPr/>
              <a:t>07.04.2023</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A87933A1-B19E-45B4-AE36-8B475E32D9F8}" type="slidenum">
              <a:rPr lang="uk-UA" smtClean="0"/>
              <a:pPr/>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7FA6EAE-5D68-45C9-A989-9FB9CB23F1A0}" type="datetimeFigureOut">
              <a:rPr lang="uk-UA" smtClean="0"/>
              <a:pPr/>
              <a:t>07.04.2023</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A87933A1-B19E-45B4-AE36-8B475E32D9F8}" type="slidenum">
              <a:rPr lang="uk-UA" smtClean="0"/>
              <a:pPr/>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uk-UA"/>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7FA6EAE-5D68-45C9-A989-9FB9CB23F1A0}" type="datetimeFigureOut">
              <a:rPr lang="uk-UA" smtClean="0"/>
              <a:pPr/>
              <a:t>07.04.2023</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A87933A1-B19E-45B4-AE36-8B475E32D9F8}" type="slidenum">
              <a:rPr lang="uk-UA" smtClean="0"/>
              <a:pPr/>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uk-UA"/>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7FA6EAE-5D68-45C9-A989-9FB9CB23F1A0}" type="datetimeFigureOut">
              <a:rPr lang="uk-UA" smtClean="0"/>
              <a:pPr/>
              <a:t>07.04.2023</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A87933A1-B19E-45B4-AE36-8B475E32D9F8}" type="slidenum">
              <a:rPr lang="uk-UA" smtClean="0"/>
              <a:pPr/>
              <a:t>‹#›</a:t>
            </a:fld>
            <a:endParaRPr lang="uk-U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FA6EAE-5D68-45C9-A989-9FB9CB23F1A0}" type="datetimeFigureOut">
              <a:rPr lang="uk-UA" smtClean="0"/>
              <a:pPr/>
              <a:t>07.04.2023</a:t>
            </a:fld>
            <a:endParaRPr lang="uk-UA"/>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7933A1-B19E-45B4-AE36-8B475E32D9F8}" type="slidenum">
              <a:rPr lang="uk-UA" smtClean="0"/>
              <a:pPr/>
              <a:t>‹#›</a:t>
            </a:fld>
            <a:endParaRPr lang="uk-U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2.xml"/><Relationship Id="rId5" Type="http://schemas.openxmlformats.org/officeDocument/2006/relationships/image" Target="../media/image4.gif"/><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5.jpeg"/><Relationship Id="rId3" Type="http://schemas.openxmlformats.org/officeDocument/2006/relationships/image" Target="../media/image9.jpeg"/><Relationship Id="rId7" Type="http://schemas.openxmlformats.org/officeDocument/2006/relationships/image" Target="../media/image42.jpeg"/><Relationship Id="rId12" Type="http://schemas.openxmlformats.org/officeDocument/2006/relationships/hyperlink" Target="https://www.youtube.com/watch?v=mE15Uy3KtoY" TargetMode="External"/><Relationship Id="rId2" Type="http://schemas.openxmlformats.org/officeDocument/2006/relationships/slideLayout" Target="../slideLayouts/slideLayout1.xml"/><Relationship Id="rId1" Type="http://schemas.openxmlformats.org/officeDocument/2006/relationships/video" Target="https://www.youtube.com/embed/mE15Uy3KtoY" TargetMode="External"/><Relationship Id="rId6" Type="http://schemas.openxmlformats.org/officeDocument/2006/relationships/image" Target="../media/image41.jpeg"/><Relationship Id="rId11" Type="http://schemas.openxmlformats.org/officeDocument/2006/relationships/image" Target="../media/image44.jpeg"/><Relationship Id="rId5" Type="http://schemas.openxmlformats.org/officeDocument/2006/relationships/image" Target="../media/image40.jpeg"/><Relationship Id="rId10" Type="http://schemas.openxmlformats.org/officeDocument/2006/relationships/image" Target="../media/image11.jpeg"/><Relationship Id="rId4" Type="http://schemas.openxmlformats.org/officeDocument/2006/relationships/image" Target="../media/image37.jpeg"/><Relationship Id="rId9" Type="http://schemas.openxmlformats.org/officeDocument/2006/relationships/hyperlink" Target="1%20&#1055;&#1072;&#1074;&#1083;&#1086;%20&#1058;&#1080;&#1095;&#1080;&#1085;&#1072;.%20&#1040;&#1088;&#1092;&#1072;&#1084;&#1080;,%20&#1072;&#1088;&#1092;&#1072;&#1084;&#1080;.mp4"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9.jpeg"/><Relationship Id="rId1" Type="http://schemas.openxmlformats.org/officeDocument/2006/relationships/slideLayout" Target="../slideLayouts/slideLayout1.xml"/><Relationship Id="rId5" Type="http://schemas.openxmlformats.org/officeDocument/2006/relationships/image" Target="../media/image47.gif"/><Relationship Id="rId4" Type="http://schemas.openxmlformats.org/officeDocument/2006/relationships/image" Target="../media/image46.jpeg"/></Relationships>
</file>

<file path=ppt/slides/_rels/slide1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gi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gif"/><Relationship Id="rId2" Type="http://schemas.openxmlformats.org/officeDocument/2006/relationships/slideLayout" Target="../slideLayouts/slideLayout2.xml"/><Relationship Id="rId1" Type="http://schemas.openxmlformats.org/officeDocument/2006/relationships/audio" Target="file:///D:\Copy\&#1051;&#1110;&#1090;&#1077;&#1088;&#1072;&#1090;&#1091;&#1088;&#1072;\10%20&#1082;&#1083;&#1072;&#1089;\10%20&#1082;&#1083;&#1072;&#1089;%20&#1059;&#1088;&#1086;&#1082;&#1080;%20&#8470;%20114-123%20&#1055;&#1072;&#1074;&#1083;&#1086;%20&#1058;&#1080;&#1095;&#1080;&#1085;&#1072;\10%20&#1082;&#1083;&#1072;&#1089;%20&#1059;&#1088;&#1086;&#1082;&#1080;%20&#8470;%20116-117\1.mp3" TargetMode="External"/><Relationship Id="rId6" Type="http://schemas.openxmlformats.org/officeDocument/2006/relationships/image" Target="../media/image55.jpeg"/><Relationship Id="rId5" Type="http://schemas.openxmlformats.org/officeDocument/2006/relationships/image" Target="../media/image54.gif"/><Relationship Id="rId4" Type="http://schemas.openxmlformats.org/officeDocument/2006/relationships/image" Target="../media/image53.jpeg"/></Relationships>
</file>

<file path=ppt/slides/_rels/slide16.xml.rels><?xml version="1.0" encoding="UTF-8" standalone="yes"?>
<Relationships xmlns="http://schemas.openxmlformats.org/package/2006/relationships"><Relationship Id="rId3" Type="http://schemas.openxmlformats.org/officeDocument/2006/relationships/image" Target="../media/image58.gif"/><Relationship Id="rId2" Type="http://schemas.openxmlformats.org/officeDocument/2006/relationships/image" Target="../media/image57.gif"/><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1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gif"/><Relationship Id="rId1" Type="http://schemas.openxmlformats.org/officeDocument/2006/relationships/slideLayout" Target="../slideLayouts/slideLayout2.xml"/><Relationship Id="rId5" Type="http://schemas.openxmlformats.org/officeDocument/2006/relationships/image" Target="../media/image62.jpeg"/><Relationship Id="rId4" Type="http://schemas.openxmlformats.org/officeDocument/2006/relationships/image" Target="../media/image61.png"/></Relationships>
</file>

<file path=ppt/slides/_rels/slide18.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slideLayout" Target="../slideLayouts/slideLayout2.xml"/><Relationship Id="rId1" Type="http://schemas.openxmlformats.org/officeDocument/2006/relationships/audio" Target="file:///D:\Copy\&#1051;&#1110;&#1090;&#1077;&#1088;&#1072;&#1090;&#1091;&#1088;&#1072;\10%20&#1082;&#1083;&#1072;&#1089;\10%20&#1082;&#1083;&#1072;&#1089;%20&#1059;&#1088;&#1086;&#1082;&#1080;%20&#8470;%20114-123%20&#1055;&#1072;&#1074;&#1083;&#1086;%20&#1058;&#1080;&#1095;&#1080;&#1085;&#1072;\10%20&#1082;&#1083;&#1072;&#1089;%20&#1059;&#1088;&#1086;&#1082;&#1080;%20&#8470;%20116-117\2.mp3" TargetMode="External"/><Relationship Id="rId6" Type="http://schemas.openxmlformats.org/officeDocument/2006/relationships/image" Target="../media/image65.gif"/><Relationship Id="rId5" Type="http://schemas.openxmlformats.org/officeDocument/2006/relationships/image" Target="../media/image51.png"/><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gif"/><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65.gif"/><Relationship Id="rId2" Type="http://schemas.openxmlformats.org/officeDocument/2006/relationships/image" Target="../media/image50.png"/><Relationship Id="rId1" Type="http://schemas.openxmlformats.org/officeDocument/2006/relationships/slideLayout" Target="../slideLayouts/slideLayout2.xml"/><Relationship Id="rId5" Type="http://schemas.openxmlformats.org/officeDocument/2006/relationships/image" Target="../media/image3.gif"/><Relationship Id="rId4" Type="http://schemas.openxmlformats.org/officeDocument/2006/relationships/image" Target="../media/image66.png"/></Relationships>
</file>

<file path=ppt/slides/_rels/slide21.xml.rels><?xml version="1.0" encoding="UTF-8" standalone="yes"?>
<Relationships xmlns="http://schemas.openxmlformats.org/package/2006/relationships"><Relationship Id="rId3" Type="http://schemas.openxmlformats.org/officeDocument/2006/relationships/image" Target="../media/image65.gif"/><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5.gif"/><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68.jpeg"/><Relationship Id="rId3" Type="http://schemas.openxmlformats.org/officeDocument/2006/relationships/image" Target="../media/image69.png"/><Relationship Id="rId7" Type="http://schemas.openxmlformats.org/officeDocument/2006/relationships/image" Target="../media/image71.jpeg"/><Relationship Id="rId2" Type="http://schemas.openxmlformats.org/officeDocument/2006/relationships/slideLayout" Target="../slideLayouts/slideLayout2.xml"/><Relationship Id="rId1" Type="http://schemas.openxmlformats.org/officeDocument/2006/relationships/audio" Target="file:///D:\Copy\&#1051;&#1110;&#1090;&#1077;&#1088;&#1072;&#1090;&#1091;&#1088;&#1072;\10%20&#1082;&#1083;&#1072;&#1089;\10%20&#1082;&#1083;&#1072;&#1089;%20&#1059;&#1088;&#1086;&#1082;&#1080;%20&#8470;%20114-123%20&#1055;&#1072;&#1074;&#1083;&#1086;%20&#1058;&#1080;&#1095;&#1080;&#1085;&#1072;\10%20&#1082;&#1083;&#1072;&#1089;%20&#1059;&#1088;&#1086;&#1082;&#1080;%20&#8470;%20116-117\2.mp3" TargetMode="External"/><Relationship Id="rId6" Type="http://schemas.openxmlformats.org/officeDocument/2006/relationships/image" Target="../media/image38.jpeg"/><Relationship Id="rId5" Type="http://schemas.openxmlformats.org/officeDocument/2006/relationships/image" Target="../media/image70.png"/><Relationship Id="rId4" Type="http://schemas.openxmlformats.org/officeDocument/2006/relationships/image" Target="../media/image37.jpeg"/></Relationships>
</file>

<file path=ppt/slides/_rels/slide26.xml.rels><?xml version="1.0" encoding="UTF-8" standalone="yes"?>
<Relationships xmlns="http://schemas.openxmlformats.org/package/2006/relationships"><Relationship Id="rId3" Type="http://schemas.openxmlformats.org/officeDocument/2006/relationships/image" Target="../media/image65.gif"/><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5.gif"/><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5.gif"/><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9.jpeg"/><Relationship Id="rId7" Type="http://schemas.openxmlformats.org/officeDocument/2006/relationships/hyperlink" Target="&#1055;.&#1043;.%20&#1058;&#1080;&#1095;&#1080;&#1085;&#1072;.%20&#1042;&#1080;%20&#1079;&#1085;&#1072;&#1108;&#1090;&#1077;,%20&#1103;&#1082;%20&#1083;&#1080;&#1087;&#1072;%20&#1096;&#1077;&#1083;&#1077;&#1089;&#1090;&#1080;&#1090;&#1100;%20%5b&#1055;&#1110;&#1076;&#1075;&#1086;&#1090;&#1086;&#1074;&#1082;&#1072;%20&#1076;&#1086;%20&#1047;&#1053;&#1054;%20&#1079;%20&#1091;&#1082;&#1088;&#1072;&#1111;&#1085;&#1089;&#1100;&#1082;&#1086;&#1111;%20&#1083;&#1110;&#1090;&#1077;&#1088;.mp4" TargetMode="External"/><Relationship Id="rId2" Type="http://schemas.openxmlformats.org/officeDocument/2006/relationships/slideLayout" Target="../slideLayouts/slideLayout1.xml"/><Relationship Id="rId1" Type="http://schemas.openxmlformats.org/officeDocument/2006/relationships/video" Target="https://www.youtube.com/embed/Ny8MZza0Jvs" TargetMode="External"/><Relationship Id="rId6" Type="http://schemas.openxmlformats.org/officeDocument/2006/relationships/image" Target="../media/image12.jpeg"/><Relationship Id="rId5" Type="http://schemas.openxmlformats.org/officeDocument/2006/relationships/hyperlink" Target="https://www.youtube.com/watch?v=wVVxcNPPyAE" TargetMode="External"/><Relationship Id="rId10" Type="http://schemas.openxmlformats.org/officeDocument/2006/relationships/hyperlink" Target="https://www.youtube.com/watch?v=Ny8MZza0Jvs" TargetMode="External"/><Relationship Id="rId4" Type="http://schemas.openxmlformats.org/officeDocument/2006/relationships/image" Target="../media/image73.jpeg"/><Relationship Id="rId9" Type="http://schemas.openxmlformats.org/officeDocument/2006/relationships/image" Target="../media/image74.jpeg"/></Relationships>
</file>

<file path=ppt/slides/_rels/slide3.xml.rels><?xml version="1.0" encoding="UTF-8" standalone="yes"?>
<Relationships xmlns="http://schemas.openxmlformats.org/package/2006/relationships"><Relationship Id="rId8" Type="http://schemas.openxmlformats.org/officeDocument/2006/relationships/hyperlink" Target="https://www.youtube.com/watch?v=kn0LqPTy5ZI" TargetMode="External"/><Relationship Id="rId3" Type="http://schemas.openxmlformats.org/officeDocument/2006/relationships/image" Target="../media/image9.jpeg"/><Relationship Id="rId7" Type="http://schemas.openxmlformats.org/officeDocument/2006/relationships/image" Target="../media/image12.jpeg"/><Relationship Id="rId2" Type="http://schemas.openxmlformats.org/officeDocument/2006/relationships/slideLayout" Target="../slideLayouts/slideLayout2.xml"/><Relationship Id="rId1" Type="http://schemas.openxmlformats.org/officeDocument/2006/relationships/video" Target="https://www.youtube.com/embed/kn0LqPTy5ZI" TargetMode="External"/><Relationship Id="rId6" Type="http://schemas.openxmlformats.org/officeDocument/2006/relationships/image" Target="../media/image11.jpeg"/><Relationship Id="rId5" Type="http://schemas.openxmlformats.org/officeDocument/2006/relationships/hyperlink" Target="&#1046;&#1080;&#1074;&#1080;&#1081;%20&#1075;&#1086;&#1083;&#1086;&#1089;%20&#1055;&#1072;&#1074;&#1083;&#1072;%20&#1058;&#1080;&#1095;&#1080;&#1085;&#1080;%201955%20&#1088;.mp4" TargetMode="External"/><Relationship Id="rId10" Type="http://schemas.openxmlformats.org/officeDocument/2006/relationships/image" Target="../media/image14.jpeg"/><Relationship Id="rId4" Type="http://schemas.openxmlformats.org/officeDocument/2006/relationships/image" Target="../media/image10.jpeg"/><Relationship Id="rId9"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0.png"/><Relationship Id="rId7" Type="http://schemas.openxmlformats.org/officeDocument/2006/relationships/image" Target="../media/image6.jpeg"/><Relationship Id="rId2" Type="http://schemas.openxmlformats.org/officeDocument/2006/relationships/slideLayout" Target="../slideLayouts/slideLayout1.xml"/><Relationship Id="rId1" Type="http://schemas.openxmlformats.org/officeDocument/2006/relationships/audio" Target="file:///D:\Copy\&#1051;&#1110;&#1090;&#1077;&#1088;&#1072;&#1090;&#1091;&#1088;&#1072;\10%20&#1082;&#1083;&#1072;&#1089;\10%20&#1082;&#1083;&#1072;&#1089;%20&#1059;&#1088;&#1086;&#1082;&#1080;%20&#8470;%20114-123%20&#1055;&#1072;&#1074;&#1083;&#1086;%20&#1058;&#1080;&#1095;&#1080;&#1085;&#1072;\10%20&#1082;&#1083;&#1072;&#1089;%20&#1059;&#1088;&#1086;&#1082;&#1080;%20&#8470;%20116-117\3.mp3" TargetMode="External"/><Relationship Id="rId6" Type="http://schemas.openxmlformats.org/officeDocument/2006/relationships/image" Target="../media/image79.jpeg"/><Relationship Id="rId5" Type="http://schemas.openxmlformats.org/officeDocument/2006/relationships/image" Target="../media/image78.jpeg"/><Relationship Id="rId4" Type="http://schemas.openxmlformats.org/officeDocument/2006/relationships/image" Target="../media/image9.jpeg"/></Relationships>
</file>

<file path=ppt/slides/_rels/slide3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9.jpeg"/><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6.jpeg"/><Relationship Id="rId4" Type="http://schemas.openxmlformats.org/officeDocument/2006/relationships/image" Target="../media/image79.jpeg"/></Relationships>
</file>

<file path=ppt/slides/_rels/slide36.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5.jpeg"/><Relationship Id="rId7" Type="http://schemas.openxmlformats.org/officeDocument/2006/relationships/hyperlink" Target="https://www.youtube.com/watch?v=92o1woZ1aBE" TargetMode="External"/><Relationship Id="rId2" Type="http://schemas.openxmlformats.org/officeDocument/2006/relationships/slideLayout" Target="../slideLayouts/slideLayout2.xml"/><Relationship Id="rId1" Type="http://schemas.openxmlformats.org/officeDocument/2006/relationships/video" Target="https://www.youtube.com/embed/92o1woZ1aBE" TargetMode="External"/><Relationship Id="rId6" Type="http://schemas.openxmlformats.org/officeDocument/2006/relationships/image" Target="../media/image13.png"/><Relationship Id="rId5" Type="http://schemas.openxmlformats.org/officeDocument/2006/relationships/image" Target="../media/image11.jpeg"/><Relationship Id="rId4" Type="http://schemas.openxmlformats.org/officeDocument/2006/relationships/hyperlink" Target="&#1041;&#1083;&#1072;&#1082;&#1080;&#1090;&#1100;%20&#1084;&#1086;&#1102;%20&#1076;&#1091;&#1096;&#1091;%20&#1086;&#1073;&#1074;&#1110;&#1103;&#1083;a.mp4"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9.jpeg"/><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79.jpeg"/></Relationships>
</file>

<file path=ppt/slides/_rels/slide4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1.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4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1.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4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6.jpeg"/></Relationships>
</file>

<file path=ppt/slides/_rels/slide4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jpeg"/><Relationship Id="rId1" Type="http://schemas.openxmlformats.org/officeDocument/2006/relationships/slideLayout" Target="../slideLayouts/slideLayout2.xml"/><Relationship Id="rId6" Type="http://schemas.openxmlformats.org/officeDocument/2006/relationships/hyperlink" Target="https://uk.wikipedia.org/wiki/%D0%A2%D1%96%D1%81%D1%82%D0%BE" TargetMode="External"/><Relationship Id="rId5" Type="http://schemas.openxmlformats.org/officeDocument/2006/relationships/hyperlink" Target="https://uk.wikipedia.org/wiki/%D0%9B%D0%B0%D1%82%D0%B8%D0%BD%D1%81%D1%8C%D0%BA%D0%B0_%D0%BC%D0%BE%D0%B2%D0%B0" TargetMode="External"/><Relationship Id="rId4" Type="http://schemas.openxmlformats.org/officeDocument/2006/relationships/hyperlink" Target="https://uk.wikipedia.org/wiki/%D0%A4%D1%80%D0%B0%D0%BD%D1%86%D1%83%D0%B7%D1%8C%D0%BA%D0%B0_%D0%BC%D0%BE%D0%B2%D0%B0"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1.xml"/><Relationship Id="rId6" Type="http://schemas.openxmlformats.org/officeDocument/2006/relationships/image" Target="../media/image88.jpeg"/><Relationship Id="rId5" Type="http://schemas.openxmlformats.org/officeDocument/2006/relationships/hyperlink" Target="https://uk.wikipedia.org/wiki/1880" TargetMode="External"/><Relationship Id="rId4" Type="http://schemas.openxmlformats.org/officeDocument/2006/relationships/hyperlink" Target="https://uk.wikipedia.org/wiki/%D0%9A%D0%B0%D0%BC%D1%96%D0%BB%D1%8C_%D0%9F%D1%96%D1%81%D1%81%D0%B0%D1%80%D1%80%D0%BE" TargetMode="External"/></Relationships>
</file>

<file path=ppt/slides/_rels/slide49.xml.rels><?xml version="1.0" encoding="UTF-8" standalone="yes"?>
<Relationships xmlns="http://schemas.openxmlformats.org/package/2006/relationships"><Relationship Id="rId8" Type="http://schemas.openxmlformats.org/officeDocument/2006/relationships/hyperlink" Target="https://uk.wikipedia.org/wiki/%D0%86%D1%82%D0%B0%D0%BB%D1%96%D0%B9%D1%81%D1%8C%D0%BA%D0%B0_%D0%BC%D0%BE%D0%B2%D0%B0" TargetMode="External"/><Relationship Id="rId13" Type="http://schemas.openxmlformats.org/officeDocument/2006/relationships/hyperlink" Target="https://uk.wikipedia.org/wiki/%D0%9F%D0%B0%D1%81%D1%82%D0%B5%D0%BB%D1%8C" TargetMode="External"/><Relationship Id="rId3" Type="http://schemas.openxmlformats.org/officeDocument/2006/relationships/hyperlink" Target="https://uk.wikipedia.org/wiki/%D0%A0%D0%BE%D0%B7%D0%B0%D0%BB%D1%8C%D0%B1%D0%B0_%D0%9A%D0%B0%D1%80%D1%80'%D1%94%D1%80%D0%B0" TargetMode="External"/><Relationship Id="rId7" Type="http://schemas.openxmlformats.org/officeDocument/2006/relationships/image" Target="../media/image90.jpeg"/><Relationship Id="rId12" Type="http://schemas.openxmlformats.org/officeDocument/2006/relationships/hyperlink" Target="https://uk.wikipedia.org/wiki/1757" TargetMode="External"/><Relationship Id="rId2" Type="http://schemas.openxmlformats.org/officeDocument/2006/relationships/image" Target="../media/image89.jpeg"/><Relationship Id="rId1" Type="http://schemas.openxmlformats.org/officeDocument/2006/relationships/slideLayout" Target="../slideLayouts/slideLayout2.xml"/><Relationship Id="rId6" Type="http://schemas.openxmlformats.org/officeDocument/2006/relationships/hyperlink" Target="https://uk.wikipedia.org/wiki/%D0%92%D0%B5%D0%BD%D0%B5%D1%86%D1%96%D1%8F" TargetMode="External"/><Relationship Id="rId11" Type="http://schemas.openxmlformats.org/officeDocument/2006/relationships/hyperlink" Target="https://uk.wikipedia.org/wiki/15_%D0%BA%D0%B2%D1%96%D1%82%D0%BD%D1%8F" TargetMode="External"/><Relationship Id="rId5" Type="http://schemas.openxmlformats.org/officeDocument/2006/relationships/hyperlink" Target="https://uk.wikipedia.org/wiki/%D0%93%D0%B0%D0%BB%D0%B5%D1%80%D0%B5%D1%8F_%D0%90%D0%BA%D0%B0%D0%B4%D0%B5%D0%BC%D1%96%D1%97_(%D0%92%D0%B5%D0%BD%D0%B5%D1%86%D1%96%D1%8F)" TargetMode="External"/><Relationship Id="rId10" Type="http://schemas.openxmlformats.org/officeDocument/2006/relationships/hyperlink" Target="https://uk.wikipedia.org/wiki/1675" TargetMode="External"/><Relationship Id="rId4" Type="http://schemas.openxmlformats.org/officeDocument/2006/relationships/hyperlink" Target="https://uk.wikipedia.org/wiki/%D0%9F%D0%BE%D1%80%D1%82%D1%80%D0%B5%D1%82_%D0%B4%D1%96%D0%B2%D1%87%D0%B8%D0%BD%D0%BA%D0%B8_%D0%B7_%D0%B1%D1%83%D0%BB%D0%BE%D1%87%D0%BA%D0%BE%D1%8E" TargetMode="External"/><Relationship Id="rId9" Type="http://schemas.openxmlformats.org/officeDocument/2006/relationships/hyperlink" Target="https://uk.wikipedia.org/wiki/7_%D0%B6%D0%BE%D0%B2%D1%82%D0%BD%D1%8F"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gif"/><Relationship Id="rId18" Type="http://schemas.openxmlformats.org/officeDocument/2006/relationships/image" Target="../media/image28.gif"/><Relationship Id="rId3" Type="http://schemas.openxmlformats.org/officeDocument/2006/relationships/audio" Target="file:///C:\Users\User\Desktop\&#1059;&#1089;&#1085;&#1072;%20&#1085;&#1072;&#1088;&#1086;&#1076;&#1085;&#1072;%20&#1090;&#1074;&#1086;&#1088;&#1095;&#1110;&#1089;&#1090;&#1100;\&#1059;&#1088;&#1086;&#1082;&#1080;%20%204-5.&#1030;&#1089;&#1090;&#1086;&#1088;&#1110;&#1103;%20&#1078;&#1080;&#1090;&#1090;&#1103;%20&#1084;&#1072;&#1088;&#1091;&#1089;&#1110;%20&#1063;&#1091;&#1088;&#1072;&#1081;%20-%20&#1074;%20&#1111;&#1111;%20&#1087;&#1110;&#1089;&#1085;&#1103;&#1093;&#1052;&#1072;&#1088;&#1091;&#1089;&#1110;%20&#1063;&#1091;&#1088;&#1072;&#1081;\V_k&#1110;nc&#1110;_grebl&#1110;_shumlyat_verbi_-_Ra&#1111;sa.mp3" TargetMode="External"/><Relationship Id="rId7" Type="http://schemas.openxmlformats.org/officeDocument/2006/relationships/image" Target="../media/image17.png"/><Relationship Id="rId12" Type="http://schemas.openxmlformats.org/officeDocument/2006/relationships/image" Target="../media/image22.gif"/><Relationship Id="rId17" Type="http://schemas.openxmlformats.org/officeDocument/2006/relationships/image" Target="../media/image27.gif"/><Relationship Id="rId2" Type="http://schemas.openxmlformats.org/officeDocument/2006/relationships/audio" Target="file:///D:\Copy\&#1051;&#1110;&#1090;&#1077;&#1088;&#1072;&#1090;&#1091;&#1088;&#1072;\8%20&#1082;&#1083;&#1072;&#1089;\&#1059;&#1088;&#1086;&#1082;&#1080;%20&#8470;%202-7%20&#1059;&#1089;&#1085;&#1072;%20&#1085;&#1072;&#1088;&#1086;&#1076;&#1085;&#1072;%20&#1090;&#1074;&#1086;&#1088;&#1095;&#1110;&#1089;&#1090;&#1100;%20.%20&#1030;&#1089;&#1090;&#1086;&#1088;&#1080;&#1095;&#1085;&#1110;%20&#1087;&#1110;&#1089;&#1085;&#1110;\&#1059;&#1089;&#1085;&#1072;%20&#1085;&#1072;&#1088;&#1086;&#1076;&#1085;&#1072;%20&#1090;&#1074;&#1086;&#1088;&#1095;&#1110;&#1089;&#1090;&#1100;\&#1059;&#1088;&#1086;&#1082;&#1080;%20%204-5.%20&#1030;&#1089;&#1090;&#1086;&#1088;&#1110;&#1103;%20&#1078;&#1080;&#1090;&#1090;&#1103;%20&#1052;&#1072;&#1088;&#1091;&#1089;&#1110;%20&#1063;&#1091;&#1088;&#1072;&#1081;%20.%20&#1042;%20&#1111;&#1111;%20&#1087;&#1110;&#1089;&#1085;&#1103;&#1093;-&#1110;&#1089;&#1090;&#1086;&#1088;&#1110;&#1103;%20&#1085;&#1072;&#1088;&#1086;&#1076;&#1091;\3.mp3" TargetMode="External"/><Relationship Id="rId16" Type="http://schemas.openxmlformats.org/officeDocument/2006/relationships/image" Target="../media/image26.gif"/><Relationship Id="rId1" Type="http://schemas.openxmlformats.org/officeDocument/2006/relationships/audio" Target="file:///D:\Copy\&#1051;&#1110;&#1090;&#1077;&#1088;&#1072;&#1090;&#1091;&#1088;&#1072;\10%20&#1082;&#1083;&#1072;&#1089;\10%20&#1082;&#1083;&#1072;&#1089;%20&#1059;&#1088;&#1086;&#1082;&#1080;%20&#8470;%20114-123%20&#1055;&#1072;&#1074;&#1083;&#1086;%20&#1058;&#1080;&#1095;&#1080;&#1085;&#1072;\10%20&#1082;&#1083;&#1072;&#1089;%20&#1059;&#1088;&#1086;&#1082;&#1080;%20&#8470;%20116-117\1.mp3" TargetMode="External"/><Relationship Id="rId6" Type="http://schemas.openxmlformats.org/officeDocument/2006/relationships/slideLayout" Target="../slideLayouts/slideLayout7.xml"/><Relationship Id="rId11" Type="http://schemas.openxmlformats.org/officeDocument/2006/relationships/image" Target="../media/image21.jpeg"/><Relationship Id="rId5" Type="http://schemas.openxmlformats.org/officeDocument/2006/relationships/audio" Target="../media/media1.mp3"/><Relationship Id="rId15" Type="http://schemas.openxmlformats.org/officeDocument/2006/relationships/image" Target="../media/image25.gif"/><Relationship Id="rId10" Type="http://schemas.openxmlformats.org/officeDocument/2006/relationships/image" Target="../media/image20.png"/><Relationship Id="rId19" Type="http://schemas.openxmlformats.org/officeDocument/2006/relationships/image" Target="../media/image29.gif"/><Relationship Id="rId4" Type="http://schemas.microsoft.com/office/2007/relationships/media" Target="../media/media1.mp3"/><Relationship Id="rId9" Type="http://schemas.openxmlformats.org/officeDocument/2006/relationships/image" Target="../media/image19.png"/><Relationship Id="rId14" Type="http://schemas.openxmlformats.org/officeDocument/2006/relationships/image" Target="../media/image24.gif"/></Relationships>
</file>

<file path=ppt/slides/_rels/slide50.xml.rels><?xml version="1.0" encoding="UTF-8" standalone="yes"?>
<Relationships xmlns="http://schemas.openxmlformats.org/package/2006/relationships"><Relationship Id="rId8" Type="http://schemas.openxmlformats.org/officeDocument/2006/relationships/hyperlink" Target="https://www.youtube.com/watch?v=G4_0-t9k3LQ" TargetMode="External"/><Relationship Id="rId3" Type="http://schemas.openxmlformats.org/officeDocument/2006/relationships/image" Target="../media/image85.png"/><Relationship Id="rId7" Type="http://schemas.openxmlformats.org/officeDocument/2006/relationships/image" Target="../media/image11.jpeg"/><Relationship Id="rId2" Type="http://schemas.openxmlformats.org/officeDocument/2006/relationships/image" Target="../media/image84.png"/><Relationship Id="rId1" Type="http://schemas.openxmlformats.org/officeDocument/2006/relationships/slideLayout" Target="../slideLayouts/slideLayout2.xml"/><Relationship Id="rId6" Type="http://schemas.openxmlformats.org/officeDocument/2006/relationships/hyperlink" Target="&#1055;&#1072;&#1089;&#1090;&#1077;&#1083;&#1110;.%20&#1055;%20&#1058;&#1080;&#1095;&#1080;&#1085;&#1072;.mp4" TargetMode="External"/><Relationship Id="rId5" Type="http://schemas.openxmlformats.org/officeDocument/2006/relationships/image" Target="../media/image12.jpeg"/><Relationship Id="rId4" Type="http://schemas.openxmlformats.org/officeDocument/2006/relationships/image" Target="../media/image6.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jpeg"/><Relationship Id="rId1" Type="http://schemas.openxmlformats.org/officeDocument/2006/relationships/slideLayout" Target="../slideLayouts/slideLayout2.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5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jpeg"/><Relationship Id="rId1" Type="http://schemas.openxmlformats.org/officeDocument/2006/relationships/slideLayout" Target="../slideLayouts/slideLayout2.xml"/><Relationship Id="rId5" Type="http://schemas.openxmlformats.org/officeDocument/2006/relationships/image" Target="../media/image99.png"/><Relationship Id="rId4" Type="http://schemas.openxmlformats.org/officeDocument/2006/relationships/image" Target="../media/image98.png"/></Relationships>
</file>

<file path=ppt/slides/_rels/slide54.xml.rels><?xml version="1.0" encoding="UTF-8" standalone="yes"?>
<Relationships xmlns="http://schemas.openxmlformats.org/package/2006/relationships"><Relationship Id="rId3" Type="http://schemas.openxmlformats.org/officeDocument/2006/relationships/image" Target="../media/image92.png"/><Relationship Id="rId7" Type="http://schemas.openxmlformats.org/officeDocument/2006/relationships/image" Target="../media/image103.png"/><Relationship Id="rId2" Type="http://schemas.openxmlformats.org/officeDocument/2006/relationships/image" Target="../media/image100.jpeg"/><Relationship Id="rId1" Type="http://schemas.openxmlformats.org/officeDocument/2006/relationships/slideLayout" Target="../slideLayouts/slideLayout2.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94.png"/></Relationships>
</file>

<file path=ppt/slides/_rels/slide55.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107.png"/></Relationships>
</file>

<file path=ppt/slides/_rels/slide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9.jpeg"/><Relationship Id="rId1" Type="http://schemas.openxmlformats.org/officeDocument/2006/relationships/slideLayout" Target="../slideLayouts/slideLayout1.xml"/><Relationship Id="rId5" Type="http://schemas.openxmlformats.org/officeDocument/2006/relationships/image" Target="../media/image32.gif"/><Relationship Id="rId4" Type="http://schemas.openxmlformats.org/officeDocument/2006/relationships/image" Target="../media/image31.gif"/></Relationships>
</file>

<file path=ppt/slides/_rels/slide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9.jpeg"/><Relationship Id="rId1" Type="http://schemas.openxmlformats.org/officeDocument/2006/relationships/slideLayout" Target="../slideLayouts/slideLayout1.xml"/><Relationship Id="rId5" Type="http://schemas.openxmlformats.org/officeDocument/2006/relationships/image" Target="../media/image38.jpeg"/><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Содержимое 2"/>
          <p:cNvSpPr>
            <a:spLocks noGrp="1"/>
          </p:cNvSpPr>
          <p:nvPr>
            <p:ph idx="1"/>
          </p:nvPr>
        </p:nvSpPr>
        <p:spPr/>
        <p:txBody>
          <a:bodyPr/>
          <a:lstStyle/>
          <a:p>
            <a:endParaRPr lang="uk-UA"/>
          </a:p>
        </p:txBody>
      </p:sp>
      <p:pic>
        <p:nvPicPr>
          <p:cNvPr id="53250" name="Picture 2" descr="Картинки по запросу анімація  вода природа"/>
          <p:cNvPicPr>
            <a:picLocks noChangeAspect="1" noChangeArrowheads="1" noCrop="1"/>
          </p:cNvPicPr>
          <p:nvPr/>
        </p:nvPicPr>
        <p:blipFill>
          <a:blip r:embed="rId2" cstate="print"/>
          <a:srcRect/>
          <a:stretch>
            <a:fillRect/>
          </a:stretch>
        </p:blipFill>
        <p:spPr bwMode="auto">
          <a:xfrm>
            <a:off x="0" y="0"/>
            <a:ext cx="9151104" cy="6858000"/>
          </a:xfrm>
          <a:prstGeom prst="rect">
            <a:avLst/>
          </a:prstGeom>
          <a:noFill/>
        </p:spPr>
      </p:pic>
      <p:pic>
        <p:nvPicPr>
          <p:cNvPr id="6" name="Picture 2" descr="Похожее изображение"/>
          <p:cNvPicPr>
            <a:picLocks noChangeAspect="1" noChangeArrowheads="1"/>
          </p:cNvPicPr>
          <p:nvPr/>
        </p:nvPicPr>
        <p:blipFill>
          <a:blip r:embed="rId3" cstate="print"/>
          <a:srcRect/>
          <a:stretch>
            <a:fillRect/>
          </a:stretch>
        </p:blipFill>
        <p:spPr bwMode="auto">
          <a:xfrm>
            <a:off x="0" y="3861048"/>
            <a:ext cx="5051043" cy="2996952"/>
          </a:xfrm>
          <a:prstGeom prst="rect">
            <a:avLst/>
          </a:prstGeom>
          <a:noFill/>
        </p:spPr>
      </p:pic>
      <p:pic>
        <p:nvPicPr>
          <p:cNvPr id="7" name="Picture 2" descr="Похожее изображение"/>
          <p:cNvPicPr>
            <a:picLocks noChangeAspect="1" noChangeArrowheads="1"/>
          </p:cNvPicPr>
          <p:nvPr/>
        </p:nvPicPr>
        <p:blipFill>
          <a:blip r:embed="rId3" cstate="print"/>
          <a:srcRect/>
          <a:stretch>
            <a:fillRect/>
          </a:stretch>
        </p:blipFill>
        <p:spPr bwMode="auto">
          <a:xfrm flipH="1">
            <a:off x="4932040" y="3573016"/>
            <a:ext cx="4211960" cy="3284984"/>
          </a:xfrm>
          <a:prstGeom prst="rect">
            <a:avLst/>
          </a:prstGeom>
          <a:noFill/>
        </p:spPr>
      </p:pic>
      <p:pic>
        <p:nvPicPr>
          <p:cNvPr id="53252" name="Picture 4" descr="Картинки по запросу анімація  жайворонок"/>
          <p:cNvPicPr>
            <a:picLocks noChangeAspect="1" noChangeArrowheads="1"/>
          </p:cNvPicPr>
          <p:nvPr/>
        </p:nvPicPr>
        <p:blipFill>
          <a:blip r:embed="rId4" cstate="print"/>
          <a:srcRect/>
          <a:stretch>
            <a:fillRect/>
          </a:stretch>
        </p:blipFill>
        <p:spPr bwMode="auto">
          <a:xfrm>
            <a:off x="7020272" y="2996952"/>
            <a:ext cx="1347274" cy="906042"/>
          </a:xfrm>
          <a:prstGeom prst="rect">
            <a:avLst/>
          </a:prstGeom>
          <a:noFill/>
        </p:spPr>
      </p:pic>
      <p:pic>
        <p:nvPicPr>
          <p:cNvPr id="53254" name="Picture 6" descr="Картинки по запросу анімація  дзвіночки"/>
          <p:cNvPicPr>
            <a:picLocks noChangeAspect="1" noChangeArrowheads="1" noCrop="1"/>
          </p:cNvPicPr>
          <p:nvPr/>
        </p:nvPicPr>
        <p:blipFill>
          <a:blip r:embed="rId5" cstate="print"/>
          <a:srcRect/>
          <a:stretch>
            <a:fillRect/>
          </a:stretch>
        </p:blipFill>
        <p:spPr bwMode="auto">
          <a:xfrm>
            <a:off x="4283969" y="5052687"/>
            <a:ext cx="1368152" cy="1805313"/>
          </a:xfrm>
          <a:prstGeom prst="rect">
            <a:avLst/>
          </a:prstGeom>
          <a:noFill/>
        </p:spPr>
      </p:pic>
      <p:pic>
        <p:nvPicPr>
          <p:cNvPr id="10" name="Picture 6" descr="Картинки по запросу анімація  дзвіночки"/>
          <p:cNvPicPr>
            <a:picLocks noChangeAspect="1" noChangeArrowheads="1" noCrop="1"/>
          </p:cNvPicPr>
          <p:nvPr/>
        </p:nvPicPr>
        <p:blipFill>
          <a:blip r:embed="rId5" cstate="print"/>
          <a:srcRect/>
          <a:stretch>
            <a:fillRect/>
          </a:stretch>
        </p:blipFill>
        <p:spPr bwMode="auto">
          <a:xfrm rot="2315076" flipH="1">
            <a:off x="413617" y="4823109"/>
            <a:ext cx="1368152" cy="1805313"/>
          </a:xfrm>
          <a:prstGeom prst="rect">
            <a:avLst/>
          </a:prstGeom>
          <a:noFill/>
        </p:spPr>
      </p:pic>
      <p:pic>
        <p:nvPicPr>
          <p:cNvPr id="11" name="Picture 6" descr="Картинки по запросу анімація  дзвіночки"/>
          <p:cNvPicPr>
            <a:picLocks noChangeAspect="1" noChangeArrowheads="1" noCrop="1"/>
          </p:cNvPicPr>
          <p:nvPr/>
        </p:nvPicPr>
        <p:blipFill>
          <a:blip r:embed="rId5" cstate="print"/>
          <a:srcRect/>
          <a:stretch>
            <a:fillRect/>
          </a:stretch>
        </p:blipFill>
        <p:spPr bwMode="auto">
          <a:xfrm rot="19776668">
            <a:off x="7598936" y="4830651"/>
            <a:ext cx="1368152" cy="1805313"/>
          </a:xfrm>
          <a:prstGeom prst="rect">
            <a:avLst/>
          </a:prstGeom>
          <a:noFill/>
        </p:spPr>
      </p:pic>
      <p:sp>
        <p:nvSpPr>
          <p:cNvPr id="12" name="Прямоугольник 11"/>
          <p:cNvSpPr/>
          <p:nvPr/>
        </p:nvSpPr>
        <p:spPr>
          <a:xfrm>
            <a:off x="1348445" y="260648"/>
            <a:ext cx="7441460" cy="144655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uk-UA" sz="4400" b="1" spc="50" dirty="0" smtClean="0">
                <a:ln w="11430"/>
                <a:solidFill>
                  <a:srgbClr val="006600"/>
                </a:solidFill>
                <a:effectLst>
                  <a:outerShdw blurRad="76200" dist="50800" dir="5400000" algn="tl" rotWithShape="0">
                    <a:srgbClr val="000000">
                      <a:alpha val="65000"/>
                    </a:srgbClr>
                  </a:outerShdw>
                </a:effectLst>
                <a:latin typeface="Bookman Old Style" pitchFamily="18" charset="0"/>
              </a:rPr>
              <a:t>Сьоме квітня</a:t>
            </a:r>
          </a:p>
          <a:p>
            <a:pPr algn="ctr"/>
            <a:r>
              <a:rPr lang="uk-UA" sz="4400" b="1" spc="50" dirty="0" smtClean="0">
                <a:ln w="11430"/>
                <a:solidFill>
                  <a:srgbClr val="006600"/>
                </a:solidFill>
                <a:effectLst>
                  <a:outerShdw blurRad="76200" dist="50800" dir="5400000" algn="tl" rotWithShape="0">
                    <a:srgbClr val="000000">
                      <a:alpha val="65000"/>
                    </a:srgbClr>
                  </a:outerShdw>
                </a:effectLst>
                <a:latin typeface="Bookman Old Style" pitchFamily="18" charset="0"/>
              </a:rPr>
              <a:t>Дистанційне навчання</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leaves spring flowers apples branches blossom"/>
          <p:cNvPicPr>
            <a:picLocks noChangeAspect="1" noChangeArrowheads="1"/>
          </p:cNvPicPr>
          <p:nvPr/>
        </p:nvPicPr>
        <p:blipFill>
          <a:blip r:embed="rId2" cstate="print"/>
          <a:srcRect/>
          <a:stretch>
            <a:fillRect/>
          </a:stretch>
        </p:blipFill>
        <p:spPr bwMode="auto">
          <a:xfrm>
            <a:off x="0" y="0"/>
            <a:ext cx="9173208" cy="5733256"/>
          </a:xfrm>
          <a:prstGeom prst="rect">
            <a:avLst/>
          </a:prstGeom>
          <a:noFill/>
        </p:spPr>
      </p:pic>
      <p:sp>
        <p:nvSpPr>
          <p:cNvPr id="3" name="Прямоугольник 2"/>
          <p:cNvSpPr/>
          <p:nvPr/>
        </p:nvSpPr>
        <p:spPr>
          <a:xfrm>
            <a:off x="395536" y="4948426"/>
            <a:ext cx="7488832" cy="1569660"/>
          </a:xfrm>
          <a:prstGeom prst="rect">
            <a:avLst/>
          </a:prstGeom>
        </p:spPr>
        <p:txBody>
          <a:bodyPr wrap="square">
            <a:spAutoFit/>
          </a:bodyPr>
          <a:lstStyle/>
          <a:p>
            <a:pPr algn="ctr"/>
            <a:r>
              <a:rPr lang="uk-UA" sz="4800" b="1" i="1" dirty="0" smtClean="0">
                <a:solidFill>
                  <a:srgbClr val="006600"/>
                </a:solidFill>
                <a:latin typeface="Bookman Old Style" pitchFamily="18" charset="0"/>
              </a:rPr>
              <a:t>Тож учімося розуміти Тичину!</a:t>
            </a:r>
            <a:endParaRPr lang="ru-RU" sz="4800" dirty="0" smtClean="0">
              <a:solidFill>
                <a:srgbClr val="006600"/>
              </a:solidFill>
              <a:latin typeface="Bookman Old Style" pitchFamily="18" charset="0"/>
            </a:endParaRPr>
          </a:p>
        </p:txBody>
      </p:sp>
      <p:pic>
        <p:nvPicPr>
          <p:cNvPr id="5" name="Рисунок 4" descr="http://www1.megakniga.com.ua/images/mod_catalog_prod/452650/13656226390.JPG"/>
          <p:cNvPicPr/>
          <p:nvPr/>
        </p:nvPicPr>
        <p:blipFill>
          <a:blip r:embed="rId3" cstate="print">
            <a:extLst>
              <a:ext uri="{28A0092B-C50C-407E-A947-70E740481C1C}">
                <a14:useLocalDpi xmlns:a14="http://schemas.microsoft.com/office/drawing/2010/main" val="0"/>
              </a:ext>
            </a:extLst>
          </a:blip>
          <a:srcRect r="4348" b="9836"/>
          <a:stretch>
            <a:fillRect/>
          </a:stretch>
        </p:blipFill>
        <p:spPr bwMode="auto">
          <a:xfrm>
            <a:off x="1259632" y="1340768"/>
            <a:ext cx="2520280" cy="3024336"/>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Похожее изображение"/>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2056" name="Picture 8" descr="Картинки по запросу весна шаблон картинка"/>
          <p:cNvPicPr>
            <a:picLocks noChangeAspect="1" noChangeArrowheads="1"/>
          </p:cNvPicPr>
          <p:nvPr/>
        </p:nvPicPr>
        <p:blipFill>
          <a:blip r:embed="rId4" cstate="print"/>
          <a:srcRect/>
          <a:stretch>
            <a:fillRect/>
          </a:stretch>
        </p:blipFill>
        <p:spPr bwMode="auto">
          <a:xfrm rot="5400000">
            <a:off x="6340961" y="-238134"/>
            <a:ext cx="2564906" cy="3041175"/>
          </a:xfrm>
          <a:prstGeom prst="rect">
            <a:avLst/>
          </a:prstGeom>
          <a:noFill/>
        </p:spPr>
      </p:pic>
      <p:pic>
        <p:nvPicPr>
          <p:cNvPr id="36866" name="Picture 2" descr="Картинки по запросу катерина арфа"/>
          <p:cNvPicPr>
            <a:picLocks noChangeAspect="1" noChangeArrowheads="1"/>
          </p:cNvPicPr>
          <p:nvPr/>
        </p:nvPicPr>
        <p:blipFill>
          <a:blip r:embed="rId5" cstate="print"/>
          <a:srcRect l="25133" r="32979"/>
          <a:stretch>
            <a:fillRect/>
          </a:stretch>
        </p:blipFill>
        <p:spPr bwMode="auto">
          <a:xfrm>
            <a:off x="6876256" y="2204864"/>
            <a:ext cx="1809759" cy="4320480"/>
          </a:xfrm>
          <a:prstGeom prst="rect">
            <a:avLst/>
          </a:prstGeom>
          <a:noFill/>
        </p:spPr>
      </p:pic>
      <p:pic>
        <p:nvPicPr>
          <p:cNvPr id="9" name="Рисунок 8" descr="http://img0.liveinternet.ru/images/attach/c/8/99/340/99340164_large_40556078_1244.jpg"/>
          <p:cNvPicPr/>
          <p:nvPr/>
        </p:nvPicPr>
        <p:blipFill rotWithShape="1">
          <a:blip r:embed="rId6" cstate="print">
            <a:extLst>
              <a:ext uri="{28A0092B-C50C-407E-A947-70E740481C1C}">
                <a14:useLocalDpi xmlns:a14="http://schemas.microsoft.com/office/drawing/2010/main" val="0"/>
              </a:ext>
            </a:extLst>
          </a:blip>
          <a:srcRect l="9484" r="7444"/>
          <a:stretch/>
        </p:blipFill>
        <p:spPr bwMode="auto">
          <a:xfrm>
            <a:off x="323528" y="2636912"/>
            <a:ext cx="3528392" cy="2880320"/>
          </a:xfrm>
          <a:prstGeom prst="rect">
            <a:avLst/>
          </a:prstGeom>
          <a:ln>
            <a:noFill/>
          </a:ln>
          <a:effectLst>
            <a:softEdge rad="112500"/>
          </a:effectLst>
        </p:spPr>
      </p:pic>
      <p:pic>
        <p:nvPicPr>
          <p:cNvPr id="10" name="Рисунок 9" descr="http://i073.radikal.ru/1004/49/01f12b7580cc.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19672" y="4337720"/>
            <a:ext cx="3168352" cy="2520280"/>
          </a:xfrm>
          <a:prstGeom prst="rect">
            <a:avLst/>
          </a:prstGeom>
          <a:ln>
            <a:noFill/>
          </a:ln>
          <a:effectLst>
            <a:softEdge rad="112500"/>
          </a:effectLst>
        </p:spPr>
      </p:pic>
      <p:pic>
        <p:nvPicPr>
          <p:cNvPr id="12" name="Picture 2"/>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b="31389"/>
          <a:stretch/>
        </p:blipFill>
        <p:spPr bwMode="auto">
          <a:xfrm>
            <a:off x="3275856" y="620688"/>
            <a:ext cx="2897218" cy="1656184"/>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Прямоугольник 12"/>
          <p:cNvSpPr/>
          <p:nvPr/>
        </p:nvSpPr>
        <p:spPr>
          <a:xfrm>
            <a:off x="323528" y="404664"/>
            <a:ext cx="6290793" cy="2308324"/>
          </a:xfrm>
          <a:prstGeom prst="rect">
            <a:avLst/>
          </a:prstGeom>
        </p:spPr>
        <p:txBody>
          <a:bodyPr wrap="square">
            <a:spAutoFit/>
          </a:bodyPr>
          <a:lstStyle/>
          <a:p>
            <a:r>
              <a:rPr lang="uk-UA" sz="2400" b="1" i="1" dirty="0" smtClean="0">
                <a:solidFill>
                  <a:srgbClr val="006600"/>
                </a:solidFill>
                <a:latin typeface="Times New Roman" pitchFamily="18" charset="0"/>
                <a:cs typeface="Times New Roman" pitchFamily="18" charset="0"/>
              </a:rPr>
              <a:t>Арфами, арфами – </a:t>
            </a:r>
          </a:p>
          <a:p>
            <a:r>
              <a:rPr lang="uk-UA" sz="2400" b="1" i="1" dirty="0" smtClean="0">
                <a:solidFill>
                  <a:srgbClr val="006600"/>
                </a:solidFill>
                <a:latin typeface="Times New Roman" pitchFamily="18" charset="0"/>
                <a:cs typeface="Times New Roman" pitchFamily="18" charset="0"/>
              </a:rPr>
              <a:t>Золотими, голосними</a:t>
            </a:r>
          </a:p>
          <a:p>
            <a:r>
              <a:rPr lang="uk-UA" sz="2400" b="1" i="1" dirty="0" smtClean="0">
                <a:solidFill>
                  <a:srgbClr val="006600"/>
                </a:solidFill>
                <a:latin typeface="Times New Roman" pitchFamily="18" charset="0"/>
                <a:cs typeface="Times New Roman" pitchFamily="18" charset="0"/>
              </a:rPr>
              <a:t>Обізвалися гаї</a:t>
            </a:r>
          </a:p>
          <a:p>
            <a:r>
              <a:rPr lang="uk-UA" sz="2400" b="1" i="1" dirty="0" err="1" smtClean="0">
                <a:solidFill>
                  <a:srgbClr val="006600"/>
                </a:solidFill>
                <a:latin typeface="Times New Roman" pitchFamily="18" charset="0"/>
                <a:cs typeface="Times New Roman" pitchFamily="18" charset="0"/>
              </a:rPr>
              <a:t>Самодзвонними</a:t>
            </a:r>
            <a:r>
              <a:rPr lang="uk-UA" sz="2400" b="1" i="1" dirty="0" smtClean="0">
                <a:solidFill>
                  <a:srgbClr val="006600"/>
                </a:solidFill>
                <a:latin typeface="Times New Roman" pitchFamily="18" charset="0"/>
                <a:cs typeface="Times New Roman" pitchFamily="18" charset="0"/>
              </a:rPr>
              <a:t>:</a:t>
            </a:r>
          </a:p>
          <a:p>
            <a:r>
              <a:rPr lang="uk-UA" sz="2400" b="1" i="1" dirty="0" smtClean="0">
                <a:solidFill>
                  <a:srgbClr val="006600"/>
                </a:solidFill>
                <a:latin typeface="Times New Roman" pitchFamily="18" charset="0"/>
                <a:cs typeface="Times New Roman" pitchFamily="18" charset="0"/>
              </a:rPr>
              <a:t>Йде весна  запашна,</a:t>
            </a:r>
          </a:p>
          <a:p>
            <a:r>
              <a:rPr lang="uk-UA" sz="2400" b="1" i="1" dirty="0" smtClean="0">
                <a:solidFill>
                  <a:srgbClr val="006600"/>
                </a:solidFill>
                <a:latin typeface="Times New Roman" pitchFamily="18" charset="0"/>
                <a:cs typeface="Times New Roman" pitchFamily="18" charset="0"/>
              </a:rPr>
              <a:t>Квітами-перлами закосичена.</a:t>
            </a:r>
            <a:endParaRPr lang="uk-UA" sz="2400" dirty="0">
              <a:solidFill>
                <a:srgbClr val="006600"/>
              </a:solidFill>
              <a:latin typeface="Times New Roman" pitchFamily="18" charset="0"/>
              <a:cs typeface="Times New Roman" pitchFamily="18" charset="0"/>
            </a:endParaRPr>
          </a:p>
        </p:txBody>
      </p:sp>
      <p:pic>
        <p:nvPicPr>
          <p:cNvPr id="11" name="Picture 4" descr="C:\Users\Адмін\Desktop\1425549331_921609.jpg">
            <a:hlinkClick r:id="rId9" action="ppaction://hlinkfile"/>
          </p:cNvPr>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5364088" y="5445224"/>
            <a:ext cx="1235075" cy="1192213"/>
          </a:xfrm>
          <a:prstGeom prst="rect">
            <a:avLst/>
          </a:prstGeom>
          <a:noFill/>
          <a:ln w="9525">
            <a:noFill/>
            <a:miter lim="800000"/>
            <a:headEnd/>
            <a:tailEnd/>
          </a:ln>
        </p:spPr>
      </p:pic>
      <p:pic>
        <p:nvPicPr>
          <p:cNvPr id="14" name="Рисунок 13" descr="http://s40.radikal.ru/i087/1203/94/5442a767768f.jpg"/>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923928" y="2780928"/>
            <a:ext cx="3312368" cy="2808312"/>
          </a:xfrm>
          <a:prstGeom prst="rect">
            <a:avLst/>
          </a:prstGeom>
          <a:ln>
            <a:noFill/>
          </a:ln>
          <a:effectLst>
            <a:softEdge rad="112500"/>
          </a:effectLst>
        </p:spPr>
      </p:pic>
      <p:sp>
        <p:nvSpPr>
          <p:cNvPr id="2" name="Прямоугольник 1"/>
          <p:cNvSpPr/>
          <p:nvPr/>
        </p:nvSpPr>
        <p:spPr>
          <a:xfrm>
            <a:off x="3275856" y="6408618"/>
            <a:ext cx="5454352" cy="369332"/>
          </a:xfrm>
          <a:prstGeom prst="rect">
            <a:avLst/>
          </a:prstGeom>
        </p:spPr>
        <p:txBody>
          <a:bodyPr wrap="square">
            <a:spAutoFit/>
          </a:bodyPr>
          <a:lstStyle/>
          <a:p>
            <a:r>
              <a:rPr lang="uk-UA" dirty="0">
                <a:hlinkClick r:id="rId12"/>
              </a:rPr>
              <a:t>https://</a:t>
            </a:r>
            <a:r>
              <a:rPr lang="uk-UA" dirty="0" smtClean="0">
                <a:hlinkClick r:id="rId12"/>
              </a:rPr>
              <a:t>www.youtube.com/watch?v=mE15Uy3KtoY</a:t>
            </a:r>
            <a:r>
              <a:rPr lang="uk-UA" dirty="0" smtClean="0"/>
              <a:t> </a:t>
            </a:r>
            <a:endParaRPr lang="uk-UA" dirty="0"/>
          </a:p>
        </p:txBody>
      </p:sp>
      <p:pic>
        <p:nvPicPr>
          <p:cNvPr id="3" name="mE15Uy3KtoY"/>
          <p:cNvPicPr>
            <a:picLocks noRot="1" noChangeAspect="1"/>
          </p:cNvPicPr>
          <p:nvPr>
            <a:videoFile r:link="rId1"/>
          </p:nvPr>
        </p:nvPicPr>
        <p:blipFill>
          <a:blip r:embed="rId13"/>
          <a:stretch>
            <a:fillRect/>
          </a:stretch>
        </p:blipFill>
        <p:spPr>
          <a:xfrm>
            <a:off x="5030951" y="5463527"/>
            <a:ext cx="1828800" cy="10287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Похожее изображение"/>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2056" name="Picture 8" descr="Картинки по запросу весна шаблон картинка"/>
          <p:cNvPicPr>
            <a:picLocks noChangeAspect="1" noChangeArrowheads="1"/>
          </p:cNvPicPr>
          <p:nvPr/>
        </p:nvPicPr>
        <p:blipFill>
          <a:blip r:embed="rId3" cstate="print"/>
          <a:srcRect/>
          <a:stretch>
            <a:fillRect/>
          </a:stretch>
        </p:blipFill>
        <p:spPr bwMode="auto">
          <a:xfrm rot="5400000">
            <a:off x="6340961" y="-238134"/>
            <a:ext cx="2564906" cy="3041175"/>
          </a:xfrm>
          <a:prstGeom prst="rect">
            <a:avLst/>
          </a:prstGeom>
          <a:noFill/>
        </p:spPr>
      </p:pic>
      <p:sp>
        <p:nvSpPr>
          <p:cNvPr id="5" name="Прямоугольник 4"/>
          <p:cNvSpPr/>
          <p:nvPr/>
        </p:nvSpPr>
        <p:spPr>
          <a:xfrm>
            <a:off x="179512" y="528062"/>
            <a:ext cx="5472608" cy="3785652"/>
          </a:xfrm>
          <a:prstGeom prst="rect">
            <a:avLst/>
          </a:prstGeom>
        </p:spPr>
        <p:txBody>
          <a:bodyPr wrap="square">
            <a:spAutoFit/>
          </a:bodyPr>
          <a:lstStyle/>
          <a:p>
            <a:pPr lvl="0" indent="269875" algn="ctr" fontAlgn="base">
              <a:spcBef>
                <a:spcPct val="0"/>
              </a:spcBef>
              <a:spcAft>
                <a:spcPct val="0"/>
              </a:spcAft>
            </a:pPr>
            <a:r>
              <a:rPr kumimoji="0" lang="uk-UA" sz="2400" b="1" i="1" u="none" strike="noStrike" cap="none" normalizeH="0" baseline="0" dirty="0" smtClean="0">
                <a:ln>
                  <a:noFill/>
                </a:ln>
                <a:solidFill>
                  <a:srgbClr val="C00000"/>
                </a:solidFill>
                <a:effectLst/>
                <a:latin typeface="Bookman Old Style" pitchFamily="18" charset="0"/>
                <a:ea typeface="Times New Roman" pitchFamily="18" charset="0"/>
                <a:cs typeface="Times New Roman" pitchFamily="18" charset="0"/>
              </a:rPr>
              <a:t>Критик Леонід Новиченко </a:t>
            </a:r>
            <a:r>
              <a:rPr kumimoji="0" lang="uk-UA" sz="2400" b="1" i="1" u="none" strike="noStrike" cap="none" normalizeH="0" baseline="0" dirty="0" smtClean="0">
                <a:ln>
                  <a:noFill/>
                </a:ln>
                <a:solidFill>
                  <a:schemeClr val="tx1"/>
                </a:solidFill>
                <a:effectLst/>
                <a:latin typeface="Bookman Old Style" pitchFamily="18" charset="0"/>
                <a:ea typeface="Times New Roman" pitchFamily="18" charset="0"/>
                <a:cs typeface="Times New Roman" pitchFamily="18" charset="0"/>
              </a:rPr>
              <a:t>про вірш </a:t>
            </a:r>
            <a:r>
              <a:rPr kumimoji="0" lang="uk-UA" sz="2400" b="1" i="1" u="none" strike="noStrike" cap="none" normalizeH="0" baseline="0" dirty="0" smtClean="0">
                <a:ln>
                  <a:noFill/>
                </a:ln>
                <a:solidFill>
                  <a:srgbClr val="006600"/>
                </a:solidFill>
                <a:effectLst/>
                <a:latin typeface="Bookman Old Style" pitchFamily="18" charset="0"/>
                <a:ea typeface="Times New Roman" pitchFamily="18" charset="0"/>
                <a:cs typeface="Times New Roman" pitchFamily="18" charset="0"/>
              </a:rPr>
              <a:t>«Арфами, </a:t>
            </a:r>
            <a:r>
              <a:rPr kumimoji="0" lang="uk-UA" sz="2400" b="1" i="1" u="none" strike="noStrike" cap="none" normalizeH="0" baseline="0" dirty="0" err="1" smtClean="0">
                <a:ln>
                  <a:noFill/>
                </a:ln>
                <a:solidFill>
                  <a:srgbClr val="006600"/>
                </a:solidFill>
                <a:effectLst/>
                <a:latin typeface="Bookman Old Style" pitchFamily="18" charset="0"/>
                <a:ea typeface="Times New Roman" pitchFamily="18" charset="0"/>
                <a:cs typeface="Times New Roman" pitchFamily="18" charset="0"/>
              </a:rPr>
              <a:t>арфами</a:t>
            </a:r>
            <a:r>
              <a:rPr kumimoji="0" lang="uk-UA" sz="2400" b="1" i="1" u="none" strike="noStrike" cap="none" normalizeH="0" baseline="0" dirty="0" smtClean="0">
                <a:ln>
                  <a:noFill/>
                </a:ln>
                <a:solidFill>
                  <a:srgbClr val="006600"/>
                </a:solidFill>
                <a:effectLst/>
                <a:latin typeface="Bookman Old Style" pitchFamily="18" charset="0"/>
                <a:ea typeface="Times New Roman" pitchFamily="18" charset="0"/>
                <a:cs typeface="Times New Roman" pitchFamily="18" charset="0"/>
              </a:rPr>
              <a:t>...» </a:t>
            </a:r>
            <a:r>
              <a:rPr kumimoji="0" lang="uk-UA" sz="2400" b="1" i="1" u="none" strike="noStrike" cap="none" normalizeH="0" baseline="0" dirty="0" smtClean="0">
                <a:ln>
                  <a:noFill/>
                </a:ln>
                <a:solidFill>
                  <a:schemeClr val="tx1"/>
                </a:solidFill>
                <a:effectLst/>
                <a:latin typeface="Bookman Old Style" pitchFamily="18" charset="0"/>
                <a:ea typeface="Times New Roman" pitchFamily="18" charset="0"/>
                <a:cs typeface="Times New Roman" pitchFamily="18" charset="0"/>
              </a:rPr>
              <a:t>сказав, що до збірки </a:t>
            </a:r>
            <a:r>
              <a:rPr kumimoji="0" lang="uk-UA" sz="2400" b="1" i="1" u="none" strike="noStrike" cap="none" normalizeH="0" baseline="0" dirty="0" smtClean="0">
                <a:ln>
                  <a:noFill/>
                </a:ln>
                <a:solidFill>
                  <a:srgbClr val="000099"/>
                </a:solidFill>
                <a:effectLst/>
                <a:latin typeface="Bookman Old Style" pitchFamily="18" charset="0"/>
                <a:ea typeface="Times New Roman" pitchFamily="18" charset="0"/>
                <a:cs typeface="Times New Roman" pitchFamily="18" charset="0"/>
              </a:rPr>
              <a:t>«Сонячні кларнети» епіграфом «слід було б взяти цю чудову за своїм «золотим» мажором пісню юності, цей </a:t>
            </a:r>
            <a:r>
              <a:rPr kumimoji="0" lang="uk-UA" sz="2400" b="1" i="1" u="none" strike="noStrike" cap="none" normalizeH="0" baseline="0" dirty="0" err="1" smtClean="0">
                <a:ln>
                  <a:noFill/>
                </a:ln>
                <a:solidFill>
                  <a:srgbClr val="000099"/>
                </a:solidFill>
                <a:effectLst/>
                <a:latin typeface="Bookman Old Style" pitchFamily="18" charset="0"/>
                <a:ea typeface="Times New Roman" pitchFamily="18" charset="0"/>
                <a:cs typeface="Times New Roman" pitchFamily="18" charset="0"/>
              </a:rPr>
              <a:t>широкодзвонний</a:t>
            </a:r>
            <a:r>
              <a:rPr kumimoji="0" lang="uk-UA" sz="2400" b="1" i="1" u="none" strike="noStrike" cap="none" normalizeH="0" baseline="0" dirty="0" smtClean="0">
                <a:ln>
                  <a:noFill/>
                </a:ln>
                <a:solidFill>
                  <a:srgbClr val="000099"/>
                </a:solidFill>
                <a:effectLst/>
                <a:latin typeface="Bookman Old Style" pitchFamily="18" charset="0"/>
                <a:ea typeface="Times New Roman" pitchFamily="18" charset="0"/>
                <a:cs typeface="Times New Roman" pitchFamily="18" charset="0"/>
              </a:rPr>
              <a:t>, неначе й справді виконаний на арфі, гімн весні».</a:t>
            </a:r>
            <a:endParaRPr kumimoji="0" lang="uk-UA" sz="2400" b="1" i="1" u="none" strike="noStrike" cap="none" normalizeH="0" baseline="0" dirty="0" smtClean="0">
              <a:ln>
                <a:noFill/>
              </a:ln>
              <a:solidFill>
                <a:srgbClr val="000099"/>
              </a:solidFill>
              <a:effectLst/>
              <a:latin typeface="Bookman Old Style" pitchFamily="18" charset="0"/>
              <a:cs typeface="Times New Roman" pitchFamily="18" charset="0"/>
            </a:endParaRPr>
          </a:p>
        </p:txBody>
      </p:sp>
      <p:pic>
        <p:nvPicPr>
          <p:cNvPr id="48131" name="Picture 3" descr="Картинки по запросу катерина арфа"/>
          <p:cNvPicPr>
            <a:picLocks noChangeAspect="1" noChangeArrowheads="1"/>
          </p:cNvPicPr>
          <p:nvPr/>
        </p:nvPicPr>
        <p:blipFill>
          <a:blip r:embed="rId4" cstate="print"/>
          <a:srcRect/>
          <a:stretch>
            <a:fillRect/>
          </a:stretch>
        </p:blipFill>
        <p:spPr bwMode="auto">
          <a:xfrm>
            <a:off x="6084168" y="2564904"/>
            <a:ext cx="2420719" cy="38610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descr="Картинки по запросу картинка Леонід Новиченко"/>
          <p:cNvPicPr>
            <a:picLocks noChangeAspect="1" noChangeArrowheads="1"/>
          </p:cNvPicPr>
          <p:nvPr/>
        </p:nvPicPr>
        <p:blipFill>
          <a:blip r:embed="rId5" cstate="print"/>
          <a:srcRect/>
          <a:stretch>
            <a:fillRect/>
          </a:stretch>
        </p:blipFill>
        <p:spPr bwMode="auto">
          <a:xfrm>
            <a:off x="6588224" y="476672"/>
            <a:ext cx="1473641" cy="19442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Похожее изображение"/>
          <p:cNvPicPr>
            <a:picLocks noChangeAspect="1" noChangeArrowheads="1" noCrop="1"/>
          </p:cNvPicPr>
          <p:nvPr/>
        </p:nvPicPr>
        <p:blipFill>
          <a:blip r:embed="rId2" cstate="print"/>
          <a:srcRect/>
          <a:stretch>
            <a:fillRect/>
          </a:stretch>
        </p:blipFill>
        <p:spPr bwMode="auto">
          <a:xfrm>
            <a:off x="0" y="0"/>
            <a:ext cx="9144000" cy="6858000"/>
          </a:xfrm>
          <a:prstGeom prst="rect">
            <a:avLst/>
          </a:prstGeom>
          <a:noFill/>
        </p:spPr>
      </p:pic>
      <p:pic>
        <p:nvPicPr>
          <p:cNvPr id="6" name="Picture 4" descr="ÐÐ¾ÑÐ¾Ð¶ÐµÐµ Ð¸Ð·Ð¾Ð±ÑÐ°Ð¶ÐµÐ½Ð¸Ðµ"/>
          <p:cNvPicPr>
            <a:picLocks noChangeAspect="1" noChangeArrowheads="1"/>
          </p:cNvPicPr>
          <p:nvPr/>
        </p:nvPicPr>
        <p:blipFill>
          <a:blip r:embed="rId3" cstate="print"/>
          <a:srcRect/>
          <a:stretch>
            <a:fillRect/>
          </a:stretch>
        </p:blipFill>
        <p:spPr bwMode="auto">
          <a:xfrm rot="9019010">
            <a:off x="6848254" y="5472228"/>
            <a:ext cx="2836000" cy="1510877"/>
          </a:xfrm>
          <a:prstGeom prst="rect">
            <a:avLst/>
          </a:prstGeom>
          <a:noFill/>
        </p:spPr>
      </p:pic>
      <p:pic>
        <p:nvPicPr>
          <p:cNvPr id="8" name="Picture 4" descr="ÐÐ¾ÑÐ¾Ð¶ÐµÐµ Ð¸Ð·Ð¾Ð±ÑÐ°Ð¶ÐµÐ½Ð¸Ðµ"/>
          <p:cNvPicPr>
            <a:picLocks noChangeAspect="1" noChangeArrowheads="1"/>
          </p:cNvPicPr>
          <p:nvPr/>
        </p:nvPicPr>
        <p:blipFill>
          <a:blip r:embed="rId3" cstate="print"/>
          <a:srcRect/>
          <a:stretch>
            <a:fillRect/>
          </a:stretch>
        </p:blipFill>
        <p:spPr bwMode="auto">
          <a:xfrm rot="10228865" flipV="1">
            <a:off x="4835393" y="-132983"/>
            <a:ext cx="3219685" cy="1711801"/>
          </a:xfrm>
          <a:prstGeom prst="rect">
            <a:avLst/>
          </a:prstGeom>
          <a:noFill/>
        </p:spPr>
      </p:pic>
      <p:pic>
        <p:nvPicPr>
          <p:cNvPr id="9" name="Picture 4" descr="ÐÐ¾ÑÐ¾Ð¶ÐµÐµ Ð¸Ð·Ð¾Ð±ÑÐ°Ð¶ÐµÐ½Ð¸Ðµ"/>
          <p:cNvPicPr>
            <a:picLocks noChangeAspect="1" noChangeArrowheads="1"/>
          </p:cNvPicPr>
          <p:nvPr/>
        </p:nvPicPr>
        <p:blipFill>
          <a:blip r:embed="rId3" cstate="print"/>
          <a:srcRect/>
          <a:stretch>
            <a:fillRect/>
          </a:stretch>
        </p:blipFill>
        <p:spPr bwMode="auto">
          <a:xfrm rot="10228865" flipV="1">
            <a:off x="3539249" y="-132984"/>
            <a:ext cx="3219685" cy="1711801"/>
          </a:xfrm>
          <a:prstGeom prst="rect">
            <a:avLst/>
          </a:prstGeom>
          <a:noFill/>
        </p:spPr>
      </p:pic>
      <p:pic>
        <p:nvPicPr>
          <p:cNvPr id="10" name="Picture 4" descr="ÐÐ¾ÑÐ¾Ð¶ÐµÐµ Ð¸Ð·Ð¾Ð±ÑÐ°Ð¶ÐµÐ½Ð¸Ðµ"/>
          <p:cNvPicPr>
            <a:picLocks noChangeAspect="1" noChangeArrowheads="1"/>
          </p:cNvPicPr>
          <p:nvPr/>
        </p:nvPicPr>
        <p:blipFill>
          <a:blip r:embed="rId3" cstate="print"/>
          <a:srcRect/>
          <a:stretch>
            <a:fillRect/>
          </a:stretch>
        </p:blipFill>
        <p:spPr bwMode="auto">
          <a:xfrm rot="8192944" flipV="1">
            <a:off x="6374978" y="-22917"/>
            <a:ext cx="3204813" cy="1703894"/>
          </a:xfrm>
          <a:prstGeom prst="rect">
            <a:avLst/>
          </a:prstGeom>
          <a:noFill/>
        </p:spPr>
      </p:pic>
      <p:pic>
        <p:nvPicPr>
          <p:cNvPr id="11" name="Picture 4" descr="ÐÐ¾ÑÐ¾Ð¶ÐµÐµ Ð¸Ð·Ð¾Ð±ÑÐ°Ð¶ÐµÐ½Ð¸Ðµ"/>
          <p:cNvPicPr>
            <a:picLocks noChangeAspect="1" noChangeArrowheads="1"/>
          </p:cNvPicPr>
          <p:nvPr/>
        </p:nvPicPr>
        <p:blipFill>
          <a:blip r:embed="rId3" cstate="print"/>
          <a:srcRect/>
          <a:stretch>
            <a:fillRect/>
          </a:stretch>
        </p:blipFill>
        <p:spPr bwMode="auto">
          <a:xfrm rot="8192944" flipV="1">
            <a:off x="3638674" y="-238939"/>
            <a:ext cx="3204813" cy="1703894"/>
          </a:xfrm>
          <a:prstGeom prst="rect">
            <a:avLst/>
          </a:prstGeom>
          <a:noFill/>
        </p:spPr>
      </p:pic>
      <p:pic>
        <p:nvPicPr>
          <p:cNvPr id="12" name="Picture 4" descr="ÐÐ¾ÑÐ¾Ð¶ÐµÐµ Ð¸Ð·Ð¾Ð±ÑÐ°Ð¶ÐµÐ½Ð¸Ðµ"/>
          <p:cNvPicPr>
            <a:picLocks noChangeAspect="1" noChangeArrowheads="1"/>
          </p:cNvPicPr>
          <p:nvPr/>
        </p:nvPicPr>
        <p:blipFill>
          <a:blip r:embed="rId3" cstate="print"/>
          <a:srcRect/>
          <a:stretch>
            <a:fillRect/>
          </a:stretch>
        </p:blipFill>
        <p:spPr bwMode="auto">
          <a:xfrm rot="9484696" flipV="1">
            <a:off x="-115424" y="141836"/>
            <a:ext cx="2369618" cy="1579192"/>
          </a:xfrm>
          <a:prstGeom prst="rect">
            <a:avLst/>
          </a:prstGeom>
          <a:noFill/>
        </p:spPr>
      </p:pic>
      <p:pic>
        <p:nvPicPr>
          <p:cNvPr id="13" name="Picture 4" descr="ÐÐ¾ÑÐ¾Ð¶ÐµÐµ Ð¸Ð·Ð¾Ð±ÑÐ°Ð¶ÐµÐ½Ð¸Ðµ"/>
          <p:cNvPicPr>
            <a:picLocks noChangeAspect="1" noChangeArrowheads="1"/>
          </p:cNvPicPr>
          <p:nvPr/>
        </p:nvPicPr>
        <p:blipFill>
          <a:blip r:embed="rId3" cstate="print"/>
          <a:srcRect/>
          <a:stretch>
            <a:fillRect/>
          </a:stretch>
        </p:blipFill>
        <p:spPr bwMode="auto">
          <a:xfrm rot="9484696" flipV="1">
            <a:off x="-115425" y="-218204"/>
            <a:ext cx="2369618" cy="1579192"/>
          </a:xfrm>
          <a:prstGeom prst="rect">
            <a:avLst/>
          </a:prstGeom>
          <a:noFill/>
        </p:spPr>
      </p:pic>
      <p:pic>
        <p:nvPicPr>
          <p:cNvPr id="14" name="Picture 4" descr="ÐÐ¾ÑÐ¾Ð¶ÐµÐµ Ð¸Ð·Ð¾Ð±ÑÐ°Ð¶ÐµÐ½Ð¸Ðµ"/>
          <p:cNvPicPr>
            <a:picLocks noChangeAspect="1" noChangeArrowheads="1"/>
          </p:cNvPicPr>
          <p:nvPr/>
        </p:nvPicPr>
        <p:blipFill>
          <a:blip r:embed="rId3" cstate="print"/>
          <a:srcRect/>
          <a:stretch>
            <a:fillRect/>
          </a:stretch>
        </p:blipFill>
        <p:spPr bwMode="auto">
          <a:xfrm rot="9484696" flipV="1">
            <a:off x="679639" y="-152076"/>
            <a:ext cx="3219289" cy="2145441"/>
          </a:xfrm>
          <a:prstGeom prst="rect">
            <a:avLst/>
          </a:prstGeom>
          <a:noFill/>
        </p:spPr>
      </p:pic>
      <p:pic>
        <p:nvPicPr>
          <p:cNvPr id="15" name="Picture 4" descr="ÐÐ¾ÑÐ¾Ð¶ÐµÐµ Ð¸Ð·Ð¾Ð±ÑÐ°Ð¶ÐµÐ½Ð¸Ðµ"/>
          <p:cNvPicPr>
            <a:picLocks noChangeAspect="1" noChangeArrowheads="1"/>
          </p:cNvPicPr>
          <p:nvPr/>
        </p:nvPicPr>
        <p:blipFill>
          <a:blip r:embed="rId3" cstate="print"/>
          <a:srcRect/>
          <a:stretch>
            <a:fillRect/>
          </a:stretch>
        </p:blipFill>
        <p:spPr bwMode="auto">
          <a:xfrm rot="9484696" flipV="1">
            <a:off x="2019636" y="-131938"/>
            <a:ext cx="2900240" cy="1932816"/>
          </a:xfrm>
          <a:prstGeom prst="rect">
            <a:avLst/>
          </a:prstGeom>
          <a:noFill/>
        </p:spPr>
      </p:pic>
      <p:pic>
        <p:nvPicPr>
          <p:cNvPr id="16" name="Picture 4" descr="ÐÐ¾ÑÐ¾Ð¶ÐµÐµ Ð¸Ð·Ð¾Ð±ÑÐ°Ð¶ÐµÐ½Ð¸Ðµ"/>
          <p:cNvPicPr>
            <a:picLocks noChangeAspect="1" noChangeArrowheads="1"/>
          </p:cNvPicPr>
          <p:nvPr/>
        </p:nvPicPr>
        <p:blipFill>
          <a:blip r:embed="rId3" cstate="print"/>
          <a:srcRect/>
          <a:stretch>
            <a:fillRect/>
          </a:stretch>
        </p:blipFill>
        <p:spPr bwMode="auto">
          <a:xfrm rot="7217746">
            <a:off x="6063228" y="919894"/>
            <a:ext cx="4146951" cy="2239986"/>
          </a:xfrm>
          <a:prstGeom prst="rect">
            <a:avLst/>
          </a:prstGeom>
          <a:noFill/>
        </p:spPr>
      </p:pic>
      <p:pic>
        <p:nvPicPr>
          <p:cNvPr id="17" name="Picture 4" descr="ÐÐ¾ÑÐ¾Ð¶ÐµÐµ Ð¸Ð·Ð¾Ð±ÑÐ°Ð¶ÐµÐ½Ð¸Ðµ"/>
          <p:cNvPicPr>
            <a:picLocks noChangeAspect="1" noChangeArrowheads="1"/>
          </p:cNvPicPr>
          <p:nvPr/>
        </p:nvPicPr>
        <p:blipFill>
          <a:blip r:embed="rId3" cstate="print"/>
          <a:srcRect/>
          <a:stretch>
            <a:fillRect/>
          </a:stretch>
        </p:blipFill>
        <p:spPr bwMode="auto">
          <a:xfrm rot="5400000">
            <a:off x="7101168" y="179752"/>
            <a:ext cx="2973556" cy="2127237"/>
          </a:xfrm>
          <a:prstGeom prst="rect">
            <a:avLst/>
          </a:prstGeom>
          <a:noFill/>
        </p:spPr>
      </p:pic>
      <p:pic>
        <p:nvPicPr>
          <p:cNvPr id="20" name="Picture 4" descr="ÐÐ¾ÑÐ¾Ð¶ÐµÐµ Ð¸Ð·Ð¾Ð±ÑÐ°Ð¶ÐµÐ½Ð¸Ðµ"/>
          <p:cNvPicPr>
            <a:picLocks noChangeAspect="1" noChangeArrowheads="1"/>
          </p:cNvPicPr>
          <p:nvPr/>
        </p:nvPicPr>
        <p:blipFill>
          <a:blip r:embed="rId3" cstate="print"/>
          <a:srcRect/>
          <a:stretch>
            <a:fillRect/>
          </a:stretch>
        </p:blipFill>
        <p:spPr bwMode="auto">
          <a:xfrm rot="7610407">
            <a:off x="6287643" y="3175137"/>
            <a:ext cx="4173605" cy="2056799"/>
          </a:xfrm>
          <a:prstGeom prst="rect">
            <a:avLst/>
          </a:prstGeom>
          <a:noFill/>
        </p:spPr>
      </p:pic>
      <p:sp>
        <p:nvSpPr>
          <p:cNvPr id="1025" name="Rectangle 1"/>
          <p:cNvSpPr>
            <a:spLocks noChangeArrowheads="1"/>
          </p:cNvSpPr>
          <p:nvPr/>
        </p:nvSpPr>
        <p:spPr bwMode="auto">
          <a:xfrm>
            <a:off x="3347864" y="5157192"/>
            <a:ext cx="4392488"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0975" algn="ctr" defTabSz="914400" rtl="0" eaLnBrk="1" fontAlgn="base" latinLnBrk="0" hangingPunct="1">
              <a:lnSpc>
                <a:spcPct val="100000"/>
              </a:lnSpc>
              <a:spcBef>
                <a:spcPct val="0"/>
              </a:spcBef>
              <a:spcAft>
                <a:spcPct val="0"/>
              </a:spcAft>
              <a:buClrTx/>
              <a:buSzTx/>
              <a:buFontTx/>
              <a:buNone/>
              <a:tabLst>
                <a:tab pos="342900" algn="l"/>
              </a:tabLst>
            </a:pPr>
            <a:r>
              <a:rPr kumimoji="0" lang="uk-UA" sz="2000" b="0" i="0" u="none" strike="noStrike" cap="none" normalizeH="0" baseline="0" dirty="0" smtClean="0">
                <a:ln>
                  <a:noFill/>
                </a:ln>
                <a:solidFill>
                  <a:srgbClr val="000099"/>
                </a:solidFill>
                <a:effectLst/>
                <a:latin typeface="Arial Black" pitchFamily="34" charset="0"/>
                <a:ea typeface="Times New Roman" pitchFamily="18" charset="0"/>
                <a:cs typeface="Arial" pitchFamily="34" charset="0"/>
              </a:rPr>
              <a:t>Весна – щаслива пора року, коли у природі відновлюється життя, і вона набирається нової сили.</a:t>
            </a:r>
            <a:endParaRPr kumimoji="0" lang="uk-UA" sz="2000" b="0" i="0" u="none" strike="noStrike" cap="none" normalizeH="0" baseline="0" dirty="0" smtClean="0">
              <a:ln>
                <a:noFill/>
              </a:ln>
              <a:solidFill>
                <a:srgbClr val="000099"/>
              </a:solidFill>
              <a:effectLst/>
              <a:latin typeface="Arial Black"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Похожее изображение"/>
          <p:cNvPicPr>
            <a:picLocks noChangeAspect="1" noChangeArrowheads="1"/>
          </p:cNvPicPr>
          <p:nvPr/>
        </p:nvPicPr>
        <p:blipFill>
          <a:blip r:embed="rId2" cstate="print"/>
          <a:srcRect/>
          <a:stretch>
            <a:fillRect/>
          </a:stretch>
        </p:blipFill>
        <p:spPr bwMode="auto">
          <a:xfrm>
            <a:off x="0" y="0"/>
            <a:ext cx="9229815" cy="6858000"/>
          </a:xfrm>
          <a:prstGeom prst="rect">
            <a:avLst/>
          </a:prstGeom>
          <a:noFill/>
        </p:spPr>
      </p:pic>
      <p:sp>
        <p:nvSpPr>
          <p:cNvPr id="1028" name="AutoShape 4" descr="Похожее изображение"/>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5537" name="Rectangle 1"/>
          <p:cNvSpPr>
            <a:spLocks noChangeArrowheads="1"/>
          </p:cNvSpPr>
          <p:nvPr/>
        </p:nvSpPr>
        <p:spPr bwMode="auto">
          <a:xfrm>
            <a:off x="539552" y="1772816"/>
            <a:ext cx="5580112"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0975" algn="ctr" defTabSz="914400" rtl="0" eaLnBrk="1" fontAlgn="base" latinLnBrk="0" hangingPunct="1">
              <a:lnSpc>
                <a:spcPct val="100000"/>
              </a:lnSpc>
              <a:spcBef>
                <a:spcPct val="0"/>
              </a:spcBef>
              <a:spcAft>
                <a:spcPct val="0"/>
              </a:spcAft>
              <a:buClrTx/>
              <a:buSzTx/>
              <a:buFontTx/>
              <a:buNone/>
              <a:tabLst>
                <a:tab pos="342900" algn="l"/>
              </a:tabLst>
            </a:pPr>
            <a:r>
              <a:rPr kumimoji="0" lang="uk-UA" sz="20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Твір сповнений радісного вітання життя, в ньому повною мірою виявляється</a:t>
            </a:r>
            <a:r>
              <a:rPr kumimoji="0" lang="uk-UA" sz="2000" b="0" i="0" u="none" strike="noStrike" cap="none" normalizeH="0" baseline="0" dirty="0" smtClean="0">
                <a:ln>
                  <a:noFill/>
                </a:ln>
                <a:solidFill>
                  <a:srgbClr val="006600"/>
                </a:solidFill>
                <a:effectLst/>
                <a:latin typeface="Arial Black" pitchFamily="34" charset="0"/>
                <a:ea typeface="Times New Roman" pitchFamily="18" charset="0"/>
                <a:cs typeface="Arial" pitchFamily="34" charset="0"/>
              </a:rPr>
              <a:t> </a:t>
            </a:r>
            <a:r>
              <a:rPr kumimoji="0" lang="uk-UA" sz="2000" b="0" i="0" u="sng" strike="noStrike" cap="none" normalizeH="0" baseline="0" dirty="0" err="1" smtClean="0">
                <a:ln>
                  <a:noFill/>
                </a:ln>
                <a:solidFill>
                  <a:srgbClr val="006600"/>
                </a:solidFill>
                <a:effectLst/>
                <a:latin typeface="Arial Black" pitchFamily="34" charset="0"/>
                <a:ea typeface="Times New Roman" pitchFamily="18" charset="0"/>
                <a:cs typeface="Arial" pitchFamily="34" charset="0"/>
              </a:rPr>
              <a:t>вітаїзм</a:t>
            </a:r>
            <a:r>
              <a:rPr kumimoji="0" lang="uk-UA" sz="2000" b="0" i="0" u="none" strike="noStrike" cap="none" normalizeH="0" baseline="0" dirty="0" smtClean="0">
                <a:ln>
                  <a:noFill/>
                </a:ln>
                <a:solidFill>
                  <a:srgbClr val="006600"/>
                </a:solidFill>
                <a:effectLst/>
                <a:latin typeface="Arial Black" pitchFamily="34" charset="0"/>
                <a:ea typeface="Times New Roman" pitchFamily="18" charset="0"/>
                <a:cs typeface="Arial" pitchFamily="34" charset="0"/>
              </a:rPr>
              <a:t> </a:t>
            </a:r>
            <a:r>
              <a:rPr kumimoji="0" lang="uk-UA" sz="2000" b="0" i="0" u="none" strike="noStrike" cap="none" normalizeH="0" baseline="0" dirty="0" smtClean="0">
                <a:ln>
                  <a:noFill/>
                </a:ln>
                <a:solidFill>
                  <a:srgbClr val="000099"/>
                </a:solidFill>
                <a:effectLst/>
                <a:latin typeface="Arial Black" pitchFamily="34" charset="0"/>
                <a:ea typeface="Times New Roman" pitchFamily="18" charset="0"/>
                <a:cs typeface="Arial" pitchFamily="34" charset="0"/>
              </a:rPr>
              <a:t>(твір, у якому панують життєствердні, оптимістичні настрої (лат. – життя). </a:t>
            </a:r>
            <a:endParaRPr kumimoji="0" lang="uk-UA" sz="2000" b="0" i="0" u="none" strike="noStrike" cap="none" normalizeH="0" baseline="0" dirty="0" smtClean="0">
              <a:ln>
                <a:noFill/>
              </a:ln>
              <a:solidFill>
                <a:srgbClr val="000099"/>
              </a:solidFill>
              <a:effectLst/>
              <a:latin typeface="Arial Black" pitchFamily="34" charset="0"/>
              <a:cs typeface="Arial" pitchFamily="34" charset="0"/>
            </a:endParaRPr>
          </a:p>
        </p:txBody>
      </p:sp>
      <p:sp>
        <p:nvSpPr>
          <p:cNvPr id="7" name="Прямоугольник 6"/>
          <p:cNvSpPr/>
          <p:nvPr/>
        </p:nvSpPr>
        <p:spPr>
          <a:xfrm>
            <a:off x="3131840" y="3861048"/>
            <a:ext cx="5112568" cy="1200329"/>
          </a:xfrm>
          <a:prstGeom prst="rect">
            <a:avLst/>
          </a:prstGeom>
        </p:spPr>
        <p:txBody>
          <a:bodyPr wrap="square">
            <a:spAutoFit/>
          </a:bodyPr>
          <a:lstStyle/>
          <a:p>
            <a:pPr algn="ctr"/>
            <a:r>
              <a:rPr lang="uk-UA" sz="2400" b="1" i="1" dirty="0" smtClean="0">
                <a:solidFill>
                  <a:srgbClr val="006600"/>
                </a:solidFill>
                <a:latin typeface="Bookman Old Style" pitchFamily="18" charset="0"/>
              </a:rPr>
              <a:t>Спробуймо розгледіти зорову панораму весняної природи.</a:t>
            </a:r>
            <a:endParaRPr lang="ru-RU" sz="2400" b="1" i="1" dirty="0">
              <a:solidFill>
                <a:srgbClr val="006600"/>
              </a:solidFill>
              <a:latin typeface="Bookman Old Style" pitchFamily="18" charset="0"/>
            </a:endParaRPr>
          </a:p>
        </p:txBody>
      </p:sp>
      <p:pic>
        <p:nvPicPr>
          <p:cNvPr id="8" name="Picture 5" descr="C:\Users\User\Desktop\teacher_img.png"/>
          <p:cNvPicPr>
            <a:picLocks noChangeAspect="1" noChangeArrowheads="1"/>
          </p:cNvPicPr>
          <p:nvPr/>
        </p:nvPicPr>
        <p:blipFill>
          <a:blip r:embed="rId3" cstate="print"/>
          <a:srcRect/>
          <a:stretch>
            <a:fillRect/>
          </a:stretch>
        </p:blipFill>
        <p:spPr bwMode="auto">
          <a:xfrm>
            <a:off x="0" y="3258304"/>
            <a:ext cx="2915816" cy="3599696"/>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mp3">
            <a:hlinkClick r:id="" action="ppaction://media"/>
          </p:cNvPr>
          <p:cNvPicPr>
            <a:picLocks noGrp="1" noRot="1" noChangeAspect="1"/>
          </p:cNvPicPr>
          <p:nvPr>
            <p:ph idx="1"/>
            <a:audioFile r:link="rId1"/>
          </p:nvPr>
        </p:nvPicPr>
        <p:blipFill>
          <a:blip r:embed="rId3" cstate="print"/>
          <a:stretch>
            <a:fillRect/>
          </a:stretch>
        </p:blipFill>
        <p:spPr>
          <a:xfrm>
            <a:off x="4419600" y="3709988"/>
            <a:ext cx="304800" cy="304800"/>
          </a:xfrm>
          <a:prstGeom prst="rect">
            <a:avLst/>
          </a:prstGeom>
        </p:spPr>
      </p:pic>
      <p:sp>
        <p:nvSpPr>
          <p:cNvPr id="2" name="Заголовок 1"/>
          <p:cNvSpPr>
            <a:spLocks noGrp="1"/>
          </p:cNvSpPr>
          <p:nvPr>
            <p:ph type="title"/>
          </p:nvPr>
        </p:nvSpPr>
        <p:spPr/>
        <p:txBody>
          <a:bodyPr/>
          <a:lstStyle/>
          <a:p>
            <a:endParaRPr lang="uk-UA"/>
          </a:p>
        </p:txBody>
      </p:sp>
      <p:pic>
        <p:nvPicPr>
          <p:cNvPr id="49154" name="Picture 2" descr="Картинки по запросу картинка весна гай"/>
          <p:cNvPicPr>
            <a:picLocks noChangeAspect="1" noChangeArrowheads="1"/>
          </p:cNvPicPr>
          <p:nvPr/>
        </p:nvPicPr>
        <p:blipFill>
          <a:blip r:embed="rId4" cstate="print"/>
          <a:srcRect/>
          <a:stretch>
            <a:fillRect/>
          </a:stretch>
        </p:blipFill>
        <p:spPr bwMode="auto">
          <a:xfrm>
            <a:off x="-1" y="0"/>
            <a:ext cx="9244238" cy="6858000"/>
          </a:xfrm>
          <a:prstGeom prst="rect">
            <a:avLst/>
          </a:prstGeom>
          <a:noFill/>
        </p:spPr>
      </p:pic>
      <p:sp>
        <p:nvSpPr>
          <p:cNvPr id="6" name="Скругленный прямоугольник 5"/>
          <p:cNvSpPr/>
          <p:nvPr/>
        </p:nvSpPr>
        <p:spPr>
          <a:xfrm>
            <a:off x="323528" y="2348880"/>
            <a:ext cx="3168352" cy="2304256"/>
          </a:xfrm>
          <a:prstGeom prst="roundRect">
            <a:avLst/>
          </a:prstGeom>
          <a:solidFill>
            <a:schemeClr val="accent1">
              <a:alpha val="6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p:cNvSpPr/>
          <p:nvPr/>
        </p:nvSpPr>
        <p:spPr>
          <a:xfrm>
            <a:off x="395536" y="2420888"/>
            <a:ext cx="3024336" cy="2376264"/>
          </a:xfrm>
          <a:prstGeom prst="rect">
            <a:avLst/>
          </a:prstGeom>
        </p:spPr>
        <p:txBody>
          <a:bodyPr wrap="square">
            <a:spAutoFit/>
          </a:bodyPr>
          <a:lstStyle/>
          <a:p>
            <a:pPr algn="ctr" fontAlgn="base"/>
            <a:r>
              <a:rPr lang="uk-UA" b="1" dirty="0">
                <a:solidFill>
                  <a:schemeClr val="bg1"/>
                </a:solidFill>
                <a:latin typeface="Times New Roman" pitchFamily="18" charset="0"/>
                <a:cs typeface="Times New Roman" pitchFamily="18" charset="0"/>
              </a:rPr>
              <a:t>Арфами, </a:t>
            </a:r>
            <a:r>
              <a:rPr lang="uk-UA" b="1" dirty="0" err="1">
                <a:solidFill>
                  <a:schemeClr val="bg1"/>
                </a:solidFill>
                <a:latin typeface="Times New Roman" pitchFamily="18" charset="0"/>
                <a:cs typeface="Times New Roman" pitchFamily="18" charset="0"/>
              </a:rPr>
              <a:t>арфами</a:t>
            </a:r>
            <a:r>
              <a:rPr lang="uk-UA" b="1" dirty="0">
                <a:solidFill>
                  <a:schemeClr val="bg1"/>
                </a:solidFill>
                <a:latin typeface="Times New Roman" pitchFamily="18" charset="0"/>
                <a:cs typeface="Times New Roman" pitchFamily="18" charset="0"/>
              </a:rPr>
              <a:t> </a:t>
            </a:r>
            <a:endParaRPr lang="uk-UA" b="1" dirty="0" smtClean="0">
              <a:solidFill>
                <a:schemeClr val="bg1"/>
              </a:solidFill>
              <a:latin typeface="Times New Roman" pitchFamily="18" charset="0"/>
              <a:cs typeface="Times New Roman" pitchFamily="18" charset="0"/>
            </a:endParaRPr>
          </a:p>
          <a:p>
            <a:pPr algn="ctr" fontAlgn="base"/>
            <a:r>
              <a:rPr lang="uk-UA" b="1" dirty="0" smtClean="0">
                <a:solidFill>
                  <a:schemeClr val="bg1"/>
                </a:solidFill>
                <a:latin typeface="Times New Roman" pitchFamily="18" charset="0"/>
                <a:cs typeface="Times New Roman" pitchFamily="18" charset="0"/>
              </a:rPr>
              <a:t>— </a:t>
            </a:r>
            <a:r>
              <a:rPr lang="uk-UA" b="1" dirty="0">
                <a:solidFill>
                  <a:schemeClr val="bg1"/>
                </a:solidFill>
                <a:latin typeface="Times New Roman" pitchFamily="18" charset="0"/>
                <a:cs typeface="Times New Roman" pitchFamily="18" charset="0"/>
              </a:rPr>
              <a:t>золотими, </a:t>
            </a:r>
            <a:r>
              <a:rPr lang="uk-UA" b="1" dirty="0" smtClean="0">
                <a:solidFill>
                  <a:schemeClr val="bg1"/>
                </a:solidFill>
                <a:latin typeface="Times New Roman" pitchFamily="18" charset="0"/>
                <a:cs typeface="Times New Roman" pitchFamily="18" charset="0"/>
              </a:rPr>
              <a:t>голосними</a:t>
            </a:r>
          </a:p>
          <a:p>
            <a:pPr algn="ctr" fontAlgn="base"/>
            <a:r>
              <a:rPr lang="uk-UA" b="1" dirty="0" smtClean="0">
                <a:solidFill>
                  <a:schemeClr val="bg1"/>
                </a:solidFill>
                <a:latin typeface="Times New Roman" pitchFamily="18" charset="0"/>
                <a:cs typeface="Times New Roman" pitchFamily="18" charset="0"/>
              </a:rPr>
              <a:t> </a:t>
            </a:r>
            <a:r>
              <a:rPr lang="uk-UA" b="1" dirty="0">
                <a:solidFill>
                  <a:schemeClr val="bg1"/>
                </a:solidFill>
                <a:latin typeface="Times New Roman" pitchFamily="18" charset="0"/>
                <a:cs typeface="Times New Roman" pitchFamily="18" charset="0"/>
              </a:rPr>
              <a:t>об</a:t>
            </a:r>
            <a:r>
              <a:rPr lang="en-US" b="1" dirty="0" err="1">
                <a:solidFill>
                  <a:schemeClr val="bg1"/>
                </a:solidFill>
                <a:latin typeface="Times New Roman" pitchFamily="18" charset="0"/>
                <a:cs typeface="Times New Roman" pitchFamily="18" charset="0"/>
              </a:rPr>
              <a:t>i</a:t>
            </a:r>
            <a:r>
              <a:rPr lang="uk-UA" b="1" dirty="0">
                <a:solidFill>
                  <a:schemeClr val="bg1"/>
                </a:solidFill>
                <a:latin typeface="Times New Roman" pitchFamily="18" charset="0"/>
                <a:cs typeface="Times New Roman" pitchFamily="18" charset="0"/>
              </a:rPr>
              <a:t>звалися га</a:t>
            </a:r>
            <a:r>
              <a:rPr lang="en-US" b="1" dirty="0">
                <a:solidFill>
                  <a:schemeClr val="bg1"/>
                </a:solidFill>
                <a:latin typeface="Times New Roman" pitchFamily="18" charset="0"/>
                <a:cs typeface="Times New Roman" pitchFamily="18" charset="0"/>
              </a:rPr>
              <a:t>ï </a:t>
            </a:r>
            <a:endParaRPr lang="uk-UA" b="1" dirty="0" smtClean="0">
              <a:solidFill>
                <a:schemeClr val="bg1"/>
              </a:solidFill>
              <a:latin typeface="Times New Roman" pitchFamily="18" charset="0"/>
              <a:cs typeface="Times New Roman" pitchFamily="18" charset="0"/>
            </a:endParaRPr>
          </a:p>
          <a:p>
            <a:pPr algn="ctr" fontAlgn="base"/>
            <a:r>
              <a:rPr lang="uk-UA" b="1" dirty="0" err="1" smtClean="0">
                <a:solidFill>
                  <a:schemeClr val="bg1"/>
                </a:solidFill>
                <a:latin typeface="Times New Roman" pitchFamily="18" charset="0"/>
                <a:cs typeface="Times New Roman" pitchFamily="18" charset="0"/>
              </a:rPr>
              <a:t>Самодзвонними</a:t>
            </a:r>
            <a:r>
              <a:rPr lang="uk-UA" b="1" dirty="0">
                <a:solidFill>
                  <a:schemeClr val="bg1"/>
                </a:solidFill>
                <a:latin typeface="Times New Roman" pitchFamily="18" charset="0"/>
                <a:cs typeface="Times New Roman" pitchFamily="18" charset="0"/>
              </a:rPr>
              <a:t>: </a:t>
            </a:r>
            <a:endParaRPr lang="uk-UA" b="1" dirty="0" smtClean="0">
              <a:solidFill>
                <a:schemeClr val="bg1"/>
              </a:solidFill>
              <a:latin typeface="Times New Roman" pitchFamily="18" charset="0"/>
              <a:cs typeface="Times New Roman" pitchFamily="18" charset="0"/>
            </a:endParaRPr>
          </a:p>
          <a:p>
            <a:pPr algn="ctr" fontAlgn="base"/>
            <a:r>
              <a:rPr lang="uk-UA" b="1" dirty="0" smtClean="0">
                <a:solidFill>
                  <a:schemeClr val="bg1"/>
                </a:solidFill>
                <a:latin typeface="Times New Roman" pitchFamily="18" charset="0"/>
                <a:cs typeface="Times New Roman" pitchFamily="18" charset="0"/>
              </a:rPr>
              <a:t>Йде весна</a:t>
            </a:r>
          </a:p>
          <a:p>
            <a:pPr algn="ctr" fontAlgn="base"/>
            <a:r>
              <a:rPr lang="uk-UA" b="1" dirty="0" smtClean="0">
                <a:solidFill>
                  <a:schemeClr val="bg1"/>
                </a:solidFill>
                <a:latin typeface="Times New Roman" pitchFamily="18" charset="0"/>
                <a:cs typeface="Times New Roman" pitchFamily="18" charset="0"/>
              </a:rPr>
              <a:t> </a:t>
            </a:r>
            <a:r>
              <a:rPr lang="uk-UA" b="1" dirty="0">
                <a:solidFill>
                  <a:schemeClr val="bg1"/>
                </a:solidFill>
                <a:latin typeface="Times New Roman" pitchFamily="18" charset="0"/>
                <a:cs typeface="Times New Roman" pitchFamily="18" charset="0"/>
              </a:rPr>
              <a:t>Запашна, </a:t>
            </a:r>
            <a:endParaRPr lang="uk-UA" b="1" dirty="0" smtClean="0">
              <a:solidFill>
                <a:schemeClr val="bg1"/>
              </a:solidFill>
              <a:latin typeface="Times New Roman" pitchFamily="18" charset="0"/>
              <a:cs typeface="Times New Roman" pitchFamily="18" charset="0"/>
            </a:endParaRPr>
          </a:p>
          <a:p>
            <a:pPr algn="ctr" fontAlgn="base"/>
            <a:r>
              <a:rPr lang="uk-UA" b="1" dirty="0" smtClean="0">
                <a:solidFill>
                  <a:schemeClr val="bg1"/>
                </a:solidFill>
                <a:latin typeface="Times New Roman" pitchFamily="18" charset="0"/>
                <a:cs typeface="Times New Roman" pitchFamily="18" charset="0"/>
              </a:rPr>
              <a:t>Кв</a:t>
            </a:r>
            <a:r>
              <a:rPr lang="en-US" b="1" dirty="0" err="1">
                <a:solidFill>
                  <a:schemeClr val="bg1"/>
                </a:solidFill>
                <a:latin typeface="Times New Roman" pitchFamily="18" charset="0"/>
                <a:cs typeface="Times New Roman" pitchFamily="18" charset="0"/>
              </a:rPr>
              <a:t>i</a:t>
            </a:r>
            <a:r>
              <a:rPr lang="uk-UA" b="1" dirty="0">
                <a:solidFill>
                  <a:schemeClr val="bg1"/>
                </a:solidFill>
                <a:latin typeface="Times New Roman" pitchFamily="18" charset="0"/>
                <a:cs typeface="Times New Roman" pitchFamily="18" charset="0"/>
              </a:rPr>
              <a:t>тами-перлами </a:t>
            </a:r>
            <a:endParaRPr lang="uk-UA" b="1" dirty="0" smtClean="0">
              <a:solidFill>
                <a:schemeClr val="bg1"/>
              </a:solidFill>
              <a:latin typeface="Times New Roman" pitchFamily="18" charset="0"/>
              <a:cs typeface="Times New Roman" pitchFamily="18" charset="0"/>
            </a:endParaRPr>
          </a:p>
          <a:p>
            <a:pPr algn="ctr" fontAlgn="base"/>
            <a:r>
              <a:rPr lang="uk-UA" b="1" dirty="0" smtClean="0">
                <a:solidFill>
                  <a:schemeClr val="bg1"/>
                </a:solidFill>
                <a:latin typeface="Times New Roman" pitchFamily="18" charset="0"/>
                <a:cs typeface="Times New Roman" pitchFamily="18" charset="0"/>
              </a:rPr>
              <a:t>Закосичена.</a:t>
            </a:r>
            <a:endParaRPr lang="en-US" b="1" dirty="0">
              <a:solidFill>
                <a:schemeClr val="bg1"/>
              </a:solidFill>
              <a:latin typeface="Times New Roman" pitchFamily="18" charset="0"/>
              <a:cs typeface="Times New Roman" pitchFamily="18" charset="0"/>
            </a:endParaRPr>
          </a:p>
        </p:txBody>
      </p:sp>
      <p:pic>
        <p:nvPicPr>
          <p:cNvPr id="49156" name="Picture 4" descr="Картинки по запросу картинка анімація сонечко"/>
          <p:cNvPicPr>
            <a:picLocks noChangeAspect="1" noChangeArrowheads="1" noCrop="1"/>
          </p:cNvPicPr>
          <p:nvPr/>
        </p:nvPicPr>
        <p:blipFill>
          <a:blip r:embed="rId5" cstate="print"/>
          <a:srcRect/>
          <a:stretch>
            <a:fillRect/>
          </a:stretch>
        </p:blipFill>
        <p:spPr bwMode="auto">
          <a:xfrm>
            <a:off x="539552" y="0"/>
            <a:ext cx="2808312" cy="2297200"/>
          </a:xfrm>
          <a:prstGeom prst="rect">
            <a:avLst/>
          </a:prstGeom>
          <a:noFill/>
        </p:spPr>
      </p:pic>
      <p:pic>
        <p:nvPicPr>
          <p:cNvPr id="31746" name="Picture 2" descr="ТЕМАТИЧНИЙ ДЕНЬ НА ТЕМУ «ВЕСНА»"/>
          <p:cNvPicPr>
            <a:picLocks noChangeAspect="1" noChangeArrowheads="1"/>
          </p:cNvPicPr>
          <p:nvPr/>
        </p:nvPicPr>
        <p:blipFill>
          <a:blip r:embed="rId6" cstate="print"/>
          <a:srcRect/>
          <a:stretch>
            <a:fillRect/>
          </a:stretch>
        </p:blipFill>
        <p:spPr bwMode="auto">
          <a:xfrm>
            <a:off x="4504626" y="476672"/>
            <a:ext cx="4639374" cy="6381328"/>
          </a:xfrm>
          <a:prstGeom prst="rect">
            <a:avLst/>
          </a:prstGeom>
          <a:ln>
            <a:noFill/>
          </a:ln>
          <a:effectLst>
            <a:softEdge rad="112500"/>
          </a:effectLst>
        </p:spPr>
      </p:pic>
      <p:pic>
        <p:nvPicPr>
          <p:cNvPr id="11" name="Picture 6" descr="Картинки по запросу картинка анімаціяарфа"/>
          <p:cNvPicPr>
            <a:picLocks noChangeAspect="1" noChangeArrowheads="1"/>
          </p:cNvPicPr>
          <p:nvPr/>
        </p:nvPicPr>
        <p:blipFill>
          <a:blip r:embed="rId7" cstate="print"/>
          <a:srcRect/>
          <a:stretch>
            <a:fillRect/>
          </a:stretch>
        </p:blipFill>
        <p:spPr bwMode="auto">
          <a:xfrm>
            <a:off x="3563888" y="593304"/>
            <a:ext cx="2592288" cy="6264696"/>
          </a:xfrm>
          <a:prstGeom prst="rect">
            <a:avLst/>
          </a:prstGeom>
          <a:noFill/>
        </p:spPr>
      </p:pic>
      <p:sp>
        <p:nvSpPr>
          <p:cNvPr id="10" name="Прямоугольник 9"/>
          <p:cNvSpPr/>
          <p:nvPr/>
        </p:nvSpPr>
        <p:spPr>
          <a:xfrm>
            <a:off x="395536" y="5229200"/>
            <a:ext cx="3078088" cy="923330"/>
          </a:xfrm>
          <a:prstGeom prst="rect">
            <a:avLst/>
          </a:prstGeom>
        </p:spPr>
        <p:txBody>
          <a:bodyPr wrap="square">
            <a:spAutoFit/>
          </a:bodyPr>
          <a:lstStyle/>
          <a:p>
            <a:pPr algn="ctr"/>
            <a:r>
              <a:rPr lang="uk-UA" dirty="0" smtClean="0">
                <a:solidFill>
                  <a:srgbClr val="FFFF00"/>
                </a:solidFill>
                <a:latin typeface="Arial Black" pitchFamily="34" charset="0"/>
              </a:rPr>
              <a:t>Гаї, немов арфи, озиваються на легкий повів вітру</a:t>
            </a:r>
            <a:r>
              <a:rPr lang="uk-UA" dirty="0" smtClean="0">
                <a:latin typeface="Arial Black" pitchFamily="34" charset="0"/>
              </a:rPr>
              <a:t>.</a:t>
            </a:r>
            <a:endParaRPr lang="ru-RU" dirty="0">
              <a:latin typeface="Arial Black"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0" fill="hold"/>
                                        <p:tgtEl>
                                          <p:spTgt spid="10"/>
                                        </p:tgtEl>
                                        <p:attrNameLst>
                                          <p:attrName>ppt_w</p:attrName>
                                        </p:attrNameLst>
                                      </p:cBhvr>
                                      <p:tavLst>
                                        <p:tav tm="0">
                                          <p:val>
                                            <p:fltVal val="0"/>
                                          </p:val>
                                        </p:tav>
                                        <p:tav tm="100000">
                                          <p:val>
                                            <p:strVal val="#ppt_w"/>
                                          </p:val>
                                        </p:tav>
                                      </p:tavLst>
                                    </p:anim>
                                    <p:anim calcmode="lin" valueType="num">
                                      <p:cBhvr>
                                        <p:cTn id="12" dur="5000" fill="hold"/>
                                        <p:tgtEl>
                                          <p:spTgt spid="10"/>
                                        </p:tgtEl>
                                        <p:attrNameLst>
                                          <p:attrName>ppt_h</p:attrName>
                                        </p:attrNameLst>
                                      </p:cBhvr>
                                      <p:tavLst>
                                        <p:tav tm="0">
                                          <p:val>
                                            <p:fltVal val="0"/>
                                          </p:val>
                                        </p:tav>
                                        <p:tav tm="100000">
                                          <p:val>
                                            <p:strVal val="#ppt_h"/>
                                          </p:val>
                                        </p:tav>
                                      </p:tavLst>
                                    </p:anim>
                                    <p:animEffect transition="in" filter="fade">
                                      <p:cBhvr>
                                        <p:cTn id="13" dur="5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numSld="4">
                <p:cTn id="14" fill="hold" display="0">
                  <p:stCondLst>
                    <p:cond delay="indefinite"/>
                  </p:stCondLst>
                  <p:endCondLst>
                    <p:cond evt="onPrev" delay="0">
                      <p:tgtEl>
                        <p:sldTgt/>
                      </p:tgtEl>
                    </p:cond>
                    <p:cond evt="onStopAudio" delay="0">
                      <p:tgtEl>
                        <p:sldTgt/>
                      </p:tgtEl>
                    </p:cond>
                  </p:endCondLst>
                </p:cTn>
                <p:tgtEl>
                  <p:spTgt spid="12"/>
                </p:tgtEl>
              </p:cMediaNode>
            </p:audio>
          </p:childTnLst>
        </p:cTn>
      </p:par>
    </p:tnLst>
    <p:bldLst>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Содержимое 2"/>
          <p:cNvSpPr>
            <a:spLocks noGrp="1"/>
          </p:cNvSpPr>
          <p:nvPr>
            <p:ph idx="1"/>
          </p:nvPr>
        </p:nvSpPr>
        <p:spPr/>
        <p:txBody>
          <a:bodyPr/>
          <a:lstStyle/>
          <a:p>
            <a:endParaRPr lang="uk-UA"/>
          </a:p>
        </p:txBody>
      </p:sp>
      <p:pic>
        <p:nvPicPr>
          <p:cNvPr id="52226" name="Picture 2" descr="Картинки по запросу картинка анімація море корабель"/>
          <p:cNvPicPr>
            <a:picLocks noChangeAspect="1" noChangeArrowheads="1" noCrop="1"/>
          </p:cNvPicPr>
          <p:nvPr/>
        </p:nvPicPr>
        <p:blipFill>
          <a:blip r:embed="rId2" cstate="print"/>
          <a:srcRect/>
          <a:stretch>
            <a:fillRect/>
          </a:stretch>
        </p:blipFill>
        <p:spPr bwMode="auto">
          <a:xfrm>
            <a:off x="0" y="0"/>
            <a:ext cx="9144000" cy="6865448"/>
          </a:xfrm>
          <a:prstGeom prst="rect">
            <a:avLst/>
          </a:prstGeom>
          <a:noFill/>
        </p:spPr>
      </p:pic>
      <p:sp>
        <p:nvSpPr>
          <p:cNvPr id="7" name="Прямоугольник 6"/>
          <p:cNvSpPr/>
          <p:nvPr/>
        </p:nvSpPr>
        <p:spPr>
          <a:xfrm>
            <a:off x="0" y="4365104"/>
            <a:ext cx="4572000" cy="2246769"/>
          </a:xfrm>
          <a:prstGeom prst="rect">
            <a:avLst/>
          </a:prstGeom>
        </p:spPr>
        <p:txBody>
          <a:bodyPr>
            <a:spAutoFit/>
          </a:bodyPr>
          <a:lstStyle/>
          <a:p>
            <a:pPr algn="ctr" fontAlgn="base"/>
            <a:r>
              <a:rPr lang="uk-UA" sz="2000" b="1" dirty="0" smtClean="0">
                <a:solidFill>
                  <a:schemeClr val="bg1"/>
                </a:solidFill>
                <a:latin typeface="Arial Black" pitchFamily="34" charset="0"/>
                <a:cs typeface="Times New Roman" pitchFamily="18" charset="0"/>
              </a:rPr>
              <a:t>Думами, </a:t>
            </a:r>
            <a:r>
              <a:rPr lang="uk-UA" sz="2000" b="1" dirty="0" err="1" smtClean="0">
                <a:solidFill>
                  <a:schemeClr val="bg1"/>
                </a:solidFill>
                <a:latin typeface="Arial Black" pitchFamily="34" charset="0"/>
                <a:cs typeface="Times New Roman" pitchFamily="18" charset="0"/>
              </a:rPr>
              <a:t>думами</a:t>
            </a:r>
            <a:r>
              <a:rPr lang="uk-UA" sz="2000" b="1" dirty="0" smtClean="0">
                <a:solidFill>
                  <a:schemeClr val="bg1"/>
                </a:solidFill>
                <a:latin typeface="Arial Black" pitchFamily="34" charset="0"/>
                <a:cs typeface="Times New Roman" pitchFamily="18" charset="0"/>
              </a:rPr>
              <a:t> —</a:t>
            </a:r>
          </a:p>
          <a:p>
            <a:pPr algn="ctr" fontAlgn="base"/>
            <a:r>
              <a:rPr lang="uk-UA" sz="2000" b="1" dirty="0" smtClean="0">
                <a:solidFill>
                  <a:schemeClr val="bg1"/>
                </a:solidFill>
                <a:latin typeface="Arial Black" pitchFamily="34" charset="0"/>
                <a:cs typeface="Times New Roman" pitchFamily="18" charset="0"/>
              </a:rPr>
              <a:t> наче море кораблями, </a:t>
            </a:r>
          </a:p>
          <a:p>
            <a:pPr algn="ctr" fontAlgn="base"/>
            <a:r>
              <a:rPr lang="uk-UA" sz="2000" b="1" dirty="0" smtClean="0">
                <a:solidFill>
                  <a:schemeClr val="bg1"/>
                </a:solidFill>
                <a:latin typeface="Arial Black" pitchFamily="34" charset="0"/>
                <a:cs typeface="Times New Roman" pitchFamily="18" charset="0"/>
              </a:rPr>
              <a:t>переповнилась блакить </a:t>
            </a:r>
          </a:p>
          <a:p>
            <a:pPr algn="ctr" fontAlgn="base"/>
            <a:r>
              <a:rPr lang="uk-UA" sz="2000" b="1" dirty="0" err="1" smtClean="0">
                <a:solidFill>
                  <a:schemeClr val="bg1"/>
                </a:solidFill>
                <a:latin typeface="Arial Black" pitchFamily="34" charset="0"/>
                <a:cs typeface="Times New Roman" pitchFamily="18" charset="0"/>
              </a:rPr>
              <a:t>Нiжнотонними</a:t>
            </a:r>
            <a:r>
              <a:rPr lang="uk-UA" sz="2000" b="1" dirty="0" smtClean="0">
                <a:solidFill>
                  <a:schemeClr val="bg1"/>
                </a:solidFill>
                <a:latin typeface="Arial Black" pitchFamily="34" charset="0"/>
                <a:cs typeface="Times New Roman" pitchFamily="18" charset="0"/>
              </a:rPr>
              <a:t>: </a:t>
            </a:r>
          </a:p>
          <a:p>
            <a:pPr algn="ctr" fontAlgn="base"/>
            <a:r>
              <a:rPr lang="uk-UA" sz="2000" b="1" dirty="0" smtClean="0">
                <a:solidFill>
                  <a:schemeClr val="bg1"/>
                </a:solidFill>
                <a:latin typeface="Arial Black" pitchFamily="34" charset="0"/>
                <a:cs typeface="Times New Roman" pitchFamily="18" charset="0"/>
              </a:rPr>
              <a:t>Буде </a:t>
            </a:r>
            <a:r>
              <a:rPr lang="uk-UA" sz="2000" b="1" dirty="0" err="1" smtClean="0">
                <a:solidFill>
                  <a:schemeClr val="bg1"/>
                </a:solidFill>
                <a:latin typeface="Arial Black" pitchFamily="34" charset="0"/>
                <a:cs typeface="Times New Roman" pitchFamily="18" charset="0"/>
              </a:rPr>
              <a:t>бiй</a:t>
            </a:r>
            <a:r>
              <a:rPr lang="uk-UA" sz="2000" b="1" dirty="0" smtClean="0">
                <a:solidFill>
                  <a:schemeClr val="bg1"/>
                </a:solidFill>
                <a:latin typeface="Arial Black" pitchFamily="34" charset="0"/>
                <a:cs typeface="Times New Roman" pitchFamily="18" charset="0"/>
              </a:rPr>
              <a:t>! Вогневий! </a:t>
            </a:r>
          </a:p>
          <a:p>
            <a:pPr algn="ctr" fontAlgn="base"/>
            <a:r>
              <a:rPr lang="uk-UA" sz="2000" b="1" dirty="0" err="1" smtClean="0">
                <a:solidFill>
                  <a:schemeClr val="bg1"/>
                </a:solidFill>
                <a:latin typeface="Arial Black" pitchFamily="34" charset="0"/>
                <a:cs typeface="Times New Roman" pitchFamily="18" charset="0"/>
              </a:rPr>
              <a:t>Смiх</a:t>
            </a:r>
            <a:r>
              <a:rPr lang="uk-UA" sz="2000" b="1" dirty="0" smtClean="0">
                <a:solidFill>
                  <a:schemeClr val="bg1"/>
                </a:solidFill>
                <a:latin typeface="Arial Black" pitchFamily="34" charset="0"/>
                <a:cs typeface="Times New Roman" pitchFamily="18" charset="0"/>
              </a:rPr>
              <a:t> буде, плач буде </a:t>
            </a:r>
          </a:p>
          <a:p>
            <a:pPr algn="ctr" fontAlgn="base"/>
            <a:r>
              <a:rPr lang="uk-UA" sz="2000" b="1" dirty="0" smtClean="0">
                <a:solidFill>
                  <a:schemeClr val="bg1"/>
                </a:solidFill>
                <a:latin typeface="Arial Black" pitchFamily="34" charset="0"/>
                <a:cs typeface="Times New Roman" pitchFamily="18" charset="0"/>
              </a:rPr>
              <a:t>Перламутровий…</a:t>
            </a:r>
          </a:p>
        </p:txBody>
      </p:sp>
      <p:pic>
        <p:nvPicPr>
          <p:cNvPr id="52234" name="Picture 10" descr="Картинки по запросу картинка анімація хмарка"/>
          <p:cNvPicPr>
            <a:picLocks noChangeAspect="1" noChangeArrowheads="1" noCrop="1"/>
          </p:cNvPicPr>
          <p:nvPr/>
        </p:nvPicPr>
        <p:blipFill>
          <a:blip r:embed="rId3" cstate="print"/>
          <a:srcRect/>
          <a:stretch>
            <a:fillRect/>
          </a:stretch>
        </p:blipFill>
        <p:spPr bwMode="auto">
          <a:xfrm>
            <a:off x="6804248" y="441885"/>
            <a:ext cx="1857375" cy="1752600"/>
          </a:xfrm>
          <a:prstGeom prst="rect">
            <a:avLst/>
          </a:prstGeom>
          <a:noFill/>
        </p:spPr>
      </p:pic>
      <p:pic>
        <p:nvPicPr>
          <p:cNvPr id="11" name="Picture 8" descr="Картинки по запросу картинка анімація хмарка"/>
          <p:cNvPicPr>
            <a:picLocks noChangeAspect="1" noChangeArrowheads="1"/>
          </p:cNvPicPr>
          <p:nvPr/>
        </p:nvPicPr>
        <p:blipFill>
          <a:blip r:embed="rId4" cstate="print"/>
          <a:srcRect b="50267"/>
          <a:stretch>
            <a:fillRect/>
          </a:stretch>
        </p:blipFill>
        <p:spPr bwMode="auto">
          <a:xfrm>
            <a:off x="6516216" y="404664"/>
            <a:ext cx="2375111" cy="745011"/>
          </a:xfrm>
          <a:prstGeom prst="rect">
            <a:avLst/>
          </a:prstGeom>
          <a:noFill/>
        </p:spPr>
      </p:pic>
      <p:pic>
        <p:nvPicPr>
          <p:cNvPr id="12" name="Picture 4" descr="Картинки по запросу картинка анімація хмарка"/>
          <p:cNvPicPr>
            <a:picLocks noChangeAspect="1" noChangeArrowheads="1"/>
          </p:cNvPicPr>
          <p:nvPr/>
        </p:nvPicPr>
        <p:blipFill>
          <a:blip r:embed="rId5" cstate="print"/>
          <a:srcRect/>
          <a:stretch>
            <a:fillRect/>
          </a:stretch>
        </p:blipFill>
        <p:spPr bwMode="auto">
          <a:xfrm>
            <a:off x="7164288" y="188640"/>
            <a:ext cx="1232946" cy="796356"/>
          </a:xfrm>
          <a:prstGeom prst="rect">
            <a:avLst/>
          </a:prstGeom>
          <a:noFill/>
        </p:spPr>
      </p:pic>
      <p:sp>
        <p:nvSpPr>
          <p:cNvPr id="9" name="Прямоугольник 8"/>
          <p:cNvSpPr/>
          <p:nvPr/>
        </p:nvSpPr>
        <p:spPr>
          <a:xfrm>
            <a:off x="5220072" y="4941168"/>
            <a:ext cx="3635896" cy="1631216"/>
          </a:xfrm>
          <a:prstGeom prst="rect">
            <a:avLst/>
          </a:prstGeom>
        </p:spPr>
        <p:txBody>
          <a:bodyPr wrap="square">
            <a:spAutoFit/>
          </a:bodyPr>
          <a:lstStyle/>
          <a:p>
            <a:pPr algn="ctr"/>
            <a:r>
              <a:rPr lang="uk-UA" sz="2000" dirty="0" smtClean="0">
                <a:solidFill>
                  <a:srgbClr val="FFFF00"/>
                </a:solidFill>
                <a:latin typeface="Arial Black" pitchFamily="34" charset="0"/>
              </a:rPr>
              <a:t>Погляд у блакитний небесний простір, що сповнений ніжнотонними хмарками.</a:t>
            </a:r>
            <a:endParaRPr lang="ru-RU" sz="2000" dirty="0">
              <a:solidFill>
                <a:srgbClr val="FFFF00"/>
              </a:solidFill>
              <a:latin typeface="Arial Black"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0" fill="hold"/>
                                        <p:tgtEl>
                                          <p:spTgt spid="9"/>
                                        </p:tgtEl>
                                        <p:attrNameLst>
                                          <p:attrName>ppt_w</p:attrName>
                                        </p:attrNameLst>
                                      </p:cBhvr>
                                      <p:tavLst>
                                        <p:tav tm="0">
                                          <p:val>
                                            <p:fltVal val="0"/>
                                          </p:val>
                                        </p:tav>
                                        <p:tav tm="100000">
                                          <p:val>
                                            <p:strVal val="#ppt_w"/>
                                          </p:val>
                                        </p:tav>
                                      </p:tavLst>
                                    </p:anim>
                                    <p:anim calcmode="lin" valueType="num">
                                      <p:cBhvr>
                                        <p:cTn id="8" dur="5000" fill="hold"/>
                                        <p:tgtEl>
                                          <p:spTgt spid="9"/>
                                        </p:tgtEl>
                                        <p:attrNameLst>
                                          <p:attrName>ppt_h</p:attrName>
                                        </p:attrNameLst>
                                      </p:cBhvr>
                                      <p:tavLst>
                                        <p:tav tm="0">
                                          <p:val>
                                            <p:fltVal val="0"/>
                                          </p:val>
                                        </p:tav>
                                        <p:tav tm="100000">
                                          <p:val>
                                            <p:strVal val="#ppt_h"/>
                                          </p:val>
                                        </p:tav>
                                      </p:tavLst>
                                    </p:anim>
                                    <p:animEffect transition="in" filter="fade">
                                      <p:cBhvr>
                                        <p:cTn id="9" dur="5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Содержимое 2"/>
          <p:cNvSpPr>
            <a:spLocks noGrp="1"/>
          </p:cNvSpPr>
          <p:nvPr>
            <p:ph idx="1"/>
          </p:nvPr>
        </p:nvSpPr>
        <p:spPr/>
        <p:txBody>
          <a:bodyPr/>
          <a:lstStyle/>
          <a:p>
            <a:endParaRPr lang="uk-UA"/>
          </a:p>
        </p:txBody>
      </p:sp>
      <p:pic>
        <p:nvPicPr>
          <p:cNvPr id="53250" name="Picture 2" descr="Картинки по запросу анімація  вода природа"/>
          <p:cNvPicPr>
            <a:picLocks noChangeAspect="1" noChangeArrowheads="1" noCrop="1"/>
          </p:cNvPicPr>
          <p:nvPr/>
        </p:nvPicPr>
        <p:blipFill>
          <a:blip r:embed="rId2" cstate="print"/>
          <a:srcRect/>
          <a:stretch>
            <a:fillRect/>
          </a:stretch>
        </p:blipFill>
        <p:spPr bwMode="auto">
          <a:xfrm>
            <a:off x="-7104" y="0"/>
            <a:ext cx="9151104" cy="6858000"/>
          </a:xfrm>
          <a:prstGeom prst="rect">
            <a:avLst/>
          </a:prstGeom>
          <a:noFill/>
        </p:spPr>
      </p:pic>
      <p:sp>
        <p:nvSpPr>
          <p:cNvPr id="5" name="Прямоугольник 4"/>
          <p:cNvSpPr/>
          <p:nvPr/>
        </p:nvSpPr>
        <p:spPr>
          <a:xfrm>
            <a:off x="3707904" y="3140968"/>
            <a:ext cx="4572000" cy="2554545"/>
          </a:xfrm>
          <a:prstGeom prst="rect">
            <a:avLst/>
          </a:prstGeom>
        </p:spPr>
        <p:txBody>
          <a:bodyPr>
            <a:spAutoFit/>
          </a:bodyPr>
          <a:lstStyle/>
          <a:p>
            <a:pPr algn="ctr" fontAlgn="base"/>
            <a:r>
              <a:rPr lang="uk-UA" sz="2000" b="1" dirty="0">
                <a:solidFill>
                  <a:srgbClr val="000099"/>
                </a:solidFill>
                <a:latin typeface="Arial Black" pitchFamily="34" charset="0"/>
                <a:cs typeface="Times New Roman" pitchFamily="18" charset="0"/>
              </a:rPr>
              <a:t>Стану я, гляну я </a:t>
            </a:r>
            <a:r>
              <a:rPr lang="uk-UA" sz="2000" b="1" dirty="0" smtClean="0">
                <a:solidFill>
                  <a:srgbClr val="000099"/>
                </a:solidFill>
                <a:latin typeface="Arial Black" pitchFamily="34" charset="0"/>
                <a:cs typeface="Times New Roman" pitchFamily="18" charset="0"/>
              </a:rPr>
              <a:t>—</a:t>
            </a:r>
          </a:p>
          <a:p>
            <a:pPr algn="ctr" fontAlgn="base"/>
            <a:r>
              <a:rPr lang="uk-UA" sz="2000" b="1" dirty="0" smtClean="0">
                <a:solidFill>
                  <a:srgbClr val="000099"/>
                </a:solidFill>
                <a:latin typeface="Arial Black" pitchFamily="34" charset="0"/>
                <a:cs typeface="Times New Roman" pitchFamily="18" charset="0"/>
              </a:rPr>
              <a:t> </a:t>
            </a:r>
            <a:r>
              <a:rPr lang="uk-UA" sz="2000" b="1" dirty="0" err="1">
                <a:solidFill>
                  <a:srgbClr val="000099"/>
                </a:solidFill>
                <a:latin typeface="Arial Black" pitchFamily="34" charset="0"/>
                <a:cs typeface="Times New Roman" pitchFamily="18" charset="0"/>
              </a:rPr>
              <a:t>скр</a:t>
            </a:r>
            <a:r>
              <a:rPr lang="en-US" sz="2000" b="1" dirty="0" err="1">
                <a:solidFill>
                  <a:srgbClr val="000099"/>
                </a:solidFill>
                <a:latin typeface="Arial Black" pitchFamily="34" charset="0"/>
                <a:cs typeface="Times New Roman" pitchFamily="18" charset="0"/>
              </a:rPr>
              <a:t>i</a:t>
            </a:r>
            <a:r>
              <a:rPr lang="uk-UA" sz="2000" b="1" dirty="0" err="1">
                <a:solidFill>
                  <a:srgbClr val="000099"/>
                </a:solidFill>
                <a:latin typeface="Arial Black" pitchFamily="34" charset="0"/>
                <a:cs typeface="Times New Roman" pitchFamily="18" charset="0"/>
              </a:rPr>
              <a:t>зь</a:t>
            </a:r>
            <a:r>
              <a:rPr lang="uk-UA" sz="2000" b="1" dirty="0">
                <a:solidFill>
                  <a:srgbClr val="000099"/>
                </a:solidFill>
                <a:latin typeface="Arial Black" pitchFamily="34" charset="0"/>
                <a:cs typeface="Times New Roman" pitchFamily="18" charset="0"/>
              </a:rPr>
              <a:t> поточки, як </a:t>
            </a:r>
            <a:r>
              <a:rPr lang="uk-UA" sz="2000" b="1" dirty="0" err="1">
                <a:solidFill>
                  <a:srgbClr val="000099"/>
                </a:solidFill>
                <a:latin typeface="Arial Black" pitchFamily="34" charset="0"/>
                <a:cs typeface="Times New Roman" pitchFamily="18" charset="0"/>
              </a:rPr>
              <a:t>дзв</a:t>
            </a:r>
            <a:r>
              <a:rPr lang="en-US" sz="2000" b="1" dirty="0" err="1">
                <a:solidFill>
                  <a:srgbClr val="000099"/>
                </a:solidFill>
                <a:latin typeface="Arial Black" pitchFamily="34" charset="0"/>
                <a:cs typeface="Times New Roman" pitchFamily="18" charset="0"/>
              </a:rPr>
              <a:t>i</a:t>
            </a:r>
            <a:r>
              <a:rPr lang="uk-UA" sz="2000" b="1" dirty="0" err="1">
                <a:solidFill>
                  <a:srgbClr val="000099"/>
                </a:solidFill>
                <a:latin typeface="Arial Black" pitchFamily="34" charset="0"/>
                <a:cs typeface="Times New Roman" pitchFamily="18" charset="0"/>
              </a:rPr>
              <a:t>ночки</a:t>
            </a:r>
            <a:r>
              <a:rPr lang="uk-UA" sz="2000" b="1" dirty="0">
                <a:solidFill>
                  <a:srgbClr val="000099"/>
                </a:solidFill>
                <a:latin typeface="Arial Black" pitchFamily="34" charset="0"/>
                <a:cs typeface="Times New Roman" pitchFamily="18" charset="0"/>
              </a:rPr>
              <a:t>, </a:t>
            </a:r>
            <a:endParaRPr lang="uk-UA" sz="2000" b="1" dirty="0" smtClean="0">
              <a:solidFill>
                <a:srgbClr val="000099"/>
              </a:solidFill>
              <a:latin typeface="Arial Black" pitchFamily="34" charset="0"/>
              <a:cs typeface="Times New Roman" pitchFamily="18" charset="0"/>
            </a:endParaRPr>
          </a:p>
          <a:p>
            <a:pPr algn="ctr" fontAlgn="base"/>
            <a:r>
              <a:rPr lang="uk-UA" sz="2000" b="1" dirty="0" smtClean="0">
                <a:solidFill>
                  <a:srgbClr val="000099"/>
                </a:solidFill>
                <a:latin typeface="Arial Black" pitchFamily="34" charset="0"/>
                <a:cs typeface="Times New Roman" pitchFamily="18" charset="0"/>
              </a:rPr>
              <a:t>жайворон </a:t>
            </a:r>
            <a:r>
              <a:rPr lang="uk-UA" sz="2000" b="1" dirty="0">
                <a:solidFill>
                  <a:srgbClr val="000099"/>
                </a:solidFill>
                <a:latin typeface="Arial Black" pitchFamily="34" charset="0"/>
                <a:cs typeface="Times New Roman" pitchFamily="18" charset="0"/>
              </a:rPr>
              <a:t>як золотий </a:t>
            </a:r>
            <a:endParaRPr lang="uk-UA" sz="2000" b="1" dirty="0" smtClean="0">
              <a:solidFill>
                <a:srgbClr val="000099"/>
              </a:solidFill>
              <a:latin typeface="Arial Black" pitchFamily="34" charset="0"/>
              <a:cs typeface="Times New Roman" pitchFamily="18" charset="0"/>
            </a:endParaRPr>
          </a:p>
          <a:p>
            <a:pPr algn="ctr" fontAlgn="base"/>
            <a:r>
              <a:rPr lang="uk-UA" sz="2000" b="1" dirty="0" smtClean="0">
                <a:solidFill>
                  <a:srgbClr val="000099"/>
                </a:solidFill>
                <a:latin typeface="Arial Black" pitchFamily="34" charset="0"/>
                <a:cs typeface="Times New Roman" pitchFamily="18" charset="0"/>
              </a:rPr>
              <a:t>З </a:t>
            </a:r>
            <a:r>
              <a:rPr lang="uk-UA" sz="2000" b="1" dirty="0">
                <a:solidFill>
                  <a:srgbClr val="000099"/>
                </a:solidFill>
                <a:latin typeface="Arial Black" pitchFamily="34" charset="0"/>
                <a:cs typeface="Times New Roman" pitchFamily="18" charset="0"/>
              </a:rPr>
              <a:t>переливами</a:t>
            </a:r>
            <a:r>
              <a:rPr lang="uk-UA" sz="2000" b="1" dirty="0" smtClean="0">
                <a:solidFill>
                  <a:srgbClr val="000099"/>
                </a:solidFill>
                <a:latin typeface="Arial Black" pitchFamily="34" charset="0"/>
                <a:cs typeface="Times New Roman" pitchFamily="18" charset="0"/>
              </a:rPr>
              <a:t>:</a:t>
            </a:r>
          </a:p>
          <a:p>
            <a:pPr algn="ctr" fontAlgn="base"/>
            <a:r>
              <a:rPr lang="uk-UA" sz="2000" b="1" dirty="0" smtClean="0">
                <a:solidFill>
                  <a:srgbClr val="000099"/>
                </a:solidFill>
                <a:latin typeface="Arial Black" pitchFamily="34" charset="0"/>
                <a:cs typeface="Times New Roman" pitchFamily="18" charset="0"/>
              </a:rPr>
              <a:t> </a:t>
            </a:r>
            <a:r>
              <a:rPr lang="uk-UA" sz="2000" b="1" dirty="0">
                <a:solidFill>
                  <a:srgbClr val="000099"/>
                </a:solidFill>
                <a:latin typeface="Arial Black" pitchFamily="34" charset="0"/>
                <a:cs typeface="Times New Roman" pitchFamily="18" charset="0"/>
              </a:rPr>
              <a:t>Йде весна </a:t>
            </a:r>
            <a:endParaRPr lang="uk-UA" sz="2000" b="1" dirty="0" smtClean="0">
              <a:solidFill>
                <a:srgbClr val="000099"/>
              </a:solidFill>
              <a:latin typeface="Arial Black" pitchFamily="34" charset="0"/>
              <a:cs typeface="Times New Roman" pitchFamily="18" charset="0"/>
            </a:endParaRPr>
          </a:p>
          <a:p>
            <a:pPr algn="ctr" fontAlgn="base"/>
            <a:r>
              <a:rPr lang="uk-UA" sz="2000" b="1" dirty="0" smtClean="0">
                <a:solidFill>
                  <a:srgbClr val="000099"/>
                </a:solidFill>
                <a:latin typeface="Arial Black" pitchFamily="34" charset="0"/>
                <a:cs typeface="Times New Roman" pitchFamily="18" charset="0"/>
              </a:rPr>
              <a:t>Запашна</a:t>
            </a:r>
            <a:r>
              <a:rPr lang="uk-UA" sz="2000" b="1" dirty="0">
                <a:solidFill>
                  <a:srgbClr val="000099"/>
                </a:solidFill>
                <a:latin typeface="Arial Black" pitchFamily="34" charset="0"/>
                <a:cs typeface="Times New Roman" pitchFamily="18" charset="0"/>
              </a:rPr>
              <a:t>, </a:t>
            </a:r>
            <a:endParaRPr lang="uk-UA" sz="2000" b="1" dirty="0" smtClean="0">
              <a:solidFill>
                <a:srgbClr val="000099"/>
              </a:solidFill>
              <a:latin typeface="Arial Black" pitchFamily="34" charset="0"/>
              <a:cs typeface="Times New Roman" pitchFamily="18" charset="0"/>
            </a:endParaRPr>
          </a:p>
          <a:p>
            <a:pPr algn="ctr" fontAlgn="base"/>
            <a:r>
              <a:rPr lang="uk-UA" sz="2000" b="1" dirty="0" smtClean="0">
                <a:solidFill>
                  <a:srgbClr val="000099"/>
                </a:solidFill>
                <a:latin typeface="Arial Black" pitchFamily="34" charset="0"/>
                <a:cs typeface="Times New Roman" pitchFamily="18" charset="0"/>
              </a:rPr>
              <a:t>Кв</a:t>
            </a:r>
            <a:r>
              <a:rPr lang="en-US" sz="2000" b="1" dirty="0" err="1">
                <a:solidFill>
                  <a:srgbClr val="000099"/>
                </a:solidFill>
                <a:latin typeface="Arial Black" pitchFamily="34" charset="0"/>
                <a:cs typeface="Times New Roman" pitchFamily="18" charset="0"/>
              </a:rPr>
              <a:t>i</a:t>
            </a:r>
            <a:r>
              <a:rPr lang="uk-UA" sz="2000" b="1" dirty="0">
                <a:solidFill>
                  <a:srgbClr val="000099"/>
                </a:solidFill>
                <a:latin typeface="Arial Black" pitchFamily="34" charset="0"/>
                <a:cs typeface="Times New Roman" pitchFamily="18" charset="0"/>
              </a:rPr>
              <a:t>тами-перлами </a:t>
            </a:r>
            <a:endParaRPr lang="uk-UA" sz="2000" b="1" dirty="0" smtClean="0">
              <a:solidFill>
                <a:srgbClr val="000099"/>
              </a:solidFill>
              <a:latin typeface="Arial Black" pitchFamily="34" charset="0"/>
              <a:cs typeface="Times New Roman" pitchFamily="18" charset="0"/>
            </a:endParaRPr>
          </a:p>
          <a:p>
            <a:pPr algn="ctr" fontAlgn="base"/>
            <a:r>
              <a:rPr lang="uk-UA" sz="2000" b="1" dirty="0" smtClean="0">
                <a:solidFill>
                  <a:srgbClr val="000099"/>
                </a:solidFill>
                <a:latin typeface="Arial Black" pitchFamily="34" charset="0"/>
                <a:cs typeface="Times New Roman" pitchFamily="18" charset="0"/>
              </a:rPr>
              <a:t>Закосичена.</a:t>
            </a:r>
          </a:p>
        </p:txBody>
      </p:sp>
      <p:pic>
        <p:nvPicPr>
          <p:cNvPr id="53252" name="Picture 4" descr="Картинки по запросу анімація  жайворонок"/>
          <p:cNvPicPr>
            <a:picLocks noChangeAspect="1" noChangeArrowheads="1"/>
          </p:cNvPicPr>
          <p:nvPr/>
        </p:nvPicPr>
        <p:blipFill>
          <a:blip r:embed="rId3" cstate="print"/>
          <a:srcRect/>
          <a:stretch>
            <a:fillRect/>
          </a:stretch>
        </p:blipFill>
        <p:spPr bwMode="auto">
          <a:xfrm>
            <a:off x="4474294" y="404664"/>
            <a:ext cx="1177826" cy="792088"/>
          </a:xfrm>
          <a:prstGeom prst="rect">
            <a:avLst/>
          </a:prstGeom>
          <a:noFill/>
        </p:spPr>
      </p:pic>
      <p:pic>
        <p:nvPicPr>
          <p:cNvPr id="12" name="Picture 5" descr="C:\Users\User\Desktop\vetka.png"/>
          <p:cNvPicPr>
            <a:picLocks noChangeAspect="1" noChangeArrowheads="1"/>
          </p:cNvPicPr>
          <p:nvPr/>
        </p:nvPicPr>
        <p:blipFill>
          <a:blip r:embed="rId4" cstate="print"/>
          <a:srcRect l="13609"/>
          <a:stretch>
            <a:fillRect/>
          </a:stretch>
        </p:blipFill>
        <p:spPr bwMode="auto">
          <a:xfrm>
            <a:off x="0" y="0"/>
            <a:ext cx="5259828" cy="1844824"/>
          </a:xfrm>
          <a:prstGeom prst="rect">
            <a:avLst/>
          </a:prstGeom>
          <a:noFill/>
        </p:spPr>
      </p:pic>
      <p:pic>
        <p:nvPicPr>
          <p:cNvPr id="13" name="Picture 5" descr="C:\Users\User\Desktop\vetka.png"/>
          <p:cNvPicPr>
            <a:picLocks noChangeAspect="1" noChangeArrowheads="1"/>
          </p:cNvPicPr>
          <p:nvPr/>
        </p:nvPicPr>
        <p:blipFill>
          <a:blip r:embed="rId4" cstate="print"/>
          <a:srcRect l="11155"/>
          <a:stretch>
            <a:fillRect/>
          </a:stretch>
        </p:blipFill>
        <p:spPr bwMode="auto">
          <a:xfrm flipH="1">
            <a:off x="5558703" y="0"/>
            <a:ext cx="3731772" cy="1844824"/>
          </a:xfrm>
          <a:prstGeom prst="rect">
            <a:avLst/>
          </a:prstGeom>
          <a:noFill/>
        </p:spPr>
      </p:pic>
      <p:pic>
        <p:nvPicPr>
          <p:cNvPr id="14" name="Picture 2" descr="http://www.coollady.ru/pic/0004/010/07.jpg"/>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540568" y="4941168"/>
            <a:ext cx="10225136" cy="2492896"/>
          </a:xfrm>
          <a:prstGeom prst="rect">
            <a:avLst/>
          </a:prstGeom>
          <a:noFill/>
        </p:spPr>
      </p:pic>
      <p:sp>
        <p:nvSpPr>
          <p:cNvPr id="15" name="Прямоугольник 14"/>
          <p:cNvSpPr/>
          <p:nvPr/>
        </p:nvSpPr>
        <p:spPr>
          <a:xfrm>
            <a:off x="3419872" y="1196752"/>
            <a:ext cx="5400600" cy="923330"/>
          </a:xfrm>
          <a:prstGeom prst="rect">
            <a:avLst/>
          </a:prstGeom>
        </p:spPr>
        <p:txBody>
          <a:bodyPr wrap="square">
            <a:spAutoFit/>
          </a:bodyPr>
          <a:lstStyle/>
          <a:p>
            <a:pPr algn="ctr"/>
            <a:r>
              <a:rPr lang="uk-UA" dirty="0" smtClean="0">
                <a:latin typeface="Arial Black" pitchFamily="34" charset="0"/>
              </a:rPr>
              <a:t>Погляд на землі, серед весняних струмків. Він оповитий золотим, з  переливами, співом жайворонка. </a:t>
            </a:r>
            <a:endParaRPr lang="ru-RU" dirty="0">
              <a:latin typeface="Arial Black"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0" fill="hold"/>
                                        <p:tgtEl>
                                          <p:spTgt spid="15"/>
                                        </p:tgtEl>
                                        <p:attrNameLst>
                                          <p:attrName>ppt_w</p:attrName>
                                        </p:attrNameLst>
                                      </p:cBhvr>
                                      <p:tavLst>
                                        <p:tav tm="0">
                                          <p:val>
                                            <p:fltVal val="0"/>
                                          </p:val>
                                        </p:tav>
                                        <p:tav tm="100000">
                                          <p:val>
                                            <p:strVal val="#ppt_w"/>
                                          </p:val>
                                        </p:tav>
                                      </p:tavLst>
                                    </p:anim>
                                    <p:anim calcmode="lin" valueType="num">
                                      <p:cBhvr>
                                        <p:cTn id="8" dur="5000" fill="hold"/>
                                        <p:tgtEl>
                                          <p:spTgt spid="15"/>
                                        </p:tgtEl>
                                        <p:attrNameLst>
                                          <p:attrName>ppt_h</p:attrName>
                                        </p:attrNameLst>
                                      </p:cBhvr>
                                      <p:tavLst>
                                        <p:tav tm="0">
                                          <p:val>
                                            <p:fltVal val="0"/>
                                          </p:val>
                                        </p:tav>
                                        <p:tav tm="100000">
                                          <p:val>
                                            <p:strVal val="#ppt_h"/>
                                          </p:val>
                                        </p:tav>
                                      </p:tavLst>
                                    </p:anim>
                                    <p:animEffect transition="in" filter="fade">
                                      <p:cBhvr>
                                        <p:cTn id="9" dur="5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Содержимое 2"/>
          <p:cNvSpPr>
            <a:spLocks noGrp="1"/>
          </p:cNvSpPr>
          <p:nvPr>
            <p:ph idx="1"/>
          </p:nvPr>
        </p:nvSpPr>
        <p:spPr/>
        <p:txBody>
          <a:bodyPr/>
          <a:lstStyle/>
          <a:p>
            <a:endParaRPr lang="uk-UA"/>
          </a:p>
        </p:txBody>
      </p:sp>
      <p:pic>
        <p:nvPicPr>
          <p:cNvPr id="54276" name="Picture 4" descr="Картинки по запросу дівчина пшеничне  поле"/>
          <p:cNvPicPr>
            <a:picLocks noChangeAspect="1" noChangeArrowheads="1"/>
          </p:cNvPicPr>
          <p:nvPr/>
        </p:nvPicPr>
        <p:blipFill>
          <a:blip r:embed="rId2" cstate="print"/>
          <a:srcRect r="11413"/>
          <a:stretch>
            <a:fillRect/>
          </a:stretch>
        </p:blipFill>
        <p:spPr bwMode="auto">
          <a:xfrm>
            <a:off x="0" y="-243408"/>
            <a:ext cx="9144000" cy="7101408"/>
          </a:xfrm>
          <a:prstGeom prst="rect">
            <a:avLst/>
          </a:prstGeom>
          <a:noFill/>
        </p:spPr>
      </p:pic>
      <p:sp>
        <p:nvSpPr>
          <p:cNvPr id="6" name="Прямоугольник 5"/>
          <p:cNvSpPr/>
          <p:nvPr/>
        </p:nvSpPr>
        <p:spPr>
          <a:xfrm>
            <a:off x="395536" y="476672"/>
            <a:ext cx="4896544" cy="3046988"/>
          </a:xfrm>
          <a:prstGeom prst="rect">
            <a:avLst/>
          </a:prstGeom>
        </p:spPr>
        <p:txBody>
          <a:bodyPr wrap="square">
            <a:spAutoFit/>
          </a:bodyPr>
          <a:lstStyle/>
          <a:p>
            <a:pPr algn="ctr" fontAlgn="base"/>
            <a:r>
              <a:rPr lang="uk-UA" sz="2400" b="1" i="1" dirty="0" err="1" smtClean="0">
                <a:solidFill>
                  <a:schemeClr val="bg1"/>
                </a:solidFill>
                <a:latin typeface="Bookman Old Style" pitchFamily="18" charset="0"/>
                <a:cs typeface="Times New Roman" pitchFamily="18" charset="0"/>
              </a:rPr>
              <a:t>Любая</a:t>
            </a:r>
            <a:r>
              <a:rPr lang="uk-UA" sz="2400" b="1" i="1" dirty="0" smtClean="0">
                <a:solidFill>
                  <a:schemeClr val="bg1"/>
                </a:solidFill>
                <a:latin typeface="Bookman Old Style" pitchFamily="18" charset="0"/>
                <a:cs typeface="Times New Roman" pitchFamily="18" charset="0"/>
              </a:rPr>
              <a:t>, </a:t>
            </a:r>
            <a:r>
              <a:rPr lang="uk-UA" sz="2400" b="1" i="1" dirty="0" err="1" smtClean="0">
                <a:solidFill>
                  <a:schemeClr val="bg1"/>
                </a:solidFill>
                <a:latin typeface="Bookman Old Style" pitchFamily="18" charset="0"/>
                <a:cs typeface="Times New Roman" pitchFamily="18" charset="0"/>
              </a:rPr>
              <a:t>милая</a:t>
            </a:r>
            <a:r>
              <a:rPr lang="uk-UA" sz="2400" b="1" i="1" dirty="0" smtClean="0">
                <a:solidFill>
                  <a:schemeClr val="bg1"/>
                </a:solidFill>
                <a:latin typeface="Bookman Old Style" pitchFamily="18" charset="0"/>
                <a:cs typeface="Times New Roman" pitchFamily="18" charset="0"/>
              </a:rPr>
              <a:t> — </a:t>
            </a:r>
          </a:p>
          <a:p>
            <a:pPr algn="ctr" fontAlgn="base"/>
            <a:r>
              <a:rPr lang="uk-UA" sz="2400" b="1" i="1" dirty="0" smtClean="0">
                <a:solidFill>
                  <a:schemeClr val="bg1"/>
                </a:solidFill>
                <a:latin typeface="Bookman Old Style" pitchFamily="18" charset="0"/>
                <a:cs typeface="Times New Roman" pitchFamily="18" charset="0"/>
              </a:rPr>
              <a:t>чи засмучена ти ходиш, </a:t>
            </a:r>
          </a:p>
          <a:p>
            <a:pPr algn="ctr" fontAlgn="base"/>
            <a:r>
              <a:rPr lang="uk-UA" sz="2400" b="1" i="1" dirty="0" smtClean="0">
                <a:solidFill>
                  <a:schemeClr val="bg1"/>
                </a:solidFill>
                <a:latin typeface="Bookman Old Style" pitchFamily="18" charset="0"/>
                <a:cs typeface="Times New Roman" pitchFamily="18" charset="0"/>
              </a:rPr>
              <a:t>чи налита щастям вкрай </a:t>
            </a:r>
          </a:p>
          <a:p>
            <a:pPr algn="ctr" fontAlgn="base"/>
            <a:r>
              <a:rPr lang="uk-UA" sz="2400" b="1" i="1" dirty="0" smtClean="0">
                <a:solidFill>
                  <a:schemeClr val="bg1"/>
                </a:solidFill>
                <a:latin typeface="Bookman Old Style" pitchFamily="18" charset="0"/>
                <a:cs typeface="Times New Roman" pitchFamily="18" charset="0"/>
              </a:rPr>
              <a:t>Там за нивами:</a:t>
            </a:r>
          </a:p>
          <a:p>
            <a:pPr algn="ctr" fontAlgn="base"/>
            <a:r>
              <a:rPr lang="uk-UA" sz="2400" b="1" i="1" dirty="0" smtClean="0">
                <a:solidFill>
                  <a:schemeClr val="bg1"/>
                </a:solidFill>
                <a:latin typeface="Bookman Old Style" pitchFamily="18" charset="0"/>
                <a:cs typeface="Times New Roman" pitchFamily="18" charset="0"/>
              </a:rPr>
              <a:t> Ой одкрий </a:t>
            </a:r>
          </a:p>
          <a:p>
            <a:pPr algn="ctr" fontAlgn="base"/>
            <a:r>
              <a:rPr lang="uk-UA" sz="2400" b="1" i="1" dirty="0" smtClean="0">
                <a:solidFill>
                  <a:schemeClr val="bg1"/>
                </a:solidFill>
                <a:latin typeface="Bookman Old Style" pitchFamily="18" charset="0"/>
                <a:cs typeface="Times New Roman" pitchFamily="18" charset="0"/>
              </a:rPr>
              <a:t>Колос </a:t>
            </a:r>
            <a:r>
              <a:rPr lang="uk-UA" sz="2400" b="1" i="1" dirty="0" err="1" smtClean="0">
                <a:solidFill>
                  <a:schemeClr val="bg1"/>
                </a:solidFill>
                <a:latin typeface="Bookman Old Style" pitchFamily="18" charset="0"/>
                <a:cs typeface="Times New Roman" pitchFamily="18" charset="0"/>
              </a:rPr>
              <a:t>вiй</a:t>
            </a:r>
            <a:r>
              <a:rPr lang="uk-UA" sz="2400" b="1" i="1" dirty="0" smtClean="0">
                <a:solidFill>
                  <a:schemeClr val="bg1"/>
                </a:solidFill>
                <a:latin typeface="Bookman Old Style" pitchFamily="18" charset="0"/>
                <a:cs typeface="Times New Roman" pitchFamily="18" charset="0"/>
              </a:rPr>
              <a:t>! </a:t>
            </a:r>
          </a:p>
          <a:p>
            <a:pPr algn="ctr" fontAlgn="base"/>
            <a:r>
              <a:rPr lang="uk-UA" sz="2400" b="1" i="1" dirty="0" err="1" smtClean="0">
                <a:solidFill>
                  <a:schemeClr val="bg1"/>
                </a:solidFill>
                <a:latin typeface="Bookman Old Style" pitchFamily="18" charset="0"/>
                <a:cs typeface="Times New Roman" pitchFamily="18" charset="0"/>
              </a:rPr>
              <a:t>Смiх</a:t>
            </a:r>
            <a:r>
              <a:rPr lang="uk-UA" sz="2400" b="1" i="1" dirty="0" smtClean="0">
                <a:solidFill>
                  <a:schemeClr val="bg1"/>
                </a:solidFill>
                <a:latin typeface="Bookman Old Style" pitchFamily="18" charset="0"/>
                <a:cs typeface="Times New Roman" pitchFamily="18" charset="0"/>
              </a:rPr>
              <a:t> буде, плач буде</a:t>
            </a:r>
          </a:p>
          <a:p>
            <a:pPr algn="ctr" fontAlgn="base"/>
            <a:r>
              <a:rPr lang="uk-UA" sz="2400" b="1" i="1" dirty="0" smtClean="0">
                <a:solidFill>
                  <a:schemeClr val="bg1"/>
                </a:solidFill>
                <a:latin typeface="Bookman Old Style" pitchFamily="18" charset="0"/>
                <a:cs typeface="Times New Roman" pitchFamily="18" charset="0"/>
              </a:rPr>
              <a:t> Перламутровий…</a:t>
            </a:r>
          </a:p>
        </p:txBody>
      </p:sp>
      <p:sp>
        <p:nvSpPr>
          <p:cNvPr id="7" name="Прямоугольник 6"/>
          <p:cNvSpPr/>
          <p:nvPr/>
        </p:nvSpPr>
        <p:spPr>
          <a:xfrm>
            <a:off x="395536" y="5949280"/>
            <a:ext cx="8424936" cy="646331"/>
          </a:xfrm>
          <a:prstGeom prst="rect">
            <a:avLst/>
          </a:prstGeom>
        </p:spPr>
        <p:txBody>
          <a:bodyPr wrap="square">
            <a:spAutoFit/>
          </a:bodyPr>
          <a:lstStyle/>
          <a:p>
            <a:r>
              <a:rPr lang="uk-UA" b="1" i="1" dirty="0" smtClean="0">
                <a:solidFill>
                  <a:srgbClr val="FFFF00"/>
                </a:solidFill>
                <a:latin typeface="Bookman Old Style" pitchFamily="18" charset="0"/>
              </a:rPr>
              <a:t>Розкривається піднесений душевний стан персонажа, який звертається до коханої із закликом відкрити своє серце весні.</a:t>
            </a:r>
            <a:endParaRPr lang="ru-RU" dirty="0">
              <a:solidFill>
                <a:srgbClr val="FFFF00"/>
              </a:solidFill>
              <a:latin typeface="Bookman Old Styl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0" fill="hold"/>
                                        <p:tgtEl>
                                          <p:spTgt spid="7"/>
                                        </p:tgtEl>
                                        <p:attrNameLst>
                                          <p:attrName>ppt_w</p:attrName>
                                        </p:attrNameLst>
                                      </p:cBhvr>
                                      <p:tavLst>
                                        <p:tav tm="0">
                                          <p:val>
                                            <p:fltVal val="0"/>
                                          </p:val>
                                        </p:tav>
                                        <p:tav tm="100000">
                                          <p:val>
                                            <p:strVal val="#ppt_w"/>
                                          </p:val>
                                        </p:tav>
                                      </p:tavLst>
                                    </p:anim>
                                    <p:anim calcmode="lin" valueType="num">
                                      <p:cBhvr>
                                        <p:cTn id="8" dur="5000" fill="hold"/>
                                        <p:tgtEl>
                                          <p:spTgt spid="7"/>
                                        </p:tgtEl>
                                        <p:attrNameLst>
                                          <p:attrName>ppt_h</p:attrName>
                                        </p:attrNameLst>
                                      </p:cBhvr>
                                      <p:tavLst>
                                        <p:tav tm="0">
                                          <p:val>
                                            <p:fltVal val="0"/>
                                          </p:val>
                                        </p:tav>
                                        <p:tav tm="100000">
                                          <p:val>
                                            <p:strVal val="#ppt_h"/>
                                          </p:val>
                                        </p:tav>
                                      </p:tavLst>
                                    </p:anim>
                                    <p:animEffect transition="in" filter="fade">
                                      <p:cBhvr>
                                        <p:cTn id="9" dur="5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2.mp3">
            <a:hlinkClick r:id="" action="ppaction://media"/>
          </p:cNvPr>
          <p:cNvPicPr>
            <a:picLocks noRot="1" noChangeAspect="1"/>
          </p:cNvPicPr>
          <p:nvPr>
            <a:audioFile r:link="rId1"/>
          </p:nvPr>
        </p:nvPicPr>
        <p:blipFill>
          <a:blip r:embed="rId3" cstate="print"/>
          <a:stretch>
            <a:fillRect/>
          </a:stretch>
        </p:blipFill>
        <p:spPr>
          <a:xfrm>
            <a:off x="8839200" y="6381328"/>
            <a:ext cx="304800" cy="304800"/>
          </a:xfrm>
          <a:prstGeom prst="rect">
            <a:avLst/>
          </a:prstGeom>
        </p:spPr>
      </p:pic>
      <p:pic>
        <p:nvPicPr>
          <p:cNvPr id="1026" name="Picture 2" descr="Похожее изображение"/>
          <p:cNvPicPr>
            <a:picLocks noChangeAspect="1" noChangeArrowheads="1"/>
          </p:cNvPicPr>
          <p:nvPr/>
        </p:nvPicPr>
        <p:blipFill>
          <a:blip r:embed="rId4" cstate="print"/>
          <a:srcRect/>
          <a:stretch>
            <a:fillRect/>
          </a:stretch>
        </p:blipFill>
        <p:spPr bwMode="auto">
          <a:xfrm>
            <a:off x="0" y="0"/>
            <a:ext cx="9229815" cy="6858000"/>
          </a:xfrm>
          <a:prstGeom prst="rect">
            <a:avLst/>
          </a:prstGeom>
          <a:noFill/>
        </p:spPr>
      </p:pic>
      <p:sp>
        <p:nvSpPr>
          <p:cNvPr id="1028" name="AutoShape 4" descr="Похожее изображение"/>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7" name="Прямоугольник 6"/>
          <p:cNvSpPr/>
          <p:nvPr/>
        </p:nvSpPr>
        <p:spPr>
          <a:xfrm>
            <a:off x="827584" y="1700808"/>
            <a:ext cx="5112568" cy="830997"/>
          </a:xfrm>
          <a:prstGeom prst="rect">
            <a:avLst/>
          </a:prstGeom>
        </p:spPr>
        <p:txBody>
          <a:bodyPr wrap="square">
            <a:spAutoFit/>
          </a:bodyPr>
          <a:lstStyle/>
          <a:p>
            <a:pPr algn="ctr"/>
            <a:r>
              <a:rPr lang="uk-UA" sz="2400" b="1" i="1" dirty="0" smtClean="0">
                <a:solidFill>
                  <a:srgbClr val="006600"/>
                </a:solidFill>
                <a:latin typeface="Bookman Old Style" pitchFamily="18" charset="0"/>
              </a:rPr>
              <a:t>Спробуймо  почути  звукову ритмомелодику  весни.</a:t>
            </a:r>
            <a:endParaRPr lang="ru-RU" sz="2400" b="1" i="1" dirty="0">
              <a:solidFill>
                <a:srgbClr val="006600"/>
              </a:solidFill>
              <a:latin typeface="Bookman Old Style" pitchFamily="18" charset="0"/>
            </a:endParaRPr>
          </a:p>
        </p:txBody>
      </p:sp>
      <p:pic>
        <p:nvPicPr>
          <p:cNvPr id="8" name="Picture 5" descr="C:\Users\User\Desktop\teacher_img.png"/>
          <p:cNvPicPr>
            <a:picLocks noChangeAspect="1" noChangeArrowheads="1"/>
          </p:cNvPicPr>
          <p:nvPr/>
        </p:nvPicPr>
        <p:blipFill>
          <a:blip r:embed="rId5" cstate="print"/>
          <a:srcRect/>
          <a:stretch>
            <a:fillRect/>
          </a:stretch>
        </p:blipFill>
        <p:spPr bwMode="auto">
          <a:xfrm>
            <a:off x="0" y="3258304"/>
            <a:ext cx="2915816" cy="3599696"/>
          </a:xfrm>
          <a:prstGeom prst="rect">
            <a:avLst/>
          </a:prstGeom>
          <a:noFill/>
        </p:spPr>
      </p:pic>
      <p:pic>
        <p:nvPicPr>
          <p:cNvPr id="10" name="Picture 2" descr="Похожее изображение"/>
          <p:cNvPicPr>
            <a:picLocks noChangeAspect="1" noChangeArrowheads="1" noCrop="1"/>
          </p:cNvPicPr>
          <p:nvPr/>
        </p:nvPicPr>
        <p:blipFill>
          <a:blip r:embed="rId6" cstate="print"/>
          <a:srcRect/>
          <a:stretch>
            <a:fillRect/>
          </a:stretch>
        </p:blipFill>
        <p:spPr bwMode="auto">
          <a:xfrm flipH="1">
            <a:off x="6228184" y="332656"/>
            <a:ext cx="1152128" cy="1512168"/>
          </a:xfrm>
          <a:prstGeom prst="rect">
            <a:avLst/>
          </a:prstGeom>
          <a:noFill/>
        </p:spPr>
      </p:pic>
      <p:sp>
        <p:nvSpPr>
          <p:cNvPr id="66563" name="Rectangle 3"/>
          <p:cNvSpPr>
            <a:spLocks noChangeArrowheads="1"/>
          </p:cNvSpPr>
          <p:nvPr/>
        </p:nvSpPr>
        <p:spPr bwMode="auto">
          <a:xfrm>
            <a:off x="3347864" y="2996952"/>
            <a:ext cx="45720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0975" algn="ctr" defTabSz="914400" rtl="0" eaLnBrk="1" fontAlgn="base" latinLnBrk="0" hangingPunct="1">
              <a:lnSpc>
                <a:spcPct val="100000"/>
              </a:lnSpc>
              <a:spcBef>
                <a:spcPct val="0"/>
              </a:spcBef>
              <a:spcAft>
                <a:spcPct val="0"/>
              </a:spcAft>
              <a:buClrTx/>
              <a:buSzTx/>
              <a:buFontTx/>
              <a:buNone/>
              <a:tabLst>
                <a:tab pos="342900" algn="l"/>
              </a:tabLst>
            </a:pPr>
            <a:r>
              <a:rPr kumimoji="0" lang="uk-UA" sz="2000" b="1" i="1" u="none" strike="noStrike" cap="none" normalizeH="0" baseline="0" dirty="0" smtClean="0">
                <a:ln>
                  <a:noFill/>
                </a:ln>
                <a:solidFill>
                  <a:srgbClr val="000099"/>
                </a:solidFill>
                <a:effectLst/>
                <a:latin typeface="Arial Black" pitchFamily="34" charset="0"/>
                <a:ea typeface="Times New Roman" pitchFamily="18" charset="0"/>
                <a:cs typeface="Arial" pitchFamily="34" charset="0"/>
              </a:rPr>
              <a:t>Кожна строфа складається із 2-х частин.</a:t>
            </a:r>
            <a:endParaRPr kumimoji="0" lang="ru-RU" sz="2000" b="0" i="0" u="none" strike="noStrike" cap="none" normalizeH="0" baseline="0" dirty="0" smtClean="0">
              <a:ln>
                <a:noFill/>
              </a:ln>
              <a:solidFill>
                <a:srgbClr val="000099"/>
              </a:solidFill>
              <a:effectLst/>
              <a:latin typeface="Arial Black" pitchFamily="34" charset="0"/>
              <a:cs typeface="Arial" pitchFamily="34" charset="0"/>
            </a:endParaRPr>
          </a:p>
          <a:p>
            <a:pPr marL="0" marR="0" lvl="0" indent="180975" algn="ctr" defTabSz="914400" rtl="0" eaLnBrk="0" fontAlgn="base" latinLnBrk="0" hangingPunct="0">
              <a:lnSpc>
                <a:spcPct val="100000"/>
              </a:lnSpc>
              <a:spcBef>
                <a:spcPct val="0"/>
              </a:spcBef>
              <a:spcAft>
                <a:spcPct val="0"/>
              </a:spcAft>
              <a:buClrTx/>
              <a:buSzTx/>
              <a:buFontTx/>
              <a:buNone/>
              <a:tabLst>
                <a:tab pos="342900" algn="l"/>
              </a:tabLst>
            </a:pPr>
            <a:r>
              <a:rPr kumimoji="0" lang="uk-UA" sz="2000" b="0" i="0" u="none" strike="noStrike" cap="none" normalizeH="0" baseline="0" dirty="0" smtClean="0">
                <a:ln>
                  <a:noFill/>
                </a:ln>
                <a:solidFill>
                  <a:srgbClr val="000099"/>
                </a:solidFill>
                <a:effectLst/>
                <a:latin typeface="Arial Black" pitchFamily="34" charset="0"/>
                <a:ea typeface="Times New Roman" pitchFamily="18" charset="0"/>
                <a:cs typeface="Arial" pitchFamily="34" charset="0"/>
              </a:rPr>
              <a:t>I – </a:t>
            </a:r>
            <a:r>
              <a:rPr kumimoji="0" lang="uk-UA" sz="20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оновлюється, </a:t>
            </a:r>
          </a:p>
          <a:p>
            <a:pPr marL="0" marR="0" lvl="0" indent="180975" algn="ctr" defTabSz="914400" rtl="0" eaLnBrk="0" fontAlgn="base" latinLnBrk="0" hangingPunct="0">
              <a:lnSpc>
                <a:spcPct val="100000"/>
              </a:lnSpc>
              <a:spcBef>
                <a:spcPct val="0"/>
              </a:spcBef>
              <a:spcAft>
                <a:spcPct val="0"/>
              </a:spcAft>
              <a:buClrTx/>
              <a:buSzTx/>
              <a:buFontTx/>
              <a:buNone/>
              <a:tabLst>
                <a:tab pos="342900" algn="l"/>
              </a:tabLst>
            </a:pPr>
            <a:r>
              <a:rPr kumimoji="0" lang="uk-UA" sz="2000" b="0" i="0" u="none" strike="noStrike" cap="none" normalizeH="0" baseline="0" dirty="0" smtClean="0">
                <a:ln>
                  <a:noFill/>
                </a:ln>
                <a:solidFill>
                  <a:srgbClr val="000099"/>
                </a:solidFill>
                <a:effectLst/>
                <a:latin typeface="Arial Black" pitchFamily="34" charset="0"/>
                <a:ea typeface="Times New Roman" pitchFamily="18" charset="0"/>
                <a:cs typeface="Arial" pitchFamily="34" charset="0"/>
              </a:rPr>
              <a:t>II – </a:t>
            </a:r>
            <a:r>
              <a:rPr kumimoji="0" lang="uk-UA" sz="20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повторюється із досить складними варіаціями, - такий повтор подібний до пісенного приспіву.</a:t>
            </a:r>
            <a:endParaRPr kumimoji="0" lang="uk-UA" sz="2000" b="0" i="0" u="none" strike="noStrike" cap="none" normalizeH="0" baseline="0" dirty="0" smtClean="0">
              <a:ln>
                <a:noFill/>
              </a:ln>
              <a:solidFill>
                <a:schemeClr val="tx1"/>
              </a:solidFill>
              <a:effectLst/>
              <a:latin typeface="Arial Black"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0" fill="hold" grpId="0" nodeType="clickEffect">
                                  <p:stCondLst>
                                    <p:cond delay="0"/>
                                  </p:stCondLst>
                                  <p:childTnLst>
                                    <p:set>
                                      <p:cBhvr>
                                        <p:cTn id="10" dur="1" fill="hold">
                                          <p:stCondLst>
                                            <p:cond delay="0"/>
                                          </p:stCondLst>
                                        </p:cTn>
                                        <p:tgtEl>
                                          <p:spTgt spid="66563"/>
                                        </p:tgtEl>
                                        <p:attrNameLst>
                                          <p:attrName>style.visibility</p:attrName>
                                        </p:attrNameLst>
                                      </p:cBhvr>
                                      <p:to>
                                        <p:strVal val="visible"/>
                                      </p:to>
                                    </p:set>
                                    <p:anim calcmode="lin" valueType="num">
                                      <p:cBhvr>
                                        <p:cTn id="11" dur="5000" fill="hold"/>
                                        <p:tgtEl>
                                          <p:spTgt spid="66563"/>
                                        </p:tgtEl>
                                        <p:attrNameLst>
                                          <p:attrName>ppt_w</p:attrName>
                                        </p:attrNameLst>
                                      </p:cBhvr>
                                      <p:tavLst>
                                        <p:tav tm="0">
                                          <p:val>
                                            <p:fltVal val="0"/>
                                          </p:val>
                                        </p:tav>
                                        <p:tav tm="100000">
                                          <p:val>
                                            <p:strVal val="#ppt_w"/>
                                          </p:val>
                                        </p:tav>
                                      </p:tavLst>
                                    </p:anim>
                                    <p:anim calcmode="lin" valueType="num">
                                      <p:cBhvr>
                                        <p:cTn id="12" dur="5000" fill="hold"/>
                                        <p:tgtEl>
                                          <p:spTgt spid="66563"/>
                                        </p:tgtEl>
                                        <p:attrNameLst>
                                          <p:attrName>ppt_h</p:attrName>
                                        </p:attrNameLst>
                                      </p:cBhvr>
                                      <p:tavLst>
                                        <p:tav tm="0">
                                          <p:val>
                                            <p:fltVal val="0"/>
                                          </p:val>
                                        </p:tav>
                                        <p:tav tm="100000">
                                          <p:val>
                                            <p:strVal val="#ppt_h"/>
                                          </p:val>
                                        </p:tav>
                                      </p:tavLst>
                                    </p:anim>
                                    <p:animEffect transition="in" filter="fade">
                                      <p:cBhvr>
                                        <p:cTn id="13" dur="5000"/>
                                        <p:tgtEl>
                                          <p:spTgt spid="6656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numSld="6">
                <p:cTn id="14" fill="hold" display="0">
                  <p:stCondLst>
                    <p:cond delay="indefinite"/>
                  </p:stCondLst>
                  <p:endCondLst>
                    <p:cond evt="onPrev" delay="0">
                      <p:tgtEl>
                        <p:sldTgt/>
                      </p:tgtEl>
                    </p:cond>
                    <p:cond evt="onStopAudio" delay="0">
                      <p:tgtEl>
                        <p:sldTgt/>
                      </p:tgtEl>
                    </p:cond>
                  </p:endCondLst>
                </p:cTn>
                <p:tgtEl>
                  <p:spTgt spid="9"/>
                </p:tgtEl>
              </p:cMediaNode>
            </p:audio>
          </p:childTnLst>
        </p:cTn>
      </p:par>
    </p:tnLst>
    <p:bldLst>
      <p:bldP spid="6656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pic>
        <p:nvPicPr>
          <p:cNvPr id="31746" name="Picture 2" descr="Картинки по запросу весна шаблон картинка"/>
          <p:cNvPicPr>
            <a:picLocks noChangeAspect="1" noChangeArrowheads="1"/>
          </p:cNvPicPr>
          <p:nvPr/>
        </p:nvPicPr>
        <p:blipFill>
          <a:blip r:embed="rId2" cstate="print"/>
          <a:srcRect/>
          <a:stretch>
            <a:fillRect/>
          </a:stretch>
        </p:blipFill>
        <p:spPr bwMode="auto">
          <a:xfrm>
            <a:off x="0" y="0"/>
            <a:ext cx="9144000" cy="5577840"/>
          </a:xfrm>
          <a:prstGeom prst="rect">
            <a:avLst/>
          </a:prstGeom>
          <a:noFill/>
        </p:spPr>
      </p:pic>
      <p:pic>
        <p:nvPicPr>
          <p:cNvPr id="1026" name="Picture 2" descr="http://is4.mzstatic.com/image/thumb/Publication71/v4/1b/ab/91/1bab915c-dfe0-318b-7921-b7efa9ef57c6/source/250x270bb.jpg"/>
          <p:cNvPicPr>
            <a:picLocks noChangeAspect="1" noChangeArrowheads="1"/>
          </p:cNvPicPr>
          <p:nvPr/>
        </p:nvPicPr>
        <p:blipFill>
          <a:blip r:embed="rId3" cstate="print"/>
          <a:srcRect/>
          <a:stretch>
            <a:fillRect/>
          </a:stretch>
        </p:blipFill>
        <p:spPr bwMode="auto">
          <a:xfrm>
            <a:off x="6084168" y="188640"/>
            <a:ext cx="1584176" cy="25309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Rectangle 1"/>
          <p:cNvSpPr>
            <a:spLocks noChangeArrowheads="1"/>
          </p:cNvSpPr>
          <p:nvPr/>
        </p:nvSpPr>
        <p:spPr bwMode="auto">
          <a:xfrm>
            <a:off x="179512" y="4633392"/>
            <a:ext cx="864096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0975" algn="ctr" defTabSz="914400" rtl="0" eaLnBrk="1" fontAlgn="base" latinLnBrk="0" hangingPunct="1">
              <a:lnSpc>
                <a:spcPct val="100000"/>
              </a:lnSpc>
              <a:spcBef>
                <a:spcPct val="0"/>
              </a:spcBef>
              <a:spcAft>
                <a:spcPct val="0"/>
              </a:spcAft>
              <a:buClrTx/>
              <a:buSzTx/>
              <a:buFontTx/>
              <a:buNone/>
              <a:tabLst/>
            </a:pPr>
            <a:r>
              <a:rPr kumimoji="0" lang="uk-UA" sz="2800" b="1" i="0" u="none" strike="noStrike" cap="none" normalizeH="0" baseline="0" dirty="0" smtClean="0">
                <a:ln>
                  <a:noFill/>
                </a:ln>
                <a:solidFill>
                  <a:schemeClr val="tx1"/>
                </a:solidFill>
                <a:effectLst/>
                <a:latin typeface="Bookman Old Style" pitchFamily="18" charset="0"/>
                <a:ea typeface="Times New Roman" pitchFamily="18" charset="0"/>
                <a:cs typeface="Arial" pitchFamily="34" charset="0"/>
              </a:rPr>
              <a:t>Ще не засвітилися на небі нашої літератури золоті «Сонячні кларнети»,</a:t>
            </a:r>
          </a:p>
          <a:p>
            <a:pPr marL="0" marR="0" lvl="0" indent="180975" algn="ctr" defTabSz="914400" rtl="0" eaLnBrk="1" fontAlgn="base" latinLnBrk="0" hangingPunct="1">
              <a:lnSpc>
                <a:spcPct val="100000"/>
              </a:lnSpc>
              <a:spcBef>
                <a:spcPct val="0"/>
              </a:spcBef>
              <a:spcAft>
                <a:spcPct val="0"/>
              </a:spcAft>
              <a:buClrTx/>
              <a:buSzTx/>
              <a:buFontTx/>
              <a:buNone/>
              <a:tabLst/>
            </a:pPr>
            <a:r>
              <a:rPr kumimoji="0" lang="uk-UA" sz="2800" b="1" i="0" u="none" strike="noStrike" cap="none" normalizeH="0" baseline="0" dirty="0" smtClean="0">
                <a:ln>
                  <a:noFill/>
                </a:ln>
                <a:solidFill>
                  <a:schemeClr val="tx1"/>
                </a:solidFill>
                <a:effectLst/>
                <a:latin typeface="Bookman Old Style" pitchFamily="18" charset="0"/>
                <a:ea typeface="Times New Roman" pitchFamily="18" charset="0"/>
                <a:cs typeface="Arial" pitchFamily="34" charset="0"/>
              </a:rPr>
              <a:t> а </a:t>
            </a:r>
            <a:r>
              <a:rPr kumimoji="0" lang="uk-UA" sz="2800" b="1" i="0" u="none" strike="noStrike" cap="none" normalizeH="0" baseline="0" dirty="0" smtClean="0">
                <a:ln>
                  <a:noFill/>
                </a:ln>
                <a:solidFill>
                  <a:srgbClr val="006600"/>
                </a:solidFill>
                <a:effectLst/>
                <a:latin typeface="Bookman Old Style" pitchFamily="18" charset="0"/>
                <a:ea typeface="Times New Roman" pitchFamily="18" charset="0"/>
                <a:cs typeface="Arial" pitchFamily="34" charset="0"/>
              </a:rPr>
              <a:t>Коцюбинський, </a:t>
            </a:r>
            <a:r>
              <a:rPr kumimoji="0" lang="uk-UA" sz="2800" b="1" i="0" u="none" strike="noStrike" cap="none" normalizeH="0" baseline="0" dirty="0" smtClean="0">
                <a:ln>
                  <a:noFill/>
                </a:ln>
                <a:solidFill>
                  <a:schemeClr val="tx1"/>
                </a:solidFill>
                <a:effectLst/>
                <a:latin typeface="Bookman Old Style" pitchFamily="18" charset="0"/>
                <a:ea typeface="Times New Roman" pitchFamily="18" charset="0"/>
                <a:cs typeface="Arial" pitchFamily="34" charset="0"/>
              </a:rPr>
              <a:t>послухавши вірші молодого </a:t>
            </a:r>
            <a:r>
              <a:rPr kumimoji="0" lang="uk-UA" sz="2800" b="1" u="none" strike="noStrike" cap="none" normalizeH="0" baseline="0" dirty="0" smtClean="0">
                <a:ln>
                  <a:noFill/>
                </a:ln>
                <a:solidFill>
                  <a:schemeClr val="tx1"/>
                </a:solidFill>
                <a:effectLst/>
                <a:latin typeface="Bookman Old Style" pitchFamily="18" charset="0"/>
                <a:ea typeface="Times New Roman" pitchFamily="18" charset="0"/>
                <a:cs typeface="Arial" pitchFamily="34" charset="0"/>
              </a:rPr>
              <a:t>Тичини, впевнено сказав: </a:t>
            </a:r>
          </a:p>
          <a:p>
            <a:pPr marL="0" marR="0" lvl="0" indent="180975" algn="ctr" defTabSz="914400" rtl="0" eaLnBrk="1" fontAlgn="base" latinLnBrk="0" hangingPunct="1">
              <a:lnSpc>
                <a:spcPct val="100000"/>
              </a:lnSpc>
              <a:spcBef>
                <a:spcPct val="0"/>
              </a:spcBef>
              <a:spcAft>
                <a:spcPct val="0"/>
              </a:spcAft>
              <a:buClrTx/>
              <a:buSzTx/>
              <a:buFontTx/>
              <a:buNone/>
              <a:tabLst/>
            </a:pPr>
            <a:r>
              <a:rPr kumimoji="0" lang="uk-UA" sz="2800" b="1" i="1" u="none" strike="noStrike" cap="none" normalizeH="0" baseline="0" dirty="0" smtClean="0">
                <a:ln>
                  <a:noFill/>
                </a:ln>
                <a:solidFill>
                  <a:srgbClr val="000099"/>
                </a:solidFill>
                <a:effectLst/>
                <a:latin typeface="Bookman Old Style" pitchFamily="18" charset="0"/>
                <a:ea typeface="Times New Roman" pitchFamily="18" charset="0"/>
                <a:cs typeface="Arial" pitchFamily="34" charset="0"/>
              </a:rPr>
              <a:t>«Між нами – поет». </a:t>
            </a:r>
            <a:endParaRPr kumimoji="0" lang="uk-UA" sz="2800" b="1" i="1" u="none" strike="noStrike" cap="none" normalizeH="0" baseline="0" dirty="0" smtClean="0">
              <a:ln>
                <a:noFill/>
              </a:ln>
              <a:solidFill>
                <a:srgbClr val="000099"/>
              </a:solidFill>
              <a:effectLst/>
              <a:latin typeface="Bookman Old Style" pitchFamily="18" charset="0"/>
              <a:cs typeface="Arial" pitchFamily="34" charset="0"/>
            </a:endParaRPr>
          </a:p>
        </p:txBody>
      </p:sp>
      <p:pic>
        <p:nvPicPr>
          <p:cNvPr id="9" name="Picture 5" descr="C:\Users\User\Desktop\1\13-07-24-kocubinskij-1.png"/>
          <p:cNvPicPr>
            <a:picLocks noChangeAspect="1" noChangeArrowheads="1"/>
          </p:cNvPicPr>
          <p:nvPr/>
        </p:nvPicPr>
        <p:blipFill>
          <a:blip r:embed="rId4" cstate="print"/>
          <a:srcRect/>
          <a:stretch>
            <a:fillRect/>
          </a:stretch>
        </p:blipFill>
        <p:spPr bwMode="auto">
          <a:xfrm>
            <a:off x="3923928" y="404664"/>
            <a:ext cx="2160240" cy="2985256"/>
          </a:xfrm>
          <a:prstGeom prst="rect">
            <a:avLst/>
          </a:prstGeom>
          <a:noFill/>
        </p:spPr>
      </p:pic>
      <p:pic>
        <p:nvPicPr>
          <p:cNvPr id="10" name="Picture 16" descr="Картинки по запросу Словничок картинка"/>
          <p:cNvPicPr>
            <a:picLocks noChangeAspect="1" noChangeArrowheads="1" noCrop="1"/>
          </p:cNvPicPr>
          <p:nvPr/>
        </p:nvPicPr>
        <p:blipFill>
          <a:blip r:embed="rId5" cstate="print"/>
          <a:srcRect/>
          <a:stretch>
            <a:fillRect/>
          </a:stretch>
        </p:blipFill>
        <p:spPr bwMode="auto">
          <a:xfrm>
            <a:off x="1043608" y="260648"/>
            <a:ext cx="1944216" cy="978495"/>
          </a:xfrm>
          <a:prstGeom prst="rect">
            <a:avLst/>
          </a:prstGeom>
          <a:noFill/>
        </p:spPr>
      </p:pic>
      <p:pic>
        <p:nvPicPr>
          <p:cNvPr id="11" name="Picture 16" descr="Картинки по запросу Словничок картинка"/>
          <p:cNvPicPr>
            <a:picLocks noChangeAspect="1" noChangeArrowheads="1" noCrop="1"/>
          </p:cNvPicPr>
          <p:nvPr/>
        </p:nvPicPr>
        <p:blipFill>
          <a:blip r:embed="rId5" cstate="print"/>
          <a:srcRect/>
          <a:stretch>
            <a:fillRect/>
          </a:stretch>
        </p:blipFill>
        <p:spPr bwMode="auto">
          <a:xfrm flipH="1">
            <a:off x="6588224" y="2780928"/>
            <a:ext cx="2034858" cy="1152128"/>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1026" name="Picture 2" descr="Похожее изображение"/>
          <p:cNvPicPr>
            <a:picLocks noChangeAspect="1" noChangeArrowheads="1"/>
          </p:cNvPicPr>
          <p:nvPr/>
        </p:nvPicPr>
        <p:blipFill>
          <a:blip r:embed="rId2" cstate="print"/>
          <a:srcRect b="18500"/>
          <a:stretch>
            <a:fillRect/>
          </a:stretch>
        </p:blipFill>
        <p:spPr bwMode="auto">
          <a:xfrm>
            <a:off x="-85815" y="17340"/>
            <a:ext cx="9229815" cy="6858000"/>
          </a:xfrm>
          <a:prstGeom prst="rect">
            <a:avLst/>
          </a:prstGeom>
          <a:noFill/>
        </p:spPr>
      </p:pic>
      <p:sp>
        <p:nvSpPr>
          <p:cNvPr id="1028" name="AutoShape 4" descr="Похожее изображение"/>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0" name="Picture 2" descr="Похожее изображение"/>
          <p:cNvPicPr>
            <a:picLocks noChangeAspect="1" noChangeArrowheads="1" noCrop="1"/>
          </p:cNvPicPr>
          <p:nvPr/>
        </p:nvPicPr>
        <p:blipFill>
          <a:blip r:embed="rId3" cstate="print"/>
          <a:srcRect/>
          <a:stretch>
            <a:fillRect/>
          </a:stretch>
        </p:blipFill>
        <p:spPr bwMode="auto">
          <a:xfrm flipH="1">
            <a:off x="4499992" y="4941168"/>
            <a:ext cx="1152128" cy="1512168"/>
          </a:xfrm>
          <a:prstGeom prst="rect">
            <a:avLst/>
          </a:prstGeom>
          <a:noFill/>
        </p:spPr>
      </p:pic>
      <p:pic>
        <p:nvPicPr>
          <p:cNvPr id="11" name="Picture 8" descr="Похожее изображение"/>
          <p:cNvPicPr>
            <a:picLocks noChangeAspect="1" noChangeArrowheads="1"/>
          </p:cNvPicPr>
          <p:nvPr/>
        </p:nvPicPr>
        <p:blipFill>
          <a:blip r:embed="rId4" cstate="print"/>
          <a:srcRect/>
          <a:stretch>
            <a:fillRect/>
          </a:stretch>
        </p:blipFill>
        <p:spPr bwMode="auto">
          <a:xfrm flipH="1">
            <a:off x="0" y="5301208"/>
            <a:ext cx="4136764" cy="1916832"/>
          </a:xfrm>
          <a:prstGeom prst="rect">
            <a:avLst/>
          </a:prstGeom>
          <a:noFill/>
        </p:spPr>
      </p:pic>
      <p:pic>
        <p:nvPicPr>
          <p:cNvPr id="12" name="Picture 8" descr="Похожее изображение"/>
          <p:cNvPicPr>
            <a:picLocks noChangeAspect="1" noChangeArrowheads="1"/>
          </p:cNvPicPr>
          <p:nvPr/>
        </p:nvPicPr>
        <p:blipFill>
          <a:blip r:embed="rId4" cstate="print"/>
          <a:srcRect/>
          <a:stretch>
            <a:fillRect/>
          </a:stretch>
        </p:blipFill>
        <p:spPr bwMode="auto">
          <a:xfrm>
            <a:off x="4283968" y="5229200"/>
            <a:ext cx="4443007" cy="1929932"/>
          </a:xfrm>
          <a:prstGeom prst="rect">
            <a:avLst/>
          </a:prstGeom>
          <a:noFill/>
        </p:spPr>
      </p:pic>
      <p:pic>
        <p:nvPicPr>
          <p:cNvPr id="14" name="Picture 2" descr="Похожее изображение"/>
          <p:cNvPicPr>
            <a:picLocks noChangeAspect="1" noChangeArrowheads="1" noCrop="1"/>
          </p:cNvPicPr>
          <p:nvPr/>
        </p:nvPicPr>
        <p:blipFill>
          <a:blip r:embed="rId3" cstate="print"/>
          <a:srcRect/>
          <a:stretch>
            <a:fillRect/>
          </a:stretch>
        </p:blipFill>
        <p:spPr bwMode="auto">
          <a:xfrm>
            <a:off x="2699792" y="5013176"/>
            <a:ext cx="1296144" cy="1512168"/>
          </a:xfrm>
          <a:prstGeom prst="rect">
            <a:avLst/>
          </a:prstGeom>
          <a:noFill/>
        </p:spPr>
      </p:pic>
      <p:sp>
        <p:nvSpPr>
          <p:cNvPr id="69633" name="Rectangle 1"/>
          <p:cNvSpPr>
            <a:spLocks noChangeArrowheads="1"/>
          </p:cNvSpPr>
          <p:nvPr/>
        </p:nvSpPr>
        <p:spPr bwMode="auto">
          <a:xfrm>
            <a:off x="0" y="2060848"/>
            <a:ext cx="7956376"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0975" algn="ctr" defTabSz="914400" rtl="0" eaLnBrk="1" fontAlgn="base" latinLnBrk="0" hangingPunct="1">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Вірш </a:t>
            </a:r>
            <a:r>
              <a:rPr kumimoji="0" lang="uk-UA" sz="2000" b="0" i="0" u="none" strike="noStrike" cap="none" normalizeH="0" baseline="0" dirty="0" smtClean="0">
                <a:ln>
                  <a:noFill/>
                </a:ln>
                <a:solidFill>
                  <a:srgbClr val="000099"/>
                </a:solidFill>
                <a:effectLst/>
                <a:latin typeface="Arial Black" pitchFamily="34" charset="0"/>
                <a:ea typeface="Times New Roman" pitchFamily="18" charset="0"/>
                <a:cs typeface="Arial" pitchFamily="34" charset="0"/>
              </a:rPr>
              <a:t>«Арфами, </a:t>
            </a:r>
            <a:r>
              <a:rPr kumimoji="0" lang="uk-UA" sz="2000" b="0" i="0" u="none" strike="noStrike" cap="none" normalizeH="0" baseline="0" dirty="0" err="1" smtClean="0">
                <a:ln>
                  <a:noFill/>
                </a:ln>
                <a:solidFill>
                  <a:srgbClr val="000099"/>
                </a:solidFill>
                <a:effectLst/>
                <a:latin typeface="Arial Black" pitchFamily="34" charset="0"/>
                <a:ea typeface="Times New Roman" pitchFamily="18" charset="0"/>
                <a:cs typeface="Arial" pitchFamily="34" charset="0"/>
              </a:rPr>
              <a:t>арфами</a:t>
            </a:r>
            <a:r>
              <a:rPr kumimoji="0" lang="uk-UA" sz="2000" b="0" i="0" u="none" strike="noStrike" cap="none" normalizeH="0" baseline="0" dirty="0" smtClean="0">
                <a:ln>
                  <a:noFill/>
                </a:ln>
                <a:solidFill>
                  <a:srgbClr val="000099"/>
                </a:solidFill>
                <a:effectLst/>
                <a:latin typeface="Arial Black" pitchFamily="34" charset="0"/>
                <a:ea typeface="Times New Roman" pitchFamily="18" charset="0"/>
                <a:cs typeface="Arial" pitchFamily="34" charset="0"/>
              </a:rPr>
              <a:t>...» </a:t>
            </a:r>
            <a:r>
              <a:rPr kumimoji="0" lang="uk-UA" sz="20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нагадує нам, </a:t>
            </a:r>
          </a:p>
          <a:p>
            <a:pPr marL="0" marR="0" lvl="0" indent="180975" algn="ctr" defTabSz="914400" rtl="0" eaLnBrk="1" fontAlgn="base" latinLnBrk="0" hangingPunct="1">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що його автор був професійним диригентом.</a:t>
            </a:r>
            <a:endParaRPr kumimoji="0" lang="ru-RU" sz="2000" b="0" i="0" u="none" strike="noStrike" cap="none" normalizeH="0" baseline="0" dirty="0" smtClean="0">
              <a:ln>
                <a:noFill/>
              </a:ln>
              <a:solidFill>
                <a:schemeClr val="tx1"/>
              </a:solidFill>
              <a:effectLst/>
              <a:latin typeface="Arial Black" pitchFamily="34" charset="0"/>
              <a:cs typeface="Arial" pitchFamily="34" charset="0"/>
            </a:endParaRPr>
          </a:p>
          <a:p>
            <a:pPr marL="0" marR="0" lvl="0" indent="180975" algn="ctr" defTabSz="914400" rtl="0" eaLnBrk="0" fontAlgn="base" latinLnBrk="0" hangingPunct="0">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У ритмомелодійному плані поезія -</a:t>
            </a:r>
            <a:r>
              <a:rPr kumimoji="0" lang="uk-UA" sz="2000" b="0" i="0" u="none" strike="noStrike" cap="none" normalizeH="0" dirty="0" smtClean="0">
                <a:ln>
                  <a:noFill/>
                </a:ln>
                <a:solidFill>
                  <a:schemeClr val="tx1"/>
                </a:solidFill>
                <a:effectLst/>
                <a:latin typeface="Arial Black" pitchFamily="34" charset="0"/>
                <a:ea typeface="Times New Roman" pitchFamily="18" charset="0"/>
                <a:cs typeface="Arial" pitchFamily="34" charset="0"/>
              </a:rPr>
              <a:t> </a:t>
            </a:r>
            <a:r>
              <a:rPr kumimoji="0" lang="uk-UA" sz="20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звучання хору або ж оркестру.</a:t>
            </a:r>
            <a:endParaRPr kumimoji="0" lang="ru-RU" sz="2000" b="0" i="0" u="none" strike="noStrike" cap="none" normalizeH="0" baseline="0" dirty="0" smtClean="0">
              <a:ln>
                <a:noFill/>
              </a:ln>
              <a:solidFill>
                <a:schemeClr val="tx1"/>
              </a:solidFill>
              <a:effectLst/>
              <a:latin typeface="Arial Black" pitchFamily="34" charset="0"/>
              <a:cs typeface="Arial" pitchFamily="34" charset="0"/>
            </a:endParaRPr>
          </a:p>
          <a:p>
            <a:pPr marL="0" marR="0" lvl="0" indent="180975" algn="ctr" defTabSz="914400" rtl="0" eaLnBrk="0" fontAlgn="base" latinLnBrk="0" hangingPunct="0">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Сучасний дослідник Г.</a:t>
            </a:r>
            <a:r>
              <a:rPr kumimoji="0" lang="uk-UA" sz="2000" b="0" i="0" u="none" strike="noStrike" cap="none" normalizeH="0" baseline="0" dirty="0" err="1" smtClean="0">
                <a:ln>
                  <a:noFill/>
                </a:ln>
                <a:solidFill>
                  <a:schemeClr val="tx1"/>
                </a:solidFill>
                <a:effectLst/>
                <a:latin typeface="Arial Black" pitchFamily="34" charset="0"/>
                <a:ea typeface="Times New Roman" pitchFamily="18" charset="0"/>
                <a:cs typeface="Arial" pitchFamily="34" charset="0"/>
              </a:rPr>
              <a:t>Клочек</a:t>
            </a:r>
            <a:r>
              <a:rPr kumimoji="0" lang="uk-UA" sz="20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 писав: «Арфами...» - ніби рука музиканта двічі плавно торкнулась струн,</a:t>
            </a:r>
          </a:p>
          <a:p>
            <a:pPr marL="0" marR="0" lvl="0" indent="180975" algn="ctr" defTabSz="914400" rtl="0" eaLnBrk="0" fontAlgn="base" latinLnBrk="0" hangingPunct="0">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 і вони обізвались далеким, тремтливим, ледь чутним звучанням. А потім швидкий темп:</a:t>
            </a:r>
            <a:endParaRPr kumimoji="0" lang="ru-RU" sz="2000" b="0" i="0" u="none" strike="noStrike" cap="none" normalizeH="0" baseline="0" dirty="0" smtClean="0">
              <a:ln>
                <a:noFill/>
              </a:ln>
              <a:solidFill>
                <a:schemeClr val="tx1"/>
              </a:solidFill>
              <a:effectLst/>
              <a:latin typeface="Arial Black" pitchFamily="34" charset="0"/>
              <a:cs typeface="Arial" pitchFamily="34" charset="0"/>
            </a:endParaRPr>
          </a:p>
          <a:p>
            <a:pPr marL="0" marR="0" lvl="0" indent="180975" algn="ctr" defTabSz="914400" rtl="0" eaLnBrk="0" fontAlgn="base" latinLnBrk="0" hangingPunct="0">
              <a:lnSpc>
                <a:spcPct val="100000"/>
              </a:lnSpc>
              <a:spcBef>
                <a:spcPct val="0"/>
              </a:spcBef>
              <a:spcAft>
                <a:spcPct val="0"/>
              </a:spcAft>
              <a:buClrTx/>
              <a:buSzTx/>
              <a:buFontTx/>
              <a:buNone/>
              <a:tabLst/>
            </a:pPr>
            <a:r>
              <a:rPr kumimoji="0" lang="uk-UA" sz="2000" b="0" i="0" u="none" strike="noStrike" cap="none" normalizeH="0" baseline="0" dirty="0" smtClean="0">
                <a:ln>
                  <a:noFill/>
                </a:ln>
                <a:solidFill>
                  <a:srgbClr val="C00000"/>
                </a:solidFill>
                <a:effectLst/>
                <a:latin typeface="Arial Black" pitchFamily="34" charset="0"/>
                <a:ea typeface="Times New Roman" pitchFamily="18" charset="0"/>
                <a:cs typeface="Arial" pitchFamily="34" charset="0"/>
              </a:rPr>
              <a:t>Золотими, голосними обізвалися гаї </a:t>
            </a:r>
            <a:endParaRPr kumimoji="0" lang="ru-RU" sz="2000" b="0" i="0" u="none" strike="noStrike" cap="none" normalizeH="0" baseline="0" dirty="0" smtClean="0">
              <a:ln>
                <a:noFill/>
              </a:ln>
              <a:solidFill>
                <a:srgbClr val="C00000"/>
              </a:solidFill>
              <a:effectLst/>
              <a:latin typeface="Arial Black" pitchFamily="34" charset="0"/>
              <a:cs typeface="Arial" pitchFamily="34" charset="0"/>
            </a:endParaRPr>
          </a:p>
          <a:p>
            <a:pPr marL="0" marR="0" lvl="0" indent="180975" algn="ctr" defTabSz="914400" rtl="0" eaLnBrk="0" fontAlgn="base" latinLnBrk="0" hangingPunct="0">
              <a:lnSpc>
                <a:spcPct val="100000"/>
              </a:lnSpc>
              <a:spcBef>
                <a:spcPct val="0"/>
              </a:spcBef>
              <a:spcAft>
                <a:spcPct val="0"/>
              </a:spcAft>
              <a:buClrTx/>
              <a:buSzTx/>
              <a:buFontTx/>
              <a:buNone/>
              <a:tabLst/>
            </a:pPr>
            <a:r>
              <a:rPr kumimoji="0" lang="uk-UA" sz="2000" b="0" i="0" u="none" strike="noStrike" cap="none" normalizeH="0" baseline="0" dirty="0" err="1" smtClean="0">
                <a:ln>
                  <a:noFill/>
                </a:ln>
                <a:solidFill>
                  <a:srgbClr val="C00000"/>
                </a:solidFill>
                <a:effectLst/>
                <a:latin typeface="Arial Black" pitchFamily="34" charset="0"/>
                <a:ea typeface="Times New Roman" pitchFamily="18" charset="0"/>
                <a:cs typeface="Arial" pitchFamily="34" charset="0"/>
              </a:rPr>
              <a:t>Самодзвонними</a:t>
            </a:r>
            <a:r>
              <a:rPr kumimoji="0" lang="uk-UA" sz="2000" b="0" i="0" u="none" strike="noStrike" cap="none" normalizeH="0" baseline="0" dirty="0" smtClean="0">
                <a:ln>
                  <a:noFill/>
                </a:ln>
                <a:solidFill>
                  <a:srgbClr val="C00000"/>
                </a:solidFill>
                <a:effectLst/>
                <a:latin typeface="Arial Black" pitchFamily="34" charset="0"/>
                <a:ea typeface="Times New Roman" pitchFamily="18" charset="0"/>
                <a:cs typeface="Arial" pitchFamily="34" charset="0"/>
              </a:rPr>
              <a:t>...</a:t>
            </a:r>
            <a:endParaRPr kumimoji="0" lang="ru-RU" sz="2000" b="0" i="0" u="none" strike="noStrike" cap="none" normalizeH="0" baseline="0" dirty="0" smtClean="0">
              <a:ln>
                <a:noFill/>
              </a:ln>
              <a:solidFill>
                <a:srgbClr val="C00000"/>
              </a:solidFill>
              <a:effectLst/>
              <a:latin typeface="Arial Black" pitchFamily="34" charset="0"/>
              <a:cs typeface="Arial" pitchFamily="34" charset="0"/>
            </a:endParaRPr>
          </a:p>
        </p:txBody>
      </p:sp>
      <p:pic>
        <p:nvPicPr>
          <p:cNvPr id="15" name="Picture 2" descr="Похожее изображение"/>
          <p:cNvPicPr>
            <a:picLocks noChangeAspect="1" noChangeArrowheads="1" noCrop="1"/>
          </p:cNvPicPr>
          <p:nvPr/>
        </p:nvPicPr>
        <p:blipFill>
          <a:blip r:embed="rId3" cstate="print"/>
          <a:srcRect/>
          <a:stretch>
            <a:fillRect/>
          </a:stretch>
        </p:blipFill>
        <p:spPr bwMode="auto">
          <a:xfrm flipH="1">
            <a:off x="6228184" y="332656"/>
            <a:ext cx="1152128" cy="1512168"/>
          </a:xfrm>
          <a:prstGeom prst="rect">
            <a:avLst/>
          </a:prstGeom>
          <a:noFill/>
        </p:spPr>
      </p:pic>
      <p:pic>
        <p:nvPicPr>
          <p:cNvPr id="13" name="Picture 4" descr="Картинки по запросу анімація  жайворонок"/>
          <p:cNvPicPr>
            <a:picLocks noChangeAspect="1" noChangeArrowheads="1"/>
          </p:cNvPicPr>
          <p:nvPr/>
        </p:nvPicPr>
        <p:blipFill>
          <a:blip r:embed="rId5" cstate="print"/>
          <a:srcRect/>
          <a:stretch>
            <a:fillRect/>
          </a:stretch>
        </p:blipFill>
        <p:spPr bwMode="auto">
          <a:xfrm>
            <a:off x="1331640" y="800708"/>
            <a:ext cx="1177826" cy="792088"/>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1026" name="Picture 2" descr="Похожее изображение"/>
          <p:cNvPicPr>
            <a:picLocks noChangeAspect="1" noChangeArrowheads="1"/>
          </p:cNvPicPr>
          <p:nvPr/>
        </p:nvPicPr>
        <p:blipFill>
          <a:blip r:embed="rId2" cstate="print"/>
          <a:srcRect b="18500"/>
          <a:stretch>
            <a:fillRect/>
          </a:stretch>
        </p:blipFill>
        <p:spPr bwMode="auto">
          <a:xfrm>
            <a:off x="-85815" y="29559"/>
            <a:ext cx="9229815" cy="6858000"/>
          </a:xfrm>
          <a:prstGeom prst="rect">
            <a:avLst/>
          </a:prstGeom>
          <a:noFill/>
        </p:spPr>
      </p:pic>
      <p:sp>
        <p:nvSpPr>
          <p:cNvPr id="1028" name="AutoShape 4" descr="Похожее изображение"/>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 name="Прямоугольник 5"/>
          <p:cNvSpPr/>
          <p:nvPr/>
        </p:nvSpPr>
        <p:spPr>
          <a:xfrm>
            <a:off x="179512" y="1772816"/>
            <a:ext cx="8208912" cy="4708981"/>
          </a:xfrm>
          <a:prstGeom prst="rect">
            <a:avLst/>
          </a:prstGeom>
        </p:spPr>
        <p:txBody>
          <a:bodyPr wrap="square">
            <a:spAutoFit/>
          </a:bodyPr>
          <a:lstStyle/>
          <a:p>
            <a:pPr lvl="0" indent="180975" eaLnBrk="0" fontAlgn="base" hangingPunct="0">
              <a:spcBef>
                <a:spcPct val="0"/>
              </a:spcBef>
              <a:spcAft>
                <a:spcPct val="0"/>
              </a:spcAft>
              <a:tabLst>
                <a:tab pos="342900" algn="l"/>
              </a:tabLst>
            </a:pPr>
            <a:r>
              <a:rPr lang="uk-UA" sz="2000" b="1" dirty="0" smtClean="0">
                <a:solidFill>
                  <a:srgbClr val="0000CC"/>
                </a:solidFill>
                <a:latin typeface="Arial Black" pitchFamily="34" charset="0"/>
                <a:ea typeface="Times New Roman" pitchFamily="18" charset="0"/>
                <a:cs typeface="Arial" pitchFamily="34" charset="0"/>
              </a:rPr>
              <a:t>Рік створення:</a:t>
            </a:r>
            <a:r>
              <a:rPr lang="uk-UA" sz="2000" dirty="0" smtClean="0">
                <a:latin typeface="Arial Black" pitchFamily="34" charset="0"/>
                <a:ea typeface="Times New Roman" pitchFamily="18" charset="0"/>
                <a:cs typeface="Arial" pitchFamily="34" charset="0"/>
              </a:rPr>
              <a:t> 1914. </a:t>
            </a:r>
          </a:p>
          <a:p>
            <a:pPr lvl="0" indent="180975" eaLnBrk="0" fontAlgn="base" hangingPunct="0">
              <a:spcBef>
                <a:spcPct val="0"/>
              </a:spcBef>
              <a:spcAft>
                <a:spcPct val="0"/>
              </a:spcAft>
              <a:tabLst>
                <a:tab pos="342900" algn="l"/>
              </a:tabLst>
            </a:pPr>
            <a:r>
              <a:rPr lang="uk-UA" sz="2000" dirty="0" smtClean="0">
                <a:solidFill>
                  <a:srgbClr val="0000CC"/>
                </a:solidFill>
                <a:latin typeface="Arial Black" pitchFamily="34" charset="0"/>
                <a:ea typeface="Times New Roman" pitchFamily="18" charset="0"/>
                <a:cs typeface="Arial" pitchFamily="34" charset="0"/>
              </a:rPr>
              <a:t>Збірка: </a:t>
            </a:r>
            <a:r>
              <a:rPr lang="uk-UA" sz="2000" dirty="0" smtClean="0">
                <a:latin typeface="Arial Black" pitchFamily="34" charset="0"/>
                <a:ea typeface="Times New Roman" pitchFamily="18" charset="0"/>
                <a:cs typeface="Arial" pitchFamily="34" charset="0"/>
              </a:rPr>
              <a:t>«Сонячні кларнети».</a:t>
            </a:r>
            <a:endParaRPr lang="ru-RU" sz="2000" dirty="0" smtClean="0">
              <a:latin typeface="Arial Black" pitchFamily="34" charset="0"/>
              <a:ea typeface="Times New Roman" pitchFamily="18" charset="0"/>
              <a:cs typeface="Arial" pitchFamily="34" charset="0"/>
            </a:endParaRPr>
          </a:p>
          <a:p>
            <a:pPr lvl="0" indent="180975" eaLnBrk="0" fontAlgn="base" hangingPunct="0">
              <a:spcBef>
                <a:spcPct val="0"/>
              </a:spcBef>
              <a:spcAft>
                <a:spcPct val="0"/>
              </a:spcAft>
              <a:tabLst>
                <a:tab pos="342900" algn="l"/>
              </a:tabLst>
            </a:pPr>
            <a:r>
              <a:rPr lang="uk-UA" sz="2000" b="1" dirty="0" smtClean="0">
                <a:solidFill>
                  <a:srgbClr val="0000CC"/>
                </a:solidFill>
                <a:latin typeface="Arial Black" pitchFamily="34" charset="0"/>
                <a:ea typeface="Times New Roman" pitchFamily="18" charset="0"/>
                <a:cs typeface="Arial" pitchFamily="34" charset="0"/>
              </a:rPr>
              <a:t>Напрям:</a:t>
            </a:r>
            <a:r>
              <a:rPr lang="uk-UA" sz="2000" dirty="0" smtClean="0">
                <a:latin typeface="Arial Black" pitchFamily="34" charset="0"/>
                <a:ea typeface="Times New Roman" pitchFamily="18" charset="0"/>
                <a:cs typeface="Arial" pitchFamily="34" charset="0"/>
              </a:rPr>
              <a:t> модернізм.</a:t>
            </a:r>
            <a:endParaRPr lang="ru-RU" sz="2000" dirty="0" smtClean="0">
              <a:latin typeface="Arial Black" pitchFamily="34" charset="0"/>
              <a:ea typeface="Times New Roman" pitchFamily="18" charset="0"/>
              <a:cs typeface="Arial" pitchFamily="34" charset="0"/>
            </a:endParaRPr>
          </a:p>
          <a:p>
            <a:pPr lvl="0" indent="180975" eaLnBrk="0" fontAlgn="base" hangingPunct="0">
              <a:spcBef>
                <a:spcPct val="0"/>
              </a:spcBef>
              <a:spcAft>
                <a:spcPct val="0"/>
              </a:spcAft>
              <a:tabLst>
                <a:tab pos="342900" algn="l"/>
              </a:tabLst>
            </a:pPr>
            <a:r>
              <a:rPr lang="uk-UA" sz="2000" b="1" dirty="0" smtClean="0">
                <a:solidFill>
                  <a:srgbClr val="0000CC"/>
                </a:solidFill>
                <a:latin typeface="Arial Black" pitchFamily="34" charset="0"/>
                <a:ea typeface="Times New Roman" pitchFamily="18" charset="0"/>
                <a:cs typeface="Arial" pitchFamily="34" charset="0"/>
              </a:rPr>
              <a:t>Течія:</a:t>
            </a:r>
            <a:r>
              <a:rPr lang="uk-UA" sz="2000" dirty="0" smtClean="0">
                <a:latin typeface="Arial Black" pitchFamily="34" charset="0"/>
                <a:ea typeface="Times New Roman" pitchFamily="18" charset="0"/>
                <a:cs typeface="Arial" pitchFamily="34" charset="0"/>
              </a:rPr>
              <a:t> поєднання різних стильових тенденцій </a:t>
            </a:r>
          </a:p>
          <a:p>
            <a:pPr lvl="0" indent="180975" eaLnBrk="0" fontAlgn="base" hangingPunct="0">
              <a:spcBef>
                <a:spcPct val="0"/>
              </a:spcBef>
              <a:spcAft>
                <a:spcPct val="0"/>
              </a:spcAft>
              <a:tabLst>
                <a:tab pos="342900" algn="l"/>
              </a:tabLst>
            </a:pPr>
            <a:r>
              <a:rPr lang="uk-UA" sz="2000" dirty="0" smtClean="0">
                <a:latin typeface="Arial Black" pitchFamily="34" charset="0"/>
                <a:ea typeface="Times New Roman" pitchFamily="18" charset="0"/>
                <a:cs typeface="Arial" pitchFamily="34" charset="0"/>
              </a:rPr>
              <a:t>символізму, неоромантизму, експресіонізму, імпресіонізму; «</a:t>
            </a:r>
            <a:r>
              <a:rPr lang="uk-UA" sz="2000" dirty="0" err="1" smtClean="0">
                <a:latin typeface="Arial Black" pitchFamily="34" charset="0"/>
                <a:ea typeface="Times New Roman" pitchFamily="18" charset="0"/>
                <a:cs typeface="Arial" pitchFamily="34" charset="0"/>
              </a:rPr>
              <a:t>кларнетизм</a:t>
            </a:r>
            <a:r>
              <a:rPr lang="uk-UA" sz="2000" dirty="0" smtClean="0">
                <a:latin typeface="Arial Black" pitchFamily="34" charset="0"/>
                <a:ea typeface="Times New Roman" pitchFamily="18" charset="0"/>
                <a:cs typeface="Arial" pitchFamily="34" charset="0"/>
              </a:rPr>
              <a:t>».</a:t>
            </a:r>
            <a:endParaRPr lang="ru-RU" sz="2000" dirty="0" smtClean="0">
              <a:latin typeface="Arial Black" pitchFamily="34" charset="0"/>
              <a:ea typeface="Times New Roman" pitchFamily="18" charset="0"/>
              <a:cs typeface="Arial" pitchFamily="34" charset="0"/>
            </a:endParaRPr>
          </a:p>
          <a:p>
            <a:pPr lvl="0" indent="180975" eaLnBrk="0" fontAlgn="base" hangingPunct="0">
              <a:spcBef>
                <a:spcPct val="0"/>
              </a:spcBef>
              <a:spcAft>
                <a:spcPct val="0"/>
              </a:spcAft>
              <a:tabLst>
                <a:tab pos="342900" algn="l"/>
              </a:tabLst>
            </a:pPr>
            <a:r>
              <a:rPr lang="uk-UA" sz="2000" b="1" dirty="0" smtClean="0">
                <a:solidFill>
                  <a:srgbClr val="0000CC"/>
                </a:solidFill>
                <a:latin typeface="Arial Black" pitchFamily="34" charset="0"/>
                <a:ea typeface="Times New Roman" pitchFamily="18" charset="0"/>
                <a:cs typeface="Arial" pitchFamily="34" charset="0"/>
              </a:rPr>
              <a:t>Рід:</a:t>
            </a:r>
            <a:r>
              <a:rPr lang="uk-UA" sz="2000" dirty="0" smtClean="0">
                <a:latin typeface="Arial Black" pitchFamily="34" charset="0"/>
                <a:ea typeface="Times New Roman" pitchFamily="18" charset="0"/>
                <a:cs typeface="Arial" pitchFamily="34" charset="0"/>
              </a:rPr>
              <a:t> лірика. </a:t>
            </a:r>
            <a:endParaRPr lang="ru-RU" sz="2000" dirty="0" smtClean="0">
              <a:latin typeface="Arial Black" pitchFamily="34" charset="0"/>
              <a:ea typeface="Times New Roman" pitchFamily="18" charset="0"/>
              <a:cs typeface="Arial" pitchFamily="34" charset="0"/>
            </a:endParaRPr>
          </a:p>
          <a:p>
            <a:pPr lvl="0" indent="180975" eaLnBrk="0" fontAlgn="base" hangingPunct="0">
              <a:spcBef>
                <a:spcPct val="0"/>
              </a:spcBef>
              <a:spcAft>
                <a:spcPct val="0"/>
              </a:spcAft>
              <a:tabLst>
                <a:tab pos="342900" algn="l"/>
              </a:tabLst>
            </a:pPr>
            <a:r>
              <a:rPr lang="uk-UA" sz="2000" b="1" dirty="0" smtClean="0">
                <a:solidFill>
                  <a:srgbClr val="0000CC"/>
                </a:solidFill>
                <a:latin typeface="Arial Black" pitchFamily="34" charset="0"/>
                <a:ea typeface="Times New Roman" pitchFamily="18" charset="0"/>
                <a:cs typeface="Arial" pitchFamily="34" charset="0"/>
              </a:rPr>
              <a:t>Жанр:</a:t>
            </a:r>
            <a:r>
              <a:rPr lang="uk-UA" sz="2000" dirty="0" smtClean="0">
                <a:latin typeface="Arial Black" pitchFamily="34" charset="0"/>
                <a:ea typeface="Times New Roman" pitchFamily="18" charset="0"/>
                <a:cs typeface="Arial" pitchFamily="34" charset="0"/>
              </a:rPr>
              <a:t> вірш.</a:t>
            </a:r>
            <a:endParaRPr lang="ru-RU" sz="2000" dirty="0" smtClean="0">
              <a:latin typeface="Arial Black" pitchFamily="34" charset="0"/>
              <a:ea typeface="Times New Roman" pitchFamily="18" charset="0"/>
              <a:cs typeface="Arial" pitchFamily="34" charset="0"/>
            </a:endParaRPr>
          </a:p>
          <a:p>
            <a:pPr lvl="0" indent="180975" eaLnBrk="0" fontAlgn="base" hangingPunct="0">
              <a:spcBef>
                <a:spcPct val="0"/>
              </a:spcBef>
              <a:spcAft>
                <a:spcPct val="0"/>
              </a:spcAft>
              <a:tabLst>
                <a:tab pos="342900" algn="l"/>
              </a:tabLst>
            </a:pPr>
            <a:r>
              <a:rPr lang="uk-UA" sz="2000" b="1" dirty="0" smtClean="0">
                <a:solidFill>
                  <a:srgbClr val="0000CC"/>
                </a:solidFill>
                <a:latin typeface="Arial Black" pitchFamily="34" charset="0"/>
                <a:ea typeface="Times New Roman" pitchFamily="18" charset="0"/>
                <a:cs typeface="Arial" pitchFamily="34" charset="0"/>
              </a:rPr>
              <a:t>Тематичний різновид:</a:t>
            </a:r>
            <a:r>
              <a:rPr lang="uk-UA" sz="2000" dirty="0" smtClean="0">
                <a:latin typeface="Arial Black" pitchFamily="34" charset="0"/>
                <a:ea typeface="Times New Roman" pitchFamily="18" charset="0"/>
                <a:cs typeface="Arial" pitchFamily="34" charset="0"/>
              </a:rPr>
              <a:t> інтимно-громадянська лірика.</a:t>
            </a:r>
            <a:endParaRPr lang="ru-RU" sz="2000" dirty="0" smtClean="0">
              <a:latin typeface="Arial Black" pitchFamily="34" charset="0"/>
              <a:ea typeface="Times New Roman" pitchFamily="18" charset="0"/>
              <a:cs typeface="Arial" pitchFamily="34" charset="0"/>
            </a:endParaRPr>
          </a:p>
          <a:p>
            <a:pPr lvl="0" indent="180975" eaLnBrk="0" fontAlgn="base" hangingPunct="0">
              <a:spcBef>
                <a:spcPct val="0"/>
              </a:spcBef>
              <a:spcAft>
                <a:spcPct val="0"/>
              </a:spcAft>
              <a:tabLst>
                <a:tab pos="342900" algn="l"/>
              </a:tabLst>
            </a:pPr>
            <a:r>
              <a:rPr lang="uk-UA" sz="2000" b="1" dirty="0" smtClean="0">
                <a:solidFill>
                  <a:srgbClr val="0000CC"/>
                </a:solidFill>
                <a:latin typeface="Arial Black" pitchFamily="34" charset="0"/>
                <a:ea typeface="Times New Roman" pitchFamily="18" charset="0"/>
                <a:cs typeface="Arial" pitchFamily="34" charset="0"/>
              </a:rPr>
              <a:t>Тема:</a:t>
            </a:r>
            <a:r>
              <a:rPr lang="uk-UA" sz="2000" dirty="0" smtClean="0">
                <a:latin typeface="Arial Black" pitchFamily="34" charset="0"/>
                <a:ea typeface="Times New Roman" pitchFamily="18" charset="0"/>
                <a:cs typeface="Arial" pitchFamily="34" charset="0"/>
              </a:rPr>
              <a:t> переживання людиною приходу весни.</a:t>
            </a:r>
            <a:endParaRPr lang="ru-RU" sz="2000" dirty="0" smtClean="0">
              <a:latin typeface="Arial Black" pitchFamily="34" charset="0"/>
              <a:ea typeface="Times New Roman" pitchFamily="18" charset="0"/>
              <a:cs typeface="Arial" pitchFamily="34" charset="0"/>
            </a:endParaRPr>
          </a:p>
          <a:p>
            <a:pPr lvl="0" indent="180975" eaLnBrk="0" fontAlgn="base" hangingPunct="0">
              <a:spcBef>
                <a:spcPct val="0"/>
              </a:spcBef>
              <a:spcAft>
                <a:spcPct val="0"/>
              </a:spcAft>
              <a:tabLst>
                <a:tab pos="342900" algn="l"/>
              </a:tabLst>
            </a:pPr>
            <a:r>
              <a:rPr lang="uk-UA" sz="2000" b="1" dirty="0" smtClean="0">
                <a:solidFill>
                  <a:srgbClr val="0000CC"/>
                </a:solidFill>
                <a:latin typeface="Arial Black" pitchFamily="34" charset="0"/>
                <a:ea typeface="Times New Roman" pitchFamily="18" charset="0"/>
                <a:cs typeface="Arial" pitchFamily="34" charset="0"/>
              </a:rPr>
              <a:t>Ідея:</a:t>
            </a:r>
            <a:r>
              <a:rPr lang="uk-UA" sz="2000" dirty="0" smtClean="0">
                <a:latin typeface="Arial Black" pitchFamily="34" charset="0"/>
                <a:ea typeface="Times New Roman" pitchFamily="18" charset="0"/>
                <a:cs typeface="Arial" pitchFamily="34" charset="0"/>
              </a:rPr>
              <a:t> возвеличення весни як символу життя, краси й змін; оспівування кохання; передчуття великих, прекрасних змін у житті.</a:t>
            </a:r>
            <a:endParaRPr lang="ru-RU" sz="2000" dirty="0" smtClean="0">
              <a:latin typeface="Arial Black" pitchFamily="34" charset="0"/>
              <a:ea typeface="Times New Roman" pitchFamily="18" charset="0"/>
              <a:cs typeface="Arial" pitchFamily="34" charset="0"/>
            </a:endParaRPr>
          </a:p>
          <a:p>
            <a:pPr lvl="0" indent="180975" eaLnBrk="0" fontAlgn="base" hangingPunct="0">
              <a:spcBef>
                <a:spcPct val="0"/>
              </a:spcBef>
              <a:spcAft>
                <a:spcPct val="0"/>
              </a:spcAft>
              <a:tabLst>
                <a:tab pos="342900" algn="l"/>
              </a:tabLst>
            </a:pPr>
            <a:r>
              <a:rPr lang="uk-UA" sz="2000" b="1" dirty="0" smtClean="0">
                <a:solidFill>
                  <a:srgbClr val="0000CC"/>
                </a:solidFill>
                <a:latin typeface="Arial Black" pitchFamily="34" charset="0"/>
                <a:ea typeface="Times New Roman" pitchFamily="18" charset="0"/>
                <a:cs typeface="Arial" pitchFamily="34" charset="0"/>
              </a:rPr>
              <a:t>Мотиви:</a:t>
            </a:r>
            <a:r>
              <a:rPr lang="uk-UA" sz="2000" dirty="0" smtClean="0">
                <a:latin typeface="Arial Black" pitchFamily="34" charset="0"/>
                <a:ea typeface="Times New Roman" pitchFamily="18" charset="0"/>
                <a:cs typeface="Arial" pitchFamily="34" charset="0"/>
              </a:rPr>
              <a:t> «весна»; «гармонія й краса природи»; «передчуття бою-змін»; «кохання».</a:t>
            </a:r>
            <a:endParaRPr lang="ru-RU" sz="2000" dirty="0" smtClean="0">
              <a:latin typeface="Arial Black" pitchFamily="34" charset="0"/>
              <a:ea typeface="Times New Roman" pitchFamily="18" charset="0"/>
              <a:cs typeface="Arial" pitchFamily="34" charset="0"/>
            </a:endParaRPr>
          </a:p>
        </p:txBody>
      </p:sp>
      <p:sp>
        <p:nvSpPr>
          <p:cNvPr id="7" name="Прямоугольник 6"/>
          <p:cNvSpPr/>
          <p:nvPr/>
        </p:nvSpPr>
        <p:spPr>
          <a:xfrm>
            <a:off x="323528" y="188640"/>
            <a:ext cx="5843395"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uk-UA" sz="5400" b="1" i="1" cap="none" spc="50" dirty="0" smtClean="0">
                <a:ln w="11430"/>
                <a:solidFill>
                  <a:srgbClr val="006600"/>
                </a:solidFill>
                <a:effectLst>
                  <a:outerShdw blurRad="76200" dist="50800" dir="5400000" algn="tl" rotWithShape="0">
                    <a:srgbClr val="000000">
                      <a:alpha val="65000"/>
                    </a:srgbClr>
                  </a:outerShdw>
                </a:effectLst>
                <a:latin typeface="Arial Black" pitchFamily="34" charset="0"/>
                <a:ea typeface="Times New Roman" pitchFamily="18" charset="0"/>
                <a:cs typeface="Arial" pitchFamily="34" charset="0"/>
              </a:rPr>
              <a:t>Паспорт твору</a:t>
            </a:r>
            <a:endParaRPr lang="ru-RU" sz="5400" b="1" cap="none" spc="50" dirty="0">
              <a:ln w="11430"/>
              <a:solidFill>
                <a:srgbClr val="006600"/>
              </a:solidFill>
              <a:effectLst>
                <a:outerShdw blurRad="76200" dist="50800" dir="5400000" algn="tl" rotWithShape="0">
                  <a:srgbClr val="000000">
                    <a:alpha val="65000"/>
                  </a:srgbClr>
                </a:outerShdw>
              </a:effectLst>
              <a:latin typeface="Arial Black" pitchFamily="34" charset="0"/>
            </a:endParaRPr>
          </a:p>
        </p:txBody>
      </p:sp>
      <p:pic>
        <p:nvPicPr>
          <p:cNvPr id="8" name="Picture 2" descr="Похожее изображение"/>
          <p:cNvPicPr>
            <a:picLocks noChangeAspect="1" noChangeArrowheads="1" noCrop="1"/>
          </p:cNvPicPr>
          <p:nvPr/>
        </p:nvPicPr>
        <p:blipFill>
          <a:blip r:embed="rId3" cstate="print"/>
          <a:srcRect/>
          <a:stretch>
            <a:fillRect/>
          </a:stretch>
        </p:blipFill>
        <p:spPr bwMode="auto">
          <a:xfrm flipH="1">
            <a:off x="6228184" y="332656"/>
            <a:ext cx="1152128" cy="1512168"/>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1026" name="Picture 2" descr="Похожее изображение"/>
          <p:cNvPicPr>
            <a:picLocks noChangeAspect="1" noChangeArrowheads="1"/>
          </p:cNvPicPr>
          <p:nvPr/>
        </p:nvPicPr>
        <p:blipFill>
          <a:blip r:embed="rId2" cstate="print"/>
          <a:srcRect b="18500"/>
          <a:stretch>
            <a:fillRect/>
          </a:stretch>
        </p:blipFill>
        <p:spPr bwMode="auto">
          <a:xfrm>
            <a:off x="-85815" y="15875"/>
            <a:ext cx="9229815" cy="6858000"/>
          </a:xfrm>
          <a:prstGeom prst="rect">
            <a:avLst/>
          </a:prstGeom>
          <a:noFill/>
        </p:spPr>
      </p:pic>
      <p:sp>
        <p:nvSpPr>
          <p:cNvPr id="1028" name="AutoShape 4" descr="Похожее изображение"/>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0" name="Picture 2" descr="Похожее изображение"/>
          <p:cNvPicPr>
            <a:picLocks noChangeAspect="1" noChangeArrowheads="1" noCrop="1"/>
          </p:cNvPicPr>
          <p:nvPr/>
        </p:nvPicPr>
        <p:blipFill>
          <a:blip r:embed="rId3" cstate="print"/>
          <a:srcRect/>
          <a:stretch>
            <a:fillRect/>
          </a:stretch>
        </p:blipFill>
        <p:spPr bwMode="auto">
          <a:xfrm flipH="1">
            <a:off x="6228184" y="332656"/>
            <a:ext cx="1152128" cy="1512168"/>
          </a:xfrm>
          <a:prstGeom prst="rect">
            <a:avLst/>
          </a:prstGeom>
          <a:noFill/>
        </p:spPr>
      </p:pic>
      <p:sp>
        <p:nvSpPr>
          <p:cNvPr id="6" name="Прямоугольник 5"/>
          <p:cNvSpPr/>
          <p:nvPr/>
        </p:nvSpPr>
        <p:spPr>
          <a:xfrm>
            <a:off x="179512" y="1844824"/>
            <a:ext cx="7560840" cy="4708981"/>
          </a:xfrm>
          <a:prstGeom prst="rect">
            <a:avLst/>
          </a:prstGeom>
        </p:spPr>
        <p:txBody>
          <a:bodyPr wrap="square">
            <a:spAutoFit/>
          </a:bodyPr>
          <a:lstStyle/>
          <a:p>
            <a:pPr lvl="0" indent="180975" eaLnBrk="0" fontAlgn="base" hangingPunct="0">
              <a:spcBef>
                <a:spcPct val="0"/>
              </a:spcBef>
              <a:spcAft>
                <a:spcPct val="0"/>
              </a:spcAft>
              <a:tabLst>
                <a:tab pos="342900" algn="l"/>
              </a:tabLst>
            </a:pPr>
            <a:r>
              <a:rPr lang="uk-UA" sz="2000" b="1" dirty="0" smtClean="0">
                <a:solidFill>
                  <a:srgbClr val="0000CC"/>
                </a:solidFill>
                <a:latin typeface="Arial Black" pitchFamily="34" charset="0"/>
                <a:ea typeface="Times New Roman" pitchFamily="18" charset="0"/>
                <a:cs typeface="Arial" pitchFamily="34" charset="0"/>
              </a:rPr>
              <a:t>Образи:</a:t>
            </a:r>
            <a:r>
              <a:rPr lang="uk-UA" sz="2000" dirty="0" smtClean="0">
                <a:latin typeface="Arial Black" pitchFamily="34" charset="0"/>
                <a:ea typeface="Times New Roman" pitchFamily="18" charset="0"/>
                <a:cs typeface="Arial" pitchFamily="34" charset="0"/>
              </a:rPr>
              <a:t> </a:t>
            </a:r>
            <a:r>
              <a:rPr lang="uk-UA" sz="2000" dirty="0" smtClean="0">
                <a:solidFill>
                  <a:srgbClr val="006600"/>
                </a:solidFill>
                <a:latin typeface="Arial Black" pitchFamily="34" charset="0"/>
                <a:ea typeface="Times New Roman" pitchFamily="18" charset="0"/>
                <a:cs typeface="Arial" pitchFamily="34" charset="0"/>
              </a:rPr>
              <a:t>людей: </a:t>
            </a:r>
            <a:r>
              <a:rPr lang="uk-UA" sz="2000" dirty="0" smtClean="0">
                <a:latin typeface="Arial Black" pitchFamily="34" charset="0"/>
                <a:ea typeface="Times New Roman" pitchFamily="18" charset="0"/>
                <a:cs typeface="Arial" pitchFamily="34" charset="0"/>
              </a:rPr>
              <a:t>ліричний герой, який </a:t>
            </a:r>
          </a:p>
          <a:p>
            <a:pPr lvl="0" indent="180975" eaLnBrk="0" fontAlgn="base" hangingPunct="0">
              <a:spcBef>
                <a:spcPct val="0"/>
              </a:spcBef>
              <a:spcAft>
                <a:spcPct val="0"/>
              </a:spcAft>
              <a:tabLst>
                <a:tab pos="342900" algn="l"/>
              </a:tabLst>
            </a:pPr>
            <a:r>
              <a:rPr lang="uk-UA" sz="2000" dirty="0" smtClean="0">
                <a:latin typeface="Arial Black" pitchFamily="34" charset="0"/>
                <a:ea typeface="Times New Roman" pitchFamily="18" charset="0"/>
                <a:cs typeface="Arial" pitchFamily="34" charset="0"/>
              </a:rPr>
              <a:t>насолоджується приходом весни, кохання й відчуттям бою (змін у житті, нового життя); уявна кохана; </a:t>
            </a:r>
            <a:r>
              <a:rPr lang="uk-UA" sz="2000" dirty="0" smtClean="0">
                <a:solidFill>
                  <a:srgbClr val="006600"/>
                </a:solidFill>
                <a:latin typeface="Arial Black" pitchFamily="34" charset="0"/>
                <a:ea typeface="Times New Roman" pitchFamily="18" charset="0"/>
                <a:cs typeface="Arial" pitchFamily="34" charset="0"/>
              </a:rPr>
              <a:t>природи: </a:t>
            </a:r>
            <a:r>
              <a:rPr lang="uk-UA" sz="2000" dirty="0" smtClean="0">
                <a:latin typeface="Arial Black" pitchFamily="34" charset="0"/>
                <a:ea typeface="Times New Roman" pitchFamily="18" charset="0"/>
                <a:cs typeface="Arial" pitchFamily="34" charset="0"/>
              </a:rPr>
              <a:t>весна, квіти, струмочки, жайворон, ниви; </a:t>
            </a:r>
            <a:r>
              <a:rPr lang="uk-UA" sz="2000" dirty="0" smtClean="0">
                <a:solidFill>
                  <a:srgbClr val="006600"/>
                </a:solidFill>
                <a:latin typeface="Arial Black" pitchFamily="34" charset="0"/>
                <a:ea typeface="Times New Roman" pitchFamily="18" charset="0"/>
                <a:cs typeface="Arial" pitchFamily="34" charset="0"/>
              </a:rPr>
              <a:t>предметів і явищ: </a:t>
            </a:r>
            <a:r>
              <a:rPr lang="uk-UA" sz="2000" dirty="0" smtClean="0">
                <a:latin typeface="Arial Black" pitchFamily="34" charset="0"/>
                <a:ea typeface="Times New Roman" pitchFamily="18" charset="0"/>
                <a:cs typeface="Arial" pitchFamily="34" charset="0"/>
              </a:rPr>
              <a:t>думи, кораблі, бій, колос вій, сміх, плач.</a:t>
            </a:r>
            <a:endParaRPr lang="ru-RU" sz="2000" dirty="0" smtClean="0">
              <a:latin typeface="Arial Black" pitchFamily="34" charset="0"/>
              <a:ea typeface="Times New Roman" pitchFamily="18" charset="0"/>
              <a:cs typeface="Arial" pitchFamily="34" charset="0"/>
            </a:endParaRPr>
          </a:p>
          <a:p>
            <a:pPr lvl="0" indent="180975" eaLnBrk="0" fontAlgn="base" hangingPunct="0">
              <a:spcBef>
                <a:spcPct val="0"/>
              </a:spcBef>
              <a:spcAft>
                <a:spcPct val="0"/>
              </a:spcAft>
              <a:tabLst>
                <a:tab pos="342900" algn="l"/>
              </a:tabLst>
            </a:pPr>
            <a:r>
              <a:rPr lang="uk-UA" sz="2000" b="1" dirty="0" smtClean="0">
                <a:solidFill>
                  <a:srgbClr val="0000CC"/>
                </a:solidFill>
                <a:latin typeface="Arial Black" pitchFamily="34" charset="0"/>
                <a:ea typeface="Times New Roman" pitchFamily="18" charset="0"/>
                <a:cs typeface="Arial" pitchFamily="34" charset="0"/>
              </a:rPr>
              <a:t>Символічні образи:</a:t>
            </a:r>
            <a:r>
              <a:rPr lang="uk-UA" sz="2000" dirty="0" smtClean="0">
                <a:latin typeface="Arial Black" pitchFamily="34" charset="0"/>
                <a:ea typeface="Times New Roman" pitchFamily="18" charset="0"/>
                <a:cs typeface="Arial" pitchFamily="34" charset="0"/>
              </a:rPr>
              <a:t> </a:t>
            </a:r>
            <a:r>
              <a:rPr lang="uk-UA" sz="2000" dirty="0" smtClean="0">
                <a:solidFill>
                  <a:srgbClr val="006600"/>
                </a:solidFill>
                <a:latin typeface="Arial Black" pitchFamily="34" charset="0"/>
                <a:ea typeface="Times New Roman" pitchFamily="18" charset="0"/>
                <a:cs typeface="Arial" pitchFamily="34" charset="0"/>
              </a:rPr>
              <a:t>весна</a:t>
            </a:r>
            <a:r>
              <a:rPr lang="uk-UA" sz="2000" dirty="0" smtClean="0">
                <a:latin typeface="Arial Black" pitchFamily="34" charset="0"/>
                <a:ea typeface="Times New Roman" pitchFamily="18" charset="0"/>
                <a:cs typeface="Arial" pitchFamily="34" charset="0"/>
              </a:rPr>
              <a:t> (символ оновлення життя, кохання, змін); </a:t>
            </a:r>
            <a:r>
              <a:rPr lang="uk-UA" sz="2000" dirty="0" smtClean="0">
                <a:solidFill>
                  <a:srgbClr val="006600"/>
                </a:solidFill>
                <a:latin typeface="Arial Black" pitchFamily="34" charset="0"/>
                <a:ea typeface="Times New Roman" pitchFamily="18" charset="0"/>
                <a:cs typeface="Arial" pitchFamily="34" charset="0"/>
              </a:rPr>
              <a:t>бій </a:t>
            </a:r>
            <a:r>
              <a:rPr lang="uk-UA" sz="2000" dirty="0" smtClean="0">
                <a:latin typeface="Arial Black" pitchFamily="34" charset="0"/>
                <a:ea typeface="Times New Roman" pitchFamily="18" charset="0"/>
                <a:cs typeface="Arial" pitchFamily="34" charset="0"/>
              </a:rPr>
              <a:t>(символ життєвих змагань).</a:t>
            </a:r>
            <a:endParaRPr lang="ru-RU" sz="2000" dirty="0" smtClean="0">
              <a:latin typeface="Arial Black" pitchFamily="34" charset="0"/>
              <a:ea typeface="Times New Roman" pitchFamily="18" charset="0"/>
              <a:cs typeface="Arial" pitchFamily="34" charset="0"/>
            </a:endParaRPr>
          </a:p>
          <a:p>
            <a:pPr lvl="0" indent="180975" eaLnBrk="0" fontAlgn="base" hangingPunct="0">
              <a:spcBef>
                <a:spcPct val="0"/>
              </a:spcBef>
              <a:spcAft>
                <a:spcPct val="0"/>
              </a:spcAft>
              <a:tabLst>
                <a:tab pos="342900" algn="l"/>
              </a:tabLst>
            </a:pPr>
            <a:r>
              <a:rPr lang="uk-UA" sz="2000" b="1" dirty="0" smtClean="0">
                <a:solidFill>
                  <a:srgbClr val="0000CC"/>
                </a:solidFill>
                <a:latin typeface="Arial Black" pitchFamily="34" charset="0"/>
                <a:ea typeface="Times New Roman" pitchFamily="18" charset="0"/>
                <a:cs typeface="Arial" pitchFamily="34" charset="0"/>
              </a:rPr>
              <a:t>Система віршування:</a:t>
            </a:r>
            <a:r>
              <a:rPr lang="uk-UA" sz="2000" dirty="0" smtClean="0">
                <a:latin typeface="Arial Black" pitchFamily="34" charset="0"/>
                <a:ea typeface="Times New Roman" pitchFamily="18" charset="0"/>
                <a:cs typeface="Arial" pitchFamily="34" charset="0"/>
              </a:rPr>
              <a:t> своєрідне </a:t>
            </a:r>
            <a:r>
              <a:rPr lang="uk-UA" sz="2000" dirty="0" err="1" smtClean="0">
                <a:latin typeface="Arial Black" pitchFamily="34" charset="0"/>
                <a:ea typeface="Times New Roman" pitchFamily="18" charset="0"/>
                <a:cs typeface="Arial" pitchFamily="34" charset="0"/>
              </a:rPr>
              <a:t>тичинівське</a:t>
            </a:r>
            <a:r>
              <a:rPr lang="uk-UA" sz="2000" dirty="0" smtClean="0">
                <a:latin typeface="Arial Black" pitchFamily="34" charset="0"/>
                <a:ea typeface="Times New Roman" pitchFamily="18" charset="0"/>
                <a:cs typeface="Arial" pitchFamily="34" charset="0"/>
              </a:rPr>
              <a:t> ритмізоване віршування.</a:t>
            </a:r>
            <a:endParaRPr lang="ru-RU" sz="2000" dirty="0" smtClean="0">
              <a:latin typeface="Arial Black" pitchFamily="34" charset="0"/>
              <a:ea typeface="Times New Roman" pitchFamily="18" charset="0"/>
              <a:cs typeface="Arial" pitchFamily="34" charset="0"/>
            </a:endParaRPr>
          </a:p>
          <a:p>
            <a:pPr indent="180975" eaLnBrk="0" fontAlgn="base" hangingPunct="0">
              <a:spcBef>
                <a:spcPct val="0"/>
              </a:spcBef>
              <a:spcAft>
                <a:spcPct val="0"/>
              </a:spcAft>
              <a:tabLst>
                <a:tab pos="342900" algn="l"/>
              </a:tabLst>
            </a:pPr>
            <a:r>
              <a:rPr lang="uk-UA" sz="2000" b="1" dirty="0" smtClean="0">
                <a:solidFill>
                  <a:srgbClr val="0000CC"/>
                </a:solidFill>
                <a:latin typeface="Arial Black" pitchFamily="34" charset="0"/>
                <a:ea typeface="Times New Roman" pitchFamily="18" charset="0"/>
                <a:cs typeface="Arial" pitchFamily="34" charset="0"/>
              </a:rPr>
              <a:t>Віршовий розмір:</a:t>
            </a:r>
            <a:r>
              <a:rPr lang="uk-UA" sz="2000" dirty="0" smtClean="0">
                <a:latin typeface="Arial Black" pitchFamily="34" charset="0"/>
                <a:ea typeface="Times New Roman" pitchFamily="18" charset="0"/>
                <a:cs typeface="Arial" pitchFamily="34" charset="0"/>
              </a:rPr>
              <a:t> невизначуваний (</a:t>
            </a:r>
            <a:r>
              <a:rPr lang="ru-RU" sz="2000" b="1" i="1" dirty="0" smtClean="0">
                <a:latin typeface="Arial Black" pitchFamily="34" charset="0"/>
              </a:rPr>
              <a:t>дактиль </a:t>
            </a:r>
            <a:r>
              <a:rPr lang="ru-RU" sz="2000" b="1" i="1" dirty="0" err="1" smtClean="0">
                <a:latin typeface="Arial Black" pitchFamily="34" charset="0"/>
              </a:rPr>
              <a:t>із</a:t>
            </a:r>
            <a:r>
              <a:rPr lang="ru-RU" sz="2000" b="1" i="1" dirty="0" smtClean="0">
                <a:latin typeface="Arial Black" pitchFamily="34" charset="0"/>
              </a:rPr>
              <a:t> </a:t>
            </a:r>
            <a:r>
              <a:rPr lang="ru-RU" sz="2000" b="1" i="1" dirty="0" err="1" smtClean="0">
                <a:latin typeface="Arial Black" pitchFamily="34" charset="0"/>
              </a:rPr>
              <a:t>хореєм</a:t>
            </a:r>
            <a:r>
              <a:rPr lang="ru-RU" sz="2000" b="1" i="1" dirty="0" smtClean="0">
                <a:latin typeface="Arial Black" pitchFamily="34" charset="0"/>
              </a:rPr>
              <a:t>).</a:t>
            </a:r>
            <a:endParaRPr lang="ru-RU" sz="2000" dirty="0" smtClean="0">
              <a:latin typeface="Arial Black" pitchFamily="34" charset="0"/>
              <a:ea typeface="Times New Roman" pitchFamily="18" charset="0"/>
              <a:cs typeface="Arial" pitchFamily="34" charset="0"/>
            </a:endParaRPr>
          </a:p>
          <a:p>
            <a:pPr lvl="0" indent="180975" eaLnBrk="0" fontAlgn="base" hangingPunct="0">
              <a:spcBef>
                <a:spcPct val="0"/>
              </a:spcBef>
              <a:spcAft>
                <a:spcPct val="0"/>
              </a:spcAft>
              <a:tabLst>
                <a:tab pos="342900" algn="l"/>
              </a:tabLst>
            </a:pPr>
            <a:r>
              <a:rPr lang="uk-UA" sz="2000" b="1" dirty="0" smtClean="0">
                <a:solidFill>
                  <a:srgbClr val="0000CC"/>
                </a:solidFill>
                <a:latin typeface="Arial Black" pitchFamily="34" charset="0"/>
                <a:ea typeface="Times New Roman" pitchFamily="18" charset="0"/>
                <a:cs typeface="Arial" pitchFamily="34" charset="0"/>
              </a:rPr>
              <a:t>Строфа:</a:t>
            </a:r>
            <a:r>
              <a:rPr lang="uk-UA" sz="2000" dirty="0" smtClean="0">
                <a:latin typeface="Arial Black" pitchFamily="34" charset="0"/>
                <a:ea typeface="Times New Roman" pitchFamily="18" charset="0"/>
                <a:cs typeface="Arial" pitchFamily="34" charset="0"/>
              </a:rPr>
              <a:t> своєрідна строфічна будова.</a:t>
            </a:r>
            <a:endParaRPr lang="ru-RU" sz="2000" dirty="0" smtClean="0">
              <a:latin typeface="Arial Black" pitchFamily="34" charset="0"/>
              <a:ea typeface="Times New Roman" pitchFamily="18" charset="0"/>
              <a:cs typeface="Arial" pitchFamily="34" charset="0"/>
            </a:endParaRPr>
          </a:p>
          <a:p>
            <a:pPr lvl="0" indent="180975" eaLnBrk="0" fontAlgn="base" hangingPunct="0">
              <a:spcBef>
                <a:spcPct val="0"/>
              </a:spcBef>
              <a:spcAft>
                <a:spcPct val="0"/>
              </a:spcAft>
              <a:tabLst>
                <a:tab pos="342900" algn="l"/>
              </a:tabLst>
            </a:pPr>
            <a:r>
              <a:rPr lang="uk-UA" sz="2000" b="1" dirty="0" smtClean="0">
                <a:solidFill>
                  <a:srgbClr val="0000CC"/>
                </a:solidFill>
                <a:latin typeface="Arial Black" pitchFamily="34" charset="0"/>
                <a:ea typeface="Times New Roman" pitchFamily="18" charset="0"/>
                <a:cs typeface="Arial" pitchFamily="34" charset="0"/>
              </a:rPr>
              <a:t>Римування:</a:t>
            </a:r>
            <a:r>
              <a:rPr lang="uk-UA" sz="2000" dirty="0" smtClean="0">
                <a:latin typeface="Arial Black" pitchFamily="34" charset="0"/>
                <a:ea typeface="Times New Roman" pitchFamily="18" charset="0"/>
                <a:cs typeface="Arial" pitchFamily="34" charset="0"/>
              </a:rPr>
              <a:t> своєрідне.</a:t>
            </a:r>
            <a:endParaRPr lang="ru-RU" sz="2000" dirty="0" smtClean="0">
              <a:latin typeface="Arial Black" pitchFamily="34" charset="0"/>
              <a:ea typeface="Times New Roman" pitchFamily="18" charset="0"/>
              <a:cs typeface="Arial" pitchFamily="34" charset="0"/>
            </a:endParaRPr>
          </a:p>
        </p:txBody>
      </p:sp>
      <p:sp>
        <p:nvSpPr>
          <p:cNvPr id="7" name="Прямоугольник 6"/>
          <p:cNvSpPr/>
          <p:nvPr/>
        </p:nvSpPr>
        <p:spPr>
          <a:xfrm>
            <a:off x="323528" y="188640"/>
            <a:ext cx="5843395"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uk-UA" sz="5400" b="1" i="1" cap="none" spc="50" dirty="0" smtClean="0">
                <a:ln w="11430"/>
                <a:solidFill>
                  <a:srgbClr val="006600"/>
                </a:solidFill>
                <a:effectLst>
                  <a:outerShdw blurRad="76200" dist="50800" dir="5400000" algn="tl" rotWithShape="0">
                    <a:srgbClr val="000000">
                      <a:alpha val="65000"/>
                    </a:srgbClr>
                  </a:outerShdw>
                </a:effectLst>
                <a:latin typeface="Arial Black" pitchFamily="34" charset="0"/>
                <a:ea typeface="Times New Roman" pitchFamily="18" charset="0"/>
                <a:cs typeface="Arial" pitchFamily="34" charset="0"/>
              </a:rPr>
              <a:t>Паспорт твору</a:t>
            </a:r>
            <a:endParaRPr lang="ru-RU" sz="5400" b="1" cap="none" spc="50" dirty="0">
              <a:ln w="11430"/>
              <a:solidFill>
                <a:srgbClr val="006600"/>
              </a:solidFill>
              <a:effectLst>
                <a:outerShdw blurRad="76200" dist="50800" dir="5400000" algn="tl" rotWithShape="0">
                  <a:srgbClr val="000000">
                    <a:alpha val="65000"/>
                  </a:srgbClr>
                </a:outerShdw>
              </a:effectLst>
              <a:latin typeface="Arial Black"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Содержимое 2"/>
          <p:cNvSpPr>
            <a:spLocks noGrp="1"/>
          </p:cNvSpPr>
          <p:nvPr>
            <p:ph idx="1"/>
          </p:nvPr>
        </p:nvSpPr>
        <p:spPr/>
        <p:txBody>
          <a:bodyPr/>
          <a:lstStyle/>
          <a:p>
            <a:endParaRPr lang="uk-UA"/>
          </a:p>
        </p:txBody>
      </p:sp>
      <p:pic>
        <p:nvPicPr>
          <p:cNvPr id="55298" name="Picture 2" descr="Sandro Botticelli - La Primavera - Google Art Project.jpg"/>
          <p:cNvPicPr>
            <a:picLocks noChangeAspect="1" noChangeArrowheads="1"/>
          </p:cNvPicPr>
          <p:nvPr/>
        </p:nvPicPr>
        <p:blipFill>
          <a:blip r:embed="rId2" cstate="print"/>
          <a:srcRect/>
          <a:stretch>
            <a:fillRect/>
          </a:stretch>
        </p:blipFill>
        <p:spPr bwMode="auto">
          <a:xfrm>
            <a:off x="0" y="0"/>
            <a:ext cx="9175787" cy="6093296"/>
          </a:xfrm>
          <a:prstGeom prst="rect">
            <a:avLst/>
          </a:prstGeom>
          <a:noFill/>
        </p:spPr>
      </p:pic>
      <p:pic>
        <p:nvPicPr>
          <p:cNvPr id="55300" name="Picture 4" descr="Картинки по запросу Сандро Боттічеллі."/>
          <p:cNvPicPr>
            <a:picLocks noChangeAspect="1" noChangeArrowheads="1"/>
          </p:cNvPicPr>
          <p:nvPr/>
        </p:nvPicPr>
        <p:blipFill>
          <a:blip r:embed="rId3" cstate="print"/>
          <a:srcRect/>
          <a:stretch>
            <a:fillRect/>
          </a:stretch>
        </p:blipFill>
        <p:spPr bwMode="auto">
          <a:xfrm>
            <a:off x="6732240" y="2780928"/>
            <a:ext cx="2191548" cy="3024336"/>
          </a:xfrm>
          <a:prstGeom prst="ellipse">
            <a:avLst/>
          </a:prstGeom>
          <a:ln>
            <a:noFill/>
          </a:ln>
          <a:effectLst>
            <a:softEdge rad="112500"/>
          </a:effectLst>
        </p:spPr>
      </p:pic>
      <p:sp>
        <p:nvSpPr>
          <p:cNvPr id="6" name="Прямоугольник 5"/>
          <p:cNvSpPr/>
          <p:nvPr/>
        </p:nvSpPr>
        <p:spPr>
          <a:xfrm>
            <a:off x="503040" y="6211669"/>
            <a:ext cx="8640960" cy="646331"/>
          </a:xfrm>
          <a:prstGeom prst="rect">
            <a:avLst/>
          </a:prstGeom>
        </p:spPr>
        <p:txBody>
          <a:bodyPr wrap="square">
            <a:spAutoFit/>
          </a:bodyPr>
          <a:lstStyle/>
          <a:p>
            <a:pPr algn="ctr"/>
            <a:r>
              <a:rPr lang="uk-UA" b="1" dirty="0">
                <a:solidFill>
                  <a:srgbClr val="000099"/>
                </a:solidFill>
                <a:latin typeface="Arial Black" pitchFamily="34" charset="0"/>
                <a:cs typeface="Times New Roman" pitchFamily="18" charset="0"/>
              </a:rPr>
              <a:t>Тичинина весна нагадує дівчину Весну, змальовану художником ранньої епохи Відродження </a:t>
            </a:r>
            <a:r>
              <a:rPr lang="uk-UA" b="1" dirty="0">
                <a:solidFill>
                  <a:srgbClr val="C00000"/>
                </a:solidFill>
                <a:latin typeface="Arial Black" pitchFamily="34" charset="0"/>
                <a:cs typeface="Times New Roman" pitchFamily="18" charset="0"/>
              </a:rPr>
              <a:t>Сандро </a:t>
            </a:r>
            <a:r>
              <a:rPr lang="uk-UA" b="1" dirty="0" err="1">
                <a:solidFill>
                  <a:srgbClr val="C00000"/>
                </a:solidFill>
                <a:latin typeface="Arial Black" pitchFamily="34" charset="0"/>
                <a:cs typeface="Times New Roman" pitchFamily="18" charset="0"/>
              </a:rPr>
              <a:t>Боттічеллі</a:t>
            </a:r>
            <a:endParaRPr lang="uk-UA" b="1" dirty="0">
              <a:solidFill>
                <a:srgbClr val="C00000"/>
              </a:solidFill>
              <a:latin typeface="Arial Black"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55298" name="Picture 2" descr="Sandro Botticelli - La Primavera - Google Art Project.jpg"/>
          <p:cNvPicPr>
            <a:picLocks noChangeAspect="1" noChangeArrowheads="1"/>
          </p:cNvPicPr>
          <p:nvPr/>
        </p:nvPicPr>
        <p:blipFill>
          <a:blip r:embed="rId2" cstate="print"/>
          <a:srcRect l="41773" r="21922"/>
          <a:stretch>
            <a:fillRect/>
          </a:stretch>
        </p:blipFill>
        <p:spPr bwMode="auto">
          <a:xfrm>
            <a:off x="323528" y="188640"/>
            <a:ext cx="4067944" cy="6336704"/>
          </a:xfrm>
          <a:prstGeom prst="rect">
            <a:avLst/>
          </a:prstGeom>
          <a:ln>
            <a:noFill/>
          </a:ln>
          <a:effectLst>
            <a:softEdge rad="112500"/>
          </a:effectLst>
        </p:spPr>
      </p:pic>
      <p:sp>
        <p:nvSpPr>
          <p:cNvPr id="7" name="Прямоугольник 6"/>
          <p:cNvSpPr/>
          <p:nvPr/>
        </p:nvSpPr>
        <p:spPr>
          <a:xfrm>
            <a:off x="4644008" y="980728"/>
            <a:ext cx="4139952" cy="4708981"/>
          </a:xfrm>
          <a:prstGeom prst="rect">
            <a:avLst/>
          </a:prstGeom>
        </p:spPr>
        <p:txBody>
          <a:bodyPr wrap="square">
            <a:spAutoFit/>
          </a:bodyPr>
          <a:lstStyle/>
          <a:p>
            <a:pPr algn="ctr"/>
            <a:r>
              <a:rPr lang="uk-UA" sz="2000" dirty="0" smtClean="0">
                <a:latin typeface="Arial Black" pitchFamily="34" charset="0"/>
              </a:rPr>
              <a:t>Це - струнка юнка в розкішній світлій сукні, оздобленій витканими ніжними квітковими узорами. Її золотисто-пшеничне волосся уквітчане вінком. На лебединій шиї різнобарвна гірлянда. </a:t>
            </a:r>
          </a:p>
          <a:p>
            <a:pPr algn="ctr"/>
            <a:r>
              <a:rPr lang="uk-UA" sz="2000" dirty="0" smtClean="0">
                <a:latin typeface="Arial Black" pitchFamily="34" charset="0"/>
              </a:rPr>
              <a:t>Юне обличчя смутне і мудре, тонкі руки підтримують троянди, які падають, потопають у темно-зеленому трав'яному килимі. </a:t>
            </a:r>
            <a:endParaRPr lang="ru-RU" sz="2000" dirty="0">
              <a:latin typeface="Arial Black"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2.mp3">
            <a:hlinkClick r:id="" action="ppaction://media"/>
          </p:cNvPr>
          <p:cNvPicPr>
            <a:picLocks noRot="1" noChangeAspect="1"/>
          </p:cNvPicPr>
          <p:nvPr>
            <a:audioFile r:link="rId1"/>
          </p:nvPr>
        </p:nvPicPr>
        <p:blipFill>
          <a:blip r:embed="rId3" cstate="print"/>
          <a:stretch>
            <a:fillRect/>
          </a:stretch>
        </p:blipFill>
        <p:spPr>
          <a:xfrm>
            <a:off x="4419600" y="3276600"/>
            <a:ext cx="304800" cy="304800"/>
          </a:xfrm>
          <a:prstGeom prst="rect">
            <a:avLst/>
          </a:prstGeom>
        </p:spPr>
      </p:pic>
      <p:pic>
        <p:nvPicPr>
          <p:cNvPr id="7" name="Picture 8" descr="Картинки по запросу весна шаблон картинка"/>
          <p:cNvPicPr>
            <a:picLocks noChangeAspect="1" noChangeArrowheads="1"/>
          </p:cNvPicPr>
          <p:nvPr/>
        </p:nvPicPr>
        <p:blipFill>
          <a:blip r:embed="rId4" cstate="print"/>
          <a:srcRect/>
          <a:stretch>
            <a:fillRect/>
          </a:stretch>
        </p:blipFill>
        <p:spPr bwMode="auto">
          <a:xfrm rot="5400000" flipV="1">
            <a:off x="59023" y="-59023"/>
            <a:ext cx="2564906" cy="2682955"/>
          </a:xfrm>
          <a:prstGeom prst="rect">
            <a:avLst/>
          </a:prstGeom>
          <a:noFill/>
        </p:spPr>
      </p:pic>
      <p:pic>
        <p:nvPicPr>
          <p:cNvPr id="8" name="Picture 8" descr="Картинки по запросу весна шаблон картинка"/>
          <p:cNvPicPr>
            <a:picLocks noChangeAspect="1" noChangeArrowheads="1"/>
          </p:cNvPicPr>
          <p:nvPr/>
        </p:nvPicPr>
        <p:blipFill>
          <a:blip r:embed="rId4" cstate="print"/>
          <a:srcRect/>
          <a:stretch>
            <a:fillRect/>
          </a:stretch>
        </p:blipFill>
        <p:spPr bwMode="auto">
          <a:xfrm rot="16200000">
            <a:off x="238134" y="4054958"/>
            <a:ext cx="2564906" cy="3041175"/>
          </a:xfrm>
          <a:prstGeom prst="rect">
            <a:avLst/>
          </a:prstGeom>
          <a:noFill/>
        </p:spPr>
      </p:pic>
      <p:pic>
        <p:nvPicPr>
          <p:cNvPr id="9" name="Picture 8" descr="Картинки по запросу весна шаблон картинка"/>
          <p:cNvPicPr>
            <a:picLocks noChangeAspect="1" noChangeArrowheads="1"/>
          </p:cNvPicPr>
          <p:nvPr/>
        </p:nvPicPr>
        <p:blipFill>
          <a:blip r:embed="rId4" cstate="print"/>
          <a:srcRect/>
          <a:stretch>
            <a:fillRect/>
          </a:stretch>
        </p:blipFill>
        <p:spPr bwMode="auto">
          <a:xfrm rot="5400000">
            <a:off x="6538728" y="-40366"/>
            <a:ext cx="2564906" cy="2645638"/>
          </a:xfrm>
          <a:prstGeom prst="rect">
            <a:avLst/>
          </a:prstGeom>
          <a:noFill/>
        </p:spPr>
      </p:pic>
      <p:pic>
        <p:nvPicPr>
          <p:cNvPr id="10" name="Picture 8" descr="Картинки по запросу весна шаблон картинка"/>
          <p:cNvPicPr>
            <a:picLocks noChangeAspect="1" noChangeArrowheads="1"/>
          </p:cNvPicPr>
          <p:nvPr/>
        </p:nvPicPr>
        <p:blipFill>
          <a:blip r:embed="rId4" cstate="print"/>
          <a:srcRect/>
          <a:stretch>
            <a:fillRect/>
          </a:stretch>
        </p:blipFill>
        <p:spPr bwMode="auto">
          <a:xfrm rot="16200000" flipV="1">
            <a:off x="6520068" y="4234069"/>
            <a:ext cx="2564906" cy="2682955"/>
          </a:xfrm>
          <a:prstGeom prst="rect">
            <a:avLst/>
          </a:prstGeom>
          <a:noFill/>
        </p:spPr>
      </p:pic>
      <p:pic>
        <p:nvPicPr>
          <p:cNvPr id="12" name="Picture 4" descr="Картинки по запросу весна шаблон картинка"/>
          <p:cNvPicPr>
            <a:picLocks noChangeAspect="1" noChangeArrowheads="1"/>
          </p:cNvPicPr>
          <p:nvPr/>
        </p:nvPicPr>
        <p:blipFill>
          <a:blip r:embed="rId5" cstate="print"/>
          <a:srcRect/>
          <a:stretch>
            <a:fillRect/>
          </a:stretch>
        </p:blipFill>
        <p:spPr bwMode="auto">
          <a:xfrm>
            <a:off x="0" y="2420888"/>
            <a:ext cx="1931544" cy="1800200"/>
          </a:xfrm>
          <a:prstGeom prst="rect">
            <a:avLst/>
          </a:prstGeom>
          <a:noFill/>
        </p:spPr>
      </p:pic>
      <p:pic>
        <p:nvPicPr>
          <p:cNvPr id="13" name="Picture 4" descr="Картинки по запросу весна шаблон картинка"/>
          <p:cNvPicPr>
            <a:picLocks noChangeAspect="1" noChangeArrowheads="1"/>
          </p:cNvPicPr>
          <p:nvPr/>
        </p:nvPicPr>
        <p:blipFill>
          <a:blip r:embed="rId5" cstate="print"/>
          <a:srcRect/>
          <a:stretch>
            <a:fillRect/>
          </a:stretch>
        </p:blipFill>
        <p:spPr bwMode="auto">
          <a:xfrm flipH="1">
            <a:off x="7380312" y="2492896"/>
            <a:ext cx="1763688" cy="1800200"/>
          </a:xfrm>
          <a:prstGeom prst="rect">
            <a:avLst/>
          </a:prstGeom>
          <a:noFill/>
        </p:spPr>
      </p:pic>
      <p:pic>
        <p:nvPicPr>
          <p:cNvPr id="14" name="Рисунок 13" descr="http://www1.megakniga.com.ua/images/mod_catalog_prod/452650/13656226390.JPG"/>
          <p:cNvPicPr/>
          <p:nvPr/>
        </p:nvPicPr>
        <p:blipFill>
          <a:blip r:embed="rId6" cstate="print">
            <a:extLst>
              <a:ext uri="{28A0092B-C50C-407E-A947-70E740481C1C}">
                <a14:useLocalDpi xmlns:a14="http://schemas.microsoft.com/office/drawing/2010/main" val="0"/>
              </a:ext>
            </a:extLst>
          </a:blip>
          <a:srcRect r="4348" b="9836"/>
          <a:stretch>
            <a:fillRect/>
          </a:stretch>
        </p:blipFill>
        <p:spPr bwMode="auto">
          <a:xfrm>
            <a:off x="827584" y="476672"/>
            <a:ext cx="2232248" cy="2808312"/>
          </a:xfrm>
          <a:prstGeom prst="ellipse">
            <a:avLst/>
          </a:prstGeom>
          <a:ln>
            <a:noFill/>
          </a:ln>
          <a:effectLst>
            <a:softEdge rad="112500"/>
          </a:effectLst>
        </p:spPr>
      </p:pic>
      <p:pic>
        <p:nvPicPr>
          <p:cNvPr id="15" name="Picture 2" descr="Primavera 04.jpg"/>
          <p:cNvPicPr>
            <a:picLocks noChangeAspect="1" noChangeArrowheads="1"/>
          </p:cNvPicPr>
          <p:nvPr/>
        </p:nvPicPr>
        <p:blipFill>
          <a:blip r:embed="rId7" cstate="print"/>
          <a:srcRect/>
          <a:stretch>
            <a:fillRect/>
          </a:stretch>
        </p:blipFill>
        <p:spPr bwMode="auto">
          <a:xfrm>
            <a:off x="2699792" y="2276872"/>
            <a:ext cx="3018385" cy="4077072"/>
          </a:xfrm>
          <a:prstGeom prst="ellipse">
            <a:avLst/>
          </a:prstGeom>
          <a:ln>
            <a:noFill/>
          </a:ln>
          <a:effectLst>
            <a:softEdge rad="112500"/>
          </a:effectLst>
        </p:spPr>
      </p:pic>
      <p:sp>
        <p:nvSpPr>
          <p:cNvPr id="16" name="Прямоугольник 15"/>
          <p:cNvSpPr/>
          <p:nvPr/>
        </p:nvSpPr>
        <p:spPr>
          <a:xfrm>
            <a:off x="3491880" y="692696"/>
            <a:ext cx="4572000" cy="1631216"/>
          </a:xfrm>
          <a:prstGeom prst="rect">
            <a:avLst/>
          </a:prstGeom>
        </p:spPr>
        <p:txBody>
          <a:bodyPr>
            <a:spAutoFit/>
          </a:bodyPr>
          <a:lstStyle/>
          <a:p>
            <a:pPr algn="ctr"/>
            <a:r>
              <a:rPr lang="uk-UA" sz="2000" dirty="0" smtClean="0">
                <a:solidFill>
                  <a:srgbClr val="006600"/>
                </a:solidFill>
                <a:latin typeface="Arial Black" pitchFamily="34" charset="0"/>
              </a:rPr>
              <a:t>Як і </a:t>
            </a:r>
            <a:r>
              <a:rPr lang="uk-UA" sz="2000" dirty="0" smtClean="0">
                <a:solidFill>
                  <a:srgbClr val="C00000"/>
                </a:solidFill>
                <a:latin typeface="Arial Black" pitchFamily="34" charset="0"/>
              </a:rPr>
              <a:t>Сандро </a:t>
            </a:r>
            <a:r>
              <a:rPr lang="uk-UA" sz="2000" dirty="0" err="1" smtClean="0">
                <a:solidFill>
                  <a:srgbClr val="C00000"/>
                </a:solidFill>
                <a:latin typeface="Arial Black" pitchFamily="34" charset="0"/>
              </a:rPr>
              <a:t>Боттічеллі</a:t>
            </a:r>
            <a:r>
              <a:rPr lang="uk-UA" sz="2000" dirty="0" smtClean="0">
                <a:solidFill>
                  <a:srgbClr val="006600"/>
                </a:solidFill>
                <a:latin typeface="Arial Black" pitchFamily="34" charset="0"/>
              </a:rPr>
              <a:t>, </a:t>
            </a:r>
            <a:r>
              <a:rPr lang="uk-UA" sz="2000" dirty="0" smtClean="0">
                <a:solidFill>
                  <a:srgbClr val="C00000"/>
                </a:solidFill>
                <a:latin typeface="Arial Black" pitchFamily="34" charset="0"/>
              </a:rPr>
              <a:t>Тичина</a:t>
            </a:r>
            <a:r>
              <a:rPr lang="uk-UA" sz="2000" dirty="0" smtClean="0">
                <a:solidFill>
                  <a:srgbClr val="006600"/>
                </a:solidFill>
                <a:latin typeface="Arial Black" pitchFamily="34" charset="0"/>
              </a:rPr>
              <a:t> читає книгу природи очима мрійника і хлібороба. Отож Весну він бачить з «колосом вій».</a:t>
            </a:r>
            <a:endParaRPr lang="ru-RU" sz="2000" dirty="0">
              <a:solidFill>
                <a:srgbClr val="006600"/>
              </a:solidFill>
              <a:latin typeface="Arial Black" pitchFamily="34" charset="0"/>
            </a:endParaRPr>
          </a:p>
        </p:txBody>
      </p:sp>
      <p:pic>
        <p:nvPicPr>
          <p:cNvPr id="17" name="Picture 4" descr="Картинки по запросу Сандро Боттічеллі."/>
          <p:cNvPicPr>
            <a:picLocks noChangeAspect="1" noChangeArrowheads="1"/>
          </p:cNvPicPr>
          <p:nvPr/>
        </p:nvPicPr>
        <p:blipFill>
          <a:blip r:embed="rId8" cstate="print"/>
          <a:srcRect/>
          <a:stretch>
            <a:fillRect/>
          </a:stretch>
        </p:blipFill>
        <p:spPr bwMode="auto">
          <a:xfrm>
            <a:off x="6156176" y="3429000"/>
            <a:ext cx="2191548" cy="3024336"/>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4">
                <p:cTn id="7" fill="hold" display="0">
                  <p:stCondLst>
                    <p:cond delay="indefinite"/>
                  </p:stCondLst>
                  <p:endCondLst>
                    <p:cond evt="onPrev" delay="0">
                      <p:tgtEl>
                        <p:sldTgt/>
                      </p:tgtEl>
                    </p:cond>
                    <p:cond evt="onStopAudio" delay="0">
                      <p:tgtEl>
                        <p:sldTgt/>
                      </p:tgtEl>
                    </p:cond>
                  </p:endCondLst>
                </p:cTn>
                <p:tgtEl>
                  <p:spTgt spid="18"/>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4" name="Прямоугольник 3"/>
          <p:cNvSpPr/>
          <p:nvPr/>
        </p:nvSpPr>
        <p:spPr>
          <a:xfrm>
            <a:off x="395536" y="260648"/>
            <a:ext cx="8208912" cy="5262979"/>
          </a:xfrm>
          <a:prstGeom prst="rect">
            <a:avLst/>
          </a:prstGeom>
        </p:spPr>
        <p:txBody>
          <a:bodyPr wrap="square">
            <a:spAutoFit/>
          </a:bodyPr>
          <a:lstStyle/>
          <a:p>
            <a:r>
              <a:rPr lang="uk-UA" sz="2400" b="1" i="1" dirty="0" smtClean="0">
                <a:solidFill>
                  <a:srgbClr val="FF0000"/>
                </a:solidFill>
                <a:latin typeface="Arial Black" pitchFamily="34" charset="0"/>
              </a:rPr>
              <a:t>Епітети:  </a:t>
            </a:r>
            <a:r>
              <a:rPr lang="uk-UA" sz="2400" b="1" i="1" dirty="0" smtClean="0">
                <a:latin typeface="Arial Black" pitchFamily="34" charset="0"/>
              </a:rPr>
              <a:t>весна запашна, бій вогневий, арфами </a:t>
            </a:r>
            <a:r>
              <a:rPr lang="uk-UA" sz="2400" b="1" i="1" dirty="0" err="1" smtClean="0">
                <a:latin typeface="Arial Black" pitchFamily="34" charset="0"/>
              </a:rPr>
              <a:t>самодзвонними</a:t>
            </a:r>
            <a:r>
              <a:rPr lang="uk-UA" sz="2400" b="1" i="1" dirty="0" smtClean="0">
                <a:latin typeface="Arial Black" pitchFamily="34" charset="0"/>
              </a:rPr>
              <a:t>;</a:t>
            </a:r>
          </a:p>
          <a:p>
            <a:r>
              <a:rPr lang="uk-UA" sz="2400" b="1" i="1" dirty="0" smtClean="0">
                <a:solidFill>
                  <a:srgbClr val="FF0000"/>
                </a:solidFill>
                <a:latin typeface="Arial Black" pitchFamily="34" charset="0"/>
              </a:rPr>
              <a:t>Метафори: </a:t>
            </a:r>
            <a:r>
              <a:rPr lang="uk-UA" sz="2400" b="1" i="1" dirty="0" smtClean="0">
                <a:latin typeface="Arial Black" pitchFamily="34" charset="0"/>
              </a:rPr>
              <a:t>йде весна запашна, арфами обізвалися гаї, ой одкрий колос вій;</a:t>
            </a:r>
          </a:p>
          <a:p>
            <a:r>
              <a:rPr lang="uk-UA" sz="2400" b="1" i="1" dirty="0" smtClean="0">
                <a:solidFill>
                  <a:srgbClr val="FF0000"/>
                </a:solidFill>
                <a:latin typeface="Arial Black" pitchFamily="34" charset="0"/>
              </a:rPr>
              <a:t>Порівняння:  </a:t>
            </a:r>
            <a:r>
              <a:rPr lang="uk-UA" sz="2400" b="1" i="1" dirty="0" smtClean="0">
                <a:latin typeface="Arial Black" pitchFamily="34" charset="0"/>
              </a:rPr>
              <a:t>думами, </a:t>
            </a:r>
            <a:r>
              <a:rPr lang="uk-UA" sz="2400" b="1" i="1" dirty="0" err="1" smtClean="0">
                <a:latin typeface="Arial Black" pitchFamily="34" charset="0"/>
              </a:rPr>
              <a:t>думами</a:t>
            </a:r>
            <a:r>
              <a:rPr lang="uk-UA" sz="2400" b="1" i="1" dirty="0" smtClean="0">
                <a:latin typeface="Arial Black" pitchFamily="34" charset="0"/>
              </a:rPr>
              <a:t>, наче море кораблями; поточки, як дзвіночки, жайворон, як золотий: квітами-перлами;</a:t>
            </a:r>
          </a:p>
          <a:p>
            <a:r>
              <a:rPr lang="uk-UA" sz="2400" b="1" i="1" dirty="0" smtClean="0">
                <a:solidFill>
                  <a:srgbClr val="FF0000"/>
                </a:solidFill>
                <a:latin typeface="Arial Black" pitchFamily="34" charset="0"/>
              </a:rPr>
              <a:t>Асонанс</a:t>
            </a:r>
            <a:r>
              <a:rPr lang="uk-UA" sz="2400" b="1" i="1" dirty="0" smtClean="0">
                <a:solidFill>
                  <a:srgbClr val="C00000"/>
                </a:solidFill>
                <a:latin typeface="Arial Black" pitchFamily="34" charset="0"/>
              </a:rPr>
              <a:t>: </a:t>
            </a:r>
            <a:r>
              <a:rPr lang="uk-UA" sz="2400" b="1" i="1" dirty="0" smtClean="0">
                <a:latin typeface="Arial Black" pitchFamily="34" charset="0"/>
              </a:rPr>
              <a:t>літери </a:t>
            </a:r>
            <a:r>
              <a:rPr lang="uk-UA" sz="2400" b="1" i="1" dirty="0" smtClean="0">
                <a:solidFill>
                  <a:srgbClr val="000099"/>
                </a:solidFill>
                <a:latin typeface="Arial Black" pitchFamily="34" charset="0"/>
              </a:rPr>
              <a:t>о, а </a:t>
            </a:r>
            <a:r>
              <a:rPr lang="uk-UA" sz="2400" b="1" i="1" dirty="0" smtClean="0">
                <a:latin typeface="Arial Black" pitchFamily="34" charset="0"/>
              </a:rPr>
              <a:t>(створюють широту, </a:t>
            </a:r>
            <a:r>
              <a:rPr lang="uk-UA" sz="2400" b="1" i="1" dirty="0" err="1" smtClean="0">
                <a:latin typeface="Arial Black" pitchFamily="34" charset="0"/>
              </a:rPr>
              <a:t>лунність</a:t>
            </a:r>
            <a:r>
              <a:rPr lang="uk-UA" sz="2400" b="1" i="1" dirty="0" smtClean="0">
                <a:latin typeface="Arial Black" pitchFamily="34" charset="0"/>
              </a:rPr>
              <a:t>, розложистість);</a:t>
            </a:r>
          </a:p>
          <a:p>
            <a:r>
              <a:rPr lang="uk-UA" sz="2400" b="1" i="1" dirty="0" smtClean="0">
                <a:solidFill>
                  <a:srgbClr val="FF0000"/>
                </a:solidFill>
                <a:latin typeface="Arial Black" pitchFamily="34" charset="0"/>
              </a:rPr>
              <a:t>Алітерація:  </a:t>
            </a:r>
            <a:r>
              <a:rPr lang="uk-UA" sz="2400" b="1" i="1" dirty="0" smtClean="0">
                <a:solidFill>
                  <a:srgbClr val="000099"/>
                </a:solidFill>
                <a:latin typeface="Arial Black" pitchFamily="34" charset="0"/>
              </a:rPr>
              <a:t>л, м, н, в, р </a:t>
            </a:r>
            <a:r>
              <a:rPr lang="uk-UA" sz="2400" b="1" i="1" dirty="0" smtClean="0">
                <a:latin typeface="Arial Black" pitchFamily="34" charset="0"/>
              </a:rPr>
              <a:t>( дає можливості чергуватися ніжності з рішучістю);</a:t>
            </a:r>
          </a:p>
          <a:p>
            <a:r>
              <a:rPr lang="uk-UA" sz="2400" b="1" i="1" dirty="0" smtClean="0">
                <a:solidFill>
                  <a:srgbClr val="FF0000"/>
                </a:solidFill>
                <a:latin typeface="Arial Black" pitchFamily="34" charset="0"/>
              </a:rPr>
              <a:t>Рефрени:  </a:t>
            </a:r>
            <a:r>
              <a:rPr lang="uk-UA" sz="2400" b="1" i="1" dirty="0" smtClean="0">
                <a:latin typeface="Arial Black" pitchFamily="34" charset="0"/>
              </a:rPr>
              <a:t>йде весна запашна, квітами-перлами закосичена; сміх буде, плач буде перламутровий;</a:t>
            </a:r>
          </a:p>
        </p:txBody>
      </p:sp>
      <p:pic>
        <p:nvPicPr>
          <p:cNvPr id="5" name="Picture 8" descr="Похожее изображение"/>
          <p:cNvPicPr>
            <a:picLocks noChangeAspect="1" noChangeArrowheads="1"/>
          </p:cNvPicPr>
          <p:nvPr/>
        </p:nvPicPr>
        <p:blipFill>
          <a:blip r:embed="rId2" cstate="print"/>
          <a:srcRect/>
          <a:stretch>
            <a:fillRect/>
          </a:stretch>
        </p:blipFill>
        <p:spPr bwMode="auto">
          <a:xfrm>
            <a:off x="5292080" y="5445224"/>
            <a:ext cx="3635896" cy="1641900"/>
          </a:xfrm>
          <a:prstGeom prst="rect">
            <a:avLst/>
          </a:prstGeom>
          <a:noFill/>
        </p:spPr>
      </p:pic>
      <p:pic>
        <p:nvPicPr>
          <p:cNvPr id="6" name="Picture 8" descr="Похожее изображение"/>
          <p:cNvPicPr>
            <a:picLocks noChangeAspect="1" noChangeArrowheads="1"/>
          </p:cNvPicPr>
          <p:nvPr/>
        </p:nvPicPr>
        <p:blipFill>
          <a:blip r:embed="rId2" cstate="print"/>
          <a:srcRect/>
          <a:stretch>
            <a:fillRect/>
          </a:stretch>
        </p:blipFill>
        <p:spPr bwMode="auto">
          <a:xfrm rot="320448" flipH="1">
            <a:off x="322264" y="5544300"/>
            <a:ext cx="4109998" cy="1534836"/>
          </a:xfrm>
          <a:prstGeom prst="rect">
            <a:avLst/>
          </a:prstGeom>
          <a:noFill/>
        </p:spPr>
      </p:pic>
      <p:pic>
        <p:nvPicPr>
          <p:cNvPr id="7" name="Picture 2" descr="Похожее изображение"/>
          <p:cNvPicPr>
            <a:picLocks noChangeAspect="1" noChangeArrowheads="1" noCrop="1"/>
          </p:cNvPicPr>
          <p:nvPr/>
        </p:nvPicPr>
        <p:blipFill>
          <a:blip r:embed="rId3" cstate="print"/>
          <a:srcRect/>
          <a:stretch>
            <a:fillRect/>
          </a:stretch>
        </p:blipFill>
        <p:spPr bwMode="auto">
          <a:xfrm>
            <a:off x="4211960" y="5085184"/>
            <a:ext cx="1296144" cy="1512168"/>
          </a:xfrm>
          <a:prstGeom prst="rect">
            <a:avLst/>
          </a:prstGeom>
          <a:noFill/>
        </p:spPr>
      </p:pic>
    </p:spTree>
    <p:extLst>
      <p:ext uri="{BB962C8B-B14F-4D97-AF65-F5344CB8AC3E}">
        <p14:creationId xmlns:p14="http://schemas.microsoft.com/office/powerpoint/2010/main" val="61824548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5" name="Picture 8" descr="Похожее изображение"/>
          <p:cNvPicPr>
            <a:picLocks noChangeAspect="1" noChangeArrowheads="1"/>
          </p:cNvPicPr>
          <p:nvPr/>
        </p:nvPicPr>
        <p:blipFill>
          <a:blip r:embed="rId2" cstate="print"/>
          <a:srcRect/>
          <a:stretch>
            <a:fillRect/>
          </a:stretch>
        </p:blipFill>
        <p:spPr bwMode="auto">
          <a:xfrm>
            <a:off x="5292080" y="5445224"/>
            <a:ext cx="3635896" cy="1641900"/>
          </a:xfrm>
          <a:prstGeom prst="rect">
            <a:avLst/>
          </a:prstGeom>
          <a:noFill/>
        </p:spPr>
      </p:pic>
      <p:pic>
        <p:nvPicPr>
          <p:cNvPr id="6" name="Picture 8" descr="Похожее изображение"/>
          <p:cNvPicPr>
            <a:picLocks noChangeAspect="1" noChangeArrowheads="1"/>
          </p:cNvPicPr>
          <p:nvPr/>
        </p:nvPicPr>
        <p:blipFill>
          <a:blip r:embed="rId2" cstate="print"/>
          <a:srcRect/>
          <a:stretch>
            <a:fillRect/>
          </a:stretch>
        </p:blipFill>
        <p:spPr bwMode="auto">
          <a:xfrm rot="320448" flipH="1">
            <a:off x="322264" y="5544300"/>
            <a:ext cx="4109998" cy="1534836"/>
          </a:xfrm>
          <a:prstGeom prst="rect">
            <a:avLst/>
          </a:prstGeom>
          <a:noFill/>
        </p:spPr>
      </p:pic>
      <p:pic>
        <p:nvPicPr>
          <p:cNvPr id="7" name="Picture 2" descr="Похожее изображение"/>
          <p:cNvPicPr>
            <a:picLocks noChangeAspect="1" noChangeArrowheads="1" noCrop="1"/>
          </p:cNvPicPr>
          <p:nvPr/>
        </p:nvPicPr>
        <p:blipFill>
          <a:blip r:embed="rId3" cstate="print"/>
          <a:srcRect/>
          <a:stretch>
            <a:fillRect/>
          </a:stretch>
        </p:blipFill>
        <p:spPr bwMode="auto">
          <a:xfrm>
            <a:off x="4211960" y="5085184"/>
            <a:ext cx="1296144" cy="1512168"/>
          </a:xfrm>
          <a:prstGeom prst="rect">
            <a:avLst/>
          </a:prstGeom>
          <a:noFill/>
        </p:spPr>
      </p:pic>
      <p:sp>
        <p:nvSpPr>
          <p:cNvPr id="8" name="Прямоугольник 7"/>
          <p:cNvSpPr/>
          <p:nvPr/>
        </p:nvSpPr>
        <p:spPr>
          <a:xfrm>
            <a:off x="539552" y="404664"/>
            <a:ext cx="8388424" cy="4893647"/>
          </a:xfrm>
          <a:prstGeom prst="rect">
            <a:avLst/>
          </a:prstGeom>
        </p:spPr>
        <p:txBody>
          <a:bodyPr wrap="square">
            <a:spAutoFit/>
          </a:bodyPr>
          <a:lstStyle/>
          <a:p>
            <a:r>
              <a:rPr lang="uk-UA" sz="2400" b="1" i="1" dirty="0" smtClean="0">
                <a:solidFill>
                  <a:srgbClr val="FF0000"/>
                </a:solidFill>
                <a:latin typeface="Arial Black" pitchFamily="34" charset="0"/>
              </a:rPr>
              <a:t>Рефрени:  </a:t>
            </a:r>
            <a:r>
              <a:rPr lang="uk-UA" sz="2400" b="1" i="1" dirty="0" smtClean="0">
                <a:latin typeface="Arial Black" pitchFamily="34" charset="0"/>
              </a:rPr>
              <a:t>йде весна запашна, квітами-перлами закосичена; сміх буде, плач буде перламутровий;</a:t>
            </a:r>
          </a:p>
          <a:p>
            <a:r>
              <a:rPr lang="uk-UA" sz="2400" b="1" i="1" dirty="0" smtClean="0">
                <a:solidFill>
                  <a:srgbClr val="FF0000"/>
                </a:solidFill>
                <a:latin typeface="Arial Black" pitchFamily="34" charset="0"/>
              </a:rPr>
              <a:t>Інверсія: </a:t>
            </a:r>
            <a:r>
              <a:rPr lang="uk-UA" sz="2400" b="1" i="1" dirty="0" smtClean="0">
                <a:latin typeface="Arial Black" pitchFamily="34" charset="0"/>
              </a:rPr>
              <a:t>Арфами, </a:t>
            </a:r>
            <a:r>
              <a:rPr lang="uk-UA" sz="2400" b="1" i="1" dirty="0" err="1" smtClean="0">
                <a:latin typeface="Arial Black" pitchFamily="34" charset="0"/>
              </a:rPr>
              <a:t>арфами-</a:t>
            </a:r>
            <a:r>
              <a:rPr lang="uk-UA" sz="2400" b="1" i="1" dirty="0" smtClean="0">
                <a:latin typeface="Arial Black" pitchFamily="34" charset="0"/>
              </a:rPr>
              <a:t> золотими, голосними обізвалися гаї;</a:t>
            </a:r>
          </a:p>
          <a:p>
            <a:r>
              <a:rPr lang="uk-UA" sz="2400" b="1" i="1" dirty="0" smtClean="0">
                <a:solidFill>
                  <a:srgbClr val="FF0000"/>
                </a:solidFill>
                <a:latin typeface="Arial Black" pitchFamily="34" charset="0"/>
              </a:rPr>
              <a:t>Антитеза</a:t>
            </a:r>
            <a:r>
              <a:rPr lang="uk-UA" sz="2400" b="1" i="1" dirty="0" smtClean="0">
                <a:solidFill>
                  <a:srgbClr val="C00000"/>
                </a:solidFill>
                <a:latin typeface="Arial Black" pitchFamily="34" charset="0"/>
              </a:rPr>
              <a:t>: </a:t>
            </a:r>
            <a:r>
              <a:rPr lang="uk-UA" sz="2400" b="1" i="1" dirty="0" smtClean="0">
                <a:latin typeface="Arial Black" pitchFamily="34" charset="0"/>
              </a:rPr>
              <a:t>сміх буде, плач буде.</a:t>
            </a:r>
          </a:p>
          <a:p>
            <a:r>
              <a:rPr lang="uk-UA" sz="2400" b="1" i="1" dirty="0" smtClean="0">
                <a:solidFill>
                  <a:srgbClr val="FF0000"/>
                </a:solidFill>
                <a:latin typeface="Arial Black" pitchFamily="34" charset="0"/>
              </a:rPr>
              <a:t>Символіка :  </a:t>
            </a:r>
          </a:p>
          <a:p>
            <a:r>
              <a:rPr lang="uk-UA" sz="2400" b="1" i="1" dirty="0" smtClean="0">
                <a:solidFill>
                  <a:srgbClr val="000099"/>
                </a:solidFill>
                <a:latin typeface="Arial Black" pitchFamily="34" charset="0"/>
              </a:rPr>
              <a:t>кораблі</a:t>
            </a:r>
            <a:r>
              <a:rPr lang="uk-UA" sz="2400" b="1" i="1" dirty="0" smtClean="0">
                <a:latin typeface="Arial Black" pitchFamily="34" charset="0"/>
              </a:rPr>
              <a:t> – мандри, </a:t>
            </a:r>
          </a:p>
          <a:p>
            <a:r>
              <a:rPr lang="uk-UA" sz="2400" b="1" i="1" dirty="0" smtClean="0">
                <a:solidFill>
                  <a:srgbClr val="000099"/>
                </a:solidFill>
                <a:latin typeface="Arial Black" pitchFamily="34" charset="0"/>
              </a:rPr>
              <a:t>море</a:t>
            </a:r>
            <a:r>
              <a:rPr lang="uk-UA" sz="2400" b="1" i="1" dirty="0" smtClean="0">
                <a:latin typeface="Arial Black" pitchFamily="34" charset="0"/>
              </a:rPr>
              <a:t> – безмежжя, </a:t>
            </a:r>
          </a:p>
          <a:p>
            <a:r>
              <a:rPr lang="uk-UA" sz="2400" b="1" i="1" dirty="0" smtClean="0">
                <a:solidFill>
                  <a:srgbClr val="000099"/>
                </a:solidFill>
                <a:latin typeface="Arial Black" pitchFamily="34" charset="0"/>
              </a:rPr>
              <a:t>бій вогневий </a:t>
            </a:r>
            <a:r>
              <a:rPr lang="uk-UA" sz="2400" b="1" i="1" dirty="0" smtClean="0">
                <a:latin typeface="Arial Black" pitchFamily="34" charset="0"/>
              </a:rPr>
              <a:t>– передчуття боротьби; </a:t>
            </a:r>
          </a:p>
          <a:p>
            <a:r>
              <a:rPr lang="uk-UA" sz="2400" b="1" i="1" dirty="0" smtClean="0">
                <a:solidFill>
                  <a:srgbClr val="00B0F0"/>
                </a:solidFill>
                <a:latin typeface="Arial Black" pitchFamily="34" charset="0"/>
              </a:rPr>
              <a:t>блакитний колір – </a:t>
            </a:r>
            <a:r>
              <a:rPr lang="uk-UA" sz="2400" b="1" i="1" dirty="0" smtClean="0">
                <a:latin typeface="Arial Black" pitchFamily="34" charset="0"/>
              </a:rPr>
              <a:t>легкість, далечінь; </a:t>
            </a:r>
          </a:p>
          <a:p>
            <a:r>
              <a:rPr lang="uk-UA" sz="2400" b="1" i="1" dirty="0" smtClean="0">
                <a:solidFill>
                  <a:srgbClr val="FF0000"/>
                </a:solidFill>
                <a:latin typeface="Arial Black" pitchFamily="34" charset="0"/>
              </a:rPr>
              <a:t>вогневий (червоний) </a:t>
            </a:r>
            <a:r>
              <a:rPr lang="uk-UA" sz="2400" b="1" i="1" dirty="0" smtClean="0">
                <a:latin typeface="Arial Black" pitchFamily="34" charset="0"/>
              </a:rPr>
              <a:t>– хвилювання; </a:t>
            </a:r>
          </a:p>
          <a:p>
            <a:r>
              <a:rPr lang="uk-UA" sz="2400" b="1" i="1" dirty="0" smtClean="0">
                <a:solidFill>
                  <a:srgbClr val="FFC000"/>
                </a:solidFill>
                <a:latin typeface="Arial Black" pitchFamily="34" charset="0"/>
              </a:rPr>
              <a:t>золотий – </a:t>
            </a:r>
            <a:r>
              <a:rPr lang="uk-UA" sz="2400" b="1" i="1" dirty="0" smtClean="0">
                <a:latin typeface="Arial Black" pitchFamily="34" charset="0"/>
              </a:rPr>
              <a:t>багатство, радість, життя.</a:t>
            </a:r>
            <a:endParaRPr lang="uk-UA" sz="2400" b="1" i="1" dirty="0">
              <a:latin typeface="Arial Black" pitchFamily="34" charset="0"/>
            </a:endParaRPr>
          </a:p>
        </p:txBody>
      </p:sp>
    </p:spTree>
    <p:extLst>
      <p:ext uri="{BB962C8B-B14F-4D97-AF65-F5344CB8AC3E}">
        <p14:creationId xmlns:p14="http://schemas.microsoft.com/office/powerpoint/2010/main" val="61824548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4" name="Прямоугольник 3"/>
          <p:cNvSpPr/>
          <p:nvPr/>
        </p:nvSpPr>
        <p:spPr>
          <a:xfrm>
            <a:off x="2519264" y="764704"/>
            <a:ext cx="6624736" cy="5262979"/>
          </a:xfrm>
          <a:prstGeom prst="rect">
            <a:avLst/>
          </a:prstGeom>
        </p:spPr>
        <p:txBody>
          <a:bodyPr wrap="square">
            <a:spAutoFit/>
          </a:bodyPr>
          <a:lstStyle/>
          <a:p>
            <a:r>
              <a:rPr lang="uk-UA" sz="2400" b="1" i="1" dirty="0" smtClean="0">
                <a:solidFill>
                  <a:srgbClr val="FF0000"/>
                </a:solidFill>
                <a:latin typeface="Arial Black" pitchFamily="34" charset="0"/>
                <a:cs typeface="Times New Roman" pitchFamily="18" charset="0"/>
              </a:rPr>
              <a:t>Авторські неологізми:  </a:t>
            </a:r>
            <a:r>
              <a:rPr lang="uk-UA" sz="2400" b="1" i="1" dirty="0" err="1" smtClean="0">
                <a:latin typeface="Arial Black" pitchFamily="34" charset="0"/>
                <a:cs typeface="Times New Roman" pitchFamily="18" charset="0"/>
              </a:rPr>
              <a:t>самодзвонними</a:t>
            </a:r>
            <a:r>
              <a:rPr lang="uk-UA" sz="2400" b="1" i="1" dirty="0" smtClean="0">
                <a:latin typeface="Arial Black" pitchFamily="34" charset="0"/>
                <a:cs typeface="Times New Roman" pitchFamily="18" charset="0"/>
              </a:rPr>
              <a:t>, ніжнотонними;</a:t>
            </a:r>
          </a:p>
          <a:p>
            <a:r>
              <a:rPr lang="uk-UA" sz="2400" b="1" i="1" dirty="0" smtClean="0">
                <a:solidFill>
                  <a:srgbClr val="FF0000"/>
                </a:solidFill>
                <a:latin typeface="Arial Black" pitchFamily="34" charset="0"/>
                <a:cs typeface="Times New Roman" pitchFamily="18" charset="0"/>
              </a:rPr>
              <a:t>Пестливі слова: </a:t>
            </a:r>
            <a:r>
              <a:rPr lang="uk-UA" sz="2400" b="1" i="1" dirty="0" smtClean="0">
                <a:latin typeface="Arial Black" pitchFamily="34" charset="0"/>
                <a:cs typeface="Times New Roman" pitchFamily="18" charset="0"/>
              </a:rPr>
              <a:t>поточки, дзвіночки;</a:t>
            </a:r>
          </a:p>
          <a:p>
            <a:r>
              <a:rPr lang="uk-UA" sz="2400" b="1" i="1" dirty="0" smtClean="0">
                <a:solidFill>
                  <a:srgbClr val="FF0000"/>
                </a:solidFill>
                <a:latin typeface="Arial Black" pitchFamily="34" charset="0"/>
                <a:cs typeface="Times New Roman" pitchFamily="18" charset="0"/>
              </a:rPr>
              <a:t>Риторичні оклики: </a:t>
            </a:r>
            <a:r>
              <a:rPr lang="uk-UA" sz="2400" b="1" i="1" dirty="0" smtClean="0">
                <a:latin typeface="Arial Black" pitchFamily="34" charset="0"/>
                <a:cs typeface="Times New Roman" pitchFamily="18" charset="0"/>
              </a:rPr>
              <a:t>Буде бій!, вогневий!, ой одкрий колос вій!;</a:t>
            </a:r>
          </a:p>
          <a:p>
            <a:r>
              <a:rPr lang="uk-UA" sz="2400" b="1" i="1" dirty="0" smtClean="0">
                <a:solidFill>
                  <a:srgbClr val="FF0000"/>
                </a:solidFill>
                <a:latin typeface="Arial Black" pitchFamily="34" charset="0"/>
                <a:cs typeface="Times New Roman" pitchFamily="18" charset="0"/>
              </a:rPr>
              <a:t>Поєднання ознак різних стилів: </a:t>
            </a:r>
            <a:r>
              <a:rPr lang="uk-UA" sz="2400" b="1" i="1" dirty="0" smtClean="0">
                <a:solidFill>
                  <a:srgbClr val="7030A0"/>
                </a:solidFill>
                <a:latin typeface="Arial Black" pitchFamily="34" charset="0"/>
                <a:cs typeface="Times New Roman" pitchFamily="18" charset="0"/>
              </a:rPr>
              <a:t>експресіонізму</a:t>
            </a:r>
            <a:r>
              <a:rPr lang="uk-UA" sz="2400" b="1" i="1" dirty="0" smtClean="0">
                <a:latin typeface="Arial Black" pitchFamily="34" charset="0"/>
                <a:cs typeface="Times New Roman" pitchFamily="18" charset="0"/>
              </a:rPr>
              <a:t> (посилена увага до природи, все в ній є нерозривною цілістю), </a:t>
            </a:r>
            <a:r>
              <a:rPr lang="uk-UA" sz="2400" b="1" i="1" dirty="0" smtClean="0">
                <a:solidFill>
                  <a:srgbClr val="7030A0"/>
                </a:solidFill>
                <a:latin typeface="Arial Black" pitchFamily="34" charset="0"/>
                <a:cs typeface="Times New Roman" pitchFamily="18" charset="0"/>
              </a:rPr>
              <a:t>імпресіонізму</a:t>
            </a:r>
            <a:r>
              <a:rPr lang="uk-UA" sz="2400" b="1" i="1" dirty="0" smtClean="0">
                <a:latin typeface="Arial Black" pitchFamily="34" charset="0"/>
                <a:cs typeface="Times New Roman" pitchFamily="18" charset="0"/>
              </a:rPr>
              <a:t> (увага до кольорів, звуків), </a:t>
            </a:r>
            <a:r>
              <a:rPr lang="uk-UA" sz="2400" b="1" i="1" dirty="0" smtClean="0">
                <a:solidFill>
                  <a:srgbClr val="7030A0"/>
                </a:solidFill>
                <a:latin typeface="Arial Black" pitchFamily="34" charset="0"/>
                <a:cs typeface="Times New Roman" pitchFamily="18" charset="0"/>
              </a:rPr>
              <a:t>символізму</a:t>
            </a:r>
            <a:r>
              <a:rPr lang="uk-UA" sz="2400" b="1" i="1" dirty="0" smtClean="0">
                <a:latin typeface="Arial Black" pitchFamily="34" charset="0"/>
                <a:cs typeface="Times New Roman" pitchFamily="18" charset="0"/>
              </a:rPr>
              <a:t> </a:t>
            </a:r>
          </a:p>
          <a:p>
            <a:r>
              <a:rPr lang="uk-UA" sz="2400" b="1" i="1" dirty="0" smtClean="0">
                <a:latin typeface="Arial Black" pitchFamily="34" charset="0"/>
                <a:cs typeface="Times New Roman" pitchFamily="18" charset="0"/>
              </a:rPr>
              <a:t>(використання символів), </a:t>
            </a:r>
            <a:r>
              <a:rPr lang="uk-UA" sz="2400" b="1" i="1" dirty="0" smtClean="0">
                <a:solidFill>
                  <a:srgbClr val="7030A0"/>
                </a:solidFill>
                <a:latin typeface="Arial Black" pitchFamily="34" charset="0"/>
                <a:cs typeface="Times New Roman" pitchFamily="18" charset="0"/>
              </a:rPr>
              <a:t>неоромантизму</a:t>
            </a:r>
            <a:r>
              <a:rPr lang="uk-UA" sz="2400" b="1" i="1" dirty="0" smtClean="0">
                <a:latin typeface="Arial Black" pitchFamily="34" charset="0"/>
                <a:cs typeface="Times New Roman" pitchFamily="18" charset="0"/>
              </a:rPr>
              <a:t> (ліричний герой – мужня особистість, що прагне змін, пригод).</a:t>
            </a:r>
            <a:endParaRPr lang="uk-UA" sz="2400" b="1" i="1" dirty="0">
              <a:latin typeface="Arial Black" pitchFamily="34" charset="0"/>
              <a:cs typeface="Times New Roman" pitchFamily="18" charset="0"/>
            </a:endParaRPr>
          </a:p>
        </p:txBody>
      </p:sp>
      <p:pic>
        <p:nvPicPr>
          <p:cNvPr id="3" name="Picture 4" descr="Похожее изображение"/>
          <p:cNvPicPr>
            <a:picLocks noChangeAspect="1" noChangeArrowheads="1"/>
          </p:cNvPicPr>
          <p:nvPr/>
        </p:nvPicPr>
        <p:blipFill>
          <a:blip r:embed="rId2" cstate="print"/>
          <a:srcRect/>
          <a:stretch>
            <a:fillRect/>
          </a:stretch>
        </p:blipFill>
        <p:spPr bwMode="auto">
          <a:xfrm rot="4556816">
            <a:off x="-308091" y="749132"/>
            <a:ext cx="3360632" cy="2037061"/>
          </a:xfrm>
          <a:prstGeom prst="rect">
            <a:avLst/>
          </a:prstGeom>
          <a:noFill/>
        </p:spPr>
      </p:pic>
      <p:pic>
        <p:nvPicPr>
          <p:cNvPr id="5" name="Picture 4" descr="Похожее изображение"/>
          <p:cNvPicPr>
            <a:picLocks noChangeAspect="1" noChangeArrowheads="1"/>
          </p:cNvPicPr>
          <p:nvPr/>
        </p:nvPicPr>
        <p:blipFill>
          <a:blip r:embed="rId2" cstate="print"/>
          <a:srcRect/>
          <a:stretch>
            <a:fillRect/>
          </a:stretch>
        </p:blipFill>
        <p:spPr bwMode="auto">
          <a:xfrm rot="6157534" flipV="1">
            <a:off x="-689634" y="3813300"/>
            <a:ext cx="3816424" cy="2307861"/>
          </a:xfrm>
          <a:prstGeom prst="rect">
            <a:avLst/>
          </a:prstGeom>
          <a:noFill/>
        </p:spPr>
      </p:pic>
      <p:pic>
        <p:nvPicPr>
          <p:cNvPr id="6" name="Picture 2" descr="Похожее изображение"/>
          <p:cNvPicPr>
            <a:picLocks noChangeAspect="1" noChangeArrowheads="1" noCrop="1"/>
          </p:cNvPicPr>
          <p:nvPr/>
        </p:nvPicPr>
        <p:blipFill>
          <a:blip r:embed="rId3" cstate="print"/>
          <a:srcRect/>
          <a:stretch>
            <a:fillRect/>
          </a:stretch>
        </p:blipFill>
        <p:spPr bwMode="auto">
          <a:xfrm>
            <a:off x="683568" y="2708920"/>
            <a:ext cx="1296144" cy="1512168"/>
          </a:xfrm>
          <a:prstGeom prst="rect">
            <a:avLst/>
          </a:prstGeom>
          <a:noFill/>
        </p:spPr>
      </p:pic>
    </p:spTree>
    <p:extLst>
      <p:ext uri="{BB962C8B-B14F-4D97-AF65-F5344CB8AC3E}">
        <p14:creationId xmlns:p14="http://schemas.microsoft.com/office/powerpoint/2010/main" val="15943249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Похожее изображение"/>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38914" name="Picture 2" descr="Картинки по запросу картинка липа"/>
          <p:cNvPicPr>
            <a:picLocks noChangeAspect="1" noChangeArrowheads="1"/>
          </p:cNvPicPr>
          <p:nvPr/>
        </p:nvPicPr>
        <p:blipFill>
          <a:blip r:embed="rId4" cstate="print"/>
          <a:srcRect/>
          <a:stretch>
            <a:fillRect/>
          </a:stretch>
        </p:blipFill>
        <p:spPr bwMode="auto">
          <a:xfrm>
            <a:off x="-48530" y="0"/>
            <a:ext cx="9241060" cy="6858000"/>
          </a:xfrm>
          <a:prstGeom prst="rect">
            <a:avLst/>
          </a:prstGeom>
          <a:noFill/>
        </p:spPr>
      </p:pic>
      <p:sp>
        <p:nvSpPr>
          <p:cNvPr id="38915" name="Rectangle 3"/>
          <p:cNvSpPr>
            <a:spLocks noChangeArrowheads="1"/>
          </p:cNvSpPr>
          <p:nvPr/>
        </p:nvSpPr>
        <p:spPr bwMode="auto">
          <a:xfrm>
            <a:off x="2123728" y="260648"/>
            <a:ext cx="7020272"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269875" algn="ctr" fontAlgn="base">
              <a:spcBef>
                <a:spcPct val="0"/>
              </a:spcBef>
              <a:spcAft>
                <a:spcPct val="0"/>
              </a:spcAft>
            </a:pPr>
            <a:r>
              <a:rPr lang="uk-UA" sz="2000" dirty="0" smtClean="0">
                <a:solidFill>
                  <a:srgbClr val="FFFF00"/>
                </a:solidFill>
                <a:latin typeface="Arial Black" pitchFamily="34" charset="0"/>
              </a:rPr>
              <a:t>Фразу</a:t>
            </a:r>
            <a:r>
              <a:rPr lang="uk-UA" sz="2000" i="1" dirty="0" smtClean="0">
                <a:solidFill>
                  <a:schemeClr val="bg1"/>
                </a:solidFill>
                <a:latin typeface="Arial Black" pitchFamily="34" charset="0"/>
              </a:rPr>
              <a:t> «</a:t>
            </a:r>
            <a:r>
              <a:rPr kumimoji="0" lang="uk-UA" sz="2000" b="1" i="1" u="none" strike="noStrike" cap="none" normalizeH="0" baseline="0" dirty="0" smtClean="0">
                <a:ln>
                  <a:noFill/>
                </a:ln>
                <a:solidFill>
                  <a:schemeClr val="bg1"/>
                </a:solidFill>
                <a:effectLst/>
                <a:latin typeface="Arial Black" pitchFamily="34" charset="0"/>
                <a:ea typeface="Times New Roman" pitchFamily="18" charset="0"/>
                <a:cs typeface="Times New Roman" pitchFamily="18" charset="0"/>
              </a:rPr>
              <a:t>Ви знаєте, як липа шелестить </a:t>
            </a:r>
          </a:p>
          <a:p>
            <a:pPr lvl="0" indent="269875" algn="ctr" eaLnBrk="0" fontAlgn="base" hangingPunct="0">
              <a:spcBef>
                <a:spcPct val="0"/>
              </a:spcBef>
              <a:spcAft>
                <a:spcPct val="0"/>
              </a:spcAft>
            </a:pPr>
            <a:r>
              <a:rPr kumimoji="0" lang="uk-UA" sz="2000" b="1" i="1" u="none" strike="noStrike" cap="none" normalizeH="0" baseline="0" dirty="0" smtClean="0">
                <a:ln>
                  <a:noFill/>
                </a:ln>
                <a:solidFill>
                  <a:schemeClr val="bg1"/>
                </a:solidFill>
                <a:effectLst/>
                <a:latin typeface="Arial Black" pitchFamily="34" charset="0"/>
                <a:ea typeface="Times New Roman" pitchFamily="18" charset="0"/>
                <a:cs typeface="Times New Roman" pitchFamily="18" charset="0"/>
              </a:rPr>
              <a:t>     У місячні весняні ночі?</a:t>
            </a:r>
            <a:r>
              <a:rPr lang="uk-UA" sz="2000" dirty="0" smtClean="0">
                <a:latin typeface="Arial Black" pitchFamily="34" charset="0"/>
              </a:rPr>
              <a:t> </a:t>
            </a:r>
            <a:r>
              <a:rPr lang="uk-UA" sz="2000" dirty="0" smtClean="0">
                <a:solidFill>
                  <a:schemeClr val="bg1"/>
                </a:solidFill>
                <a:latin typeface="Arial Black" pitchFamily="34" charset="0"/>
              </a:rPr>
              <a:t>»</a:t>
            </a:r>
            <a:r>
              <a:rPr lang="uk-UA" sz="2000" dirty="0" smtClean="0">
                <a:solidFill>
                  <a:srgbClr val="FFFF00"/>
                </a:solidFill>
                <a:latin typeface="Arial Black" pitchFamily="34" charset="0"/>
              </a:rPr>
              <a:t> кажуть майже пошепки, найближчим знайомим.</a:t>
            </a:r>
            <a:r>
              <a:rPr kumimoji="0" lang="uk-UA" sz="2000" b="1" i="0" u="none" strike="noStrike" cap="none" normalizeH="0" baseline="0" dirty="0" smtClean="0">
                <a:ln>
                  <a:noFill/>
                </a:ln>
                <a:solidFill>
                  <a:srgbClr val="FFFF00"/>
                </a:solidFill>
                <a:effectLst/>
                <a:latin typeface="Arial Black" pitchFamily="34" charset="0"/>
                <a:ea typeface="Times New Roman" pitchFamily="18" charset="0"/>
                <a:cs typeface="Times New Roman" pitchFamily="18" charset="0"/>
              </a:rPr>
              <a:t> </a:t>
            </a:r>
            <a:endParaRPr kumimoji="0" lang="uk-UA" sz="2000" b="1" i="0" u="none" strike="noStrike" cap="none" normalizeH="0" baseline="0" dirty="0" smtClean="0">
              <a:ln>
                <a:noFill/>
              </a:ln>
              <a:solidFill>
                <a:srgbClr val="FFFF00"/>
              </a:solidFill>
              <a:effectLst/>
              <a:latin typeface="Arial Black" pitchFamily="34" charset="0"/>
              <a:cs typeface="Times New Roman" pitchFamily="18" charset="0"/>
            </a:endParaRPr>
          </a:p>
        </p:txBody>
      </p:sp>
      <p:sp>
        <p:nvSpPr>
          <p:cNvPr id="5" name="Прямоугольник 4"/>
          <p:cNvSpPr/>
          <p:nvPr/>
        </p:nvSpPr>
        <p:spPr>
          <a:xfrm>
            <a:off x="179512" y="5013176"/>
            <a:ext cx="7368294" cy="1938992"/>
          </a:xfrm>
          <a:prstGeom prst="rect">
            <a:avLst/>
          </a:prstGeom>
        </p:spPr>
        <p:txBody>
          <a:bodyPr wrap="square">
            <a:spAutoFit/>
          </a:bodyPr>
          <a:lstStyle/>
          <a:p>
            <a:pPr algn="ctr"/>
            <a:r>
              <a:rPr lang="uk-UA" sz="2400" i="1" dirty="0" smtClean="0">
                <a:solidFill>
                  <a:schemeClr val="bg1"/>
                </a:solidFill>
                <a:latin typeface="Arial Black" pitchFamily="34" charset="0"/>
              </a:rPr>
              <a:t>У Тичини цими словами починається один з найвідоміших віршів раннього періоду</a:t>
            </a:r>
            <a:r>
              <a:rPr lang="uk-UA" sz="2400" b="1" i="1" dirty="0" smtClean="0">
                <a:solidFill>
                  <a:schemeClr val="bg1"/>
                </a:solidFill>
                <a:latin typeface="Arial Black" pitchFamily="34" charset="0"/>
              </a:rPr>
              <a:t>.</a:t>
            </a:r>
          </a:p>
          <a:p>
            <a:pPr algn="ctr"/>
            <a:r>
              <a:rPr lang="en-US" sz="2400" i="1" dirty="0">
                <a:solidFill>
                  <a:srgbClr val="FFFF00"/>
                </a:solidFill>
                <a:latin typeface="Arial Black" pitchFamily="34" charset="0"/>
                <a:hlinkClick r:id="rId5"/>
              </a:rPr>
              <a:t>https://</a:t>
            </a:r>
            <a:r>
              <a:rPr lang="en-US" sz="2400" i="1" dirty="0" smtClean="0">
                <a:solidFill>
                  <a:srgbClr val="FFFF00"/>
                </a:solidFill>
                <a:latin typeface="Arial Black" pitchFamily="34" charset="0"/>
                <a:hlinkClick r:id="rId5"/>
              </a:rPr>
              <a:t>www.youtube.com/watch?v=wVVxcNPPyAE</a:t>
            </a:r>
            <a:r>
              <a:rPr lang="uk-UA" sz="2400" i="1" dirty="0" smtClean="0">
                <a:solidFill>
                  <a:srgbClr val="FFFF00"/>
                </a:solidFill>
                <a:latin typeface="Arial Black" pitchFamily="34" charset="0"/>
              </a:rPr>
              <a:t> </a:t>
            </a:r>
            <a:endParaRPr lang="ru-RU" sz="2400" i="1" dirty="0">
              <a:solidFill>
                <a:srgbClr val="FFFF00"/>
              </a:solidFill>
              <a:latin typeface="Arial Black" pitchFamily="34" charset="0"/>
            </a:endParaRPr>
          </a:p>
        </p:txBody>
      </p:sp>
      <p:pic>
        <p:nvPicPr>
          <p:cNvPr id="6" name="Picture 6" descr="Тичина Павло Григорович — Вікіпедія"/>
          <p:cNvPicPr>
            <a:picLocks noChangeAspect="1" noChangeArrowheads="1"/>
          </p:cNvPicPr>
          <p:nvPr/>
        </p:nvPicPr>
        <p:blipFill>
          <a:blip r:embed="rId6" cstate="print">
            <a:duotone>
              <a:prstClr val="black"/>
              <a:srgbClr val="D9C3A5">
                <a:tint val="50000"/>
                <a:satMod val="180000"/>
              </a:srgbClr>
            </a:duotone>
          </a:blip>
          <a:srcRect/>
          <a:stretch>
            <a:fillRect/>
          </a:stretch>
        </p:blipFill>
        <p:spPr bwMode="auto">
          <a:xfrm>
            <a:off x="6588224" y="1174375"/>
            <a:ext cx="2381250" cy="3114676"/>
          </a:xfrm>
          <a:prstGeom prst="ellipse">
            <a:avLst/>
          </a:prstGeom>
          <a:ln>
            <a:noFill/>
          </a:ln>
          <a:effectLst>
            <a:softEdge rad="112500"/>
          </a:effectLst>
        </p:spPr>
      </p:pic>
      <p:pic>
        <p:nvPicPr>
          <p:cNvPr id="7" name="Picture 4" descr="C:\Users\Адмін\Desktop\1425549331_921609.jpg">
            <a:hlinkClick r:id="rId7" action="ppaction://hlinkfile"/>
          </p:cNvPr>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7596336" y="5373216"/>
            <a:ext cx="1235075" cy="1192213"/>
          </a:xfrm>
          <a:prstGeom prst="rect">
            <a:avLst/>
          </a:prstGeom>
          <a:noFill/>
          <a:ln w="9525">
            <a:noFill/>
            <a:miter lim="800000"/>
            <a:headEnd/>
            <a:tailEnd/>
          </a:ln>
        </p:spPr>
      </p:pic>
      <p:pic>
        <p:nvPicPr>
          <p:cNvPr id="2" name="Ny8MZza0Jvs"/>
          <p:cNvPicPr>
            <a:picLocks noRot="1" noChangeAspect="1"/>
          </p:cNvPicPr>
          <p:nvPr>
            <a:videoFile r:link="rId1"/>
          </p:nvPr>
        </p:nvPicPr>
        <p:blipFill>
          <a:blip r:embed="rId9"/>
          <a:stretch>
            <a:fillRect/>
          </a:stretch>
        </p:blipFill>
        <p:spPr>
          <a:xfrm>
            <a:off x="7020272" y="3861048"/>
            <a:ext cx="1828800" cy="1028700"/>
          </a:xfrm>
          <a:prstGeom prst="rect">
            <a:avLst/>
          </a:prstGeom>
        </p:spPr>
      </p:pic>
      <p:sp>
        <p:nvSpPr>
          <p:cNvPr id="3" name="Прямоугольник 2"/>
          <p:cNvSpPr/>
          <p:nvPr/>
        </p:nvSpPr>
        <p:spPr>
          <a:xfrm>
            <a:off x="2286000" y="3105835"/>
            <a:ext cx="6750496" cy="2123658"/>
          </a:xfrm>
          <a:prstGeom prst="rect">
            <a:avLst/>
          </a:prstGeom>
        </p:spPr>
        <p:txBody>
          <a:bodyPr wrap="square">
            <a:spAutoFit/>
          </a:bodyPr>
          <a:lstStyle/>
          <a:p>
            <a:endParaRPr lang="uk-UA" sz="2200" dirty="0" smtClean="0">
              <a:solidFill>
                <a:srgbClr val="FFFF00"/>
              </a:solidFill>
              <a:hlinkClick r:id="rId10"/>
            </a:endParaRPr>
          </a:p>
          <a:p>
            <a:endParaRPr lang="uk-UA" sz="2200" dirty="0">
              <a:solidFill>
                <a:srgbClr val="FFFF00"/>
              </a:solidFill>
              <a:hlinkClick r:id="rId10"/>
            </a:endParaRPr>
          </a:p>
          <a:p>
            <a:endParaRPr lang="uk-UA" sz="2200" dirty="0" smtClean="0">
              <a:solidFill>
                <a:srgbClr val="FFFF00"/>
              </a:solidFill>
              <a:hlinkClick r:id="rId10"/>
            </a:endParaRPr>
          </a:p>
          <a:p>
            <a:endParaRPr lang="uk-UA" sz="2200" dirty="0">
              <a:solidFill>
                <a:srgbClr val="FFFF00"/>
              </a:solidFill>
              <a:hlinkClick r:id="rId10"/>
            </a:endParaRPr>
          </a:p>
          <a:p>
            <a:pPr algn="r"/>
            <a:endParaRPr lang="uk-UA" sz="2200" dirty="0" smtClean="0">
              <a:solidFill>
                <a:srgbClr val="FFFF00"/>
              </a:solidFill>
              <a:hlinkClick r:id="rId10"/>
            </a:endParaRPr>
          </a:p>
          <a:p>
            <a:pPr algn="r"/>
            <a:r>
              <a:rPr lang="uk-UA" sz="2200" dirty="0" smtClean="0">
                <a:solidFill>
                  <a:srgbClr val="FFFF00"/>
                </a:solidFill>
                <a:hlinkClick r:id="rId10"/>
              </a:rPr>
              <a:t>https</a:t>
            </a:r>
            <a:r>
              <a:rPr lang="uk-UA" sz="2200" dirty="0">
                <a:solidFill>
                  <a:srgbClr val="FFFF00"/>
                </a:solidFill>
                <a:hlinkClick r:id="rId10"/>
              </a:rPr>
              <a:t>://</a:t>
            </a:r>
            <a:r>
              <a:rPr lang="uk-UA" sz="2200" dirty="0" smtClean="0">
                <a:solidFill>
                  <a:srgbClr val="FFFF00"/>
                </a:solidFill>
                <a:hlinkClick r:id="rId10"/>
              </a:rPr>
              <a:t>www.youtube.com/watch?v=Ny8MZza0Jvs</a:t>
            </a:r>
            <a:r>
              <a:rPr lang="uk-UA" sz="2200" dirty="0" smtClean="0">
                <a:solidFill>
                  <a:srgbClr val="FFFF00"/>
                </a:solidFill>
              </a:rPr>
              <a:t> </a:t>
            </a:r>
            <a:endParaRPr lang="uk-UA" sz="2200" dirty="0">
              <a:solidFill>
                <a:srgbClr val="FFFF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Похожее изображение"/>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61443" name="Picture 3" descr="МИХАЙЛО КОЦЮБИНСЬКИЙ - Українська література (рівень стандарту ..."/>
          <p:cNvPicPr>
            <a:picLocks noChangeAspect="1" noChangeArrowheads="1"/>
          </p:cNvPicPr>
          <p:nvPr/>
        </p:nvPicPr>
        <p:blipFill>
          <a:blip r:embed="rId4" cstate="print"/>
          <a:srcRect/>
          <a:stretch>
            <a:fillRect/>
          </a:stretch>
        </p:blipFill>
        <p:spPr bwMode="auto">
          <a:xfrm>
            <a:off x="4499992" y="2996952"/>
            <a:ext cx="4385711" cy="2736304"/>
          </a:xfrm>
          <a:prstGeom prst="rect">
            <a:avLst/>
          </a:prstGeom>
          <a:ln>
            <a:noFill/>
          </a:ln>
          <a:effectLst>
            <a:softEdge rad="112500"/>
          </a:effectLst>
        </p:spPr>
      </p:pic>
      <p:sp>
        <p:nvSpPr>
          <p:cNvPr id="61444" name="Rectangle 4"/>
          <p:cNvSpPr>
            <a:spLocks noChangeArrowheads="1"/>
          </p:cNvSpPr>
          <p:nvPr/>
        </p:nvSpPr>
        <p:spPr bwMode="auto">
          <a:xfrm>
            <a:off x="467544" y="332656"/>
            <a:ext cx="8388424"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0975" algn="just" defTabSz="914400" rtl="0" eaLnBrk="1" fontAlgn="base" latinLnBrk="0" hangingPunct="1">
              <a:lnSpc>
                <a:spcPct val="100000"/>
              </a:lnSpc>
              <a:spcBef>
                <a:spcPct val="0"/>
              </a:spcBef>
              <a:spcAft>
                <a:spcPct val="0"/>
              </a:spcAft>
              <a:buClrTx/>
              <a:buSzTx/>
              <a:buFontTx/>
              <a:buNone/>
              <a:tabLst>
                <a:tab pos="342900" algn="l"/>
              </a:tabLst>
            </a:pPr>
            <a:r>
              <a:rPr kumimoji="0" lang="uk-UA" sz="2000" b="1" i="0" u="none" strike="noStrike" cap="none" normalizeH="0" baseline="0" dirty="0" smtClean="0">
                <a:ln>
                  <a:noFill/>
                </a:ln>
                <a:solidFill>
                  <a:schemeClr val="tx1"/>
                </a:solidFill>
                <a:effectLst/>
                <a:latin typeface="Bookman Old Style" pitchFamily="18" charset="0"/>
                <a:ea typeface="Times New Roman" pitchFamily="18" charset="0"/>
                <a:cs typeface="Arial" pitchFamily="34" charset="0"/>
              </a:rPr>
              <a:t>Поезія </a:t>
            </a:r>
            <a:r>
              <a:rPr kumimoji="0" lang="uk-UA" sz="2000" b="1" i="1" u="none" strike="noStrike" cap="none" normalizeH="0" baseline="0" dirty="0" smtClean="0">
                <a:ln>
                  <a:noFill/>
                </a:ln>
                <a:solidFill>
                  <a:srgbClr val="006600"/>
                </a:solidFill>
                <a:effectLst/>
                <a:latin typeface="Bookman Old Style" pitchFamily="18" charset="0"/>
                <a:ea typeface="Times New Roman" pitchFamily="18" charset="0"/>
                <a:cs typeface="Arial" pitchFamily="34" charset="0"/>
              </a:rPr>
              <a:t>«Розкажи, </a:t>
            </a:r>
            <a:r>
              <a:rPr kumimoji="0" lang="uk-UA" sz="2000" b="1" i="1" u="none" strike="noStrike" cap="none" normalizeH="0" baseline="0" dirty="0" err="1" smtClean="0">
                <a:ln>
                  <a:noFill/>
                </a:ln>
                <a:solidFill>
                  <a:srgbClr val="006600"/>
                </a:solidFill>
                <a:effectLst/>
                <a:latin typeface="Bookman Old Style" pitchFamily="18" charset="0"/>
                <a:ea typeface="Times New Roman" pitchFamily="18" charset="0"/>
                <a:cs typeface="Arial" pitchFamily="34" charset="0"/>
              </a:rPr>
              <a:t>розкажи</a:t>
            </a:r>
            <a:r>
              <a:rPr kumimoji="0" lang="uk-UA" sz="2000" b="1" i="1" u="none" strike="noStrike" cap="none" normalizeH="0" baseline="0" dirty="0" smtClean="0">
                <a:ln>
                  <a:noFill/>
                </a:ln>
                <a:solidFill>
                  <a:srgbClr val="006600"/>
                </a:solidFill>
                <a:effectLst/>
                <a:latin typeface="Bookman Old Style" pitchFamily="18" charset="0"/>
                <a:ea typeface="Times New Roman" pitchFamily="18" charset="0"/>
                <a:cs typeface="Arial" pitchFamily="34" charset="0"/>
              </a:rPr>
              <a:t> мені, поле...»,</a:t>
            </a:r>
            <a:r>
              <a:rPr kumimoji="0" lang="uk-UA" sz="2000" b="1" i="0" u="none" strike="noStrike" cap="none" normalizeH="0" baseline="0" dirty="0" smtClean="0">
                <a:ln>
                  <a:noFill/>
                </a:ln>
                <a:solidFill>
                  <a:srgbClr val="006600"/>
                </a:solidFill>
                <a:effectLst/>
                <a:latin typeface="Bookman Old Style" pitchFamily="18" charset="0"/>
                <a:ea typeface="Times New Roman" pitchFamily="18" charset="0"/>
                <a:cs typeface="Arial" pitchFamily="34" charset="0"/>
              </a:rPr>
              <a:t> </a:t>
            </a:r>
            <a:r>
              <a:rPr kumimoji="0" lang="uk-UA" sz="2000" b="1" i="0" u="none" strike="noStrike" cap="none" normalizeH="0" baseline="0" dirty="0" smtClean="0">
                <a:ln>
                  <a:noFill/>
                </a:ln>
                <a:solidFill>
                  <a:schemeClr val="tx1"/>
                </a:solidFill>
                <a:effectLst/>
                <a:latin typeface="Bookman Old Style" pitchFamily="18" charset="0"/>
                <a:ea typeface="Times New Roman" pitchFamily="18" charset="0"/>
                <a:cs typeface="Arial" pitchFamily="34" charset="0"/>
              </a:rPr>
              <a:t>прочитана на одній із «субот» Коцюбинського, вразила відомого письменника глибиною розкриття теми, емоційністю, оригінальними поетичними параметрами. </a:t>
            </a:r>
            <a:endParaRPr kumimoji="0" lang="ru-RU" sz="2000" b="1" i="0" u="none" strike="noStrike" cap="none" normalizeH="0" baseline="0" dirty="0" smtClean="0">
              <a:ln>
                <a:noFill/>
              </a:ln>
              <a:solidFill>
                <a:schemeClr val="tx1"/>
              </a:solidFill>
              <a:effectLst/>
              <a:latin typeface="Bookman Old Style" pitchFamily="18" charset="0"/>
              <a:cs typeface="Arial" pitchFamily="34" charset="0"/>
            </a:endParaRPr>
          </a:p>
          <a:p>
            <a:pPr marL="0" marR="0" lvl="0" indent="180975" algn="just" defTabSz="914400" rtl="0" eaLnBrk="0" fontAlgn="base" latinLnBrk="0" hangingPunct="0">
              <a:lnSpc>
                <a:spcPct val="100000"/>
              </a:lnSpc>
              <a:spcBef>
                <a:spcPct val="0"/>
              </a:spcBef>
              <a:spcAft>
                <a:spcPct val="0"/>
              </a:spcAft>
              <a:buClrTx/>
              <a:buSzTx/>
              <a:buFontTx/>
              <a:buNone/>
              <a:tabLst>
                <a:tab pos="342900" algn="l"/>
              </a:tabLst>
            </a:pPr>
            <a:r>
              <a:rPr kumimoji="0" lang="uk-UA" sz="2000" b="1" i="0" u="none" strike="noStrike" cap="none" normalizeH="0" baseline="0" dirty="0" smtClean="0">
                <a:ln>
                  <a:noFill/>
                </a:ln>
                <a:solidFill>
                  <a:schemeClr val="tx1"/>
                </a:solidFill>
                <a:effectLst/>
                <a:latin typeface="Bookman Old Style" pitchFamily="18" charset="0"/>
                <a:ea typeface="Times New Roman" pitchFamily="18" charset="0"/>
                <a:cs typeface="Arial" pitchFamily="34" charset="0"/>
              </a:rPr>
              <a:t>Коцюбинський не помилився: </a:t>
            </a:r>
            <a:r>
              <a:rPr kumimoji="0" lang="uk-UA" sz="2000" b="1" i="1" u="none" strike="noStrike" cap="none" normalizeH="0" baseline="0" dirty="0" smtClean="0">
                <a:ln>
                  <a:noFill/>
                </a:ln>
                <a:solidFill>
                  <a:srgbClr val="000099"/>
                </a:solidFill>
                <a:effectLst/>
                <a:latin typeface="Bookman Old Style" pitchFamily="18" charset="0"/>
                <a:ea typeface="Times New Roman" pitchFamily="18" charset="0"/>
                <a:cs typeface="Arial" pitchFamily="34" charset="0"/>
              </a:rPr>
              <a:t>Тичина став поетом, яким Україна пишається перед світом. </a:t>
            </a:r>
            <a:r>
              <a:rPr kumimoji="0" lang="uk-UA" sz="2000" b="1" i="0" u="none" strike="noStrike" cap="none" normalizeH="0" baseline="0" dirty="0" smtClean="0">
                <a:ln>
                  <a:noFill/>
                </a:ln>
                <a:solidFill>
                  <a:schemeClr val="tx1"/>
                </a:solidFill>
                <a:effectLst/>
                <a:latin typeface="Bookman Old Style" pitchFamily="18" charset="0"/>
                <a:ea typeface="Times New Roman" pitchFamily="18" charset="0"/>
                <a:cs typeface="Arial" pitchFamily="34" charset="0"/>
              </a:rPr>
              <a:t>Оригінальний стиль, щирість інтонацій, дивовижна образність його поезій кличуть нас у світ, де панує гармонія і краса.</a:t>
            </a:r>
            <a:endParaRPr kumimoji="0" lang="uk-UA" sz="2000" b="1" i="0" u="none" strike="noStrike" cap="none" normalizeH="0" baseline="0" dirty="0" smtClean="0">
              <a:ln>
                <a:noFill/>
              </a:ln>
              <a:solidFill>
                <a:schemeClr val="tx1"/>
              </a:solidFill>
              <a:effectLst/>
              <a:latin typeface="Bookman Old Style" pitchFamily="18" charset="0"/>
              <a:cs typeface="Arial" pitchFamily="34" charset="0"/>
            </a:endParaRPr>
          </a:p>
        </p:txBody>
      </p:sp>
      <p:pic>
        <p:nvPicPr>
          <p:cNvPr id="7" name="Picture 4" descr="C:\Users\Адмін\Desktop\1425549331_921609.jpg">
            <a:hlinkClick r:id="rId5" action="ppaction://hlinkfile"/>
          </p:cNvPr>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3275856" y="4797152"/>
            <a:ext cx="1235075" cy="1192213"/>
          </a:xfrm>
          <a:prstGeom prst="rect">
            <a:avLst/>
          </a:prstGeom>
          <a:noFill/>
          <a:ln w="9525">
            <a:noFill/>
            <a:miter lim="800000"/>
            <a:headEnd/>
            <a:tailEnd/>
          </a:ln>
        </p:spPr>
      </p:pic>
      <p:pic>
        <p:nvPicPr>
          <p:cNvPr id="61446" name="Picture 6" descr="Тичина Павло Григорович — Вікіпедія"/>
          <p:cNvPicPr>
            <a:picLocks noChangeAspect="1" noChangeArrowheads="1"/>
          </p:cNvPicPr>
          <p:nvPr/>
        </p:nvPicPr>
        <p:blipFill>
          <a:blip r:embed="rId7" cstate="print">
            <a:duotone>
              <a:prstClr val="black"/>
              <a:srgbClr val="D9C3A5">
                <a:tint val="50000"/>
                <a:satMod val="180000"/>
              </a:srgbClr>
            </a:duotone>
          </a:blip>
          <a:srcRect/>
          <a:stretch>
            <a:fillRect/>
          </a:stretch>
        </p:blipFill>
        <p:spPr bwMode="auto">
          <a:xfrm>
            <a:off x="1043608" y="2780928"/>
            <a:ext cx="2381250" cy="3114676"/>
          </a:xfrm>
          <a:prstGeom prst="ellipse">
            <a:avLst/>
          </a:prstGeom>
          <a:ln>
            <a:noFill/>
          </a:ln>
          <a:effectLst>
            <a:softEdge rad="112500"/>
          </a:effectLst>
        </p:spPr>
      </p:pic>
      <p:sp>
        <p:nvSpPr>
          <p:cNvPr id="9" name="Прямоугольник 8"/>
          <p:cNvSpPr/>
          <p:nvPr/>
        </p:nvSpPr>
        <p:spPr>
          <a:xfrm>
            <a:off x="2475461" y="5786057"/>
            <a:ext cx="6377451" cy="923330"/>
          </a:xfrm>
          <a:prstGeom prst="rect">
            <a:avLst/>
          </a:prstGeom>
        </p:spPr>
        <p:txBody>
          <a:bodyPr wrap="none">
            <a:spAutoFit/>
          </a:bodyPr>
          <a:lstStyle/>
          <a:p>
            <a:pPr algn="r"/>
            <a:r>
              <a:rPr lang="uk-UA" b="1" i="1" dirty="0" smtClean="0">
                <a:solidFill>
                  <a:srgbClr val="000099"/>
                </a:solidFill>
                <a:latin typeface="Bookman Old Style" pitchFamily="18" charset="0"/>
              </a:rPr>
              <a:t>Живий голос </a:t>
            </a:r>
          </a:p>
          <a:p>
            <a:pPr algn="r"/>
            <a:r>
              <a:rPr lang="uk-UA" b="1" i="1" dirty="0" smtClean="0">
                <a:solidFill>
                  <a:srgbClr val="000099"/>
                </a:solidFill>
                <a:latin typeface="Bookman Old Style" pitchFamily="18" charset="0"/>
              </a:rPr>
              <a:t>Павла Тичини 1955 р</a:t>
            </a:r>
            <a:r>
              <a:rPr lang="uk-UA" dirty="0" smtClean="0">
                <a:solidFill>
                  <a:srgbClr val="000099"/>
                </a:solidFill>
                <a:latin typeface="Arial Black" pitchFamily="34" charset="0"/>
              </a:rPr>
              <a:t>.</a:t>
            </a:r>
          </a:p>
          <a:p>
            <a:pPr algn="r"/>
            <a:r>
              <a:rPr lang="en-US" dirty="0">
                <a:solidFill>
                  <a:srgbClr val="000099"/>
                </a:solidFill>
                <a:latin typeface="Arial Black" pitchFamily="34" charset="0"/>
                <a:hlinkClick r:id="rId8"/>
              </a:rPr>
              <a:t>https://</a:t>
            </a:r>
            <a:r>
              <a:rPr lang="en-US" dirty="0" smtClean="0">
                <a:solidFill>
                  <a:srgbClr val="000099"/>
                </a:solidFill>
                <a:latin typeface="Arial Black" pitchFamily="34" charset="0"/>
                <a:hlinkClick r:id="rId8"/>
              </a:rPr>
              <a:t>www.youtube.com/watch?v=kn0LqPTy5ZI</a:t>
            </a:r>
            <a:r>
              <a:rPr lang="uk-UA" dirty="0" smtClean="0">
                <a:solidFill>
                  <a:srgbClr val="000099"/>
                </a:solidFill>
                <a:latin typeface="Arial Black" pitchFamily="34" charset="0"/>
              </a:rPr>
              <a:t> </a:t>
            </a:r>
            <a:endParaRPr lang="uk-UA" dirty="0">
              <a:solidFill>
                <a:srgbClr val="000099"/>
              </a:solidFill>
              <a:latin typeface="Arial Black" pitchFamily="34" charset="0"/>
            </a:endParaRPr>
          </a:p>
        </p:txBody>
      </p:sp>
      <p:pic>
        <p:nvPicPr>
          <p:cNvPr id="8" name="Рисунок 7">
            <a:extLst>
              <a:ext uri="{FF2B5EF4-FFF2-40B4-BE49-F238E27FC236}">
                <a16:creationId xmlns:a16="http://schemas.microsoft.com/office/drawing/2014/main" id="{29AF84B1-C1AB-4385-88A9-7FD21212F331}"/>
              </a:ext>
            </a:extLst>
          </p:cNvPr>
          <p:cNvPicPr>
            <a:picLocks noChangeAspect="1"/>
          </p:cNvPicPr>
          <p:nvPr/>
        </p:nvPicPr>
        <p:blipFill>
          <a:blip r:embed="rId9" cstate="print">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rot="16444974" flipH="1">
            <a:off x="4587695" y="5573827"/>
            <a:ext cx="502278" cy="643553"/>
          </a:xfrm>
          <a:prstGeom prst="rect">
            <a:avLst/>
          </a:prstGeom>
        </p:spPr>
      </p:pic>
      <p:pic>
        <p:nvPicPr>
          <p:cNvPr id="2" name="kn0LqPTy5ZI"/>
          <p:cNvPicPr>
            <a:picLocks noRot="1" noChangeAspect="1"/>
          </p:cNvPicPr>
          <p:nvPr>
            <a:videoFile r:link="rId1"/>
          </p:nvPr>
        </p:nvPicPr>
        <p:blipFill>
          <a:blip r:embed="rId10"/>
          <a:stretch>
            <a:fillRect/>
          </a:stretch>
        </p:blipFill>
        <p:spPr>
          <a:xfrm>
            <a:off x="2664346" y="5622191"/>
            <a:ext cx="1828800" cy="1028700"/>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73730" name="Picture 2" descr="Липовий цвіт – ліки, даровані природою"/>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89836" l="10000" r="99100"/>
                    </a14:imgEffect>
                  </a14:imgLayer>
                </a14:imgProps>
              </a:ext>
            </a:extLst>
          </a:blip>
          <a:srcRect/>
          <a:stretch>
            <a:fillRect/>
          </a:stretch>
        </p:blipFill>
        <p:spPr bwMode="auto">
          <a:xfrm>
            <a:off x="466477" y="0"/>
            <a:ext cx="8677523" cy="5805264"/>
          </a:xfrm>
          <a:prstGeom prst="rect">
            <a:avLst/>
          </a:prstGeom>
          <a:noFill/>
        </p:spPr>
      </p:pic>
      <p:sp>
        <p:nvSpPr>
          <p:cNvPr id="24577" name="Rectangle 1"/>
          <p:cNvSpPr>
            <a:spLocks noChangeArrowheads="1"/>
          </p:cNvSpPr>
          <p:nvPr/>
        </p:nvSpPr>
        <p:spPr bwMode="auto">
          <a:xfrm>
            <a:off x="323528" y="2420888"/>
            <a:ext cx="8208912"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9875" defTabSz="914400" rtl="0" eaLnBrk="1" fontAlgn="base" latinLnBrk="0" hangingPunct="1">
              <a:lnSpc>
                <a:spcPct val="100000"/>
              </a:lnSpc>
              <a:spcBef>
                <a:spcPct val="0"/>
              </a:spcBef>
              <a:spcAft>
                <a:spcPct val="0"/>
              </a:spcAft>
              <a:buClrTx/>
              <a:buSzTx/>
              <a:buFontTx/>
              <a:buNone/>
              <a:tabLst/>
            </a:pP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Поезія </a:t>
            </a:r>
            <a:r>
              <a:rPr kumimoji="0" lang="uk-UA" sz="2400" b="0" i="0" u="none" strike="noStrike" cap="none" normalizeH="0" baseline="0" dirty="0" smtClean="0">
                <a:ln>
                  <a:noFill/>
                </a:ln>
                <a:solidFill>
                  <a:srgbClr val="000099"/>
                </a:solidFill>
                <a:effectLst/>
                <a:latin typeface="Arial Black" pitchFamily="34" charset="0"/>
                <a:ea typeface="Times New Roman" pitchFamily="18" charset="0"/>
                <a:cs typeface="Arial" pitchFamily="34" charset="0"/>
              </a:rPr>
              <a:t>«Ви знаєте, </a:t>
            </a:r>
          </a:p>
          <a:p>
            <a:pPr marL="0" marR="0" lvl="0" indent="269875" defTabSz="914400" rtl="0" eaLnBrk="1" fontAlgn="base" latinLnBrk="0" hangingPunct="1">
              <a:lnSpc>
                <a:spcPct val="100000"/>
              </a:lnSpc>
              <a:spcBef>
                <a:spcPct val="0"/>
              </a:spcBef>
              <a:spcAft>
                <a:spcPct val="0"/>
              </a:spcAft>
              <a:buClrTx/>
              <a:buSzTx/>
              <a:buFontTx/>
              <a:buNone/>
              <a:tabLst/>
            </a:pPr>
            <a:r>
              <a:rPr kumimoji="0" lang="uk-UA" sz="2400" b="0" i="0" u="none" strike="noStrike" cap="none" normalizeH="0" baseline="0" dirty="0" smtClean="0">
                <a:ln>
                  <a:noFill/>
                </a:ln>
                <a:solidFill>
                  <a:srgbClr val="000099"/>
                </a:solidFill>
                <a:effectLst/>
                <a:latin typeface="Arial Black" pitchFamily="34" charset="0"/>
                <a:ea typeface="Times New Roman" pitchFamily="18" charset="0"/>
                <a:cs typeface="Arial" pitchFamily="34" charset="0"/>
              </a:rPr>
              <a:t>як липа шелестить...» </a:t>
            </a:r>
          </a:p>
          <a:p>
            <a:pPr marL="0" marR="0" lvl="0" indent="269875" defTabSz="914400" rtl="0" eaLnBrk="1" fontAlgn="base" latinLnBrk="0" hangingPunct="1">
              <a:lnSpc>
                <a:spcPct val="100000"/>
              </a:lnSpc>
              <a:spcBef>
                <a:spcPct val="0"/>
              </a:spcBef>
              <a:spcAft>
                <a:spcPct val="0"/>
              </a:spcAft>
              <a:buClrTx/>
              <a:buSzTx/>
              <a:buFontTx/>
              <a:buNone/>
              <a:tabLst/>
            </a:pP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належить до жанру </a:t>
            </a:r>
          </a:p>
          <a:p>
            <a:pPr marL="0" marR="0" lvl="0" indent="269875" defTabSz="914400" rtl="0" eaLnBrk="1" fontAlgn="base" latinLnBrk="0" hangingPunct="1">
              <a:lnSpc>
                <a:spcPct val="100000"/>
              </a:lnSpc>
              <a:spcBef>
                <a:spcPct val="0"/>
              </a:spcBef>
              <a:spcAft>
                <a:spcPct val="0"/>
              </a:spcAft>
              <a:buClrTx/>
              <a:buSzTx/>
              <a:buFontTx/>
              <a:buNone/>
              <a:tabLst/>
            </a:pP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лірики. Це своєрідна </a:t>
            </a:r>
          </a:p>
          <a:p>
            <a:pPr marL="0" marR="0" lvl="0" indent="269875" defTabSz="914400" rtl="0" eaLnBrk="1" fontAlgn="base" latinLnBrk="0" hangingPunct="1">
              <a:lnSpc>
                <a:spcPct val="100000"/>
              </a:lnSpc>
              <a:spcBef>
                <a:spcPct val="0"/>
              </a:spcBef>
              <a:spcAft>
                <a:spcPct val="0"/>
              </a:spcAft>
              <a:buClrTx/>
              <a:buSzTx/>
              <a:buFontTx/>
              <a:buNone/>
              <a:tabLst/>
            </a:pP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форма художнього </a:t>
            </a:r>
          </a:p>
          <a:p>
            <a:pPr marL="0" marR="0" lvl="0" indent="269875" defTabSz="914400" rtl="0" eaLnBrk="1" fontAlgn="base" latinLnBrk="0" hangingPunct="1">
              <a:lnSpc>
                <a:spcPct val="100000"/>
              </a:lnSpc>
              <a:spcBef>
                <a:spcPct val="0"/>
              </a:spcBef>
              <a:spcAft>
                <a:spcPct val="0"/>
              </a:spcAft>
              <a:buClrTx/>
              <a:buSzTx/>
              <a:buFontTx/>
              <a:buNone/>
              <a:tabLst/>
            </a:pP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пізнання людської душі, </a:t>
            </a:r>
          </a:p>
          <a:p>
            <a:pPr marL="0" marR="0" lvl="0" indent="269875" defTabSz="914400" rtl="0" eaLnBrk="1" fontAlgn="base" latinLnBrk="0" hangingPunct="1">
              <a:lnSpc>
                <a:spcPct val="100000"/>
              </a:lnSpc>
              <a:spcBef>
                <a:spcPct val="0"/>
              </a:spcBef>
              <a:spcAft>
                <a:spcPct val="0"/>
              </a:spcAft>
              <a:buClrTx/>
              <a:buSzTx/>
              <a:buFontTx/>
              <a:buNone/>
              <a:tabLst/>
            </a:pPr>
            <a:r>
              <a:rPr kumimoji="0" lang="uk-UA" sz="2400" b="0" i="1" u="none" strike="noStrike" cap="none" normalizeH="0" baseline="0" dirty="0" smtClean="0">
                <a:ln>
                  <a:noFill/>
                </a:ln>
                <a:solidFill>
                  <a:srgbClr val="006600"/>
                </a:solidFill>
                <a:effectLst/>
                <a:latin typeface="Arial Black" pitchFamily="34" charset="0"/>
                <a:ea typeface="Times New Roman" pitchFamily="18" charset="0"/>
                <a:cs typeface="Arial" pitchFamily="34" charset="0"/>
              </a:rPr>
              <a:t>пейзаж-паралелізм</a:t>
            </a: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 що нагадує фольклорні зразки, </a:t>
            </a:r>
            <a:r>
              <a:rPr kumimoji="0" lang="uk-UA" sz="2400" b="0" i="1" u="none" strike="noStrike" cap="none" normalizeH="0" baseline="0" dirty="0" smtClean="0">
                <a:ln>
                  <a:noFill/>
                </a:ln>
                <a:solidFill>
                  <a:srgbClr val="006600"/>
                </a:solidFill>
                <a:effectLst/>
                <a:latin typeface="Arial Black" pitchFamily="34" charset="0"/>
                <a:ea typeface="Times New Roman" pitchFamily="18" charset="0"/>
                <a:cs typeface="Arial" pitchFamily="34" charset="0"/>
              </a:rPr>
              <a:t>де картини природи пов'язуються з душевними настроями, а події людського життя часто замальовуються як певна паралель до явищ природи. </a:t>
            </a:r>
            <a:endParaRPr kumimoji="0" lang="uk-UA" sz="2400" b="0" i="1" u="none" strike="noStrike" cap="none" normalizeH="0" baseline="0" dirty="0" smtClean="0">
              <a:ln>
                <a:noFill/>
              </a:ln>
              <a:solidFill>
                <a:srgbClr val="006600"/>
              </a:solidFill>
              <a:effectLst/>
              <a:latin typeface="Arial Black" pitchFamily="34" charset="0"/>
              <a:cs typeface="Arial"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3" name="Picture 2" descr="рецепты с липой - Самое интересное в блогах"/>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22306" b="100000" l="5167" r="90000"/>
                    </a14:imgEffect>
                  </a14:imgLayer>
                </a14:imgProps>
              </a:ext>
            </a:extLst>
          </a:blip>
          <a:srcRect t="15640" b="16722"/>
          <a:stretch>
            <a:fillRect/>
          </a:stretch>
        </p:blipFill>
        <p:spPr bwMode="auto">
          <a:xfrm>
            <a:off x="1763688" y="4364081"/>
            <a:ext cx="5544616" cy="2493919"/>
          </a:xfrm>
          <a:prstGeom prst="rect">
            <a:avLst/>
          </a:prstGeom>
          <a:noFill/>
        </p:spPr>
      </p:pic>
      <p:sp>
        <p:nvSpPr>
          <p:cNvPr id="26625" name="Rectangle 1"/>
          <p:cNvSpPr>
            <a:spLocks noChangeArrowheads="1"/>
          </p:cNvSpPr>
          <p:nvPr/>
        </p:nvSpPr>
        <p:spPr bwMode="auto">
          <a:xfrm>
            <a:off x="251520" y="476672"/>
            <a:ext cx="889248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9875" algn="l" defTabSz="914400" rtl="0" eaLnBrk="1" fontAlgn="base" latinLnBrk="0" hangingPunct="1">
              <a:lnSpc>
                <a:spcPct val="100000"/>
              </a:lnSpc>
              <a:spcBef>
                <a:spcPct val="0"/>
              </a:spcBef>
              <a:spcAft>
                <a:spcPct val="0"/>
              </a:spcAft>
              <a:buClrTx/>
              <a:buSzTx/>
              <a:buFontTx/>
              <a:buNone/>
              <a:tabLst/>
            </a:pP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Ось і в цій поезії єдність пейзажного образу і ліричного настрою відчутна дуже сильно. Духовна спорідненість ліричного героя зі світом природи передається всією силою барв, мелодій, голосів рідної землі. Картини природи і людські почуття чергуються: </a:t>
            </a:r>
            <a:endParaRPr kumimoji="0" lang="ru-RU" sz="2400" b="0" i="0" u="none" strike="noStrike" cap="none" normalizeH="0" baseline="0" dirty="0" smtClean="0">
              <a:ln>
                <a:noFill/>
              </a:ln>
              <a:solidFill>
                <a:schemeClr val="tx1"/>
              </a:solidFill>
              <a:effectLst/>
              <a:latin typeface="Arial Black" pitchFamily="34" charset="0"/>
              <a:cs typeface="Arial" pitchFamily="34" charset="0"/>
            </a:endParaRPr>
          </a:p>
          <a:p>
            <a:pPr marL="0" marR="0" lvl="0" indent="269875" algn="l" defTabSz="914400" rtl="0" eaLnBrk="0" fontAlgn="base" latinLnBrk="0" hangingPunct="0">
              <a:lnSpc>
                <a:spcPct val="100000"/>
              </a:lnSpc>
              <a:spcBef>
                <a:spcPct val="0"/>
              </a:spcBef>
              <a:spcAft>
                <a:spcPct val="0"/>
              </a:spcAft>
              <a:buClrTx/>
              <a:buSzTx/>
              <a:buFontTx/>
              <a:buNone/>
              <a:tabLst/>
            </a:pPr>
            <a:r>
              <a:rPr kumimoji="0" lang="uk-UA" sz="2400" b="1" i="1"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Ви знаєте, як липа шелестить </a:t>
            </a:r>
            <a:endParaRPr kumimoji="0" lang="ru-RU" sz="2400" b="0" i="0" u="none" strike="noStrike" cap="none" normalizeH="0" baseline="0" dirty="0" smtClean="0">
              <a:ln>
                <a:noFill/>
              </a:ln>
              <a:solidFill>
                <a:schemeClr val="tx1"/>
              </a:solidFill>
              <a:effectLst/>
              <a:latin typeface="Arial Black" pitchFamily="34" charset="0"/>
              <a:cs typeface="Arial" pitchFamily="34" charset="0"/>
            </a:endParaRPr>
          </a:p>
          <a:p>
            <a:pPr marL="0" marR="0" lvl="0" indent="269875" algn="l" defTabSz="914400" rtl="0" eaLnBrk="0" fontAlgn="base" latinLnBrk="0" hangingPunct="0">
              <a:lnSpc>
                <a:spcPct val="100000"/>
              </a:lnSpc>
              <a:spcBef>
                <a:spcPct val="0"/>
              </a:spcBef>
              <a:spcAft>
                <a:spcPct val="0"/>
              </a:spcAft>
              <a:buClrTx/>
              <a:buSzTx/>
              <a:buFontTx/>
              <a:buNone/>
              <a:tabLst/>
            </a:pPr>
            <a:r>
              <a:rPr kumimoji="0" lang="uk-UA" sz="2400" b="1" i="1"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У місячні весняні ночі?</a:t>
            </a: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 — </a:t>
            </a:r>
            <a:r>
              <a:rPr kumimoji="0" lang="uk-UA" sz="2400" b="0" i="0" u="none" strike="noStrike" cap="none" normalizeH="0" baseline="0" dirty="0" smtClean="0">
                <a:ln>
                  <a:noFill/>
                </a:ln>
                <a:solidFill>
                  <a:srgbClr val="000099"/>
                </a:solidFill>
                <a:effectLst/>
                <a:latin typeface="Arial Black" pitchFamily="34" charset="0"/>
                <a:ea typeface="Times New Roman" pitchFamily="18" charset="0"/>
                <a:cs typeface="Arial" pitchFamily="34" charset="0"/>
              </a:rPr>
              <a:t>Пейзажний етюд </a:t>
            </a:r>
            <a:endParaRPr kumimoji="0" lang="ru-RU" sz="2400" b="0" i="0" u="none" strike="noStrike" cap="none" normalizeH="0" baseline="0" dirty="0" smtClean="0">
              <a:ln>
                <a:noFill/>
              </a:ln>
              <a:solidFill>
                <a:srgbClr val="000099"/>
              </a:solidFill>
              <a:effectLst/>
              <a:latin typeface="Arial Black" pitchFamily="34" charset="0"/>
              <a:cs typeface="Arial" pitchFamily="34" charset="0"/>
            </a:endParaRPr>
          </a:p>
          <a:p>
            <a:pPr marL="0" marR="0" lvl="0" indent="269875" algn="l" defTabSz="914400" rtl="0" eaLnBrk="0" fontAlgn="base" latinLnBrk="0" hangingPunct="0">
              <a:lnSpc>
                <a:spcPct val="100000"/>
              </a:lnSpc>
              <a:spcBef>
                <a:spcPct val="0"/>
              </a:spcBef>
              <a:spcAft>
                <a:spcPct val="0"/>
              </a:spcAft>
              <a:buClrTx/>
              <a:buSzTx/>
              <a:buFontTx/>
              <a:buNone/>
              <a:tabLst/>
            </a:pPr>
            <a:r>
              <a:rPr kumimoji="0" lang="uk-UA" sz="2400" b="1" i="1"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Кохана спить, кохана спить, </a:t>
            </a:r>
            <a:endParaRPr kumimoji="0" lang="ru-RU" sz="2400" b="0" i="0" u="none" strike="noStrike" cap="none" normalizeH="0" baseline="0" dirty="0" smtClean="0">
              <a:ln>
                <a:noFill/>
              </a:ln>
              <a:solidFill>
                <a:schemeClr val="tx1"/>
              </a:solidFill>
              <a:effectLst/>
              <a:latin typeface="Arial Black" pitchFamily="34" charset="0"/>
              <a:cs typeface="Arial" pitchFamily="34" charset="0"/>
            </a:endParaRPr>
          </a:p>
          <a:p>
            <a:pPr lvl="0" indent="269875" eaLnBrk="0" fontAlgn="base" hangingPunct="0">
              <a:spcBef>
                <a:spcPct val="0"/>
              </a:spcBef>
              <a:spcAft>
                <a:spcPct val="0"/>
              </a:spcAft>
            </a:pPr>
            <a:r>
              <a:rPr kumimoji="0" lang="uk-UA" sz="2400" b="1" i="1"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Піди збуди, цілуй їй очі</a:t>
            </a: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 </a:t>
            </a:r>
            <a:r>
              <a:rPr lang="uk-UA" sz="2400" dirty="0" smtClean="0">
                <a:latin typeface="Arial Black" pitchFamily="34" charset="0"/>
                <a:ea typeface="Times New Roman" pitchFamily="18" charset="0"/>
                <a:cs typeface="Arial" pitchFamily="34" charset="0"/>
              </a:rPr>
              <a:t>— </a:t>
            </a:r>
            <a:r>
              <a:rPr kumimoji="0" lang="uk-UA" sz="2400" b="0" i="0" u="none" strike="noStrike" cap="none" normalizeH="0" baseline="0" dirty="0" smtClean="0">
                <a:ln>
                  <a:noFill/>
                </a:ln>
                <a:solidFill>
                  <a:srgbClr val="000099"/>
                </a:solidFill>
                <a:effectLst/>
                <a:latin typeface="Arial Black" pitchFamily="34" charset="0"/>
                <a:ea typeface="Times New Roman" pitchFamily="18" charset="0"/>
                <a:cs typeface="Arial" pitchFamily="34" charset="0"/>
              </a:rPr>
              <a:t>Переживання ліричного героя </a:t>
            </a:r>
            <a:endParaRPr kumimoji="0" lang="ru-RU" sz="2400" b="0" i="0" u="none" strike="noStrike" cap="none" normalizeH="0" baseline="0" dirty="0" smtClean="0">
              <a:ln>
                <a:noFill/>
              </a:ln>
              <a:solidFill>
                <a:srgbClr val="000099"/>
              </a:solidFill>
              <a:effectLst/>
              <a:latin typeface="Arial Black" pitchFamily="34" charset="0"/>
              <a:cs typeface="Arial" pitchFamily="34" charset="0"/>
            </a:endParaRPr>
          </a:p>
          <a:p>
            <a:pPr marL="0" marR="0" lvl="0" indent="269875" algn="l" defTabSz="914400" rtl="0" eaLnBrk="0" fontAlgn="base" latinLnBrk="0" hangingPunct="0">
              <a:lnSpc>
                <a:spcPct val="100000"/>
              </a:lnSpc>
              <a:spcBef>
                <a:spcPct val="0"/>
              </a:spcBef>
              <a:spcAft>
                <a:spcPct val="0"/>
              </a:spcAft>
              <a:buClrTx/>
              <a:buSzTx/>
              <a:buFontTx/>
              <a:buNone/>
              <a:tabLst/>
            </a:pPr>
            <a:r>
              <a:rPr kumimoji="0" lang="uk-UA" sz="2400" b="1" i="1"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Кохана спить... </a:t>
            </a:r>
            <a:endParaRPr kumimoji="0" lang="uk-UA" sz="2400" b="0" i="0" u="none" strike="noStrike" cap="none" normalizeH="0" baseline="0" dirty="0" smtClean="0">
              <a:ln>
                <a:noFill/>
              </a:ln>
              <a:solidFill>
                <a:schemeClr val="tx1"/>
              </a:solidFill>
              <a:effectLst/>
              <a:latin typeface="Arial Black" pitchFamily="34" charset="0"/>
              <a:cs typeface="Arial"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6" name="Picture 4" descr="Экстракт цветов липы - интернет-магазин MIXIT"/>
          <p:cNvPicPr>
            <a:picLocks noChangeAspect="1" noChangeArrowheads="1"/>
          </p:cNvPicPr>
          <p:nvPr/>
        </p:nvPicPr>
        <p:blipFill>
          <a:blip r:embed="rId2" cstate="print"/>
          <a:srcRect/>
          <a:stretch>
            <a:fillRect/>
          </a:stretch>
        </p:blipFill>
        <p:spPr bwMode="auto">
          <a:xfrm rot="9141923">
            <a:off x="-141931" y="1570400"/>
            <a:ext cx="2327397" cy="2912283"/>
          </a:xfrm>
          <a:prstGeom prst="rect">
            <a:avLst/>
          </a:prstGeom>
          <a:noFill/>
        </p:spPr>
      </p:pic>
      <p:pic>
        <p:nvPicPr>
          <p:cNvPr id="5" name="Picture 4" descr="Ароматизатор харчовий Липовий цвіт(Липовый цвет) / 0100 ..."/>
          <p:cNvPicPr>
            <a:picLocks noChangeAspect="1" noChangeArrowheads="1"/>
          </p:cNvPicPr>
          <p:nvPr/>
        </p:nvPicPr>
        <p:blipFill>
          <a:blip r:embed="rId3" cstate="print"/>
          <a:srcRect/>
          <a:stretch>
            <a:fillRect/>
          </a:stretch>
        </p:blipFill>
        <p:spPr bwMode="auto">
          <a:xfrm>
            <a:off x="-396552" y="620688"/>
            <a:ext cx="2804208" cy="2564533"/>
          </a:xfrm>
          <a:prstGeom prst="rect">
            <a:avLst/>
          </a:prstGeom>
          <a:noFill/>
        </p:spPr>
      </p:pic>
      <p:sp>
        <p:nvSpPr>
          <p:cNvPr id="7" name="Прямоугольник 6"/>
          <p:cNvSpPr/>
          <p:nvPr/>
        </p:nvSpPr>
        <p:spPr>
          <a:xfrm>
            <a:off x="2699792" y="620688"/>
            <a:ext cx="6084168" cy="5509200"/>
          </a:xfrm>
          <a:prstGeom prst="rect">
            <a:avLst/>
          </a:prstGeom>
        </p:spPr>
        <p:txBody>
          <a:bodyPr wrap="square">
            <a:spAutoFit/>
          </a:bodyPr>
          <a:lstStyle/>
          <a:p>
            <a:pPr lvl="0" indent="269875" fontAlgn="base">
              <a:spcBef>
                <a:spcPct val="0"/>
              </a:spcBef>
              <a:spcAft>
                <a:spcPct val="0"/>
              </a:spcAft>
            </a:pPr>
            <a:r>
              <a:rPr lang="uk-UA" sz="2200" dirty="0" smtClean="0">
                <a:latin typeface="Arial Black" pitchFamily="34" charset="0"/>
                <a:ea typeface="Times New Roman" pitchFamily="18" charset="0"/>
                <a:cs typeface="Arial" pitchFamily="34" charset="0"/>
              </a:rPr>
              <a:t>Такий </a:t>
            </a:r>
            <a:r>
              <a:rPr lang="uk-UA" sz="2200" b="1" dirty="0" smtClean="0">
                <a:solidFill>
                  <a:srgbClr val="006600"/>
                </a:solidFill>
                <a:latin typeface="Arial Black" pitchFamily="34" charset="0"/>
                <a:ea typeface="Times New Roman" pitchFamily="18" charset="0"/>
                <a:cs typeface="Arial" pitchFamily="34" charset="0"/>
              </a:rPr>
              <a:t>паралелізм</a:t>
            </a:r>
            <a:r>
              <a:rPr lang="uk-UA" sz="2200" b="1" dirty="0" smtClean="0">
                <a:solidFill>
                  <a:srgbClr val="800080"/>
                </a:solidFill>
                <a:latin typeface="Arial Black" pitchFamily="34" charset="0"/>
                <a:ea typeface="Times New Roman" pitchFamily="18" charset="0"/>
                <a:cs typeface="Arial" pitchFamily="34" charset="0"/>
              </a:rPr>
              <a:t> </a:t>
            </a:r>
            <a:r>
              <a:rPr lang="uk-UA" sz="2200" dirty="0" smtClean="0">
                <a:latin typeface="Arial Black" pitchFamily="34" charset="0"/>
                <a:ea typeface="Times New Roman" pitchFamily="18" charset="0"/>
                <a:cs typeface="Arial" pitchFamily="34" charset="0"/>
              </a:rPr>
              <a:t>збуджує в читачів роздуми і переживання.</a:t>
            </a:r>
            <a:endParaRPr lang="ru-RU" sz="2200" dirty="0" smtClean="0">
              <a:latin typeface="Arial Black" pitchFamily="34" charset="0"/>
              <a:cs typeface="Arial" pitchFamily="34" charset="0"/>
            </a:endParaRPr>
          </a:p>
          <a:p>
            <a:pPr lvl="0" indent="269875" eaLnBrk="0" fontAlgn="base" hangingPunct="0">
              <a:spcBef>
                <a:spcPct val="0"/>
              </a:spcBef>
              <a:spcAft>
                <a:spcPct val="0"/>
              </a:spcAft>
            </a:pPr>
            <a:r>
              <a:rPr lang="uk-UA" sz="2200" b="1" dirty="0" smtClean="0">
                <a:solidFill>
                  <a:srgbClr val="006600"/>
                </a:solidFill>
                <a:latin typeface="Arial Black" pitchFamily="34" charset="0"/>
                <a:ea typeface="Times New Roman" pitchFamily="18" charset="0"/>
                <a:cs typeface="Arial" pitchFamily="34" charset="0"/>
              </a:rPr>
              <a:t>Риторичні запитання</a:t>
            </a:r>
            <a:r>
              <a:rPr lang="uk-UA" sz="2200" dirty="0" smtClean="0">
                <a:solidFill>
                  <a:srgbClr val="006600"/>
                </a:solidFill>
                <a:latin typeface="Arial Black" pitchFamily="34" charset="0"/>
                <a:ea typeface="Times New Roman" pitchFamily="18" charset="0"/>
                <a:cs typeface="Arial" pitchFamily="34" charset="0"/>
              </a:rPr>
              <a:t> </a:t>
            </a:r>
            <a:r>
              <a:rPr lang="uk-UA" sz="2200" dirty="0" smtClean="0">
                <a:solidFill>
                  <a:srgbClr val="000099"/>
                </a:solidFill>
                <a:latin typeface="Arial Black" pitchFamily="34" charset="0"/>
                <a:ea typeface="Times New Roman" pitchFamily="18" charset="0"/>
                <a:cs typeface="Arial" pitchFamily="34" charset="0"/>
              </a:rPr>
              <a:t>(«Ви знаєте, як липа шелестить у місячні весняні ночі?», «Ви знаєте, як сплять старі гаї»)</a:t>
            </a:r>
            <a:r>
              <a:rPr lang="uk-UA" sz="2200" dirty="0" smtClean="0">
                <a:latin typeface="Arial Black" pitchFamily="34" charset="0"/>
                <a:ea typeface="Times New Roman" pitchFamily="18" charset="0"/>
                <a:cs typeface="Arial" pitchFamily="34" charset="0"/>
              </a:rPr>
              <a:t>;</a:t>
            </a:r>
          </a:p>
          <a:p>
            <a:pPr lvl="0" indent="269875" eaLnBrk="0" fontAlgn="base" hangingPunct="0">
              <a:spcBef>
                <a:spcPct val="0"/>
              </a:spcBef>
              <a:spcAft>
                <a:spcPct val="0"/>
              </a:spcAft>
            </a:pPr>
            <a:r>
              <a:rPr lang="uk-UA" sz="2200" b="1" dirty="0" smtClean="0">
                <a:solidFill>
                  <a:srgbClr val="006600"/>
                </a:solidFill>
                <a:latin typeface="Arial Black" pitchFamily="34" charset="0"/>
                <a:ea typeface="Times New Roman" pitchFamily="18" charset="0"/>
                <a:cs typeface="Arial" pitchFamily="34" charset="0"/>
              </a:rPr>
              <a:t>риторичні окличні речення</a:t>
            </a:r>
            <a:r>
              <a:rPr lang="uk-UA" sz="2200" dirty="0" smtClean="0">
                <a:solidFill>
                  <a:srgbClr val="006600"/>
                </a:solidFill>
                <a:latin typeface="Arial Black" pitchFamily="34" charset="0"/>
                <a:ea typeface="Times New Roman" pitchFamily="18" charset="0"/>
                <a:cs typeface="Arial" pitchFamily="34" charset="0"/>
              </a:rPr>
              <a:t> </a:t>
            </a:r>
            <a:r>
              <a:rPr lang="uk-UA" sz="2200" dirty="0" smtClean="0">
                <a:solidFill>
                  <a:srgbClr val="000099"/>
                </a:solidFill>
                <a:latin typeface="Arial Black" pitchFamily="34" charset="0"/>
                <a:ea typeface="Times New Roman" pitchFamily="18" charset="0"/>
                <a:cs typeface="Arial" pitchFamily="34" charset="0"/>
              </a:rPr>
              <a:t>(«А солов'ї!... Та ви вже знаєте, як сплять гаї!») </a:t>
            </a:r>
            <a:r>
              <a:rPr lang="uk-UA" sz="2200" dirty="0" smtClean="0">
                <a:latin typeface="Arial Black" pitchFamily="34" charset="0"/>
                <a:ea typeface="Times New Roman" pitchFamily="18" charset="0"/>
                <a:cs typeface="Arial" pitchFamily="34" charset="0"/>
              </a:rPr>
              <a:t>привертають увагу до краси весняної ночі, готують слухача до сприйняття наступної картини.</a:t>
            </a:r>
            <a:endParaRPr lang="ru-RU" sz="2200" dirty="0" smtClean="0">
              <a:latin typeface="Arial Black" pitchFamily="34" charset="0"/>
              <a:cs typeface="Arial" pitchFamily="34" charset="0"/>
            </a:endParaRPr>
          </a:p>
          <a:p>
            <a:pPr lvl="0" indent="269875" eaLnBrk="0" fontAlgn="base" hangingPunct="0">
              <a:spcBef>
                <a:spcPct val="0"/>
              </a:spcBef>
              <a:spcAft>
                <a:spcPct val="0"/>
              </a:spcAft>
            </a:pPr>
            <a:r>
              <a:rPr lang="uk-UA" sz="2200" dirty="0" smtClean="0">
                <a:latin typeface="Arial Black" pitchFamily="34" charset="0"/>
                <a:ea typeface="Times New Roman" pitchFamily="18" charset="0"/>
                <a:cs typeface="Arial" pitchFamily="34" charset="0"/>
              </a:rPr>
              <a:t>Вражають інтонації цього твору, ніжність, мелодика слова, чаруюча принадність пейзажних картин незрівнянної української ночі.</a:t>
            </a:r>
            <a:endParaRPr lang="uk-UA" sz="2200" dirty="0" smtClean="0">
              <a:latin typeface="Arial Black" pitchFamily="34" charset="0"/>
              <a:cs typeface="Arial" pitchFamily="34" charset="0"/>
            </a:endParaRPr>
          </a:p>
        </p:txBody>
      </p:sp>
      <p:pic>
        <p:nvPicPr>
          <p:cNvPr id="8" name="Picture 4" descr="Экстракт цветов липы - интернет-магазин MIXIT"/>
          <p:cNvPicPr>
            <a:picLocks noChangeAspect="1" noChangeArrowheads="1"/>
          </p:cNvPicPr>
          <p:nvPr/>
        </p:nvPicPr>
        <p:blipFill>
          <a:blip r:embed="rId2" cstate="print"/>
          <a:srcRect/>
          <a:stretch>
            <a:fillRect/>
          </a:stretch>
        </p:blipFill>
        <p:spPr bwMode="auto">
          <a:xfrm rot="8945213">
            <a:off x="-27804" y="-163722"/>
            <a:ext cx="1760244" cy="2202603"/>
          </a:xfrm>
          <a:prstGeom prst="rect">
            <a:avLst/>
          </a:prstGeom>
          <a:noFill/>
        </p:spPr>
      </p:pic>
      <p:pic>
        <p:nvPicPr>
          <p:cNvPr id="9" name="Picture 4" descr="Ароматизатор харчовий Липовий цвіт(Липовый цвет) / 0100 ..."/>
          <p:cNvPicPr>
            <a:picLocks noChangeAspect="1" noChangeArrowheads="1"/>
          </p:cNvPicPr>
          <p:nvPr/>
        </p:nvPicPr>
        <p:blipFill>
          <a:blip r:embed="rId3" cstate="print"/>
          <a:srcRect/>
          <a:stretch>
            <a:fillRect/>
          </a:stretch>
        </p:blipFill>
        <p:spPr bwMode="auto">
          <a:xfrm rot="1667868">
            <a:off x="-248400" y="2998796"/>
            <a:ext cx="2804208" cy="2564533"/>
          </a:xfrm>
          <a:prstGeom prst="rect">
            <a:avLst/>
          </a:prstGeom>
          <a:noFill/>
        </p:spPr>
      </p:pic>
      <p:pic>
        <p:nvPicPr>
          <p:cNvPr id="10" name="Picture 4" descr="Экстракт цветов липы - интернет-магазин MIXIT"/>
          <p:cNvPicPr>
            <a:picLocks noChangeAspect="1" noChangeArrowheads="1"/>
          </p:cNvPicPr>
          <p:nvPr/>
        </p:nvPicPr>
        <p:blipFill>
          <a:blip r:embed="rId2" cstate="print"/>
          <a:srcRect/>
          <a:stretch>
            <a:fillRect/>
          </a:stretch>
        </p:blipFill>
        <p:spPr bwMode="auto">
          <a:xfrm rot="8945213">
            <a:off x="112307" y="4538791"/>
            <a:ext cx="2319803" cy="2902782"/>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Картинки по запросу картинка картині «Квіти і берізоньки ввечері»."/>
          <p:cNvPicPr>
            <a:picLocks noChangeAspect="1" noChangeArrowheads="1"/>
          </p:cNvPicPr>
          <p:nvPr/>
        </p:nvPicPr>
        <p:blipFill>
          <a:blip r:embed="rId2" cstate="print"/>
          <a:srcRect/>
          <a:stretch>
            <a:fillRect/>
          </a:stretch>
        </p:blipFill>
        <p:spPr bwMode="auto">
          <a:xfrm>
            <a:off x="179512" y="1340768"/>
            <a:ext cx="4389853" cy="5517232"/>
          </a:xfrm>
          <a:prstGeom prst="rect">
            <a:avLst/>
          </a:prstGeom>
          <a:ln>
            <a:noFill/>
          </a:ln>
          <a:effectLst>
            <a:softEdge rad="112500"/>
          </a:effectLst>
        </p:spPr>
      </p:pic>
      <p:pic>
        <p:nvPicPr>
          <p:cNvPr id="37894" name="Picture 6" descr="Картинки по запросу катерина білокур"/>
          <p:cNvPicPr>
            <a:picLocks noChangeAspect="1" noChangeArrowheads="1"/>
          </p:cNvPicPr>
          <p:nvPr/>
        </p:nvPicPr>
        <p:blipFill>
          <a:blip r:embed="rId3" cstate="print"/>
          <a:srcRect/>
          <a:stretch>
            <a:fillRect/>
          </a:stretch>
        </p:blipFill>
        <p:spPr bwMode="auto">
          <a:xfrm>
            <a:off x="4572000" y="0"/>
            <a:ext cx="4572000" cy="6858000"/>
          </a:xfrm>
          <a:prstGeom prst="rect">
            <a:avLst/>
          </a:prstGeom>
          <a:ln>
            <a:noFill/>
          </a:ln>
          <a:effectLst>
            <a:softEdge rad="112500"/>
          </a:effectLst>
        </p:spPr>
      </p:pic>
      <p:sp>
        <p:nvSpPr>
          <p:cNvPr id="5" name="Прямоугольник 4"/>
          <p:cNvSpPr/>
          <p:nvPr/>
        </p:nvSpPr>
        <p:spPr>
          <a:xfrm>
            <a:off x="179512" y="188640"/>
            <a:ext cx="4392488" cy="1200329"/>
          </a:xfrm>
          <a:prstGeom prst="rect">
            <a:avLst/>
          </a:prstGeom>
        </p:spPr>
        <p:txBody>
          <a:bodyPr wrap="square">
            <a:spAutoFit/>
          </a:bodyPr>
          <a:lstStyle/>
          <a:p>
            <a:pPr algn="ctr"/>
            <a:r>
              <a:rPr lang="uk-UA" dirty="0" err="1" smtClean="0">
                <a:solidFill>
                  <a:srgbClr val="000099"/>
                </a:solidFill>
                <a:latin typeface="Arial Black" pitchFamily="34" charset="0"/>
              </a:rPr>
              <a:t>Тичининська</a:t>
            </a:r>
            <a:r>
              <a:rPr lang="uk-UA" dirty="0" smtClean="0">
                <a:solidFill>
                  <a:srgbClr val="000099"/>
                </a:solidFill>
                <a:latin typeface="Arial Black" pitchFamily="34" charset="0"/>
              </a:rPr>
              <a:t> ніч нагадує пізній вечір Катерини Білокур, відтворений на картині </a:t>
            </a:r>
            <a:r>
              <a:rPr lang="uk-UA" dirty="0" smtClean="0">
                <a:solidFill>
                  <a:srgbClr val="C00000"/>
                </a:solidFill>
                <a:latin typeface="Arial Black" pitchFamily="34" charset="0"/>
              </a:rPr>
              <a:t>«Квіти і берізоньки ввечері». </a:t>
            </a:r>
            <a:endParaRPr lang="ru-RU" dirty="0">
              <a:solidFill>
                <a:srgbClr val="C00000"/>
              </a:solidFill>
              <a:latin typeface="Arial Black"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3.mp3">
            <a:hlinkClick r:id="" action="ppaction://media"/>
          </p:cNvPr>
          <p:cNvPicPr>
            <a:picLocks noRot="1" noChangeAspect="1"/>
          </p:cNvPicPr>
          <p:nvPr>
            <a:audioFile r:link="rId1"/>
          </p:nvPr>
        </p:nvPicPr>
        <p:blipFill>
          <a:blip r:embed="rId3" cstate="print"/>
          <a:stretch>
            <a:fillRect/>
          </a:stretch>
        </p:blipFill>
        <p:spPr>
          <a:xfrm>
            <a:off x="6588224" y="3789040"/>
            <a:ext cx="304800" cy="304800"/>
          </a:xfrm>
          <a:prstGeom prst="rect">
            <a:avLst/>
          </a:prstGeom>
        </p:spPr>
      </p:pic>
      <p:pic>
        <p:nvPicPr>
          <p:cNvPr id="2054" name="Picture 6" descr="Похожее изображение"/>
          <p:cNvPicPr>
            <a:picLocks noChangeAspect="1" noChangeArrowheads="1"/>
          </p:cNvPicPr>
          <p:nvPr/>
        </p:nvPicPr>
        <p:blipFill>
          <a:blip r:embed="rId4" cstate="print"/>
          <a:srcRect/>
          <a:stretch>
            <a:fillRect/>
          </a:stretch>
        </p:blipFill>
        <p:spPr bwMode="auto">
          <a:xfrm>
            <a:off x="0" y="0"/>
            <a:ext cx="9144000" cy="6858000"/>
          </a:xfrm>
          <a:prstGeom prst="rect">
            <a:avLst/>
          </a:prstGeom>
          <a:noFill/>
        </p:spPr>
      </p:pic>
      <p:pic>
        <p:nvPicPr>
          <p:cNvPr id="37890" name="Picture 2" descr="Картинки по запросу картинка картині «Квіти і берізоньки ввечері»."/>
          <p:cNvPicPr>
            <a:picLocks noChangeAspect="1" noChangeArrowheads="1"/>
          </p:cNvPicPr>
          <p:nvPr/>
        </p:nvPicPr>
        <p:blipFill>
          <a:blip r:embed="rId5" cstate="print"/>
          <a:srcRect/>
          <a:stretch>
            <a:fillRect/>
          </a:stretch>
        </p:blipFill>
        <p:spPr bwMode="auto">
          <a:xfrm>
            <a:off x="5868144" y="2492896"/>
            <a:ext cx="2885312" cy="41490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7894" name="Picture 6" descr="Картинки по запросу катерина білокур"/>
          <p:cNvPicPr>
            <a:picLocks noChangeAspect="1" noChangeArrowheads="1"/>
          </p:cNvPicPr>
          <p:nvPr/>
        </p:nvPicPr>
        <p:blipFill>
          <a:blip r:embed="rId6" cstate="print"/>
          <a:srcRect t="16181" r="2912"/>
          <a:stretch>
            <a:fillRect/>
          </a:stretch>
        </p:blipFill>
        <p:spPr bwMode="auto">
          <a:xfrm>
            <a:off x="6551712" y="0"/>
            <a:ext cx="2592288" cy="3356992"/>
          </a:xfrm>
          <a:prstGeom prst="ellipse">
            <a:avLst/>
          </a:prstGeom>
          <a:ln>
            <a:noFill/>
          </a:ln>
          <a:effectLst>
            <a:softEdge rad="112500"/>
          </a:effectLst>
        </p:spPr>
      </p:pic>
      <p:pic>
        <p:nvPicPr>
          <p:cNvPr id="5" name="Picture 2" descr="http://is4.mzstatic.com/image/thumb/Publication71/v4/1b/ab/91/1bab915c-dfe0-318b-7921-b7efa9ef57c6/source/250x270bb.jpg"/>
          <p:cNvPicPr>
            <a:picLocks noChangeAspect="1" noChangeArrowheads="1"/>
          </p:cNvPicPr>
          <p:nvPr/>
        </p:nvPicPr>
        <p:blipFill>
          <a:blip r:embed="rId7" cstate="print"/>
          <a:srcRect/>
          <a:stretch>
            <a:fillRect/>
          </a:stretch>
        </p:blipFill>
        <p:spPr bwMode="auto">
          <a:xfrm>
            <a:off x="611560" y="1908733"/>
            <a:ext cx="2952328" cy="471674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7" name="Picture 6" descr="Тичина Павло Григорович — Вікіпедія"/>
          <p:cNvPicPr>
            <a:picLocks noChangeAspect="1" noChangeArrowheads="1"/>
          </p:cNvPicPr>
          <p:nvPr/>
        </p:nvPicPr>
        <p:blipFill>
          <a:blip r:embed="rId8" cstate="print">
            <a:duotone>
              <a:prstClr val="black"/>
              <a:srgbClr val="D9C3A5">
                <a:tint val="50000"/>
                <a:satMod val="180000"/>
              </a:srgbClr>
            </a:duotone>
          </a:blip>
          <a:srcRect/>
          <a:stretch>
            <a:fillRect/>
          </a:stretch>
        </p:blipFill>
        <p:spPr bwMode="auto">
          <a:xfrm flipH="1">
            <a:off x="0" y="2636912"/>
            <a:ext cx="1944216" cy="2592288"/>
          </a:xfrm>
          <a:prstGeom prst="ellipse">
            <a:avLst/>
          </a:prstGeom>
          <a:ln>
            <a:noFill/>
          </a:ln>
          <a:effectLst>
            <a:softEdge rad="112500"/>
          </a:effectLst>
        </p:spPr>
      </p:pic>
      <p:sp>
        <p:nvSpPr>
          <p:cNvPr id="9" name="Прямоугольник 8"/>
          <p:cNvSpPr/>
          <p:nvPr/>
        </p:nvSpPr>
        <p:spPr>
          <a:xfrm>
            <a:off x="683568" y="260648"/>
            <a:ext cx="5788764" cy="1323439"/>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uk-UA" sz="40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Black" pitchFamily="34" charset="0"/>
              </a:rPr>
              <a:t>Що єднає ці твори </a:t>
            </a:r>
          </a:p>
          <a:p>
            <a:pPr algn="ctr"/>
            <a:r>
              <a:rPr lang="uk-UA" sz="40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Black" pitchFamily="34" charset="0"/>
              </a:rPr>
              <a:t>мистецтва? </a:t>
            </a:r>
            <a:endParaRPr lang="ru-RU" sz="4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Black"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8">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Похожее изображение"/>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37890" name="Picture 2" descr="Картинки по запросу картинка картині «Квіти і берізоньки ввечері»."/>
          <p:cNvPicPr>
            <a:picLocks noChangeAspect="1" noChangeArrowheads="1"/>
          </p:cNvPicPr>
          <p:nvPr/>
        </p:nvPicPr>
        <p:blipFill>
          <a:blip r:embed="rId3" cstate="print"/>
          <a:srcRect/>
          <a:stretch>
            <a:fillRect/>
          </a:stretch>
        </p:blipFill>
        <p:spPr bwMode="auto">
          <a:xfrm>
            <a:off x="6516216" y="3284984"/>
            <a:ext cx="2284411" cy="32849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7894" name="Picture 6" descr="Картинки по запросу катерина білокур"/>
          <p:cNvPicPr>
            <a:picLocks noChangeAspect="1" noChangeArrowheads="1"/>
          </p:cNvPicPr>
          <p:nvPr/>
        </p:nvPicPr>
        <p:blipFill>
          <a:blip r:embed="rId4" cstate="print"/>
          <a:srcRect t="16181" r="2912"/>
          <a:stretch>
            <a:fillRect/>
          </a:stretch>
        </p:blipFill>
        <p:spPr bwMode="auto">
          <a:xfrm>
            <a:off x="4932040" y="3501008"/>
            <a:ext cx="1944216" cy="2517744"/>
          </a:xfrm>
          <a:prstGeom prst="ellipse">
            <a:avLst/>
          </a:prstGeom>
          <a:ln>
            <a:noFill/>
          </a:ln>
          <a:effectLst>
            <a:softEdge rad="112500"/>
          </a:effectLst>
        </p:spPr>
      </p:pic>
      <p:pic>
        <p:nvPicPr>
          <p:cNvPr id="5" name="Picture 2" descr="http://is4.mzstatic.com/image/thumb/Publication71/v4/1b/ab/91/1bab915c-dfe0-318b-7921-b7efa9ef57c6/source/250x270bb.jpg"/>
          <p:cNvPicPr>
            <a:picLocks noChangeAspect="1" noChangeArrowheads="1"/>
          </p:cNvPicPr>
          <p:nvPr/>
        </p:nvPicPr>
        <p:blipFill>
          <a:blip r:embed="rId5" cstate="print"/>
          <a:srcRect/>
          <a:stretch>
            <a:fillRect/>
          </a:stretch>
        </p:blipFill>
        <p:spPr bwMode="auto">
          <a:xfrm>
            <a:off x="611560" y="2714031"/>
            <a:ext cx="2448272" cy="3911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7" name="Picture 6" descr="Тичина Павло Григорович — Вікіпедія"/>
          <p:cNvPicPr>
            <a:picLocks noChangeAspect="1" noChangeArrowheads="1"/>
          </p:cNvPicPr>
          <p:nvPr/>
        </p:nvPicPr>
        <p:blipFill>
          <a:blip r:embed="rId6" cstate="print">
            <a:duotone>
              <a:prstClr val="black"/>
              <a:srgbClr val="D9C3A5">
                <a:tint val="50000"/>
                <a:satMod val="180000"/>
              </a:srgbClr>
            </a:duotone>
          </a:blip>
          <a:srcRect/>
          <a:stretch>
            <a:fillRect/>
          </a:stretch>
        </p:blipFill>
        <p:spPr bwMode="auto">
          <a:xfrm flipH="1">
            <a:off x="2915816" y="3501008"/>
            <a:ext cx="1944216" cy="2592288"/>
          </a:xfrm>
          <a:prstGeom prst="ellipse">
            <a:avLst/>
          </a:prstGeom>
          <a:ln>
            <a:noFill/>
          </a:ln>
          <a:effectLst>
            <a:softEdge rad="112500"/>
          </a:effectLst>
        </p:spPr>
      </p:pic>
      <p:sp>
        <p:nvSpPr>
          <p:cNvPr id="10" name="Прямоугольник 9"/>
          <p:cNvSpPr/>
          <p:nvPr/>
        </p:nvSpPr>
        <p:spPr>
          <a:xfrm>
            <a:off x="467544" y="548680"/>
            <a:ext cx="8136904" cy="1569660"/>
          </a:xfrm>
          <a:prstGeom prst="rect">
            <a:avLst/>
          </a:prstGeom>
        </p:spPr>
        <p:txBody>
          <a:bodyPr wrap="square">
            <a:spAutoFit/>
          </a:bodyPr>
          <a:lstStyle/>
          <a:p>
            <a:pPr algn="ctr"/>
            <a:r>
              <a:rPr lang="uk-UA" sz="2400" i="1" dirty="0" smtClean="0">
                <a:solidFill>
                  <a:srgbClr val="C00000"/>
                </a:solidFill>
                <a:latin typeface="Arial Black" pitchFamily="34" charset="0"/>
              </a:rPr>
              <a:t>Неповторний національний колорит. </a:t>
            </a:r>
          </a:p>
          <a:p>
            <a:pPr algn="ctr"/>
            <a:r>
              <a:rPr lang="uk-UA" sz="2400" i="1" dirty="0" smtClean="0">
                <a:solidFill>
                  <a:srgbClr val="000099"/>
                </a:solidFill>
                <a:latin typeface="Arial Black" pitchFamily="34" charset="0"/>
              </a:rPr>
              <a:t>У поезії </a:t>
            </a:r>
            <a:r>
              <a:rPr lang="uk-UA" sz="2400" i="1" dirty="0" smtClean="0">
                <a:latin typeface="Arial Black" pitchFamily="34" charset="0"/>
              </a:rPr>
              <a:t>— весняний шелест липи (улюбленого дерева українців),</a:t>
            </a:r>
          </a:p>
          <a:p>
            <a:pPr algn="ctr"/>
            <a:r>
              <a:rPr lang="uk-UA" sz="2400" i="1" dirty="0" smtClean="0">
                <a:solidFill>
                  <a:srgbClr val="000099"/>
                </a:solidFill>
                <a:latin typeface="Arial Black" pitchFamily="34" charset="0"/>
              </a:rPr>
              <a:t>а на полотні </a:t>
            </a:r>
            <a:r>
              <a:rPr lang="uk-UA" sz="2400" i="1" dirty="0" smtClean="0">
                <a:latin typeface="Arial Black" pitchFamily="34" charset="0"/>
              </a:rPr>
              <a:t>— берізки і квіти.</a:t>
            </a:r>
            <a:endParaRPr lang="ru-RU" sz="2400" dirty="0">
              <a:latin typeface="Arial Black"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37890" name="Picture 2" descr="Картинки по запросу картинка картині «Квіти і берізоньки ввечері»."/>
          <p:cNvPicPr>
            <a:picLocks noChangeAspect="1" noChangeArrowheads="1"/>
          </p:cNvPicPr>
          <p:nvPr/>
        </p:nvPicPr>
        <p:blipFill>
          <a:blip r:embed="rId2" cstate="print"/>
          <a:srcRect/>
          <a:stretch>
            <a:fillRect/>
          </a:stretch>
        </p:blipFill>
        <p:spPr bwMode="auto">
          <a:xfrm>
            <a:off x="251520" y="260648"/>
            <a:ext cx="4306457" cy="61926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7825" name="Rectangle 1"/>
          <p:cNvSpPr>
            <a:spLocks noChangeArrowheads="1"/>
          </p:cNvSpPr>
          <p:nvPr/>
        </p:nvSpPr>
        <p:spPr bwMode="auto">
          <a:xfrm>
            <a:off x="4572000" y="836712"/>
            <a:ext cx="4572000"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9875" algn="ctr" defTabSz="914400" rtl="0" eaLnBrk="1" fontAlgn="base" latinLnBrk="0" hangingPunct="1">
              <a:lnSpc>
                <a:spcPct val="100000"/>
              </a:lnSpc>
              <a:spcBef>
                <a:spcPct val="0"/>
              </a:spcBef>
              <a:spcAft>
                <a:spcPct val="0"/>
              </a:spcAft>
              <a:buClrTx/>
              <a:buSzTx/>
              <a:buFontTx/>
              <a:buNone/>
              <a:tabLst/>
            </a:pPr>
            <a:r>
              <a:rPr kumimoji="0" lang="uk-UA" sz="2000" b="0" i="0" u="none" strike="noStrike" cap="none" normalizeH="0" baseline="0" dirty="0" smtClean="0">
                <a:ln>
                  <a:noFill/>
                </a:ln>
                <a:solidFill>
                  <a:srgbClr val="000099"/>
                </a:solidFill>
                <a:effectLst/>
                <a:latin typeface="Arial Black" pitchFamily="34" charset="0"/>
                <a:ea typeface="Times New Roman" pitchFamily="18" charset="0"/>
                <a:cs typeface="Arial" pitchFamily="34" charset="0"/>
              </a:rPr>
              <a:t>Композиція картини цікава. </a:t>
            </a:r>
            <a:r>
              <a:rPr kumimoji="0" lang="uk-UA" sz="20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Квіти на полотні зібрані купками: угорі — пишні троянди на фоні білої березової кори, нижче — гордий червоний мак, ближче до глядача — буйні жоржини і ніжно-рожеві мальви. Праворуч з розмаїття зеленого тягнеться кущ оранжевої лілії і виглядає красолька.</a:t>
            </a:r>
            <a:endParaRPr kumimoji="0" lang="ru-RU" sz="2000" b="0" i="0" u="none" strike="noStrike" cap="none" normalizeH="0" baseline="0" dirty="0" smtClean="0">
              <a:ln>
                <a:noFill/>
              </a:ln>
              <a:solidFill>
                <a:schemeClr val="tx1"/>
              </a:solidFill>
              <a:effectLst/>
              <a:latin typeface="Arial Black" pitchFamily="34" charset="0"/>
              <a:cs typeface="Arial" pitchFamily="34" charset="0"/>
            </a:endParaRPr>
          </a:p>
          <a:p>
            <a:pPr marL="0" marR="0" lvl="0" indent="269875" algn="ctr" defTabSz="914400" rtl="0" eaLnBrk="0" fontAlgn="base" latinLnBrk="0" hangingPunct="0">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Майстерно виписані паничі, що в'ються вгору по березі, ввібравши темінь в чорну синь своїх великих очей.</a:t>
            </a:r>
            <a:endParaRPr kumimoji="0" lang="uk-UA" sz="2000" b="0" i="0" u="none" strike="noStrike" cap="none" normalizeH="0" baseline="0" dirty="0" smtClean="0">
              <a:ln>
                <a:noFill/>
              </a:ln>
              <a:solidFill>
                <a:schemeClr val="tx1"/>
              </a:solidFill>
              <a:effectLst/>
              <a:latin typeface="Arial Black" pitchFamily="34" charset="0"/>
              <a:cs typeface="Arial" pitchFamily="34"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76801" name="Rectangle 1"/>
          <p:cNvSpPr>
            <a:spLocks noChangeArrowheads="1"/>
          </p:cNvSpPr>
          <p:nvPr/>
        </p:nvSpPr>
        <p:spPr bwMode="auto">
          <a:xfrm>
            <a:off x="4788024" y="1628800"/>
            <a:ext cx="4176464"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9875" algn="ctr" defTabSz="914400" rtl="0" eaLnBrk="1" fontAlgn="base" latinLnBrk="0" hangingPunct="1">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Квіти, виплекані теплим сонцем України і буйною фантазією майстра живопису, віддають своє ніжне тепло прохолодному вечорові. Це, як і в Павла Тичини, справжня таємнича казка ночі. </a:t>
            </a:r>
          </a:p>
          <a:p>
            <a:pPr marL="0" marR="0" lvl="0" indent="269875" algn="ctr" defTabSz="914400" rtl="0" eaLnBrk="1" fontAlgn="base" latinLnBrk="0" hangingPunct="1">
              <a:lnSpc>
                <a:spcPct val="100000"/>
              </a:lnSpc>
              <a:spcBef>
                <a:spcPct val="0"/>
              </a:spcBef>
              <a:spcAft>
                <a:spcPct val="0"/>
              </a:spcAft>
              <a:buClrTx/>
              <a:buSzTx/>
              <a:buFontTx/>
              <a:buNone/>
              <a:tabLst/>
            </a:pPr>
            <a:endParaRPr lang="uk-UA" sz="2000" dirty="0" smtClean="0">
              <a:latin typeface="Arial Black" pitchFamily="34" charset="0"/>
              <a:ea typeface="Times New Roman" pitchFamily="18" charset="0"/>
              <a:cs typeface="Arial" pitchFamily="34" charset="0"/>
            </a:endParaRPr>
          </a:p>
          <a:p>
            <a:pPr marL="0" marR="0" lvl="0" indent="269875" algn="ctr" defTabSz="914400" rtl="0" eaLnBrk="1" fontAlgn="base" latinLnBrk="0" hangingPunct="1">
              <a:lnSpc>
                <a:spcPct val="100000"/>
              </a:lnSpc>
              <a:spcBef>
                <a:spcPct val="0"/>
              </a:spcBef>
              <a:spcAft>
                <a:spcPct val="0"/>
              </a:spcAft>
              <a:buClrTx/>
              <a:buSzTx/>
              <a:buFontTx/>
              <a:buNone/>
              <a:tabLst/>
            </a:pPr>
            <a:r>
              <a:rPr kumimoji="0" lang="uk-UA" sz="2000" b="0" i="0" u="none" strike="noStrike" cap="none" normalizeH="0" baseline="0" dirty="0" smtClean="0">
                <a:ln>
                  <a:noFill/>
                </a:ln>
                <a:solidFill>
                  <a:srgbClr val="000099"/>
                </a:solidFill>
                <a:effectLst/>
                <a:latin typeface="Arial Black" pitchFamily="34" charset="0"/>
                <a:ea typeface="Times New Roman" pitchFamily="18" charset="0"/>
                <a:cs typeface="Arial" pitchFamily="34" charset="0"/>
              </a:rPr>
              <a:t>Спробуймо вдивитися і вслухатись у її чаклунську таїну.</a:t>
            </a:r>
            <a:endParaRPr kumimoji="0" lang="uk-UA" sz="2000" b="0" i="0" u="none" strike="noStrike" cap="none" normalizeH="0" baseline="0" dirty="0" smtClean="0">
              <a:ln>
                <a:noFill/>
              </a:ln>
              <a:solidFill>
                <a:srgbClr val="000099"/>
              </a:solidFill>
              <a:effectLst/>
              <a:latin typeface="Arial Black" pitchFamily="34" charset="0"/>
              <a:cs typeface="Arial" pitchFamily="34" charset="0"/>
            </a:endParaRPr>
          </a:p>
        </p:txBody>
      </p:sp>
      <p:pic>
        <p:nvPicPr>
          <p:cNvPr id="4" name="Picture 2" descr="Картинки по запросу картинка картині «Квіти і берізоньки ввечері»."/>
          <p:cNvPicPr>
            <a:picLocks noChangeAspect="1" noChangeArrowheads="1"/>
          </p:cNvPicPr>
          <p:nvPr/>
        </p:nvPicPr>
        <p:blipFill>
          <a:blip r:embed="rId2" cstate="print"/>
          <a:srcRect/>
          <a:stretch>
            <a:fillRect/>
          </a:stretch>
        </p:blipFill>
        <p:spPr bwMode="auto">
          <a:xfrm>
            <a:off x="251520" y="260648"/>
            <a:ext cx="4306457" cy="61926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3" name="Picture 2" descr="Картинки по запросу картинка картині «Квіти і берізоньки ввечері»."/>
          <p:cNvPicPr>
            <a:picLocks noChangeAspect="1" noChangeArrowheads="1"/>
          </p:cNvPicPr>
          <p:nvPr/>
        </p:nvPicPr>
        <p:blipFill>
          <a:blip r:embed="rId2" cstate="print"/>
          <a:srcRect/>
          <a:stretch>
            <a:fillRect/>
          </a:stretch>
        </p:blipFill>
        <p:spPr bwMode="auto">
          <a:xfrm>
            <a:off x="251520" y="260648"/>
            <a:ext cx="4306457" cy="61926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1921" name="Rectangle 1"/>
          <p:cNvSpPr>
            <a:spLocks noChangeArrowheads="1"/>
          </p:cNvSpPr>
          <p:nvPr/>
        </p:nvSpPr>
        <p:spPr bwMode="auto">
          <a:xfrm>
            <a:off x="4644008" y="0"/>
            <a:ext cx="4320480"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9875" algn="ctr" defTabSz="914400" rtl="0" eaLnBrk="1" fontAlgn="base" latinLnBrk="0" hangingPunct="1">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Місячне проміння сипле й заливає стовбури білокорих берізок синяво-молочним сріблом, огортає легким серпанком дивні квіти невидимими пасмами, ніби сріблястими прозорими намітками, вкриває лілії, жоржини, маки, троянди, мальви, красольку. Тональні градації доведені художницею до віртуозності. Ми відчуваємо, що стовбури беріз і квіти, огорнуті вечірнім молочним туманом, зволожені. Листя мальв тримає тепло дрібнесенькими </a:t>
            </a:r>
            <a:r>
              <a:rPr kumimoji="0" lang="uk-UA" sz="2000" b="0" i="0" u="none" strike="noStrike" cap="none" normalizeH="0" baseline="0" dirty="0" err="1" smtClean="0">
                <a:ln>
                  <a:noFill/>
                </a:ln>
                <a:solidFill>
                  <a:schemeClr val="tx1"/>
                </a:solidFill>
                <a:effectLst/>
                <a:latin typeface="Arial Black" pitchFamily="34" charset="0"/>
                <a:ea typeface="Times New Roman" pitchFamily="18" charset="0"/>
                <a:cs typeface="Arial" pitchFamily="34" charset="0"/>
              </a:rPr>
              <a:t>ворсиночками</a:t>
            </a:r>
            <a:r>
              <a:rPr kumimoji="0" lang="uk-UA" sz="20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 а красолька холодніє росянистим нальотом вологи.</a:t>
            </a:r>
            <a:endParaRPr kumimoji="0" lang="uk-UA" sz="2000" b="0" i="0" u="none" strike="noStrike" cap="none" normalizeH="0" baseline="0" dirty="0" smtClean="0">
              <a:ln>
                <a:noFill/>
              </a:ln>
              <a:solidFill>
                <a:schemeClr val="tx1"/>
              </a:solidFill>
              <a:effectLst/>
              <a:latin typeface="Arial Black" pitchFamily="34" charset="0"/>
              <a:cs typeface="Arial"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3" name="Picture 2" descr="Картинки по запросу картинка картині «Квіти і берізоньки ввечері»."/>
          <p:cNvPicPr>
            <a:picLocks noChangeAspect="1" noChangeArrowheads="1"/>
          </p:cNvPicPr>
          <p:nvPr/>
        </p:nvPicPr>
        <p:blipFill>
          <a:blip r:embed="rId2" cstate="print"/>
          <a:srcRect/>
          <a:stretch>
            <a:fillRect/>
          </a:stretch>
        </p:blipFill>
        <p:spPr bwMode="auto">
          <a:xfrm>
            <a:off x="251520" y="260648"/>
            <a:ext cx="4306457" cy="61926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Прямоугольник 3"/>
          <p:cNvSpPr/>
          <p:nvPr/>
        </p:nvSpPr>
        <p:spPr>
          <a:xfrm>
            <a:off x="4716016" y="1628800"/>
            <a:ext cx="4104456" cy="4093428"/>
          </a:xfrm>
          <a:prstGeom prst="rect">
            <a:avLst/>
          </a:prstGeom>
        </p:spPr>
        <p:txBody>
          <a:bodyPr wrap="square">
            <a:spAutoFit/>
          </a:bodyPr>
          <a:lstStyle/>
          <a:p>
            <a:pPr algn="ctr"/>
            <a:r>
              <a:rPr lang="uk-UA" sz="2000" dirty="0" smtClean="0">
                <a:latin typeface="Arial Black" pitchFamily="34" charset="0"/>
              </a:rPr>
              <a:t>Дивлячись на це квіткове панно, дивуєшся, як вдалося геніальній майстрині відтворити в ньому свіжість нічної прохолоди, вільгість пелюсток, ніжний трояндовий і гіркуватий маковий, міцні </a:t>
            </a:r>
            <a:r>
              <a:rPr lang="uk-UA" sz="2000" dirty="0" err="1" smtClean="0">
                <a:latin typeface="Arial Black" pitchFamily="34" charset="0"/>
              </a:rPr>
              <a:t>жоржинові</a:t>
            </a:r>
            <a:r>
              <a:rPr lang="uk-UA" sz="2000" dirty="0" smtClean="0">
                <a:latin typeface="Arial Black" pitchFamily="34" charset="0"/>
              </a:rPr>
              <a:t> і </a:t>
            </a:r>
            <a:r>
              <a:rPr lang="uk-UA" sz="2000" dirty="0" err="1" smtClean="0">
                <a:latin typeface="Arial Black" pitchFamily="34" charset="0"/>
              </a:rPr>
              <a:t>красольчані</a:t>
            </a:r>
            <a:r>
              <a:rPr lang="uk-UA" sz="2000" dirty="0" smtClean="0">
                <a:latin typeface="Arial Black" pitchFamily="34" charset="0"/>
              </a:rPr>
              <a:t> запахи. Усе полотно сповнене урочистості і світломузики.</a:t>
            </a:r>
            <a:endParaRPr lang="ru-RU" sz="2000" dirty="0">
              <a:latin typeface="Arial Black"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8" name="Picture 4" descr="Поле, Русское поле, светит луна или.... | Пикабу"/>
          <p:cNvPicPr>
            <a:picLocks noChangeAspect="1" noChangeArrowheads="1"/>
          </p:cNvPicPr>
          <p:nvPr/>
        </p:nvPicPr>
        <p:blipFill>
          <a:blip r:embed="rId3" cstate="print"/>
          <a:srcRect/>
          <a:stretch>
            <a:fillRect/>
          </a:stretch>
        </p:blipFill>
        <p:spPr bwMode="auto">
          <a:xfrm>
            <a:off x="3753" y="0"/>
            <a:ext cx="9146391" cy="6858000"/>
          </a:xfrm>
          <a:prstGeom prst="rect">
            <a:avLst/>
          </a:prstGeom>
          <a:noFill/>
        </p:spPr>
      </p:pic>
      <p:sp>
        <p:nvSpPr>
          <p:cNvPr id="77829" name="Rectangle 5"/>
          <p:cNvSpPr>
            <a:spLocks noChangeArrowheads="1"/>
          </p:cNvSpPr>
          <p:nvPr/>
        </p:nvSpPr>
        <p:spPr bwMode="auto">
          <a:xfrm>
            <a:off x="395536" y="476672"/>
            <a:ext cx="8748464"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0975" algn="ctr" defTabSz="914400" rtl="0" eaLnBrk="1" fontAlgn="base" latinLnBrk="0" hangingPunct="1">
              <a:lnSpc>
                <a:spcPct val="100000"/>
              </a:lnSpc>
              <a:spcBef>
                <a:spcPct val="0"/>
              </a:spcBef>
              <a:spcAft>
                <a:spcPct val="0"/>
              </a:spcAft>
              <a:buClrTx/>
              <a:buSzTx/>
              <a:buFontTx/>
              <a:buNone/>
              <a:tabLst>
                <a:tab pos="342900" algn="l"/>
              </a:tabLst>
            </a:pPr>
            <a:r>
              <a:rPr kumimoji="0" lang="uk-UA" sz="2000" b="0" i="0" u="none" strike="noStrike" cap="none" normalizeH="0" baseline="0" dirty="0" smtClean="0">
                <a:ln>
                  <a:noFill/>
                </a:ln>
                <a:solidFill>
                  <a:srgbClr val="000099"/>
                </a:solidFill>
                <a:effectLst/>
                <a:latin typeface="Arial Black" pitchFamily="34" charset="0"/>
                <a:ea typeface="Times New Roman" pitchFamily="18" charset="0"/>
                <a:cs typeface="Arial" pitchFamily="34" charset="0"/>
              </a:rPr>
              <a:t>Ідеал Тичини – гармонія природи і людини, інтелекту й духовності, почуття й обов’язку, національного  й загальнолюдського, землі і космосу.</a:t>
            </a:r>
            <a:endParaRPr kumimoji="0" lang="ru-RU" sz="2000" b="0" i="0" u="none" strike="noStrike" cap="none" normalizeH="0" baseline="0" dirty="0" smtClean="0">
              <a:ln>
                <a:noFill/>
              </a:ln>
              <a:solidFill>
                <a:srgbClr val="000099"/>
              </a:solidFill>
              <a:effectLst/>
              <a:latin typeface="Arial Black" pitchFamily="34" charset="0"/>
              <a:cs typeface="Arial" pitchFamily="34" charset="0"/>
            </a:endParaRPr>
          </a:p>
        </p:txBody>
      </p:sp>
      <p:pic>
        <p:nvPicPr>
          <p:cNvPr id="4" name="Picture 4" descr="C:\Users\Адмін\Desktop\1425549331_921609.jpg">
            <a:hlinkClick r:id="rId4" action="ppaction://hlinkfile"/>
          </p:cNvPr>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7552014" y="5137149"/>
            <a:ext cx="1235075" cy="1192213"/>
          </a:xfrm>
          <a:prstGeom prst="rect">
            <a:avLst/>
          </a:prstGeom>
          <a:noFill/>
          <a:ln w="9525">
            <a:noFill/>
            <a:miter lim="800000"/>
            <a:headEnd/>
            <a:tailEnd/>
          </a:ln>
        </p:spPr>
      </p:pic>
      <p:sp>
        <p:nvSpPr>
          <p:cNvPr id="5" name="Прямоугольник 4"/>
          <p:cNvSpPr/>
          <p:nvPr/>
        </p:nvSpPr>
        <p:spPr>
          <a:xfrm>
            <a:off x="-28601" y="5679145"/>
            <a:ext cx="7058343" cy="707886"/>
          </a:xfrm>
          <a:prstGeom prst="rect">
            <a:avLst/>
          </a:prstGeom>
        </p:spPr>
        <p:txBody>
          <a:bodyPr wrap="none">
            <a:spAutoFit/>
          </a:bodyPr>
          <a:lstStyle/>
          <a:p>
            <a:pPr lvl="0" algn="just" eaLnBrk="0" fontAlgn="base" hangingPunct="0">
              <a:spcBef>
                <a:spcPct val="0"/>
              </a:spcBef>
              <a:spcAft>
                <a:spcPct val="0"/>
              </a:spcAft>
              <a:tabLst>
                <a:tab pos="342900" algn="l"/>
              </a:tabLst>
            </a:pPr>
            <a:r>
              <a:rPr lang="uk-UA" sz="3200" dirty="0" smtClean="0">
                <a:solidFill>
                  <a:srgbClr val="000099"/>
                </a:solidFill>
                <a:latin typeface="Arial Black" pitchFamily="34" charset="0"/>
                <a:ea typeface="Times New Roman" pitchFamily="18" charset="0"/>
                <a:cs typeface="Arial" pitchFamily="34" charset="0"/>
              </a:rPr>
              <a:t>«Блакить мою душу обвіяла</a:t>
            </a:r>
            <a:r>
              <a:rPr lang="uk-UA" sz="4000" dirty="0" smtClean="0">
                <a:solidFill>
                  <a:srgbClr val="000099"/>
                </a:solidFill>
                <a:latin typeface="Arial Black" pitchFamily="34" charset="0"/>
                <a:ea typeface="Times New Roman" pitchFamily="18" charset="0"/>
                <a:cs typeface="Arial" pitchFamily="34" charset="0"/>
              </a:rPr>
              <a:t>»</a:t>
            </a:r>
          </a:p>
        </p:txBody>
      </p:sp>
      <p:pic>
        <p:nvPicPr>
          <p:cNvPr id="6" name="Рисунок 5">
            <a:extLst>
              <a:ext uri="{FF2B5EF4-FFF2-40B4-BE49-F238E27FC236}">
                <a16:creationId xmlns:a16="http://schemas.microsoft.com/office/drawing/2014/main" id="{29AF84B1-C1AB-4385-88A9-7FD21212F331}"/>
              </a:ext>
            </a:extLst>
          </p:cNvPr>
          <p:cNvPicPr>
            <a:picLocks noChangeAspect="1"/>
          </p:cNvPicPr>
          <p:nvPr/>
        </p:nvPicPr>
        <p:blipFill>
          <a:blip r:embed="rId6" cstate="print">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rot="511864">
            <a:off x="6924733" y="5728775"/>
            <a:ext cx="632016" cy="643553"/>
          </a:xfrm>
          <a:prstGeom prst="rect">
            <a:avLst/>
          </a:prstGeom>
        </p:spPr>
      </p:pic>
      <p:sp>
        <p:nvSpPr>
          <p:cNvPr id="2" name="Прямоугольник 1"/>
          <p:cNvSpPr/>
          <p:nvPr/>
        </p:nvSpPr>
        <p:spPr>
          <a:xfrm>
            <a:off x="1735007" y="5522178"/>
            <a:ext cx="5683881" cy="369332"/>
          </a:xfrm>
          <a:prstGeom prst="rect">
            <a:avLst/>
          </a:prstGeom>
        </p:spPr>
        <p:txBody>
          <a:bodyPr wrap="square">
            <a:spAutoFit/>
          </a:bodyPr>
          <a:lstStyle/>
          <a:p>
            <a:r>
              <a:rPr lang="uk-UA" dirty="0">
                <a:hlinkClick r:id="rId7"/>
              </a:rPr>
              <a:t>https://</a:t>
            </a:r>
            <a:r>
              <a:rPr lang="uk-UA" dirty="0" smtClean="0">
                <a:hlinkClick r:id="rId7"/>
              </a:rPr>
              <a:t>www.youtube.com/watch?v=92o1woZ1aBE</a:t>
            </a:r>
            <a:r>
              <a:rPr lang="uk-UA" dirty="0" smtClean="0"/>
              <a:t> </a:t>
            </a:r>
            <a:endParaRPr lang="uk-UA" dirty="0"/>
          </a:p>
        </p:txBody>
      </p:sp>
      <p:pic>
        <p:nvPicPr>
          <p:cNvPr id="3" name="92o1woZ1aBE"/>
          <p:cNvPicPr>
            <a:picLocks noRot="1" noChangeAspect="1"/>
          </p:cNvPicPr>
          <p:nvPr>
            <a:videoFile r:link="rId1"/>
          </p:nvPr>
        </p:nvPicPr>
        <p:blipFill>
          <a:blip r:embed="rId8"/>
          <a:stretch>
            <a:fillRect/>
          </a:stretch>
        </p:blipFill>
        <p:spPr>
          <a:xfrm>
            <a:off x="5076056" y="3513400"/>
            <a:ext cx="3650704" cy="2053521"/>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Похожее изображение"/>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37890" name="Picture 2" descr="Картинки по запросу картинка картині «Квіти і берізоньки ввечері»."/>
          <p:cNvPicPr>
            <a:picLocks noChangeAspect="1" noChangeArrowheads="1"/>
          </p:cNvPicPr>
          <p:nvPr/>
        </p:nvPicPr>
        <p:blipFill>
          <a:blip r:embed="rId3" cstate="print"/>
          <a:srcRect/>
          <a:stretch>
            <a:fillRect/>
          </a:stretch>
        </p:blipFill>
        <p:spPr bwMode="auto">
          <a:xfrm>
            <a:off x="3131840" y="2276872"/>
            <a:ext cx="2885312" cy="41490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7894" name="Picture 6" descr="Картинки по запросу катерина білокур"/>
          <p:cNvPicPr>
            <a:picLocks noChangeAspect="1" noChangeArrowheads="1"/>
          </p:cNvPicPr>
          <p:nvPr/>
        </p:nvPicPr>
        <p:blipFill>
          <a:blip r:embed="rId4" cstate="print"/>
          <a:srcRect/>
          <a:stretch>
            <a:fillRect/>
          </a:stretch>
        </p:blipFill>
        <p:spPr bwMode="auto">
          <a:xfrm>
            <a:off x="251520" y="1700808"/>
            <a:ext cx="2670043" cy="40050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2" descr="http://is4.mzstatic.com/image/thumb/Publication71/v4/1b/ab/91/1bab915c-dfe0-318b-7921-b7efa9ef57c6/source/250x270bb.jpg"/>
          <p:cNvPicPr>
            <a:picLocks noChangeAspect="1" noChangeArrowheads="1"/>
          </p:cNvPicPr>
          <p:nvPr/>
        </p:nvPicPr>
        <p:blipFill>
          <a:blip r:embed="rId5" cstate="print"/>
          <a:srcRect/>
          <a:stretch>
            <a:fillRect/>
          </a:stretch>
        </p:blipFill>
        <p:spPr bwMode="auto">
          <a:xfrm>
            <a:off x="6372200" y="2492896"/>
            <a:ext cx="2524012" cy="40324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1985" name="Rectangle 1"/>
          <p:cNvSpPr>
            <a:spLocks noChangeArrowheads="1"/>
          </p:cNvSpPr>
          <p:nvPr/>
        </p:nvSpPr>
        <p:spPr bwMode="auto">
          <a:xfrm>
            <a:off x="323528" y="34752"/>
            <a:ext cx="8352928"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9875" algn="ctr" defTabSz="914400" rtl="0" eaLnBrk="1" fontAlgn="base" latinLnBrk="0" hangingPunct="1">
              <a:lnSpc>
                <a:spcPct val="100000"/>
              </a:lnSpc>
              <a:spcBef>
                <a:spcPct val="0"/>
              </a:spcBef>
              <a:spcAft>
                <a:spcPct val="0"/>
              </a:spcAft>
              <a:buClrTx/>
              <a:buSzTx/>
              <a:buFontTx/>
              <a:buNone/>
              <a:tabLst/>
            </a:pPr>
            <a:r>
              <a:rPr kumimoji="0" lang="uk-UA" sz="2000" b="1" i="1"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rPr>
              <a:t>І поезія </a:t>
            </a:r>
            <a:r>
              <a:rPr kumimoji="0" lang="uk-UA" sz="2000" b="1" i="1" u="none" strike="noStrike" cap="none" normalizeH="0" baseline="0" dirty="0" smtClean="0">
                <a:ln>
                  <a:noFill/>
                </a:ln>
                <a:solidFill>
                  <a:srgbClr val="000099"/>
                </a:solidFill>
                <a:effectLst/>
                <a:latin typeface="Arial Black" pitchFamily="34" charset="0"/>
                <a:ea typeface="Times New Roman" pitchFamily="18" charset="0"/>
                <a:cs typeface="Times New Roman" pitchFamily="18" charset="0"/>
              </a:rPr>
              <a:t>«Ви знаєте, як липа шелестить...», </a:t>
            </a:r>
            <a:r>
              <a:rPr kumimoji="0" lang="uk-UA" sz="2000" b="1" i="1"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rPr>
              <a:t>і картина </a:t>
            </a:r>
            <a:r>
              <a:rPr kumimoji="0" lang="uk-UA" sz="2000" b="1" i="1" u="none" strike="noStrike" cap="none" normalizeH="0" baseline="0" dirty="0" smtClean="0">
                <a:ln>
                  <a:noFill/>
                </a:ln>
                <a:solidFill>
                  <a:srgbClr val="000099"/>
                </a:solidFill>
                <a:effectLst/>
                <a:latin typeface="Arial Black" pitchFamily="34" charset="0"/>
                <a:ea typeface="Times New Roman" pitchFamily="18" charset="0"/>
                <a:cs typeface="Times New Roman" pitchFamily="18" charset="0"/>
              </a:rPr>
              <a:t>«Квіти і берізоньки ввечері» </a:t>
            </a:r>
            <a:r>
              <a:rPr kumimoji="0" lang="uk-UA" sz="2000" b="1" i="1"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rPr>
              <a:t>мають ліричний настрій. Для пейзажної лірики Павла Тичини і полотен Катерини Білокур притаманні справді новаторські відкриття у сфері музично-живописного </a:t>
            </a:r>
            <a:r>
              <a:rPr kumimoji="0" lang="uk-UA" sz="2000" b="1" i="1" u="none" strike="noStrike" cap="none" normalizeH="0" baseline="0" dirty="0" err="1" smtClean="0">
                <a:ln>
                  <a:noFill/>
                </a:ln>
                <a:solidFill>
                  <a:schemeClr val="tx1"/>
                </a:solidFill>
                <a:effectLst/>
                <a:latin typeface="Arial Black" pitchFamily="34" charset="0"/>
                <a:ea typeface="Times New Roman" pitchFamily="18" charset="0"/>
                <a:cs typeface="Times New Roman" pitchFamily="18" charset="0"/>
              </a:rPr>
              <a:t>синтетизму</a:t>
            </a:r>
            <a:r>
              <a:rPr kumimoji="0" lang="uk-UA" sz="2000" b="1" i="1"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rPr>
              <a:t>.</a:t>
            </a:r>
            <a:endParaRPr kumimoji="0" lang="uk-UA" sz="2000" b="1" i="1" u="none" strike="noStrike" cap="none" normalizeH="0" baseline="0" dirty="0" smtClean="0">
              <a:ln>
                <a:noFill/>
              </a:ln>
              <a:solidFill>
                <a:schemeClr val="tx1"/>
              </a:solidFill>
              <a:effectLst/>
              <a:latin typeface="Arial Black"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73730" name="Picture 2" descr="Липовий цвіт – ліки, даровані природою"/>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89985" l="10000" r="100000"/>
                    </a14:imgEffect>
                  </a14:imgLayer>
                </a14:imgProps>
              </a:ext>
            </a:extLst>
          </a:blip>
          <a:srcRect/>
          <a:stretch>
            <a:fillRect/>
          </a:stretch>
        </p:blipFill>
        <p:spPr bwMode="auto">
          <a:xfrm>
            <a:off x="3695534" y="0"/>
            <a:ext cx="5448466" cy="3645024"/>
          </a:xfrm>
          <a:prstGeom prst="rect">
            <a:avLst/>
          </a:prstGeom>
          <a:noFill/>
        </p:spPr>
      </p:pic>
      <p:sp>
        <p:nvSpPr>
          <p:cNvPr id="84993" name="Rectangle 1"/>
          <p:cNvSpPr>
            <a:spLocks noChangeArrowheads="1"/>
          </p:cNvSpPr>
          <p:nvPr/>
        </p:nvSpPr>
        <p:spPr bwMode="auto">
          <a:xfrm>
            <a:off x="251520" y="2182797"/>
            <a:ext cx="8496944"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0975" defTabSz="914400" rtl="0" eaLnBrk="1" fontAlgn="base" latinLnBrk="0" hangingPunct="1">
              <a:lnSpc>
                <a:spcPct val="100000"/>
              </a:lnSpc>
              <a:spcBef>
                <a:spcPct val="0"/>
              </a:spcBef>
              <a:spcAft>
                <a:spcPct val="0"/>
              </a:spcAft>
              <a:buClrTx/>
              <a:buSzTx/>
              <a:buFontTx/>
              <a:buNone/>
              <a:tabLst>
                <a:tab pos="342900" algn="l"/>
              </a:tabLst>
            </a:pP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Усі ми по-різному </a:t>
            </a:r>
          </a:p>
          <a:p>
            <a:pPr marL="0" marR="0" lvl="0" indent="180975" defTabSz="914400" rtl="0" eaLnBrk="1" fontAlgn="base" latinLnBrk="0" hangingPunct="1">
              <a:lnSpc>
                <a:spcPct val="100000"/>
              </a:lnSpc>
              <a:spcBef>
                <a:spcPct val="0"/>
              </a:spcBef>
              <a:spcAft>
                <a:spcPct val="0"/>
              </a:spcAft>
              <a:buClrTx/>
              <a:buSzTx/>
              <a:buFontTx/>
              <a:buNone/>
              <a:tabLst>
                <a:tab pos="342900" algn="l"/>
              </a:tabLst>
            </a:pP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сприймаємо й оцінюємо людей, </a:t>
            </a:r>
          </a:p>
          <a:p>
            <a:pPr marL="0" marR="0" lvl="0" indent="180975" defTabSz="914400" rtl="0" eaLnBrk="1" fontAlgn="base" latinLnBrk="0" hangingPunct="1">
              <a:lnSpc>
                <a:spcPct val="100000"/>
              </a:lnSpc>
              <a:spcBef>
                <a:spcPct val="0"/>
              </a:spcBef>
              <a:spcAft>
                <a:spcPct val="0"/>
              </a:spcAft>
              <a:buClrTx/>
              <a:buSzTx/>
              <a:buFontTx/>
              <a:buNone/>
              <a:tabLst>
                <a:tab pos="342900" algn="l"/>
              </a:tabLst>
            </a:pP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природу, запахи, звуки...</a:t>
            </a:r>
            <a:endParaRPr kumimoji="0" lang="ru-RU" sz="2400" b="0" i="0" u="none" strike="noStrike" cap="none" normalizeH="0" baseline="0" dirty="0" smtClean="0">
              <a:ln>
                <a:noFill/>
              </a:ln>
              <a:solidFill>
                <a:schemeClr val="tx1"/>
              </a:solidFill>
              <a:effectLst/>
              <a:latin typeface="Arial Black" pitchFamily="34" charset="0"/>
              <a:cs typeface="Arial" pitchFamily="34" charset="0"/>
            </a:endParaRPr>
          </a:p>
          <a:p>
            <a:pPr marL="0" marR="0" lvl="0" indent="180975" defTabSz="914400" rtl="0" eaLnBrk="0" fontAlgn="base" latinLnBrk="0" hangingPunct="0">
              <a:lnSpc>
                <a:spcPct val="100000"/>
              </a:lnSpc>
              <a:spcBef>
                <a:spcPct val="0"/>
              </a:spcBef>
              <a:spcAft>
                <a:spcPct val="0"/>
              </a:spcAft>
              <a:buClrTx/>
              <a:buSzTx/>
              <a:buFontTx/>
              <a:buNone/>
              <a:tabLst>
                <a:tab pos="342900" algn="l"/>
              </a:tabLst>
            </a:pP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Особливістю талановитого митця є те, що він гостріше, а тому й своєрідніше сприймає навколишній світ. І ця його своєрідність визначає самобутність твореного ним художнього світу. Він «заселяє» твір людьми, надає йому свою </a:t>
            </a:r>
            <a:r>
              <a:rPr kumimoji="0" lang="uk-UA" sz="2400" b="0" i="0" u="none" strike="noStrike" cap="none" normalizeH="0" baseline="0" dirty="0" err="1" smtClean="0">
                <a:ln>
                  <a:noFill/>
                </a:ln>
                <a:solidFill>
                  <a:schemeClr val="tx1"/>
                </a:solidFill>
                <a:effectLst/>
                <a:latin typeface="Arial Black" pitchFamily="34" charset="0"/>
                <a:ea typeface="Times New Roman" pitchFamily="18" charset="0"/>
                <a:cs typeface="Arial" pitchFamily="34" charset="0"/>
              </a:rPr>
              <a:t>кольористику</a:t>
            </a: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 насичує його своєю емоційною атмосферою...</a:t>
            </a:r>
            <a:endParaRPr kumimoji="0" lang="ru-RU" sz="2400" b="0" i="0" u="none" strike="noStrike" cap="none" normalizeH="0" baseline="0" dirty="0" smtClean="0">
              <a:ln>
                <a:noFill/>
              </a:ln>
              <a:solidFill>
                <a:schemeClr val="tx1"/>
              </a:solidFill>
              <a:effectLst/>
              <a:latin typeface="Arial Black" pitchFamily="34" charset="0"/>
              <a:cs typeface="Arial"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73730" name="Picture 2" descr="Липовий цвіт – ліки, даровані природою"/>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89836" l="10000" r="100000"/>
                    </a14:imgEffect>
                  </a14:imgLayer>
                </a14:imgProps>
              </a:ext>
            </a:extLst>
          </a:blip>
          <a:srcRect/>
          <a:stretch>
            <a:fillRect/>
          </a:stretch>
        </p:blipFill>
        <p:spPr bwMode="auto">
          <a:xfrm rot="10800000">
            <a:off x="0" y="4365104"/>
            <a:ext cx="3726302" cy="2492896"/>
          </a:xfrm>
          <a:prstGeom prst="rect">
            <a:avLst/>
          </a:prstGeom>
          <a:noFill/>
        </p:spPr>
      </p:pic>
      <p:sp>
        <p:nvSpPr>
          <p:cNvPr id="83970" name="Rectangle 2"/>
          <p:cNvSpPr>
            <a:spLocks noChangeArrowheads="1"/>
          </p:cNvSpPr>
          <p:nvPr/>
        </p:nvSpPr>
        <p:spPr bwMode="auto">
          <a:xfrm>
            <a:off x="2267744" y="980728"/>
            <a:ext cx="6876256"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defTabSz="914400" rtl="0" eaLnBrk="0" fontAlgn="base" latinLnBrk="0" hangingPunct="0">
              <a:lnSpc>
                <a:spcPct val="100000"/>
              </a:lnSpc>
              <a:spcBef>
                <a:spcPct val="0"/>
              </a:spcBef>
              <a:spcAft>
                <a:spcPct val="0"/>
              </a:spcAft>
              <a:buClrTx/>
              <a:buSzTx/>
              <a:buFontTx/>
              <a:buNone/>
              <a:tabLst>
                <a:tab pos="342900" algn="l"/>
              </a:tabLst>
            </a:pPr>
            <a:r>
              <a:rPr kumimoji="0" lang="uk-UA" sz="2400" b="1" i="0" u="none" strike="noStrike" cap="none" normalizeH="0" baseline="0" dirty="0" smtClean="0">
                <a:ln>
                  <a:noFill/>
                </a:ln>
                <a:solidFill>
                  <a:srgbClr val="0000CC"/>
                </a:solidFill>
                <a:effectLst/>
                <a:latin typeface="Arial Black" pitchFamily="34" charset="0"/>
                <a:ea typeface="Times New Roman" pitchFamily="18" charset="0"/>
                <a:cs typeface="Arial" pitchFamily="34" charset="0"/>
              </a:rPr>
              <a:t>Рід:</a:t>
            </a: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 лірика.</a:t>
            </a:r>
            <a:endParaRPr kumimoji="0" lang="ru-RU"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endParaRPr>
          </a:p>
          <a:p>
            <a:pPr marL="0" marR="0" lvl="0" indent="450850" defTabSz="914400" rtl="0" eaLnBrk="0" fontAlgn="base" latinLnBrk="0" hangingPunct="0">
              <a:lnSpc>
                <a:spcPct val="100000"/>
              </a:lnSpc>
              <a:spcBef>
                <a:spcPct val="0"/>
              </a:spcBef>
              <a:spcAft>
                <a:spcPct val="0"/>
              </a:spcAft>
              <a:buClrTx/>
              <a:buSzTx/>
              <a:buFontTx/>
              <a:buNone/>
              <a:tabLst>
                <a:tab pos="342900" algn="l"/>
              </a:tabLst>
            </a:pPr>
            <a:r>
              <a:rPr kumimoji="0" lang="uk-UA" sz="2400" b="1" i="0" u="none" strike="noStrike" cap="none" normalizeH="0" baseline="0" dirty="0" smtClean="0">
                <a:ln>
                  <a:noFill/>
                </a:ln>
                <a:solidFill>
                  <a:srgbClr val="0000CC"/>
                </a:solidFill>
                <a:effectLst/>
                <a:latin typeface="Arial Black" pitchFamily="34" charset="0"/>
                <a:ea typeface="Times New Roman" pitchFamily="18" charset="0"/>
                <a:cs typeface="Arial" pitchFamily="34" charset="0"/>
              </a:rPr>
              <a:t>Жанр:</a:t>
            </a: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 вірш.</a:t>
            </a:r>
            <a:endParaRPr kumimoji="0" lang="ru-RU"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endParaRPr>
          </a:p>
          <a:p>
            <a:pPr marL="0" marR="0" lvl="0" indent="450850" defTabSz="914400" rtl="0" eaLnBrk="0" fontAlgn="base" latinLnBrk="0" hangingPunct="0">
              <a:lnSpc>
                <a:spcPct val="100000"/>
              </a:lnSpc>
              <a:spcBef>
                <a:spcPct val="0"/>
              </a:spcBef>
              <a:spcAft>
                <a:spcPct val="0"/>
              </a:spcAft>
              <a:buClrTx/>
              <a:buSzTx/>
              <a:buFontTx/>
              <a:buNone/>
              <a:tabLst>
                <a:tab pos="342900" algn="l"/>
              </a:tabLst>
            </a:pPr>
            <a:r>
              <a:rPr kumimoji="0" lang="uk-UA" sz="2400" b="1" i="0" u="none" strike="noStrike" cap="none" normalizeH="0" baseline="0" dirty="0" smtClean="0">
                <a:ln>
                  <a:noFill/>
                </a:ln>
                <a:solidFill>
                  <a:srgbClr val="0000CC"/>
                </a:solidFill>
                <a:effectLst/>
                <a:latin typeface="Arial Black" pitchFamily="34" charset="0"/>
                <a:ea typeface="Times New Roman" pitchFamily="18" charset="0"/>
                <a:cs typeface="Arial" pitchFamily="34" charset="0"/>
              </a:rPr>
              <a:t>Тематичний різновид:</a:t>
            </a: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 інтимно-пейзажна лірика.</a:t>
            </a:r>
            <a:endParaRPr kumimoji="0" lang="ru-RU"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endParaRPr>
          </a:p>
          <a:p>
            <a:pPr marL="0" marR="0" lvl="0" indent="450850" defTabSz="914400" rtl="0" eaLnBrk="0" fontAlgn="base" latinLnBrk="0" hangingPunct="0">
              <a:lnSpc>
                <a:spcPct val="100000"/>
              </a:lnSpc>
              <a:spcBef>
                <a:spcPct val="0"/>
              </a:spcBef>
              <a:spcAft>
                <a:spcPct val="0"/>
              </a:spcAft>
              <a:buClrTx/>
              <a:buSzTx/>
              <a:buFontTx/>
              <a:buNone/>
              <a:tabLst>
                <a:tab pos="342900" algn="l"/>
              </a:tabLst>
            </a:pPr>
            <a:r>
              <a:rPr kumimoji="0" lang="uk-UA" sz="2400" b="1" i="0" u="none" strike="noStrike" cap="none" normalizeH="0" baseline="0" dirty="0" smtClean="0">
                <a:ln>
                  <a:noFill/>
                </a:ln>
                <a:solidFill>
                  <a:srgbClr val="0000CC"/>
                </a:solidFill>
                <a:effectLst/>
                <a:latin typeface="Arial Black" pitchFamily="34" charset="0"/>
                <a:ea typeface="Times New Roman" pitchFamily="18" charset="0"/>
                <a:cs typeface="Arial" pitchFamily="34" charset="0"/>
              </a:rPr>
              <a:t>Тема:</a:t>
            </a: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 кохання; природа.</a:t>
            </a:r>
            <a:endParaRPr kumimoji="0" lang="ru-RU"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endParaRPr>
          </a:p>
          <a:p>
            <a:pPr marL="0" marR="0" lvl="0" indent="450850" defTabSz="914400" rtl="0" eaLnBrk="0" fontAlgn="base" latinLnBrk="0" hangingPunct="0">
              <a:lnSpc>
                <a:spcPct val="100000"/>
              </a:lnSpc>
              <a:spcBef>
                <a:spcPct val="0"/>
              </a:spcBef>
              <a:spcAft>
                <a:spcPct val="0"/>
              </a:spcAft>
              <a:buClrTx/>
              <a:buSzTx/>
              <a:buFontTx/>
              <a:buNone/>
              <a:tabLst>
                <a:tab pos="342900" algn="l"/>
              </a:tabLst>
            </a:pPr>
            <a:r>
              <a:rPr kumimoji="0" lang="uk-UA" sz="2400" b="1" i="0" u="none" strike="noStrike" cap="none" normalizeH="0" baseline="0" dirty="0" smtClean="0">
                <a:ln>
                  <a:noFill/>
                </a:ln>
                <a:solidFill>
                  <a:srgbClr val="0000CC"/>
                </a:solidFill>
                <a:effectLst/>
                <a:latin typeface="Arial Black" pitchFamily="34" charset="0"/>
                <a:ea typeface="Times New Roman" pitchFamily="18" charset="0"/>
                <a:cs typeface="Arial" pitchFamily="34" charset="0"/>
              </a:rPr>
              <a:t>Ідея:</a:t>
            </a: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 оспівування краси ночі, напоєної любов’ю.</a:t>
            </a:r>
            <a:endParaRPr kumimoji="0" lang="ru-RU"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endParaRPr>
          </a:p>
          <a:p>
            <a:pPr marL="0" marR="0" lvl="0" indent="450850" defTabSz="914400" rtl="0" eaLnBrk="0" fontAlgn="base" latinLnBrk="0" hangingPunct="0">
              <a:lnSpc>
                <a:spcPct val="100000"/>
              </a:lnSpc>
              <a:spcBef>
                <a:spcPct val="0"/>
              </a:spcBef>
              <a:spcAft>
                <a:spcPct val="0"/>
              </a:spcAft>
              <a:buClrTx/>
              <a:buSzTx/>
              <a:buFontTx/>
              <a:buNone/>
              <a:tabLst>
                <a:tab pos="342900" algn="l"/>
              </a:tabLst>
            </a:pPr>
            <a:r>
              <a:rPr kumimoji="0" lang="uk-UA" sz="2400" b="1" i="0" u="none" strike="noStrike" cap="none" normalizeH="0" baseline="0" dirty="0" smtClean="0">
                <a:ln>
                  <a:noFill/>
                </a:ln>
                <a:solidFill>
                  <a:srgbClr val="0000CC"/>
                </a:solidFill>
                <a:effectLst/>
                <a:latin typeface="Arial Black" pitchFamily="34" charset="0"/>
                <a:ea typeface="Times New Roman" pitchFamily="18" charset="0"/>
                <a:cs typeface="Arial" pitchFamily="34" charset="0"/>
              </a:rPr>
              <a:t>Мотиви:</a:t>
            </a: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 «кохання як неминуща цінність»; «краса природи».</a:t>
            </a:r>
            <a:endParaRPr kumimoji="0" lang="ru-RU"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endParaRPr>
          </a:p>
          <a:p>
            <a:pPr marL="0" marR="0" lvl="0" indent="450850" defTabSz="914400" rtl="0" eaLnBrk="0" fontAlgn="base" latinLnBrk="0" hangingPunct="0">
              <a:lnSpc>
                <a:spcPct val="100000"/>
              </a:lnSpc>
              <a:spcBef>
                <a:spcPct val="0"/>
              </a:spcBef>
              <a:spcAft>
                <a:spcPct val="0"/>
              </a:spcAft>
              <a:buClrTx/>
              <a:buSzTx/>
              <a:buFontTx/>
              <a:buNone/>
              <a:tabLst>
                <a:tab pos="342900" algn="l"/>
              </a:tabLst>
            </a:pPr>
            <a:r>
              <a:rPr kumimoji="0" lang="uk-UA" sz="2400" b="1" i="0" u="none" strike="noStrike" cap="none" normalizeH="0" baseline="0" dirty="0" smtClean="0">
                <a:ln>
                  <a:noFill/>
                </a:ln>
                <a:solidFill>
                  <a:srgbClr val="0000CC"/>
                </a:solidFill>
                <a:effectLst/>
                <a:latin typeface="Arial Black" pitchFamily="34" charset="0"/>
                <a:ea typeface="Times New Roman" pitchFamily="18" charset="0"/>
                <a:cs typeface="Arial" pitchFamily="34" charset="0"/>
              </a:rPr>
              <a:t>Образи:</a:t>
            </a: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 </a:t>
            </a:r>
            <a:r>
              <a:rPr kumimoji="0" lang="uk-UA" sz="2400" b="0" i="0" u="none" strike="noStrike" cap="none" normalizeH="0" baseline="0" dirty="0" err="1" smtClean="0">
                <a:ln>
                  <a:noFill/>
                </a:ln>
                <a:solidFill>
                  <a:srgbClr val="006600"/>
                </a:solidFill>
                <a:effectLst/>
                <a:latin typeface="Arial Black" pitchFamily="34" charset="0"/>
                <a:ea typeface="Times New Roman" pitchFamily="18" charset="0"/>
                <a:cs typeface="Arial" pitchFamily="34" charset="0"/>
              </a:rPr>
              <a:t>таодей</a:t>
            </a:r>
            <a:r>
              <a:rPr kumimoji="0" lang="uk-UA" sz="2400" b="0" i="0" u="none" strike="noStrike" cap="none" normalizeH="0" baseline="0" dirty="0" smtClean="0">
                <a:ln>
                  <a:noFill/>
                </a:ln>
                <a:solidFill>
                  <a:srgbClr val="006600"/>
                </a:solidFill>
                <a:effectLst/>
                <a:latin typeface="Arial Black" pitchFamily="34" charset="0"/>
                <a:ea typeface="Times New Roman" pitchFamily="18" charset="0"/>
                <a:cs typeface="Arial" pitchFamily="34" charset="0"/>
              </a:rPr>
              <a:t>: </a:t>
            </a: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ліричний герой; уявний співрозмовник, кохана; </a:t>
            </a:r>
            <a:r>
              <a:rPr kumimoji="0" lang="uk-UA" sz="2400" b="0" i="0" u="none" strike="noStrike" cap="none" normalizeH="0" baseline="0" dirty="0" smtClean="0">
                <a:ln>
                  <a:noFill/>
                </a:ln>
                <a:solidFill>
                  <a:srgbClr val="006600"/>
                </a:solidFill>
                <a:effectLst/>
                <a:latin typeface="Arial Black" pitchFamily="34" charset="0"/>
                <a:ea typeface="Times New Roman" pitchFamily="18" charset="0"/>
                <a:cs typeface="Arial" pitchFamily="34" charset="0"/>
              </a:rPr>
              <a:t>природи: </a:t>
            </a: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липа, гаї, тумани, місяць, зорі, солові; </a:t>
            </a:r>
            <a:r>
              <a:rPr kumimoji="0" lang="uk-UA" sz="2400" b="0" i="0" u="none" strike="noStrike" cap="none" normalizeH="0" baseline="0" dirty="0" smtClean="0">
                <a:ln>
                  <a:noFill/>
                </a:ln>
                <a:solidFill>
                  <a:srgbClr val="006600"/>
                </a:solidFill>
                <a:effectLst/>
                <a:latin typeface="Arial Black" pitchFamily="34" charset="0"/>
                <a:ea typeface="Times New Roman" pitchFamily="18" charset="0"/>
                <a:cs typeface="Arial" pitchFamily="34" charset="0"/>
              </a:rPr>
              <a:t>предметів і явищ: </a:t>
            </a: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шелест, ніч, весна, сон, </a:t>
            </a:r>
          </a:p>
          <a:p>
            <a:pPr marL="0" marR="0" lvl="0" indent="450850" defTabSz="914400" rtl="0" eaLnBrk="0" fontAlgn="base" latinLnBrk="0" hangingPunct="0">
              <a:lnSpc>
                <a:spcPct val="100000"/>
              </a:lnSpc>
              <a:spcBef>
                <a:spcPct val="0"/>
              </a:spcBef>
              <a:spcAft>
                <a:spcPct val="0"/>
              </a:spcAft>
              <a:buClrTx/>
              <a:buSzTx/>
              <a:buFontTx/>
              <a:buNone/>
              <a:tabLst>
                <a:tab pos="342900" algn="l"/>
              </a:tabLst>
            </a:pP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поцілунок, очі.</a:t>
            </a:r>
            <a:endParaRPr kumimoji="0" lang="ru-RU"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endParaRPr>
          </a:p>
        </p:txBody>
      </p:sp>
      <p:pic>
        <p:nvPicPr>
          <p:cNvPr id="6" name="Picture 4" descr="Горный мед Осетии - Горный мед Осетии, Владикавказ - Липа"/>
          <p:cNvPicPr>
            <a:picLocks noChangeAspect="1" noChangeArrowheads="1"/>
          </p:cNvPicPr>
          <p:nvPr/>
        </p:nvPicPr>
        <p:blipFill>
          <a:blip r:embed="rId4" cstate="print"/>
          <a:srcRect/>
          <a:stretch>
            <a:fillRect/>
          </a:stretch>
        </p:blipFill>
        <p:spPr bwMode="auto">
          <a:xfrm rot="6072384">
            <a:off x="-466657" y="166377"/>
            <a:ext cx="3189433" cy="2329782"/>
          </a:xfrm>
          <a:prstGeom prst="rect">
            <a:avLst/>
          </a:prstGeom>
          <a:noFill/>
        </p:spPr>
      </p:pic>
      <p:pic>
        <p:nvPicPr>
          <p:cNvPr id="7" name="Picture 4" descr="Горный мед Осетии - Горный мед Осетии, Владикавказ - Липа"/>
          <p:cNvPicPr>
            <a:picLocks noChangeAspect="1" noChangeArrowheads="1"/>
          </p:cNvPicPr>
          <p:nvPr/>
        </p:nvPicPr>
        <p:blipFill>
          <a:blip r:embed="rId4" cstate="print"/>
          <a:srcRect/>
          <a:stretch>
            <a:fillRect/>
          </a:stretch>
        </p:blipFill>
        <p:spPr bwMode="auto">
          <a:xfrm rot="4797877">
            <a:off x="-854342" y="1661152"/>
            <a:ext cx="3189433" cy="2329782"/>
          </a:xfrm>
          <a:prstGeom prst="rect">
            <a:avLst/>
          </a:prstGeom>
          <a:noFill/>
        </p:spPr>
      </p:pic>
      <p:pic>
        <p:nvPicPr>
          <p:cNvPr id="8" name="Picture 4" descr="Горный мед Осетии - Горный мед Осетии, Владикавказ - Липа"/>
          <p:cNvPicPr>
            <a:picLocks noChangeAspect="1" noChangeArrowheads="1"/>
          </p:cNvPicPr>
          <p:nvPr/>
        </p:nvPicPr>
        <p:blipFill>
          <a:blip r:embed="rId4" cstate="print"/>
          <a:srcRect/>
          <a:stretch>
            <a:fillRect/>
          </a:stretch>
        </p:blipFill>
        <p:spPr bwMode="auto">
          <a:xfrm rot="4797877">
            <a:off x="-638318" y="3245329"/>
            <a:ext cx="3189433" cy="2329782"/>
          </a:xfrm>
          <a:prstGeom prst="rect">
            <a:avLst/>
          </a:prstGeom>
          <a:noFill/>
        </p:spPr>
      </p:pic>
      <p:sp>
        <p:nvSpPr>
          <p:cNvPr id="9" name="Прямоугольник 8"/>
          <p:cNvSpPr/>
          <p:nvPr/>
        </p:nvSpPr>
        <p:spPr>
          <a:xfrm>
            <a:off x="2483768" y="0"/>
            <a:ext cx="5859296"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kumimoji="0" lang="uk-UA" sz="5400" b="1" u="none" strike="noStrike" cap="none" spc="50" normalizeH="0" baseline="0" dirty="0" smtClean="0">
                <a:ln w="11430"/>
                <a:solidFill>
                  <a:srgbClr val="006600"/>
                </a:solidFill>
                <a:effectLst>
                  <a:outerShdw blurRad="76200" dist="50800" dir="5400000" algn="tl" rotWithShape="0">
                    <a:srgbClr val="000000">
                      <a:alpha val="65000"/>
                    </a:srgbClr>
                  </a:outerShdw>
                </a:effectLst>
                <a:latin typeface="Arial Black" pitchFamily="34" charset="0"/>
                <a:ea typeface="Times New Roman" pitchFamily="18" charset="0"/>
                <a:cs typeface="Arial" pitchFamily="34" charset="0"/>
              </a:rPr>
              <a:t>Паспорт твору</a:t>
            </a:r>
            <a:endParaRPr lang="ru-RU" sz="5400" b="1" cap="none" spc="50" dirty="0">
              <a:ln w="11430"/>
              <a:solidFill>
                <a:srgbClr val="006600"/>
              </a:soli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73730" name="Picture 2" descr="Липовий цвіт – ліки, даровані природою"/>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89985" l="10000" r="100000"/>
                    </a14:imgEffect>
                  </a14:imgLayer>
                </a14:imgProps>
              </a:ext>
            </a:extLst>
          </a:blip>
          <a:srcRect/>
          <a:stretch>
            <a:fillRect/>
          </a:stretch>
        </p:blipFill>
        <p:spPr bwMode="auto">
          <a:xfrm rot="10800000">
            <a:off x="0" y="4365104"/>
            <a:ext cx="3726302" cy="2492896"/>
          </a:xfrm>
          <a:prstGeom prst="rect">
            <a:avLst/>
          </a:prstGeom>
          <a:noFill/>
        </p:spPr>
      </p:pic>
      <p:sp>
        <p:nvSpPr>
          <p:cNvPr id="83970" name="Rectangle 2"/>
          <p:cNvSpPr>
            <a:spLocks noChangeArrowheads="1"/>
          </p:cNvSpPr>
          <p:nvPr/>
        </p:nvSpPr>
        <p:spPr bwMode="auto">
          <a:xfrm>
            <a:off x="1835696" y="836712"/>
            <a:ext cx="7308304"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defTabSz="914400" rtl="0" eaLnBrk="0" fontAlgn="base" latinLnBrk="0" hangingPunct="0">
              <a:lnSpc>
                <a:spcPct val="100000"/>
              </a:lnSpc>
              <a:spcBef>
                <a:spcPct val="0"/>
              </a:spcBef>
              <a:spcAft>
                <a:spcPct val="0"/>
              </a:spcAft>
              <a:buClrTx/>
              <a:buSzTx/>
              <a:buFontTx/>
              <a:buNone/>
              <a:tabLst>
                <a:tab pos="342900" algn="l"/>
              </a:tabLst>
            </a:pPr>
            <a:r>
              <a:rPr kumimoji="0" lang="uk-UA" sz="2400" b="1" i="0" u="none" strike="noStrike" cap="none" normalizeH="0" baseline="0" dirty="0" smtClean="0">
                <a:ln>
                  <a:noFill/>
                </a:ln>
                <a:solidFill>
                  <a:srgbClr val="0000CC"/>
                </a:solidFill>
                <a:effectLst/>
                <a:latin typeface="Arial Black" pitchFamily="34" charset="0"/>
                <a:ea typeface="Times New Roman" pitchFamily="18" charset="0"/>
                <a:cs typeface="Arial" pitchFamily="34" charset="0"/>
              </a:rPr>
              <a:t>Композиція (зміст):</a:t>
            </a: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 ліричний герой захоплено розказує про весняні ночі кохання, звертаючись до уявних співрозмовників.</a:t>
            </a:r>
            <a:endParaRPr kumimoji="0" lang="ru-RU"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endParaRPr>
          </a:p>
          <a:p>
            <a:pPr marL="0" marR="0" lvl="0" indent="450850" defTabSz="914400" rtl="0" eaLnBrk="0" fontAlgn="base" latinLnBrk="0" hangingPunct="0">
              <a:lnSpc>
                <a:spcPct val="100000"/>
              </a:lnSpc>
              <a:spcBef>
                <a:spcPct val="0"/>
              </a:spcBef>
              <a:spcAft>
                <a:spcPct val="0"/>
              </a:spcAft>
              <a:buClrTx/>
              <a:buSzTx/>
              <a:buFontTx/>
              <a:buNone/>
              <a:tabLst>
                <a:tab pos="342900" algn="l"/>
              </a:tabLst>
            </a:pPr>
            <a:r>
              <a:rPr kumimoji="0" lang="uk-UA" sz="2400" b="1" i="0" u="none" strike="noStrike" cap="none" normalizeH="0" baseline="0" dirty="0" smtClean="0">
                <a:ln>
                  <a:noFill/>
                </a:ln>
                <a:solidFill>
                  <a:srgbClr val="0000CC"/>
                </a:solidFill>
                <a:effectLst/>
                <a:latin typeface="Arial Black" pitchFamily="34" charset="0"/>
                <a:ea typeface="Times New Roman" pitchFamily="18" charset="0"/>
                <a:cs typeface="Arial" pitchFamily="34" charset="0"/>
              </a:rPr>
              <a:t>Система віршування:</a:t>
            </a: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 силабо-тонічна.</a:t>
            </a:r>
            <a:endParaRPr kumimoji="0" lang="ru-RU"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endParaRPr>
          </a:p>
          <a:p>
            <a:pPr marL="0" marR="0" lvl="0" indent="450850" defTabSz="914400" rtl="0" eaLnBrk="0" fontAlgn="base" latinLnBrk="0" hangingPunct="0">
              <a:lnSpc>
                <a:spcPct val="100000"/>
              </a:lnSpc>
              <a:spcBef>
                <a:spcPct val="0"/>
              </a:spcBef>
              <a:spcAft>
                <a:spcPct val="0"/>
              </a:spcAft>
              <a:buClrTx/>
              <a:buSzTx/>
              <a:buFontTx/>
              <a:buNone/>
              <a:tabLst>
                <a:tab pos="342900" algn="l"/>
              </a:tabLst>
            </a:pPr>
            <a:r>
              <a:rPr kumimoji="0" lang="uk-UA" sz="2400" b="1" i="0" u="none" strike="noStrike" cap="none" normalizeH="0" baseline="0" dirty="0" smtClean="0">
                <a:ln>
                  <a:noFill/>
                </a:ln>
                <a:solidFill>
                  <a:srgbClr val="0000CC"/>
                </a:solidFill>
                <a:effectLst/>
                <a:latin typeface="Arial Black" pitchFamily="34" charset="0"/>
                <a:ea typeface="Times New Roman" pitchFamily="18" charset="0"/>
                <a:cs typeface="Arial" pitchFamily="34" charset="0"/>
              </a:rPr>
              <a:t>Віршовий розмір:</a:t>
            </a: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 </a:t>
            </a:r>
            <a:r>
              <a:rPr kumimoji="0" lang="uk-UA" sz="2400" b="0" i="0" u="none" strike="noStrike" cap="none" normalizeH="0" baseline="0" dirty="0" err="1" smtClean="0">
                <a:ln>
                  <a:noFill/>
                </a:ln>
                <a:solidFill>
                  <a:schemeClr val="tx1"/>
                </a:solidFill>
                <a:effectLst/>
                <a:latin typeface="Arial Black" pitchFamily="34" charset="0"/>
                <a:ea typeface="Times New Roman" pitchFamily="18" charset="0"/>
                <a:cs typeface="Arial" pitchFamily="34" charset="0"/>
              </a:rPr>
              <a:t>нерівностопний</a:t>
            </a: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 ямб.</a:t>
            </a:r>
            <a:endParaRPr kumimoji="0" lang="ru-RU"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endParaRPr>
          </a:p>
          <a:p>
            <a:pPr marL="0" marR="0" lvl="0" indent="450850" defTabSz="914400" rtl="0" eaLnBrk="0" fontAlgn="base" latinLnBrk="0" hangingPunct="0">
              <a:lnSpc>
                <a:spcPct val="100000"/>
              </a:lnSpc>
              <a:spcBef>
                <a:spcPct val="0"/>
              </a:spcBef>
              <a:spcAft>
                <a:spcPct val="0"/>
              </a:spcAft>
              <a:buClrTx/>
              <a:buSzTx/>
              <a:buFontTx/>
              <a:buNone/>
              <a:tabLst>
                <a:tab pos="342900" algn="l"/>
              </a:tabLst>
            </a:pPr>
            <a:r>
              <a:rPr kumimoji="0" lang="uk-UA" sz="2400" b="1" i="0" u="none" strike="noStrike" cap="none" normalizeH="0" baseline="0" dirty="0" smtClean="0">
                <a:ln>
                  <a:noFill/>
                </a:ln>
                <a:solidFill>
                  <a:srgbClr val="0000CC"/>
                </a:solidFill>
                <a:effectLst/>
                <a:latin typeface="Arial Black" pitchFamily="34" charset="0"/>
                <a:ea typeface="Times New Roman" pitchFamily="18" charset="0"/>
                <a:cs typeface="Arial" pitchFamily="34" charset="0"/>
              </a:rPr>
              <a:t>Строфа:</a:t>
            </a: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 </a:t>
            </a:r>
            <a:r>
              <a:rPr kumimoji="0" lang="uk-UA" sz="2400" b="0" i="0" u="none" strike="noStrike" cap="none" normalizeH="0" baseline="0" dirty="0" err="1" smtClean="0">
                <a:ln>
                  <a:noFill/>
                </a:ln>
                <a:solidFill>
                  <a:schemeClr val="tx1"/>
                </a:solidFill>
                <a:effectLst/>
                <a:latin typeface="Arial Black" pitchFamily="34" charset="0"/>
                <a:ea typeface="Times New Roman" pitchFamily="18" charset="0"/>
                <a:cs typeface="Arial" pitchFamily="34" charset="0"/>
              </a:rPr>
              <a:t>нестрофічна</a:t>
            </a: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 будова.</a:t>
            </a:r>
            <a:endParaRPr kumimoji="0" lang="ru-RU"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endParaRPr>
          </a:p>
          <a:p>
            <a:pPr marL="0" marR="0" lvl="0" indent="450850" defTabSz="914400" rtl="0" eaLnBrk="0" fontAlgn="base" latinLnBrk="0" hangingPunct="0">
              <a:lnSpc>
                <a:spcPct val="100000"/>
              </a:lnSpc>
              <a:spcBef>
                <a:spcPct val="0"/>
              </a:spcBef>
              <a:spcAft>
                <a:spcPct val="0"/>
              </a:spcAft>
              <a:buClrTx/>
              <a:buSzTx/>
              <a:buFontTx/>
              <a:buNone/>
              <a:tabLst>
                <a:tab pos="342900" algn="l"/>
              </a:tabLst>
            </a:pPr>
            <a:r>
              <a:rPr kumimoji="0" lang="uk-UA" sz="2400" b="1" i="0" u="none" strike="noStrike" cap="none" normalizeH="0" baseline="0" dirty="0" smtClean="0">
                <a:ln>
                  <a:noFill/>
                </a:ln>
                <a:solidFill>
                  <a:srgbClr val="0000CC"/>
                </a:solidFill>
                <a:effectLst/>
                <a:latin typeface="Arial Black" pitchFamily="34" charset="0"/>
                <a:ea typeface="Times New Roman" pitchFamily="18" charset="0"/>
                <a:cs typeface="Arial" pitchFamily="34" charset="0"/>
              </a:rPr>
              <a:t>Римування:</a:t>
            </a: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 непостійне з ознаками паралельного.</a:t>
            </a:r>
            <a:endParaRPr kumimoji="0" lang="ru-RU"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endParaRPr>
          </a:p>
          <a:p>
            <a:pPr marL="0" marR="0" lvl="0" indent="450850" defTabSz="914400" rtl="0" eaLnBrk="0" fontAlgn="base" latinLnBrk="0" hangingPunct="0">
              <a:lnSpc>
                <a:spcPct val="100000"/>
              </a:lnSpc>
              <a:spcBef>
                <a:spcPct val="0"/>
              </a:spcBef>
              <a:spcAft>
                <a:spcPct val="0"/>
              </a:spcAft>
              <a:buClrTx/>
              <a:buSzTx/>
              <a:buFontTx/>
              <a:buNone/>
              <a:tabLst>
                <a:tab pos="342900" algn="l"/>
              </a:tabLst>
            </a:pPr>
            <a:r>
              <a:rPr kumimoji="0" lang="uk-UA" sz="2400" b="1" i="0" u="none" strike="noStrike" cap="none" normalizeH="0" baseline="0" dirty="0" smtClean="0">
                <a:ln>
                  <a:noFill/>
                </a:ln>
                <a:solidFill>
                  <a:srgbClr val="0000CC"/>
                </a:solidFill>
                <a:effectLst/>
                <a:latin typeface="Arial Black" pitchFamily="34" charset="0"/>
                <a:ea typeface="Times New Roman" pitchFamily="18" charset="0"/>
                <a:cs typeface="Arial" pitchFamily="34" charset="0"/>
              </a:rPr>
              <a:t>Художні засоби виразності:</a:t>
            </a: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 епітет, персоніфікація, метонімія, риторичне питання, звертання, оклик; паралелізм (природа/людина).</a:t>
            </a:r>
            <a:endParaRPr kumimoji="0" lang="uk-UA" sz="2400" b="0" i="0" u="none" strike="noStrike" cap="none" normalizeH="0" baseline="0" dirty="0" smtClean="0">
              <a:ln>
                <a:noFill/>
              </a:ln>
              <a:solidFill>
                <a:schemeClr val="tx1"/>
              </a:solidFill>
              <a:effectLst/>
              <a:latin typeface="Arial Black" pitchFamily="34" charset="0"/>
              <a:cs typeface="Arial" pitchFamily="34" charset="0"/>
            </a:endParaRPr>
          </a:p>
        </p:txBody>
      </p:sp>
      <p:pic>
        <p:nvPicPr>
          <p:cNvPr id="6" name="Picture 4" descr="Горный мед Осетии - Горный мед Осетии, Владикавказ - Липа"/>
          <p:cNvPicPr>
            <a:picLocks noChangeAspect="1" noChangeArrowheads="1"/>
          </p:cNvPicPr>
          <p:nvPr/>
        </p:nvPicPr>
        <p:blipFill>
          <a:blip r:embed="rId4" cstate="print"/>
          <a:srcRect/>
          <a:stretch>
            <a:fillRect/>
          </a:stretch>
        </p:blipFill>
        <p:spPr bwMode="auto">
          <a:xfrm rot="6072384">
            <a:off x="-466657" y="166377"/>
            <a:ext cx="3189433" cy="2329782"/>
          </a:xfrm>
          <a:prstGeom prst="rect">
            <a:avLst/>
          </a:prstGeom>
          <a:noFill/>
        </p:spPr>
      </p:pic>
      <p:pic>
        <p:nvPicPr>
          <p:cNvPr id="7" name="Picture 4" descr="Горный мед Осетии - Горный мед Осетии, Владикавказ - Липа"/>
          <p:cNvPicPr>
            <a:picLocks noChangeAspect="1" noChangeArrowheads="1"/>
          </p:cNvPicPr>
          <p:nvPr/>
        </p:nvPicPr>
        <p:blipFill>
          <a:blip r:embed="rId4" cstate="print"/>
          <a:srcRect/>
          <a:stretch>
            <a:fillRect/>
          </a:stretch>
        </p:blipFill>
        <p:spPr bwMode="auto">
          <a:xfrm rot="4797877">
            <a:off x="-854342" y="1661152"/>
            <a:ext cx="3189433" cy="2329782"/>
          </a:xfrm>
          <a:prstGeom prst="rect">
            <a:avLst/>
          </a:prstGeom>
          <a:noFill/>
        </p:spPr>
      </p:pic>
      <p:pic>
        <p:nvPicPr>
          <p:cNvPr id="8" name="Picture 4" descr="Горный мед Осетии - Горный мед Осетии, Владикавказ - Липа"/>
          <p:cNvPicPr>
            <a:picLocks noChangeAspect="1" noChangeArrowheads="1"/>
          </p:cNvPicPr>
          <p:nvPr/>
        </p:nvPicPr>
        <p:blipFill>
          <a:blip r:embed="rId4" cstate="print"/>
          <a:srcRect/>
          <a:stretch>
            <a:fillRect/>
          </a:stretch>
        </p:blipFill>
        <p:spPr bwMode="auto">
          <a:xfrm rot="4797877">
            <a:off x="-638318" y="3245329"/>
            <a:ext cx="3189433" cy="2329782"/>
          </a:xfrm>
          <a:prstGeom prst="rect">
            <a:avLst/>
          </a:prstGeom>
          <a:noFill/>
        </p:spPr>
      </p:pic>
      <p:sp>
        <p:nvSpPr>
          <p:cNvPr id="9" name="Прямоугольник 8"/>
          <p:cNvSpPr/>
          <p:nvPr/>
        </p:nvSpPr>
        <p:spPr>
          <a:xfrm>
            <a:off x="2411760" y="0"/>
            <a:ext cx="5859296"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kumimoji="0" lang="uk-UA" sz="5400" b="1" u="none" strike="noStrike" cap="none" spc="50" normalizeH="0" baseline="0" dirty="0" smtClean="0">
                <a:ln w="11430"/>
                <a:solidFill>
                  <a:srgbClr val="006600"/>
                </a:solidFill>
                <a:effectLst>
                  <a:outerShdw blurRad="76200" dist="50800" dir="5400000" algn="tl" rotWithShape="0">
                    <a:srgbClr val="000000">
                      <a:alpha val="65000"/>
                    </a:srgbClr>
                  </a:outerShdw>
                </a:effectLst>
                <a:latin typeface="Arial Black" pitchFamily="34" charset="0"/>
                <a:ea typeface="Times New Roman" pitchFamily="18" charset="0"/>
                <a:cs typeface="Arial" pitchFamily="34" charset="0"/>
              </a:rPr>
              <a:t>Паспорт твору</a:t>
            </a:r>
            <a:endParaRPr lang="ru-RU" sz="5400" b="1" cap="none" spc="50" dirty="0">
              <a:ln w="11430"/>
              <a:solidFill>
                <a:srgbClr val="006600"/>
              </a:soli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D:\1_V.I.P.files!!!\dok\Ратушна Н.М\Свитки\7af3926dadbc.jpg"/>
          <p:cNvPicPr>
            <a:picLocks noChangeAspect="1" noChangeArrowheads="1"/>
          </p:cNvPicPr>
          <p:nvPr/>
        </p:nvPicPr>
        <p:blipFill>
          <a:blip r:embed="rId2" cstate="print"/>
          <a:srcRect/>
          <a:stretch>
            <a:fillRect/>
          </a:stretch>
        </p:blipFill>
        <p:spPr bwMode="auto">
          <a:xfrm>
            <a:off x="-6288" y="0"/>
            <a:ext cx="9144000" cy="6858000"/>
          </a:xfrm>
          <a:prstGeom prst="rect">
            <a:avLst/>
          </a:prstGeom>
          <a:noFill/>
          <a:ln w="9525">
            <a:noFill/>
            <a:miter lim="800000"/>
            <a:headEnd/>
            <a:tailEnd/>
          </a:ln>
        </p:spPr>
      </p:pic>
      <p:pic>
        <p:nvPicPr>
          <p:cNvPr id="6" name="Содержимое 3" descr="1263140354_1768735.jpg"/>
          <p:cNvPicPr>
            <a:picLocks noChangeAspect="1"/>
          </p:cNvPicPr>
          <p:nvPr/>
        </p:nvPicPr>
        <p:blipFill>
          <a:blip r:embed="rId3" cstate="print"/>
          <a:srcRect/>
          <a:stretch>
            <a:fillRect/>
          </a:stretch>
        </p:blipFill>
        <p:spPr bwMode="auto">
          <a:xfrm>
            <a:off x="6325751" y="1413790"/>
            <a:ext cx="2520280" cy="3816400"/>
          </a:xfrm>
          <a:prstGeom prst="rect">
            <a:avLst/>
          </a:prstGeom>
          <a:noFill/>
          <a:ln w="9525">
            <a:noFill/>
            <a:miter lim="800000"/>
            <a:headEnd/>
            <a:tailEnd/>
          </a:ln>
        </p:spPr>
      </p:pic>
      <p:sp>
        <p:nvSpPr>
          <p:cNvPr id="88065" name="Rectangle 1"/>
          <p:cNvSpPr>
            <a:spLocks noChangeArrowheads="1"/>
          </p:cNvSpPr>
          <p:nvPr/>
        </p:nvSpPr>
        <p:spPr bwMode="auto">
          <a:xfrm>
            <a:off x="1259632" y="1916832"/>
            <a:ext cx="5472608"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0975" algn="l" defTabSz="914400" rtl="0" eaLnBrk="1" fontAlgn="base" latinLnBrk="0" hangingPunct="1">
              <a:lnSpc>
                <a:spcPct val="100000"/>
              </a:lnSpc>
              <a:spcBef>
                <a:spcPct val="0"/>
              </a:spcBef>
              <a:spcAft>
                <a:spcPct val="0"/>
              </a:spcAft>
              <a:buClrTx/>
              <a:buSzTx/>
              <a:buFontTx/>
              <a:buNone/>
              <a:tabLst>
                <a:tab pos="342900" algn="l"/>
              </a:tabLst>
            </a:pPr>
            <a:r>
              <a:rPr kumimoji="0" lang="uk-UA" sz="2400" b="1" i="1" u="none" strike="noStrike" cap="none" normalizeH="0" baseline="0" dirty="0" smtClean="0">
                <a:ln>
                  <a:noFill/>
                </a:ln>
                <a:solidFill>
                  <a:srgbClr val="006600"/>
                </a:solidFill>
                <a:effectLst/>
                <a:latin typeface="Arial Black" pitchFamily="34" charset="0"/>
                <a:ea typeface="Times New Roman" pitchFamily="18" charset="0"/>
                <a:cs typeface="Arial" pitchFamily="34" charset="0"/>
              </a:rPr>
              <a:t>Асонанс –</a:t>
            </a: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 повторення однакових голосних звуків у рядку чи строфі, що надає  віршованій мові </a:t>
            </a:r>
            <a:r>
              <a:rPr kumimoji="0" lang="uk-UA" sz="2400" b="0" i="0" u="none" strike="noStrike" cap="none" normalizeH="0" baseline="0" dirty="0" err="1" smtClean="0">
                <a:ln>
                  <a:noFill/>
                </a:ln>
                <a:solidFill>
                  <a:schemeClr val="tx1"/>
                </a:solidFill>
                <a:effectLst/>
                <a:latin typeface="Arial Black" pitchFamily="34" charset="0"/>
                <a:ea typeface="Times New Roman" pitchFamily="18" charset="0"/>
                <a:cs typeface="Arial" pitchFamily="34" charset="0"/>
              </a:rPr>
              <a:t>благозвучно-</a:t>
            </a: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 </a:t>
            </a:r>
            <a:r>
              <a:rPr kumimoji="0" lang="uk-UA" sz="2400" b="0" i="0" u="none" strike="noStrike" cap="none" normalizeH="0" baseline="0" dirty="0" err="1" smtClean="0">
                <a:ln>
                  <a:noFill/>
                </a:ln>
                <a:solidFill>
                  <a:schemeClr val="tx1"/>
                </a:solidFill>
                <a:effectLst/>
                <a:latin typeface="Arial Black" pitchFamily="34" charset="0"/>
                <a:ea typeface="Times New Roman" pitchFamily="18" charset="0"/>
                <a:cs typeface="Arial" pitchFamily="34" charset="0"/>
              </a:rPr>
              <a:t>сті</a:t>
            </a: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 підсилює її музичність</a:t>
            </a:r>
            <a:endParaRPr kumimoji="0" lang="ru-RU" sz="2400" b="0" i="0" u="none" strike="noStrike" cap="none" normalizeH="0" baseline="0" dirty="0" smtClean="0">
              <a:ln>
                <a:noFill/>
              </a:ln>
              <a:solidFill>
                <a:schemeClr val="tx1"/>
              </a:solidFill>
              <a:effectLst/>
              <a:latin typeface="Arial Black" pitchFamily="34" charset="0"/>
              <a:cs typeface="Arial" pitchFamily="34" charset="0"/>
            </a:endParaRPr>
          </a:p>
          <a:p>
            <a:pPr marL="0" marR="0" lvl="0" indent="180975" algn="l" defTabSz="914400" rtl="0" eaLnBrk="0" fontAlgn="base" latinLnBrk="0" hangingPunct="0">
              <a:lnSpc>
                <a:spcPct val="100000"/>
              </a:lnSpc>
              <a:spcBef>
                <a:spcPct val="0"/>
              </a:spcBef>
              <a:spcAft>
                <a:spcPct val="0"/>
              </a:spcAft>
              <a:buClrTx/>
              <a:buSzTx/>
              <a:buFontTx/>
              <a:buNone/>
              <a:tabLst>
                <a:tab pos="342900" algn="l"/>
              </a:tabLst>
            </a:pP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I рядок – </a:t>
            </a:r>
            <a:r>
              <a:rPr kumimoji="0" lang="uk-UA" sz="2400" b="1" i="0" u="none" strike="noStrike" cap="none" normalizeH="0" baseline="0" dirty="0" err="1" smtClean="0">
                <a:ln>
                  <a:noFill/>
                </a:ln>
                <a:solidFill>
                  <a:srgbClr val="0000CC"/>
                </a:solidFill>
                <a:effectLst/>
                <a:latin typeface="Arial Black" pitchFamily="34" charset="0"/>
                <a:ea typeface="Times New Roman" pitchFamily="18" charset="0"/>
                <a:cs typeface="Arial" pitchFamily="34" charset="0"/>
              </a:rPr>
              <a:t>и-е</a:t>
            </a:r>
            <a:endParaRPr kumimoji="0" lang="ru-RU" sz="2400" b="0" i="0" u="none" strike="noStrike" cap="none" normalizeH="0" baseline="0" dirty="0" smtClean="0">
              <a:ln>
                <a:noFill/>
              </a:ln>
              <a:solidFill>
                <a:schemeClr val="tx1"/>
              </a:solidFill>
              <a:effectLst/>
              <a:latin typeface="Arial Black" pitchFamily="34" charset="0"/>
              <a:cs typeface="Arial" pitchFamily="34" charset="0"/>
            </a:endParaRPr>
          </a:p>
          <a:p>
            <a:pPr marL="0" marR="0" lvl="0" indent="180975" algn="l" defTabSz="914400" rtl="0" eaLnBrk="0" fontAlgn="base" latinLnBrk="0" hangingPunct="0">
              <a:lnSpc>
                <a:spcPct val="100000"/>
              </a:lnSpc>
              <a:spcBef>
                <a:spcPct val="0"/>
              </a:spcBef>
              <a:spcAft>
                <a:spcPct val="0"/>
              </a:spcAft>
              <a:buClrTx/>
              <a:buSzTx/>
              <a:buFontTx/>
              <a:buNone/>
              <a:tabLst>
                <a:tab pos="342900" algn="l"/>
              </a:tabLst>
            </a:pP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II –</a:t>
            </a:r>
            <a:r>
              <a:rPr kumimoji="0" lang="uk-UA" sz="2400" b="0" i="0" u="none" strike="noStrike" cap="none" normalizeH="0" baseline="0" dirty="0" smtClean="0">
                <a:ln>
                  <a:noFill/>
                </a:ln>
                <a:solidFill>
                  <a:srgbClr val="0000CC"/>
                </a:solidFill>
                <a:effectLst/>
                <a:latin typeface="Arial Black" pitchFamily="34" charset="0"/>
                <a:ea typeface="Times New Roman" pitchFamily="18" charset="0"/>
                <a:cs typeface="Arial" pitchFamily="34" charset="0"/>
              </a:rPr>
              <a:t> </a:t>
            </a:r>
            <a:r>
              <a:rPr kumimoji="0" lang="uk-UA" sz="2400" b="1" i="0" u="none" strike="noStrike" cap="none" normalizeH="0" baseline="0" dirty="0" smtClean="0">
                <a:ln>
                  <a:noFill/>
                </a:ln>
                <a:solidFill>
                  <a:srgbClr val="0000CC"/>
                </a:solidFill>
                <a:effectLst/>
                <a:latin typeface="Arial Black" pitchFamily="34" charset="0"/>
                <a:ea typeface="Times New Roman" pitchFamily="18" charset="0"/>
                <a:cs typeface="Arial" pitchFamily="34" charset="0"/>
              </a:rPr>
              <a:t>і</a:t>
            </a:r>
            <a:endParaRPr kumimoji="0" lang="ru-RU" sz="2400" b="0" i="0" u="none" strike="noStrike" cap="none" normalizeH="0" baseline="0" dirty="0" smtClean="0">
              <a:ln>
                <a:noFill/>
              </a:ln>
              <a:solidFill>
                <a:schemeClr val="tx1"/>
              </a:solidFill>
              <a:effectLst/>
              <a:latin typeface="Arial Black" pitchFamily="34" charset="0"/>
              <a:cs typeface="Arial" pitchFamily="34" charset="0"/>
            </a:endParaRPr>
          </a:p>
          <a:p>
            <a:pPr marL="0" marR="0" lvl="0" indent="180975" algn="l" defTabSz="914400" rtl="0" eaLnBrk="0" fontAlgn="base" latinLnBrk="0" hangingPunct="0">
              <a:lnSpc>
                <a:spcPct val="100000"/>
              </a:lnSpc>
              <a:spcBef>
                <a:spcPct val="0"/>
              </a:spcBef>
              <a:spcAft>
                <a:spcPct val="0"/>
              </a:spcAft>
              <a:buClrTx/>
              <a:buSzTx/>
              <a:buFontTx/>
              <a:buNone/>
              <a:tabLst>
                <a:tab pos="342900" algn="l"/>
              </a:tabLst>
            </a:pP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III – </a:t>
            </a:r>
            <a:r>
              <a:rPr kumimoji="0" lang="uk-UA" sz="2400" b="1" i="0" u="none" strike="noStrike" cap="none" normalizeH="0" baseline="0" dirty="0" smtClean="0">
                <a:ln>
                  <a:noFill/>
                </a:ln>
                <a:solidFill>
                  <a:srgbClr val="0000CC"/>
                </a:solidFill>
                <a:effectLst/>
                <a:latin typeface="Arial Black" pitchFamily="34" charset="0"/>
                <a:ea typeface="Times New Roman" pitchFamily="18" charset="0"/>
                <a:cs typeface="Arial" pitchFamily="34" charset="0"/>
              </a:rPr>
              <a:t>а</a:t>
            </a:r>
            <a:endParaRPr kumimoji="0" lang="uk-UA" sz="2400" b="0" i="0" u="none" strike="noStrike" cap="none" normalizeH="0" baseline="0" dirty="0" smtClean="0">
              <a:ln>
                <a:noFill/>
              </a:ln>
              <a:solidFill>
                <a:schemeClr val="tx1"/>
              </a:solidFill>
              <a:effectLst/>
              <a:latin typeface="Arial Black" pitchFamily="34" charset="0"/>
              <a:cs typeface="Arial" pitchFamily="34" charset="0"/>
            </a:endParaRPr>
          </a:p>
        </p:txBody>
      </p:sp>
    </p:spTree>
    <p:extLst>
      <p:ext uri="{BB962C8B-B14F-4D97-AF65-F5344CB8AC3E}">
        <p14:creationId xmlns:p14="http://schemas.microsoft.com/office/powerpoint/2010/main" val="1862671792"/>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D:\1_V.I.P.files!!!\dok\Ратушна Н.М\Свитки\7af3926dadbc.jpg"/>
          <p:cNvPicPr>
            <a:picLocks noChangeAspect="1" noChangeArrowheads="1"/>
          </p:cNvPicPr>
          <p:nvPr/>
        </p:nvPicPr>
        <p:blipFill>
          <a:blip r:embed="rId2" cstate="print"/>
          <a:srcRect/>
          <a:stretch>
            <a:fillRect/>
          </a:stretch>
        </p:blipFill>
        <p:spPr bwMode="auto">
          <a:xfrm>
            <a:off x="-6288" y="0"/>
            <a:ext cx="9144000" cy="6858000"/>
          </a:xfrm>
          <a:prstGeom prst="rect">
            <a:avLst/>
          </a:prstGeom>
          <a:noFill/>
          <a:ln w="9525">
            <a:noFill/>
            <a:miter lim="800000"/>
            <a:headEnd/>
            <a:tailEnd/>
          </a:ln>
        </p:spPr>
      </p:pic>
      <p:pic>
        <p:nvPicPr>
          <p:cNvPr id="6" name="Содержимое 3" descr="1263140354_1768735.jpg"/>
          <p:cNvPicPr>
            <a:picLocks noChangeAspect="1"/>
          </p:cNvPicPr>
          <p:nvPr/>
        </p:nvPicPr>
        <p:blipFill>
          <a:blip r:embed="rId3" cstate="print"/>
          <a:srcRect/>
          <a:stretch>
            <a:fillRect/>
          </a:stretch>
        </p:blipFill>
        <p:spPr bwMode="auto">
          <a:xfrm>
            <a:off x="6325751" y="1413790"/>
            <a:ext cx="2520280" cy="3816400"/>
          </a:xfrm>
          <a:prstGeom prst="rect">
            <a:avLst/>
          </a:prstGeom>
          <a:noFill/>
          <a:ln w="9525">
            <a:noFill/>
            <a:miter lim="800000"/>
            <a:headEnd/>
            <a:tailEnd/>
          </a:ln>
        </p:spPr>
      </p:pic>
      <p:sp>
        <p:nvSpPr>
          <p:cNvPr id="87041" name="Rectangle 1"/>
          <p:cNvSpPr>
            <a:spLocks noChangeArrowheads="1"/>
          </p:cNvSpPr>
          <p:nvPr/>
        </p:nvSpPr>
        <p:spPr bwMode="auto">
          <a:xfrm>
            <a:off x="1475656" y="1700808"/>
            <a:ext cx="4896544"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0975" defTabSz="914400" rtl="0" eaLnBrk="1" fontAlgn="base" latinLnBrk="0" hangingPunct="1">
              <a:lnSpc>
                <a:spcPct val="100000"/>
              </a:lnSpc>
              <a:spcBef>
                <a:spcPct val="0"/>
              </a:spcBef>
              <a:spcAft>
                <a:spcPct val="0"/>
              </a:spcAft>
              <a:buClrTx/>
              <a:buSzTx/>
              <a:buFontTx/>
              <a:buNone/>
              <a:tabLst>
                <a:tab pos="342900" algn="l"/>
              </a:tabLst>
            </a:pPr>
            <a:r>
              <a:rPr kumimoji="0" lang="uk-UA" sz="2400" b="1" i="1" u="none" strike="noStrike" cap="none" normalizeH="0" baseline="0" dirty="0" smtClean="0">
                <a:ln>
                  <a:noFill/>
                </a:ln>
                <a:solidFill>
                  <a:srgbClr val="006600"/>
                </a:solidFill>
                <a:effectLst/>
                <a:latin typeface="Arial Black" pitchFamily="34" charset="0"/>
                <a:ea typeface="Times New Roman" pitchFamily="18" charset="0"/>
                <a:cs typeface="Arial" pitchFamily="34" charset="0"/>
              </a:rPr>
              <a:t>Алітерація –</a:t>
            </a: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 повторення подібних за звучанням приголосних звуків у віршовому  рядку, фразі, строфі для підсилення звукової чи інтонаційної виразності та музичності</a:t>
            </a:r>
            <a:endParaRPr kumimoji="0" lang="ru-RU" sz="2400" b="0" i="0" u="none" strike="noStrike" cap="none" normalizeH="0" baseline="0" dirty="0" smtClean="0">
              <a:ln>
                <a:noFill/>
              </a:ln>
              <a:solidFill>
                <a:schemeClr val="tx1"/>
              </a:solidFill>
              <a:effectLst/>
              <a:latin typeface="Arial Black" pitchFamily="34" charset="0"/>
              <a:cs typeface="Arial" pitchFamily="34" charset="0"/>
            </a:endParaRPr>
          </a:p>
          <a:p>
            <a:pPr marL="0" marR="0" lvl="0" indent="180975" defTabSz="914400" rtl="0" eaLnBrk="0" fontAlgn="base" latinLnBrk="0" hangingPunct="0">
              <a:lnSpc>
                <a:spcPct val="100000"/>
              </a:lnSpc>
              <a:spcBef>
                <a:spcPct val="0"/>
              </a:spcBef>
              <a:spcAft>
                <a:spcPct val="0"/>
              </a:spcAft>
              <a:buClrTx/>
              <a:buSzTx/>
              <a:buFontTx/>
              <a:buNone/>
              <a:tabLst>
                <a:tab pos="342900" algn="l"/>
              </a:tabLst>
            </a:pP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 (</a:t>
            </a:r>
            <a:r>
              <a:rPr kumimoji="0" lang="uk-UA" sz="2400" b="1" u="none" strike="noStrike" cap="none" normalizeH="0" baseline="0" dirty="0" smtClean="0">
                <a:ln>
                  <a:noFill/>
                </a:ln>
                <a:solidFill>
                  <a:srgbClr val="0000CC"/>
                </a:solidFill>
                <a:effectLst/>
                <a:latin typeface="Arial Black" pitchFamily="34" charset="0"/>
                <a:ea typeface="Times New Roman" pitchFamily="18" charset="0"/>
                <a:cs typeface="Arial" pitchFamily="34" charset="0"/>
              </a:rPr>
              <a:t>ш, ч, с, ц</a:t>
            </a:r>
            <a:r>
              <a:rPr kumimoji="0" lang="uk-UA" sz="2400" b="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 – </a:t>
            </a: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тихий шелест липи) </a:t>
            </a:r>
            <a:endParaRPr kumimoji="0" lang="uk-UA" sz="2400" b="0" i="0" u="none" strike="noStrike" cap="none" normalizeH="0" baseline="0" dirty="0" smtClean="0">
              <a:ln>
                <a:noFill/>
              </a:ln>
              <a:solidFill>
                <a:schemeClr val="tx1"/>
              </a:solidFill>
              <a:effectLst/>
              <a:latin typeface="Arial Black" pitchFamily="34" charset="0"/>
              <a:cs typeface="Arial" pitchFamily="34" charset="0"/>
            </a:endParaRPr>
          </a:p>
        </p:txBody>
      </p:sp>
    </p:spTree>
    <p:extLst>
      <p:ext uri="{BB962C8B-B14F-4D97-AF65-F5344CB8AC3E}">
        <p14:creationId xmlns:p14="http://schemas.microsoft.com/office/powerpoint/2010/main" val="1862671792"/>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2" cstate="print"/>
          <a:srcRect/>
          <a:stretch>
            <a:fillRect/>
          </a:stretch>
        </p:blipFill>
        <p:spPr bwMode="auto">
          <a:xfrm rot="16200000">
            <a:off x="7500955" y="5214955"/>
            <a:ext cx="2428867" cy="857223"/>
          </a:xfrm>
          <a:prstGeom prst="rect">
            <a:avLst/>
          </a:prstGeom>
          <a:noFill/>
          <a:ln w="9525">
            <a:noFill/>
            <a:miter lim="800000"/>
            <a:headEnd/>
            <a:tailEnd/>
          </a:ln>
          <a:effectLst/>
        </p:spPr>
      </p:pic>
      <p:pic>
        <p:nvPicPr>
          <p:cNvPr id="5" name="Picture 5"/>
          <p:cNvPicPr>
            <a:picLocks noChangeAspect="1" noChangeArrowheads="1"/>
          </p:cNvPicPr>
          <p:nvPr/>
        </p:nvPicPr>
        <p:blipFill>
          <a:blip r:embed="rId2" cstate="print"/>
          <a:srcRect/>
          <a:stretch>
            <a:fillRect/>
          </a:stretch>
        </p:blipFill>
        <p:spPr bwMode="auto">
          <a:xfrm rot="16200000">
            <a:off x="7500955" y="2786062"/>
            <a:ext cx="2428867" cy="857223"/>
          </a:xfrm>
          <a:prstGeom prst="rect">
            <a:avLst/>
          </a:prstGeom>
          <a:noFill/>
          <a:ln w="9525">
            <a:noFill/>
            <a:miter lim="800000"/>
            <a:headEnd/>
            <a:tailEnd/>
          </a:ln>
          <a:effectLst/>
        </p:spPr>
      </p:pic>
      <p:pic>
        <p:nvPicPr>
          <p:cNvPr id="6" name="Picture 5"/>
          <p:cNvPicPr>
            <a:picLocks noChangeAspect="1" noChangeArrowheads="1"/>
          </p:cNvPicPr>
          <p:nvPr/>
        </p:nvPicPr>
        <p:blipFill>
          <a:blip r:embed="rId2" cstate="print"/>
          <a:srcRect/>
          <a:stretch>
            <a:fillRect/>
          </a:stretch>
        </p:blipFill>
        <p:spPr bwMode="auto">
          <a:xfrm rot="16200000">
            <a:off x="7500955" y="785822"/>
            <a:ext cx="2428867" cy="857223"/>
          </a:xfrm>
          <a:prstGeom prst="rect">
            <a:avLst/>
          </a:prstGeom>
          <a:noFill/>
          <a:ln w="9525">
            <a:noFill/>
            <a:miter lim="800000"/>
            <a:headEnd/>
            <a:tailEnd/>
          </a:ln>
          <a:effectLst/>
        </p:spPr>
      </p:pic>
      <p:pic>
        <p:nvPicPr>
          <p:cNvPr id="7" name="Picture 2"/>
          <p:cNvPicPr>
            <a:picLocks noChangeAspect="1" noChangeArrowheads="1"/>
          </p:cNvPicPr>
          <p:nvPr/>
        </p:nvPicPr>
        <p:blipFill>
          <a:blip r:embed="rId3" cstate="print"/>
          <a:srcRect/>
          <a:stretch>
            <a:fillRect/>
          </a:stretch>
        </p:blipFill>
        <p:spPr bwMode="auto">
          <a:xfrm>
            <a:off x="0" y="2773603"/>
            <a:ext cx="2339752" cy="4084397"/>
          </a:xfrm>
          <a:prstGeom prst="rect">
            <a:avLst/>
          </a:prstGeom>
          <a:noFill/>
          <a:ln w="9525">
            <a:noFill/>
            <a:miter lim="800000"/>
            <a:headEnd/>
            <a:tailEnd/>
          </a:ln>
          <a:effectLst/>
        </p:spPr>
      </p:pic>
      <p:sp>
        <p:nvSpPr>
          <p:cNvPr id="10" name="Прямоугольник 9"/>
          <p:cNvSpPr/>
          <p:nvPr/>
        </p:nvSpPr>
        <p:spPr>
          <a:xfrm>
            <a:off x="2123728" y="5229200"/>
            <a:ext cx="6399509" cy="1323439"/>
          </a:xfrm>
          <a:prstGeom prst="rect">
            <a:avLst/>
          </a:prstGeom>
        </p:spPr>
        <p:txBody>
          <a:bodyPr wrap="none">
            <a:spAutoFit/>
          </a:bodyPr>
          <a:lstStyle/>
          <a:p>
            <a:r>
              <a:rPr lang="uk-UA" sz="8000" b="1" i="1" dirty="0" smtClean="0">
                <a:solidFill>
                  <a:srgbClr val="000099"/>
                </a:solidFill>
                <a:latin typeface="Arial Black" pitchFamily="34" charset="0"/>
              </a:rPr>
              <a:t>«Пастелі» </a:t>
            </a:r>
            <a:endParaRPr lang="ru-RU" sz="8000" dirty="0"/>
          </a:p>
        </p:txBody>
      </p:sp>
      <p:pic>
        <p:nvPicPr>
          <p:cNvPr id="11" name="Picture 2" descr="http://is4.mzstatic.com/image/thumb/Publication71/v4/1b/ab/91/1bab915c-dfe0-318b-7921-b7efa9ef57c6/source/250x270bb.jpg"/>
          <p:cNvPicPr>
            <a:picLocks noChangeAspect="1" noChangeArrowheads="1"/>
          </p:cNvPicPr>
          <p:nvPr/>
        </p:nvPicPr>
        <p:blipFill>
          <a:blip r:embed="rId4" cstate="print"/>
          <a:srcRect/>
          <a:stretch>
            <a:fillRect/>
          </a:stretch>
        </p:blipFill>
        <p:spPr bwMode="auto">
          <a:xfrm>
            <a:off x="2411760" y="692696"/>
            <a:ext cx="2524012" cy="403244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2" name="Picture 6" descr="Тичина Павло Григорович — Вікіпедія"/>
          <p:cNvPicPr>
            <a:picLocks noChangeAspect="1" noChangeArrowheads="1"/>
          </p:cNvPicPr>
          <p:nvPr/>
        </p:nvPicPr>
        <p:blipFill>
          <a:blip r:embed="rId5" cstate="print">
            <a:duotone>
              <a:prstClr val="black"/>
              <a:srgbClr val="D9C3A5">
                <a:tint val="50000"/>
                <a:satMod val="180000"/>
              </a:srgbClr>
            </a:duotone>
          </a:blip>
          <a:srcRect/>
          <a:stretch>
            <a:fillRect/>
          </a:stretch>
        </p:blipFill>
        <p:spPr bwMode="auto">
          <a:xfrm flipH="1">
            <a:off x="5004048" y="980728"/>
            <a:ext cx="2538282" cy="3384376"/>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D:\1_V.I.P.files!!!\dok\Ратушна Н.М\Свитки\7af3926dadbc.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6" name="Содержимое 3" descr="1263140354_1768735.jpg"/>
          <p:cNvPicPr>
            <a:picLocks noChangeAspect="1"/>
          </p:cNvPicPr>
          <p:nvPr/>
        </p:nvPicPr>
        <p:blipFill>
          <a:blip r:embed="rId3" cstate="print"/>
          <a:srcRect/>
          <a:stretch>
            <a:fillRect/>
          </a:stretch>
        </p:blipFill>
        <p:spPr bwMode="auto">
          <a:xfrm>
            <a:off x="6325751" y="1413790"/>
            <a:ext cx="2520280" cy="3816400"/>
          </a:xfrm>
          <a:prstGeom prst="rect">
            <a:avLst/>
          </a:prstGeom>
          <a:noFill/>
          <a:ln w="9525">
            <a:noFill/>
            <a:miter lim="800000"/>
            <a:headEnd/>
            <a:tailEnd/>
          </a:ln>
        </p:spPr>
      </p:pic>
      <p:sp>
        <p:nvSpPr>
          <p:cNvPr id="11" name="Rectangle 1"/>
          <p:cNvSpPr>
            <a:spLocks noChangeArrowheads="1"/>
          </p:cNvSpPr>
          <p:nvPr/>
        </p:nvSpPr>
        <p:spPr bwMode="auto">
          <a:xfrm>
            <a:off x="1403648" y="1484785"/>
            <a:ext cx="5976664"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180975" fontAlgn="base">
              <a:spcBef>
                <a:spcPct val="0"/>
              </a:spcBef>
              <a:spcAft>
                <a:spcPct val="0"/>
              </a:spcAft>
              <a:tabLst>
                <a:tab pos="342900" algn="l"/>
              </a:tabLst>
            </a:pPr>
            <a:r>
              <a:rPr kumimoji="0" lang="uk-UA" sz="2400" b="1" i="1" u="none" strike="noStrike" cap="none" normalizeH="0" baseline="0" dirty="0" smtClean="0">
                <a:ln>
                  <a:noFill/>
                </a:ln>
                <a:solidFill>
                  <a:srgbClr val="006600"/>
                </a:solidFill>
                <a:effectLst/>
                <a:latin typeface="Arial Black" pitchFamily="34" charset="0"/>
                <a:ea typeface="Times New Roman" pitchFamily="18" charset="0"/>
                <a:cs typeface="Arial" pitchFamily="34" charset="0"/>
              </a:rPr>
              <a:t>Пастель</a:t>
            </a:r>
            <a:r>
              <a:rPr kumimoji="0" lang="uk-UA" sz="2400" b="1" i="1" u="none" strike="noStrike" cap="none" normalizeH="0" dirty="0" smtClean="0">
                <a:ln>
                  <a:noFill/>
                </a:ln>
                <a:solidFill>
                  <a:srgbClr val="006600"/>
                </a:solidFill>
                <a:effectLst/>
                <a:latin typeface="Arial Black" pitchFamily="34" charset="0"/>
                <a:ea typeface="Times New Roman" pitchFamily="18" charset="0"/>
                <a:cs typeface="Arial" pitchFamily="34" charset="0"/>
              </a:rPr>
              <a:t> </a:t>
            </a:r>
            <a:r>
              <a:rPr lang="vi-VN" sz="2400" dirty="0" smtClean="0"/>
              <a:t>(</a:t>
            </a:r>
            <a:r>
              <a:rPr lang="vi-VN" sz="2400" u="sng" dirty="0" smtClean="0">
                <a:hlinkClick r:id="rId4"/>
              </a:rPr>
              <a:t>фр.</a:t>
            </a:r>
            <a:r>
              <a:rPr lang="vi-VN" sz="2400" dirty="0" smtClean="0"/>
              <a:t> </a:t>
            </a:r>
            <a:r>
              <a:rPr lang="az-Latn-AZ" sz="2400" i="1" dirty="0" smtClean="0">
                <a:latin typeface="Arial Black" pitchFamily="34" charset="0"/>
              </a:rPr>
              <a:t>pastel</a:t>
            </a:r>
            <a:r>
              <a:rPr lang="az-Latn-AZ" sz="2400" dirty="0" smtClean="0">
                <a:latin typeface="Arial Black" pitchFamily="34" charset="0"/>
              </a:rPr>
              <a:t> </a:t>
            </a:r>
            <a:r>
              <a:rPr lang="vi-VN" sz="2400" dirty="0" smtClean="0"/>
              <a:t>від </a:t>
            </a:r>
            <a:r>
              <a:rPr lang="vi-VN" sz="2400" dirty="0" smtClean="0">
                <a:hlinkClick r:id="rId5" tooltip="Латинська мова"/>
              </a:rPr>
              <a:t>лат.</a:t>
            </a:r>
            <a:r>
              <a:rPr lang="vi-VN" sz="2400" dirty="0" smtClean="0"/>
              <a:t> </a:t>
            </a:r>
            <a:endParaRPr lang="uk-UA" sz="2400" dirty="0" smtClean="0"/>
          </a:p>
          <a:p>
            <a:pPr indent="180975" fontAlgn="base">
              <a:spcBef>
                <a:spcPct val="0"/>
              </a:spcBef>
              <a:spcAft>
                <a:spcPct val="0"/>
              </a:spcAft>
              <a:tabLst>
                <a:tab pos="342900" algn="l"/>
              </a:tabLst>
            </a:pPr>
            <a:r>
              <a:rPr lang="az-Latn-AZ" sz="2400" i="1" dirty="0" smtClean="0">
                <a:latin typeface="Arial Black" pitchFamily="34" charset="0"/>
              </a:rPr>
              <a:t>pasta</a:t>
            </a:r>
            <a:r>
              <a:rPr lang="az-Latn-AZ" sz="2400" dirty="0" smtClean="0">
                <a:latin typeface="Arial Black" pitchFamily="34" charset="0"/>
              </a:rPr>
              <a:t> — </a:t>
            </a:r>
            <a:r>
              <a:rPr lang="az-Latn-AZ" sz="2400" dirty="0" smtClean="0">
                <a:latin typeface="Arial Black" pitchFamily="34" charset="0"/>
                <a:hlinkClick r:id="rId6" tooltip="Тісто"/>
              </a:rPr>
              <a:t>«</a:t>
            </a:r>
            <a:r>
              <a:rPr lang="vi-VN" sz="2400" dirty="0" smtClean="0">
                <a:hlinkClick r:id="rId6" tooltip="Тісто"/>
              </a:rPr>
              <a:t>тісто»</a:t>
            </a:r>
            <a:r>
              <a:rPr lang="vi-VN" sz="2400" dirty="0" smtClean="0"/>
              <a:t>) </a:t>
            </a: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липи)- група художніх матеріалів,</a:t>
            </a:r>
            <a:r>
              <a:rPr kumimoji="0" lang="uk-UA" sz="2400" b="0" i="0" u="none" strike="noStrike" cap="none" normalizeH="0" dirty="0" smtClean="0">
                <a:ln>
                  <a:noFill/>
                </a:ln>
                <a:solidFill>
                  <a:schemeClr val="tx1"/>
                </a:solidFill>
                <a:effectLst/>
                <a:latin typeface="Arial Black" pitchFamily="34" charset="0"/>
                <a:ea typeface="Times New Roman" pitchFamily="18" charset="0"/>
                <a:cs typeface="Arial" pitchFamily="34" charset="0"/>
              </a:rPr>
              <a:t> </a:t>
            </a:r>
            <a:r>
              <a:rPr kumimoji="0" lang="uk-UA" sz="2400" b="0" i="0" u="none" strike="noStrike" cap="none" normalizeH="0" dirty="0" err="1" smtClean="0">
                <a:ln>
                  <a:noFill/>
                </a:ln>
                <a:solidFill>
                  <a:schemeClr val="tx1"/>
                </a:solidFill>
                <a:effectLst/>
                <a:latin typeface="Arial Black" pitchFamily="34" charset="0"/>
                <a:ea typeface="Times New Roman" pitchFamily="18" charset="0"/>
                <a:cs typeface="Arial" pitchFamily="34" charset="0"/>
              </a:rPr>
              <a:t>спресо-</a:t>
            </a:r>
            <a:r>
              <a:rPr kumimoji="0" lang="uk-UA" sz="2400" b="0" i="0" u="none" strike="noStrike" cap="none" normalizeH="0" dirty="0" smtClean="0">
                <a:ln>
                  <a:noFill/>
                </a:ln>
                <a:solidFill>
                  <a:schemeClr val="tx1"/>
                </a:solidFill>
                <a:effectLst/>
                <a:latin typeface="Arial Black" pitchFamily="34" charset="0"/>
                <a:ea typeface="Times New Roman" pitchFamily="18" charset="0"/>
                <a:cs typeface="Arial" pitchFamily="34" charset="0"/>
              </a:rPr>
              <a:t>         </a:t>
            </a:r>
            <a:r>
              <a:rPr kumimoji="0" lang="uk-UA" sz="2400" b="0" i="0" u="none" strike="noStrike" cap="none" normalizeH="0" dirty="0" err="1" smtClean="0">
                <a:ln>
                  <a:noFill/>
                </a:ln>
                <a:solidFill>
                  <a:schemeClr val="tx1"/>
                </a:solidFill>
                <a:effectLst/>
                <a:latin typeface="Arial Black" pitchFamily="34" charset="0"/>
                <a:ea typeface="Times New Roman" pitchFamily="18" charset="0"/>
                <a:cs typeface="Arial" pitchFamily="34" charset="0"/>
              </a:rPr>
              <a:t>вані</a:t>
            </a:r>
            <a:r>
              <a:rPr kumimoji="0" lang="uk-UA" sz="2400" b="0" i="0" u="none" strike="noStrike" cap="none" normalizeH="0" dirty="0" smtClean="0">
                <a:ln>
                  <a:noFill/>
                </a:ln>
                <a:solidFill>
                  <a:schemeClr val="tx1"/>
                </a:solidFill>
                <a:effectLst/>
                <a:latin typeface="Arial Black" pitchFamily="34" charset="0"/>
                <a:ea typeface="Times New Roman" pitchFamily="18" charset="0"/>
                <a:cs typeface="Arial" pitchFamily="34" charset="0"/>
              </a:rPr>
              <a:t>, стерті у порошок фарби, </a:t>
            </a:r>
            <a:r>
              <a:rPr lang="uk-UA" sz="2400" dirty="0">
                <a:latin typeface="Arial Black" pitchFamily="34" charset="0"/>
                <a:ea typeface="Times New Roman" pitchFamily="18" charset="0"/>
                <a:cs typeface="Arial" pitchFamily="34" charset="0"/>
              </a:rPr>
              <a:t> </a:t>
            </a:r>
            <a:r>
              <a:rPr kumimoji="0" lang="uk-UA" sz="2400" b="0" i="0" u="none" strike="noStrike" cap="none" normalizeH="0" dirty="0" smtClean="0">
                <a:ln>
                  <a:noFill/>
                </a:ln>
                <a:solidFill>
                  <a:schemeClr val="tx1"/>
                </a:solidFill>
                <a:effectLst/>
                <a:latin typeface="Arial Black" pitchFamily="34" charset="0"/>
                <a:ea typeface="Times New Roman" pitchFamily="18" charset="0"/>
                <a:cs typeface="Arial" pitchFamily="34" charset="0"/>
              </a:rPr>
              <a:t>які найчастіше випускаються у вигляді м</a:t>
            </a:r>
            <a:r>
              <a:rPr kumimoji="0" lang="en-US" sz="2400" b="0" i="0" u="none" strike="noStrike" cap="none" normalizeH="0" dirty="0" smtClean="0">
                <a:ln>
                  <a:noFill/>
                </a:ln>
                <a:solidFill>
                  <a:schemeClr val="tx1"/>
                </a:solidFill>
                <a:effectLst/>
                <a:latin typeface="Arial Black" pitchFamily="34" charset="0"/>
                <a:ea typeface="Times New Roman" pitchFamily="18" charset="0"/>
                <a:cs typeface="Arial" pitchFamily="34" charset="0"/>
              </a:rPr>
              <a:t>’</a:t>
            </a:r>
            <a:r>
              <a:rPr kumimoji="0" lang="uk-UA" sz="2400" b="0" i="0" u="none" strike="noStrike" cap="none" normalizeH="0" dirty="0" smtClean="0">
                <a:ln>
                  <a:noFill/>
                </a:ln>
                <a:solidFill>
                  <a:schemeClr val="tx1"/>
                </a:solidFill>
                <a:effectLst/>
                <a:latin typeface="Arial Black" pitchFamily="34" charset="0"/>
                <a:ea typeface="Times New Roman" pitchFamily="18" charset="0"/>
                <a:cs typeface="Arial" pitchFamily="34" charset="0"/>
              </a:rPr>
              <a:t>яких кольорових олівців.</a:t>
            </a: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 </a:t>
            </a:r>
            <a:endParaRPr kumimoji="0" lang="en-US"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endParaRPr>
          </a:p>
          <a:p>
            <a:pPr indent="180975" fontAlgn="base">
              <a:spcBef>
                <a:spcPct val="0"/>
              </a:spcBef>
              <a:spcAft>
                <a:spcPct val="0"/>
              </a:spcAft>
              <a:tabLst>
                <a:tab pos="342900" algn="l"/>
              </a:tabLst>
            </a:pPr>
            <a:r>
              <a:rPr lang="uk-UA" sz="2400" dirty="0" smtClean="0">
                <a:latin typeface="Arial Black" pitchFamily="34" charset="0"/>
                <a:cs typeface="Arial" pitchFamily="34" charset="0"/>
              </a:rPr>
              <a:t>Назву</a:t>
            </a:r>
            <a:r>
              <a:rPr lang="uk-UA" sz="2400" b="1" i="1" dirty="0" smtClean="0">
                <a:solidFill>
                  <a:srgbClr val="000099"/>
                </a:solidFill>
                <a:latin typeface="Arial Black" pitchFamily="34" charset="0"/>
              </a:rPr>
              <a:t> «пастель» </a:t>
            </a:r>
            <a:r>
              <a:rPr lang="uk-UA" sz="2400" b="1" i="1" dirty="0" smtClean="0">
                <a:latin typeface="Arial Black" pitchFamily="34" charset="0"/>
              </a:rPr>
              <a:t>мають як                   самі фарби, так і малюнки, створені в цій техніці. </a:t>
            </a:r>
            <a:endParaRPr lang="uk-UA" sz="2400" b="1" dirty="0" smtClean="0"/>
          </a:p>
          <a:p>
            <a:pPr lvl="0" indent="180975" fontAlgn="base">
              <a:spcBef>
                <a:spcPct val="0"/>
              </a:spcBef>
              <a:spcAft>
                <a:spcPct val="0"/>
              </a:spcAft>
              <a:tabLst>
                <a:tab pos="342900" algn="l"/>
              </a:tabLst>
            </a:pPr>
            <a:endParaRPr kumimoji="0" lang="uk-UA" sz="2400" b="0" i="0" u="none" strike="noStrike" cap="none" normalizeH="0" baseline="0" dirty="0" smtClean="0">
              <a:ln>
                <a:noFill/>
              </a:ln>
              <a:solidFill>
                <a:schemeClr val="tx1"/>
              </a:solidFill>
              <a:effectLst/>
              <a:latin typeface="Arial Black" pitchFamily="34" charset="0"/>
              <a:cs typeface="Arial" pitchFamily="34" charset="0"/>
            </a:endParaRPr>
          </a:p>
        </p:txBody>
      </p:sp>
    </p:spTree>
    <p:extLst>
      <p:ext uri="{BB962C8B-B14F-4D97-AF65-F5344CB8AC3E}">
        <p14:creationId xmlns:p14="http://schemas.microsoft.com/office/powerpoint/2010/main" val="1862671792"/>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ttps://upload.wikimedia.org/wikipedia/commons/b/b5/Camille_Pissarro_-_Boulevard_de_Rochechouart%2C_1880._Pastel%2C_Sterling_and_Francine_Clark_Art_Institute.jpg"/>
          <p:cNvPicPr>
            <a:picLocks noChangeAspect="1" noChangeArrowheads="1"/>
          </p:cNvPicPr>
          <p:nvPr/>
        </p:nvPicPr>
        <p:blipFill>
          <a:blip r:embed="rId2" cstate="print"/>
          <a:srcRect/>
          <a:stretch>
            <a:fillRect/>
          </a:stretch>
        </p:blipFill>
        <p:spPr bwMode="auto">
          <a:xfrm>
            <a:off x="539552" y="260648"/>
            <a:ext cx="5832648" cy="4725184"/>
          </a:xfrm>
          <a:prstGeom prst="rect">
            <a:avLst/>
          </a:prstGeom>
          <a:ln>
            <a:noFill/>
          </a:ln>
          <a:effectLst>
            <a:softEdge rad="112500"/>
          </a:effectLst>
        </p:spPr>
      </p:pic>
      <p:pic>
        <p:nvPicPr>
          <p:cNvPr id="22532" name="Picture 4" descr="Pissarro-portrait.jpg"/>
          <p:cNvPicPr>
            <a:picLocks noChangeAspect="1" noChangeArrowheads="1"/>
          </p:cNvPicPr>
          <p:nvPr/>
        </p:nvPicPr>
        <p:blipFill>
          <a:blip r:embed="rId3" cstate="print"/>
          <a:srcRect/>
          <a:stretch>
            <a:fillRect/>
          </a:stretch>
        </p:blipFill>
        <p:spPr bwMode="auto">
          <a:xfrm>
            <a:off x="5796136" y="476672"/>
            <a:ext cx="2694910" cy="3600400"/>
          </a:xfrm>
          <a:prstGeom prst="ellipse">
            <a:avLst/>
          </a:prstGeom>
          <a:ln>
            <a:noFill/>
          </a:ln>
          <a:effectLst>
            <a:softEdge rad="112500"/>
          </a:effectLst>
        </p:spPr>
      </p:pic>
      <p:sp>
        <p:nvSpPr>
          <p:cNvPr id="10" name="Прямоугольник 9"/>
          <p:cNvSpPr/>
          <p:nvPr/>
        </p:nvSpPr>
        <p:spPr>
          <a:xfrm>
            <a:off x="755576" y="5157192"/>
            <a:ext cx="4572000" cy="646331"/>
          </a:xfrm>
          <a:prstGeom prst="rect">
            <a:avLst/>
          </a:prstGeom>
        </p:spPr>
        <p:txBody>
          <a:bodyPr>
            <a:spAutoFit/>
          </a:bodyPr>
          <a:lstStyle/>
          <a:p>
            <a:r>
              <a:rPr lang="ru-RU" dirty="0" err="1" smtClean="0">
                <a:latin typeface="Arial Black" pitchFamily="34" charset="0"/>
                <a:hlinkClick r:id="rId4" tooltip="Каміль Піссарро"/>
              </a:rPr>
              <a:t>Каміль</a:t>
            </a:r>
            <a:r>
              <a:rPr lang="ru-RU" dirty="0" smtClean="0">
                <a:latin typeface="Arial Black" pitchFamily="34" charset="0"/>
                <a:hlinkClick r:id="rId4" tooltip="Каміль Піссарро"/>
              </a:rPr>
              <a:t> </a:t>
            </a:r>
            <a:r>
              <a:rPr lang="ru-RU" dirty="0" err="1" smtClean="0">
                <a:latin typeface="Arial Black" pitchFamily="34" charset="0"/>
                <a:hlinkClick r:id="rId4" tooltip="Каміль Піссарро"/>
              </a:rPr>
              <a:t>Піссарро</a:t>
            </a:r>
            <a:r>
              <a:rPr lang="ru-RU" dirty="0" smtClean="0">
                <a:latin typeface="Arial Black" pitchFamily="34" charset="0"/>
              </a:rPr>
              <a:t>. «Бульвар </a:t>
            </a:r>
            <a:r>
              <a:rPr lang="ru-RU" dirty="0" err="1" smtClean="0">
                <a:latin typeface="Arial Black" pitchFamily="34" charset="0"/>
              </a:rPr>
              <a:t>Рошешуар</a:t>
            </a:r>
            <a:r>
              <a:rPr lang="ru-RU" dirty="0" smtClean="0">
                <a:latin typeface="Arial Black" pitchFamily="34" charset="0"/>
              </a:rPr>
              <a:t>», пастель, </a:t>
            </a:r>
            <a:r>
              <a:rPr lang="ru-RU" dirty="0" smtClean="0">
                <a:latin typeface="Arial Black" pitchFamily="34" charset="0"/>
                <a:hlinkClick r:id="rId5" tooltip="1880"/>
              </a:rPr>
              <a:t>1880</a:t>
            </a:r>
            <a:r>
              <a:rPr lang="ru-RU" dirty="0" smtClean="0">
                <a:latin typeface="Arial Black" pitchFamily="34" charset="0"/>
              </a:rPr>
              <a:t> р.</a:t>
            </a:r>
            <a:endParaRPr lang="ru-RU" dirty="0">
              <a:latin typeface="Arial Black" pitchFamily="34" charset="0"/>
            </a:endParaRPr>
          </a:p>
        </p:txBody>
      </p:sp>
      <p:pic>
        <p:nvPicPr>
          <p:cNvPr id="22534" name="Picture 6" descr="https://upload.wikimedia.org/wikipedia/commons/thumb/0/0c/Commercial_pastels.JPG/200px-Commercial_pastels.JPG"/>
          <p:cNvPicPr>
            <a:picLocks noChangeAspect="1" noChangeArrowheads="1"/>
          </p:cNvPicPr>
          <p:nvPr/>
        </p:nvPicPr>
        <p:blipFill>
          <a:blip r:embed="rId6" cstate="print"/>
          <a:srcRect/>
          <a:stretch>
            <a:fillRect/>
          </a:stretch>
        </p:blipFill>
        <p:spPr bwMode="auto">
          <a:xfrm>
            <a:off x="6300192" y="4437112"/>
            <a:ext cx="2592288" cy="194421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descr="https://upload.wikimedia.org/wikipedia/commons/thumb/0/06/Rosalba_Carriera_-_Young_Lady_of_the_Le_Blond_Family_-_WGA4494.jpg/800px-Rosalba_Carriera_-_Young_Lady_of_the_Le_Blond_Family_-_WGA4494.jpg"/>
          <p:cNvPicPr>
            <a:picLocks noChangeAspect="1" noChangeArrowheads="1"/>
          </p:cNvPicPr>
          <p:nvPr/>
        </p:nvPicPr>
        <p:blipFill>
          <a:blip r:embed="rId2" cstate="print"/>
          <a:srcRect/>
          <a:stretch>
            <a:fillRect/>
          </a:stretch>
        </p:blipFill>
        <p:spPr bwMode="auto">
          <a:xfrm>
            <a:off x="4788024" y="548680"/>
            <a:ext cx="4182059" cy="5112568"/>
          </a:xfrm>
          <a:prstGeom prst="rect">
            <a:avLst/>
          </a:prstGeom>
          <a:ln>
            <a:noFill/>
          </a:ln>
          <a:effectLst>
            <a:softEdge rad="112500"/>
          </a:effectLst>
        </p:spPr>
      </p:pic>
      <p:sp>
        <p:nvSpPr>
          <p:cNvPr id="5" name="Прямоугольник 4"/>
          <p:cNvSpPr/>
          <p:nvPr/>
        </p:nvSpPr>
        <p:spPr>
          <a:xfrm>
            <a:off x="395536" y="5877272"/>
            <a:ext cx="8424936" cy="646331"/>
          </a:xfrm>
          <a:prstGeom prst="rect">
            <a:avLst/>
          </a:prstGeom>
        </p:spPr>
        <p:txBody>
          <a:bodyPr wrap="square">
            <a:spAutoFit/>
          </a:bodyPr>
          <a:lstStyle/>
          <a:p>
            <a:pPr algn="ctr"/>
            <a:r>
              <a:rPr lang="ru-RU" u="sng" dirty="0" err="1" smtClean="0">
                <a:latin typeface="Arial Black" pitchFamily="34" charset="0"/>
                <a:hlinkClick r:id="rId3" tooltip="Розальба Карр'єра"/>
              </a:rPr>
              <a:t>Розальба</a:t>
            </a:r>
            <a:r>
              <a:rPr lang="ru-RU" u="sng" dirty="0" smtClean="0">
                <a:latin typeface="Arial Black" pitchFamily="34" charset="0"/>
                <a:hlinkClick r:id="rId3" tooltip="Розальба Карр'єра"/>
              </a:rPr>
              <a:t> </a:t>
            </a:r>
            <a:r>
              <a:rPr lang="ru-RU" u="sng" dirty="0" err="1" smtClean="0">
                <a:latin typeface="Arial Black" pitchFamily="34" charset="0"/>
                <a:hlinkClick r:id="rId3" tooltip="Розальба Карр'єра"/>
              </a:rPr>
              <a:t>Карр'єра</a:t>
            </a:r>
            <a:r>
              <a:rPr lang="ru-RU" dirty="0" smtClean="0">
                <a:latin typeface="Arial Black" pitchFamily="34" charset="0"/>
              </a:rPr>
              <a:t>, </a:t>
            </a:r>
            <a:r>
              <a:rPr lang="ru-RU" dirty="0" smtClean="0">
                <a:latin typeface="Arial Black" pitchFamily="34" charset="0"/>
                <a:hlinkClick r:id="rId4" tooltip="Портрет дівчинки з булочкою"/>
              </a:rPr>
              <a:t>«Портрет </a:t>
            </a:r>
            <a:r>
              <a:rPr lang="ru-RU" dirty="0" err="1" smtClean="0">
                <a:latin typeface="Arial Black" pitchFamily="34" charset="0"/>
                <a:hlinkClick r:id="rId4" tooltip="Портрет дівчинки з булочкою"/>
              </a:rPr>
              <a:t>дівчинки</a:t>
            </a:r>
            <a:r>
              <a:rPr lang="ru-RU" dirty="0" smtClean="0">
                <a:latin typeface="Arial Black" pitchFamily="34" charset="0"/>
                <a:hlinkClick r:id="rId4" tooltip="Портрет дівчинки з булочкою"/>
              </a:rPr>
              <a:t> </a:t>
            </a:r>
            <a:r>
              <a:rPr lang="ru-RU" dirty="0" err="1" smtClean="0">
                <a:latin typeface="Arial Black" pitchFamily="34" charset="0"/>
                <a:hlinkClick r:id="rId4" tooltip="Портрет дівчинки з булочкою"/>
              </a:rPr>
              <a:t>з</a:t>
            </a:r>
            <a:r>
              <a:rPr lang="ru-RU" dirty="0" smtClean="0">
                <a:latin typeface="Arial Black" pitchFamily="34" charset="0"/>
                <a:hlinkClick r:id="rId4" tooltip="Портрет дівчинки з булочкою"/>
              </a:rPr>
              <a:t> булочкою»</a:t>
            </a:r>
            <a:r>
              <a:rPr lang="ru-RU" dirty="0" smtClean="0">
                <a:latin typeface="Arial Black" pitchFamily="34" charset="0"/>
              </a:rPr>
              <a:t>, 1725. </a:t>
            </a:r>
            <a:r>
              <a:rPr lang="ru-RU" dirty="0" smtClean="0">
                <a:latin typeface="Arial Black" pitchFamily="34" charset="0"/>
                <a:hlinkClick r:id="rId5" tooltip="Галерея Академії (Венеція)"/>
              </a:rPr>
              <a:t>Галерея </a:t>
            </a:r>
            <a:r>
              <a:rPr lang="ru-RU" dirty="0" err="1" smtClean="0">
                <a:latin typeface="Arial Black" pitchFamily="34" charset="0"/>
                <a:hlinkClick r:id="rId5" tooltip="Галерея Академії (Венеція)"/>
              </a:rPr>
              <a:t>Академії</a:t>
            </a:r>
            <a:r>
              <a:rPr lang="ru-RU" dirty="0" smtClean="0">
                <a:latin typeface="Arial Black" pitchFamily="34" charset="0"/>
              </a:rPr>
              <a:t>, </a:t>
            </a:r>
            <a:r>
              <a:rPr lang="ru-RU" dirty="0" err="1" smtClean="0">
                <a:latin typeface="Arial Black" pitchFamily="34" charset="0"/>
                <a:hlinkClick r:id="rId6" tooltip="Венеція"/>
              </a:rPr>
              <a:t>Венеція</a:t>
            </a:r>
            <a:endParaRPr lang="ru-RU" dirty="0">
              <a:latin typeface="Arial Black" pitchFamily="34" charset="0"/>
            </a:endParaRPr>
          </a:p>
        </p:txBody>
      </p:sp>
      <p:pic>
        <p:nvPicPr>
          <p:cNvPr id="93188" name="Picture 4" descr="Rosalba Carriera - Self-Portrait - WGA04503.jpg"/>
          <p:cNvPicPr>
            <a:picLocks noChangeAspect="1" noChangeArrowheads="1"/>
          </p:cNvPicPr>
          <p:nvPr/>
        </p:nvPicPr>
        <p:blipFill>
          <a:blip r:embed="rId7" cstate="print"/>
          <a:srcRect/>
          <a:stretch>
            <a:fillRect/>
          </a:stretch>
        </p:blipFill>
        <p:spPr bwMode="auto">
          <a:xfrm>
            <a:off x="467544" y="188640"/>
            <a:ext cx="2448272" cy="3117721"/>
          </a:xfrm>
          <a:prstGeom prst="ellipse">
            <a:avLst/>
          </a:prstGeom>
          <a:ln>
            <a:noFill/>
          </a:ln>
          <a:effectLst>
            <a:softEdge rad="112500"/>
          </a:effectLst>
        </p:spPr>
      </p:pic>
      <p:sp>
        <p:nvSpPr>
          <p:cNvPr id="7" name="Прямоугольник 6"/>
          <p:cNvSpPr/>
          <p:nvPr/>
        </p:nvSpPr>
        <p:spPr>
          <a:xfrm>
            <a:off x="179512" y="3429000"/>
            <a:ext cx="4572000" cy="1569660"/>
          </a:xfrm>
          <a:prstGeom prst="rect">
            <a:avLst/>
          </a:prstGeom>
        </p:spPr>
        <p:txBody>
          <a:bodyPr>
            <a:spAutoFit/>
          </a:bodyPr>
          <a:lstStyle/>
          <a:p>
            <a:pPr algn="ctr"/>
            <a:r>
              <a:rPr lang="ru-RU" sz="1600" b="1" dirty="0" err="1" smtClean="0">
                <a:latin typeface="Arial Black" pitchFamily="34" charset="0"/>
              </a:rPr>
              <a:t>Розальба</a:t>
            </a:r>
            <a:r>
              <a:rPr lang="ru-RU" sz="1600" b="1" dirty="0" smtClean="0">
                <a:latin typeface="Arial Black" pitchFamily="34" charset="0"/>
              </a:rPr>
              <a:t> </a:t>
            </a:r>
            <a:r>
              <a:rPr lang="ru-RU" sz="1600" b="1" dirty="0" err="1" smtClean="0">
                <a:latin typeface="Arial Black" pitchFamily="34" charset="0"/>
              </a:rPr>
              <a:t>Карр'єра</a:t>
            </a:r>
            <a:r>
              <a:rPr lang="ru-RU" sz="1600" dirty="0" smtClean="0">
                <a:latin typeface="Arial Black" pitchFamily="34" charset="0"/>
              </a:rPr>
              <a:t> (</a:t>
            </a:r>
            <a:r>
              <a:rPr lang="ru-RU" sz="1600" dirty="0" err="1" smtClean="0">
                <a:latin typeface="Arial Black" pitchFamily="34" charset="0"/>
                <a:hlinkClick r:id="rId8" tooltip="Італійська мова"/>
              </a:rPr>
              <a:t>італ</a:t>
            </a:r>
            <a:r>
              <a:rPr lang="ru-RU" sz="1600" dirty="0" smtClean="0">
                <a:latin typeface="Arial Black" pitchFamily="34" charset="0"/>
                <a:hlinkClick r:id="rId8" tooltip="Італійська мова"/>
              </a:rPr>
              <a:t>.</a:t>
            </a:r>
            <a:r>
              <a:rPr lang="ru-RU" sz="1600" dirty="0" smtClean="0">
                <a:latin typeface="Arial Black" pitchFamily="34" charset="0"/>
              </a:rPr>
              <a:t> </a:t>
            </a:r>
            <a:r>
              <a:rPr lang="az-Latn-AZ" sz="1600" i="1" dirty="0" smtClean="0">
                <a:latin typeface="Arial Black" pitchFamily="34" charset="0"/>
              </a:rPr>
              <a:t>Rosalba Carriera</a:t>
            </a:r>
            <a:r>
              <a:rPr lang="az-Latn-AZ" sz="1600" dirty="0" smtClean="0">
                <a:latin typeface="Arial Black" pitchFamily="34" charset="0"/>
              </a:rPr>
              <a:t>; </a:t>
            </a:r>
            <a:r>
              <a:rPr lang="az-Latn-AZ" sz="1600" dirty="0" smtClean="0">
                <a:latin typeface="Arial Black" pitchFamily="34" charset="0"/>
                <a:hlinkClick r:id="rId9" tooltip="7 жовтня"/>
              </a:rPr>
              <a:t>7 </a:t>
            </a:r>
            <a:r>
              <a:rPr lang="ru-RU" sz="1600" dirty="0" err="1" smtClean="0">
                <a:latin typeface="Arial Black" pitchFamily="34" charset="0"/>
                <a:hlinkClick r:id="rId9" tooltip="7 жовтня"/>
              </a:rPr>
              <a:t>жовтня</a:t>
            </a:r>
            <a:r>
              <a:rPr lang="ru-RU" sz="1600" dirty="0" smtClean="0">
                <a:latin typeface="Arial Black" pitchFamily="34" charset="0"/>
              </a:rPr>
              <a:t> </a:t>
            </a:r>
            <a:r>
              <a:rPr lang="ru-RU" sz="1600" dirty="0" smtClean="0">
                <a:latin typeface="Arial Black" pitchFamily="34" charset="0"/>
                <a:hlinkClick r:id="rId10" tooltip="1675"/>
              </a:rPr>
              <a:t>1675</a:t>
            </a:r>
            <a:r>
              <a:rPr lang="ru-RU" sz="1600" dirty="0" smtClean="0">
                <a:latin typeface="Arial Black" pitchFamily="34" charset="0"/>
              </a:rPr>
              <a:t>, </a:t>
            </a:r>
            <a:r>
              <a:rPr lang="ru-RU" sz="1600" dirty="0" err="1" smtClean="0">
                <a:latin typeface="Arial Black" pitchFamily="34" charset="0"/>
              </a:rPr>
              <a:t>Кьоджа</a:t>
            </a:r>
            <a:r>
              <a:rPr lang="ru-RU" sz="1600" dirty="0" smtClean="0">
                <a:latin typeface="Arial Black" pitchFamily="34" charset="0"/>
              </a:rPr>
              <a:t> —      </a:t>
            </a:r>
            <a:r>
              <a:rPr lang="ru-RU" sz="1600" dirty="0" smtClean="0">
                <a:latin typeface="Arial Black" pitchFamily="34" charset="0"/>
                <a:hlinkClick r:id="rId11" tooltip="15 квітня"/>
              </a:rPr>
              <a:t>15 </a:t>
            </a:r>
            <a:r>
              <a:rPr lang="ru-RU" sz="1600" dirty="0" err="1" smtClean="0">
                <a:latin typeface="Arial Black" pitchFamily="34" charset="0"/>
                <a:hlinkClick r:id="rId11" tooltip="15 квітня"/>
              </a:rPr>
              <a:t>квітня</a:t>
            </a:r>
            <a:r>
              <a:rPr lang="ru-RU" sz="1600" dirty="0" smtClean="0">
                <a:latin typeface="Arial Black" pitchFamily="34" charset="0"/>
              </a:rPr>
              <a:t> </a:t>
            </a:r>
            <a:r>
              <a:rPr lang="ru-RU" sz="1600" dirty="0" smtClean="0">
                <a:latin typeface="Arial Black" pitchFamily="34" charset="0"/>
                <a:hlinkClick r:id="rId12" tooltip="1757"/>
              </a:rPr>
              <a:t>1757</a:t>
            </a:r>
            <a:r>
              <a:rPr lang="ru-RU" sz="1600" dirty="0" smtClean="0">
                <a:latin typeface="Arial Black" pitchFamily="34" charset="0"/>
              </a:rPr>
              <a:t>, </a:t>
            </a:r>
            <a:r>
              <a:rPr lang="ru-RU" sz="1600" dirty="0" err="1" smtClean="0">
                <a:latin typeface="Arial Black" pitchFamily="34" charset="0"/>
                <a:hlinkClick r:id="rId6" tooltip="Венеція"/>
              </a:rPr>
              <a:t>Венеція</a:t>
            </a:r>
            <a:r>
              <a:rPr lang="ru-RU" sz="1600" dirty="0" smtClean="0">
                <a:latin typeface="Arial Black" pitchFamily="34" charset="0"/>
              </a:rPr>
              <a:t>) — </a:t>
            </a:r>
            <a:r>
              <a:rPr lang="ru-RU" sz="1600" dirty="0" err="1" smtClean="0">
                <a:latin typeface="Arial Black" pitchFamily="34" charset="0"/>
              </a:rPr>
              <a:t>італійська</a:t>
            </a:r>
            <a:r>
              <a:rPr lang="ru-RU" sz="1600" dirty="0" smtClean="0">
                <a:latin typeface="Arial Black" pitchFamily="34" charset="0"/>
              </a:rPr>
              <a:t> </a:t>
            </a:r>
            <a:r>
              <a:rPr lang="ru-RU" sz="1600" dirty="0" err="1" smtClean="0">
                <a:latin typeface="Arial Black" pitchFamily="34" charset="0"/>
              </a:rPr>
              <a:t>художниця</a:t>
            </a:r>
            <a:r>
              <a:rPr lang="ru-RU" sz="1600" dirty="0" smtClean="0">
                <a:latin typeface="Arial Black" pitchFamily="34" charset="0"/>
              </a:rPr>
              <a:t> </a:t>
            </a:r>
            <a:r>
              <a:rPr lang="ru-RU" sz="1600" dirty="0" err="1" smtClean="0">
                <a:latin typeface="Arial Black" pitchFamily="34" charset="0"/>
              </a:rPr>
              <a:t>доби</a:t>
            </a:r>
            <a:r>
              <a:rPr lang="ru-RU" sz="1600" dirty="0" smtClean="0">
                <a:latin typeface="Arial Black" pitchFamily="34" charset="0"/>
              </a:rPr>
              <a:t> рококо в </a:t>
            </a:r>
            <a:r>
              <a:rPr lang="ru-RU" sz="1600" dirty="0" err="1" smtClean="0">
                <a:latin typeface="Arial Black" pitchFamily="34" charset="0"/>
              </a:rPr>
              <a:t>Італії</a:t>
            </a:r>
            <a:r>
              <a:rPr lang="ru-RU" sz="1600" dirty="0" smtClean="0">
                <a:latin typeface="Arial Black" pitchFamily="34" charset="0"/>
              </a:rPr>
              <a:t> та </a:t>
            </a:r>
            <a:r>
              <a:rPr lang="ru-RU" sz="1600" dirty="0" err="1" smtClean="0">
                <a:latin typeface="Arial Black" pitchFamily="34" charset="0"/>
              </a:rPr>
              <a:t>Франції</a:t>
            </a:r>
            <a:r>
              <a:rPr lang="ru-RU" sz="1600" dirty="0" smtClean="0">
                <a:latin typeface="Arial Black" pitchFamily="34" charset="0"/>
              </a:rPr>
              <a:t>. </a:t>
            </a:r>
            <a:r>
              <a:rPr lang="ru-RU" sz="1600" dirty="0" err="1" smtClean="0">
                <a:latin typeface="Arial Black" pitchFamily="34" charset="0"/>
              </a:rPr>
              <a:t>Працювала</a:t>
            </a:r>
            <a:r>
              <a:rPr lang="ru-RU" sz="1600" dirty="0" smtClean="0">
                <a:latin typeface="Arial Black" pitchFamily="34" charset="0"/>
              </a:rPr>
              <a:t> в </a:t>
            </a:r>
            <a:r>
              <a:rPr lang="ru-RU" sz="1600" dirty="0" err="1" smtClean="0">
                <a:latin typeface="Arial Black" pitchFamily="34" charset="0"/>
              </a:rPr>
              <a:t>техніці</a:t>
            </a:r>
            <a:r>
              <a:rPr lang="ru-RU" sz="1600" dirty="0" smtClean="0">
                <a:latin typeface="Arial Black" pitchFamily="34" charset="0"/>
              </a:rPr>
              <a:t> </a:t>
            </a:r>
            <a:r>
              <a:rPr lang="ru-RU" sz="1600" dirty="0" smtClean="0">
                <a:latin typeface="Arial Black" pitchFamily="34" charset="0"/>
                <a:hlinkClick r:id="rId13" tooltip="Пастель"/>
              </a:rPr>
              <a:t>пастель</a:t>
            </a:r>
            <a:r>
              <a:rPr lang="ru-RU" sz="1600" dirty="0" smtClean="0">
                <a:latin typeface="Arial Black" pitchFamily="34" charset="0"/>
              </a:rPr>
              <a:t>.</a:t>
            </a:r>
            <a:endParaRPr lang="ru-RU" sz="1600" dirty="0">
              <a:latin typeface="Arial Black"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1.mp3">
            <a:hlinkClick r:id="" action="ppaction://media"/>
          </p:cNvPr>
          <p:cNvPicPr>
            <a:picLocks noRot="1" noChangeAspect="1"/>
          </p:cNvPicPr>
          <p:nvPr>
            <a:audioFile r:link="rId1"/>
          </p:nvPr>
        </p:nvPicPr>
        <p:blipFill>
          <a:blip r:embed="rId7" cstate="print"/>
          <a:stretch>
            <a:fillRect/>
          </a:stretch>
        </p:blipFill>
        <p:spPr>
          <a:xfrm>
            <a:off x="4419600" y="3276600"/>
            <a:ext cx="304800" cy="304800"/>
          </a:xfrm>
          <a:prstGeom prst="rect">
            <a:avLst/>
          </a:prstGeom>
        </p:spPr>
      </p:pic>
      <p:pic>
        <p:nvPicPr>
          <p:cNvPr id="19" name="3.mp3">
            <a:hlinkClick r:id="" action="ppaction://media"/>
          </p:cNvPr>
          <p:cNvPicPr>
            <a:picLocks noRot="1" noChangeAspect="1"/>
          </p:cNvPicPr>
          <p:nvPr>
            <a:audioFile r:link="rId2"/>
          </p:nvPr>
        </p:nvPicPr>
        <p:blipFill>
          <a:blip r:embed="rId8" cstate="print"/>
          <a:stretch>
            <a:fillRect/>
          </a:stretch>
        </p:blipFill>
        <p:spPr>
          <a:xfrm>
            <a:off x="4419600" y="3276600"/>
            <a:ext cx="304800" cy="304800"/>
          </a:xfrm>
          <a:prstGeom prst="rect">
            <a:avLst/>
          </a:prstGeom>
        </p:spPr>
      </p:pic>
      <p:pic>
        <p:nvPicPr>
          <p:cNvPr id="18" name="V_kіncі_greblі_shumlyat_verbi_-_Raїsa.mp3">
            <a:hlinkClick r:id="" action="ppaction://media"/>
          </p:cNvPr>
          <p:cNvPicPr>
            <a:picLocks noRot="1" noChangeAspect="1"/>
          </p:cNvPicPr>
          <p:nvPr>
            <a:audioFile r:link="rId3"/>
          </p:nvPr>
        </p:nvPicPr>
        <p:blipFill>
          <a:blip r:embed="rId9" cstate="print"/>
          <a:stretch>
            <a:fillRect/>
          </a:stretch>
        </p:blipFill>
        <p:spPr>
          <a:xfrm>
            <a:off x="4419600" y="3276600"/>
            <a:ext cx="304800" cy="304800"/>
          </a:xfrm>
          <a:prstGeom prst="rect">
            <a:avLst/>
          </a:prstGeom>
        </p:spPr>
      </p:pic>
      <p:pic>
        <p:nvPicPr>
          <p:cNvPr id="2" name="V_kіncі_greblі_shumlyat_verbi_-_Raїsa.mp3">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10" cstate="print"/>
          <a:stretch>
            <a:fillRect/>
          </a:stretch>
        </p:blipFill>
        <p:spPr>
          <a:xfrm>
            <a:off x="4267200" y="3124200"/>
            <a:ext cx="609600" cy="609600"/>
          </a:xfrm>
          <a:prstGeom prst="rect">
            <a:avLst/>
          </a:prstGeom>
        </p:spPr>
      </p:pic>
      <p:pic>
        <p:nvPicPr>
          <p:cNvPr id="3" name="Picture 4" descr="http://goriachev.ucoz.ru/inter/23.JP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4878" r="15809"/>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http://img-fotki.yandex.ru/get/6515/39663434.224/0_7c677_28f32b9d_L.jpg"/>
          <p:cNvPicPr>
            <a:picLocks noChangeAspect="1" noChangeArrowheads="1" noCrop="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812360" y="5805264"/>
            <a:ext cx="749058" cy="115595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img-fotki.yandex.ru/get/6515/39663434.224/0_7c677_28f32b9d_L.jpg"/>
          <p:cNvPicPr>
            <a:picLocks noChangeAspect="1" noChangeArrowheads="1" noCrop="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19187843">
            <a:off x="6017966" y="6005711"/>
            <a:ext cx="569791" cy="87930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img-fotki.yandex.ru/get/6515/39663434.224/0_7c677_28f32b9d_L.jpg"/>
          <p:cNvPicPr>
            <a:picLocks noChangeAspect="1" noChangeArrowheads="1" noCrop="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19187843">
            <a:off x="2700259" y="5313062"/>
            <a:ext cx="569791" cy="87930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onechko5.klasna.com/uploads/editor/5293/423394/sitepage_51/images/83938839_kolokolchiki.gif"/>
          <p:cNvPicPr>
            <a:picLocks noChangeAspect="1" noChangeArrowheads="1" noCrop="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061125" y="6153481"/>
            <a:ext cx="533918" cy="70451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sonechko5.klasna.com/uploads/editor/5293/423394/sitepage_51/images/83938839_kolokolchiki.gif"/>
          <p:cNvPicPr>
            <a:picLocks noChangeAspect="1" noChangeArrowheads="1" noCrop="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189337" y="5678399"/>
            <a:ext cx="360040" cy="475081"/>
          </a:xfrm>
          <a:prstGeom prst="rect">
            <a:avLst/>
          </a:prstGeom>
          <a:noFill/>
          <a:extLst>
            <a:ext uri="{909E8E84-426E-40DD-AFC4-6F175D3DCCD1}">
              <a14:hiddenFill xmlns:a14="http://schemas.microsoft.com/office/drawing/2010/main">
                <a:solidFill>
                  <a:srgbClr val="FFFFFF"/>
                </a:solidFill>
              </a14:hiddenFill>
            </a:ext>
          </a:extLst>
        </p:spPr>
      </p:pic>
      <p:pic>
        <p:nvPicPr>
          <p:cNvPr id="3083" name="Picture 11" descr="G:\!system files\Мои документы\Презентації\Помічники у презентації\Анімашки\pticia-423.gif"/>
          <p:cNvPicPr>
            <a:picLocks noChangeAspect="1" noChangeArrowheads="1" noCrop="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3275856" y="2060848"/>
            <a:ext cx="1091697" cy="1075875"/>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G:\!system files\Мои документы\Презентації\Помічники у презентації\Анімашки\pticia-423.gif"/>
          <p:cNvPicPr>
            <a:picLocks noChangeAspect="1" noChangeArrowheads="1" noCrop="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220072" y="1916832"/>
            <a:ext cx="926483" cy="913056"/>
          </a:xfrm>
          <a:prstGeom prst="rect">
            <a:avLst/>
          </a:prstGeom>
          <a:noFill/>
          <a:extLst>
            <a:ext uri="{909E8E84-426E-40DD-AFC4-6F175D3DCCD1}">
              <a14:hiddenFill xmlns:a14="http://schemas.microsoft.com/office/drawing/2010/main">
                <a:solidFill>
                  <a:srgbClr val="FFFFFF"/>
                </a:solidFill>
              </a14:hiddenFill>
            </a:ext>
          </a:extLst>
        </p:spPr>
      </p:pic>
      <p:pic>
        <p:nvPicPr>
          <p:cNvPr id="3085" name="Picture 13" descr="G:\!system files\Мои документы\Презентації\Помічники у презентації\Анімашки\pticia-423.gif"/>
          <p:cNvPicPr>
            <a:picLocks noChangeAspect="1" noChangeArrowheads="1" noCrop="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588224" y="332656"/>
            <a:ext cx="750122" cy="73925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G:\!system files\Мои документы\Презентації\Помічники у презентації\Малюнки\комахи\0_15b21_e2ed1872_L.gif"/>
          <p:cNvPicPr>
            <a:picLocks noChangeAspect="1" noChangeArrowheads="1" noCrop="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458515" y="4539605"/>
            <a:ext cx="1733550" cy="69342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G:\!system files\Мои документы\Презентації\Помічники у презентації\Малюнки\комахи\bottom_left.gif"/>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801474" y="6101223"/>
            <a:ext cx="380603" cy="24555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http://i.smiley4you.com/9/52/103952.gif"/>
          <p:cNvPicPr>
            <a:picLocks noChangeAspect="1" noChangeArrowheads="1" noCrop="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6791633" y="5805264"/>
            <a:ext cx="1229819" cy="968482"/>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http://i.smiley4you.com/9/52/103952.gif"/>
          <p:cNvPicPr>
            <a:picLocks noChangeAspect="1" noChangeArrowheads="1" noCrop="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3563888" y="6014444"/>
            <a:ext cx="1152176" cy="907338"/>
          </a:xfrm>
          <a:prstGeom prst="rect">
            <a:avLst/>
          </a:prstGeom>
          <a:noFill/>
          <a:extLst>
            <a:ext uri="{909E8E84-426E-40DD-AFC4-6F175D3DCCD1}">
              <a14:hiddenFill xmlns:a14="http://schemas.microsoft.com/office/drawing/2010/main">
                <a:solidFill>
                  <a:srgbClr val="FFFFFF"/>
                </a:solidFill>
              </a14:hiddenFill>
            </a:ext>
          </a:extLst>
        </p:spPr>
      </p:pic>
      <p:sp>
        <p:nvSpPr>
          <p:cNvPr id="80897" name="Rectangle 1"/>
          <p:cNvSpPr>
            <a:spLocks noChangeArrowheads="1"/>
          </p:cNvSpPr>
          <p:nvPr/>
        </p:nvSpPr>
        <p:spPr bwMode="auto">
          <a:xfrm>
            <a:off x="3275856" y="476672"/>
            <a:ext cx="4392488" cy="17081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tab pos="342900" algn="l"/>
              </a:tabLst>
            </a:pPr>
            <a:r>
              <a:rPr kumimoji="0" lang="uk-UA" sz="1500" b="0" i="0" u="none" strike="noStrike" cap="none" normalizeH="0" baseline="0" dirty="0" smtClean="0">
                <a:ln>
                  <a:noFill/>
                </a:ln>
                <a:solidFill>
                  <a:srgbClr val="000099"/>
                </a:solidFill>
                <a:effectLst/>
                <a:latin typeface="Arial Black" pitchFamily="34" charset="0"/>
                <a:ea typeface="Times New Roman" pitchFamily="18" charset="0"/>
                <a:cs typeface="Arial" pitchFamily="34" charset="0"/>
              </a:rPr>
              <a:t>Блакить мою душу обвіяла.</a:t>
            </a:r>
          </a:p>
          <a:p>
            <a:pPr marL="0" marR="0" lvl="0" indent="0" algn="just" defTabSz="914400" rtl="0" eaLnBrk="0" fontAlgn="base" latinLnBrk="0" hangingPunct="0">
              <a:lnSpc>
                <a:spcPct val="100000"/>
              </a:lnSpc>
              <a:spcBef>
                <a:spcPct val="0"/>
              </a:spcBef>
              <a:spcAft>
                <a:spcPct val="0"/>
              </a:spcAft>
              <a:buClrTx/>
              <a:buSzTx/>
              <a:buFontTx/>
              <a:buNone/>
              <a:tabLst>
                <a:tab pos="342900" algn="l"/>
              </a:tabLst>
            </a:pPr>
            <a:r>
              <a:rPr kumimoji="0" lang="uk-UA" sz="1500" b="0" i="0" u="none" strike="noStrike" cap="none" normalizeH="0" baseline="0" dirty="0" smtClean="0">
                <a:ln>
                  <a:noFill/>
                </a:ln>
                <a:solidFill>
                  <a:srgbClr val="000099"/>
                </a:solidFill>
                <a:effectLst/>
                <a:latin typeface="Arial Black" pitchFamily="34" charset="0"/>
                <a:ea typeface="Times New Roman" pitchFamily="18" charset="0"/>
                <a:cs typeface="Arial" pitchFamily="34" charset="0"/>
              </a:rPr>
              <a:t>Душа моя сонця </a:t>
            </a:r>
            <a:r>
              <a:rPr kumimoji="0" lang="uk-UA" sz="1500" b="0" i="0" u="none" strike="noStrike" cap="none" normalizeH="0" baseline="0" dirty="0" err="1" smtClean="0">
                <a:ln>
                  <a:noFill/>
                </a:ln>
                <a:solidFill>
                  <a:srgbClr val="000099"/>
                </a:solidFill>
                <a:effectLst/>
                <a:latin typeface="Arial Black" pitchFamily="34" charset="0"/>
                <a:ea typeface="Times New Roman" pitchFamily="18" charset="0"/>
                <a:cs typeface="Arial" pitchFamily="34" charset="0"/>
              </a:rPr>
              <a:t>намріяла</a:t>
            </a:r>
            <a:r>
              <a:rPr kumimoji="0" lang="uk-UA" sz="1500" b="0" i="0" u="none" strike="noStrike" cap="none" normalizeH="0" baseline="0" dirty="0" smtClean="0">
                <a:ln>
                  <a:noFill/>
                </a:ln>
                <a:solidFill>
                  <a:srgbClr val="000099"/>
                </a:solidFill>
                <a:effectLst/>
                <a:latin typeface="Arial Black" pitchFamily="34" charset="0"/>
                <a:ea typeface="Times New Roman" pitchFamily="18" charset="0"/>
                <a:cs typeface="Arial" pitchFamily="34" charset="0"/>
              </a:rPr>
              <a:t>,</a:t>
            </a:r>
            <a:endParaRPr kumimoji="0" lang="ru-RU" sz="1500" b="0" i="0" u="none" strike="noStrike" cap="none" normalizeH="0" baseline="0" dirty="0" smtClean="0">
              <a:ln>
                <a:noFill/>
              </a:ln>
              <a:solidFill>
                <a:srgbClr val="000099"/>
              </a:solidFill>
              <a:effectLst/>
              <a:latin typeface="Arial Black"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42900" algn="l"/>
              </a:tabLst>
            </a:pPr>
            <a:r>
              <a:rPr kumimoji="0" lang="uk-UA" sz="1500" b="0" i="0" u="none" strike="noStrike" cap="none" normalizeH="0" baseline="0" dirty="0" smtClean="0">
                <a:ln>
                  <a:noFill/>
                </a:ln>
                <a:solidFill>
                  <a:srgbClr val="000099"/>
                </a:solidFill>
                <a:effectLst/>
                <a:latin typeface="Arial Black" pitchFamily="34" charset="0"/>
                <a:ea typeface="Times New Roman" pitchFamily="18" charset="0"/>
                <a:cs typeface="Arial" pitchFamily="34" charset="0"/>
              </a:rPr>
              <a:t>Душа причастилася </a:t>
            </a:r>
            <a:r>
              <a:rPr kumimoji="0" lang="uk-UA" sz="1500" b="0" i="0" u="none" strike="noStrike" cap="none" normalizeH="0" baseline="0" dirty="0" err="1" smtClean="0">
                <a:ln>
                  <a:noFill/>
                </a:ln>
                <a:solidFill>
                  <a:srgbClr val="000099"/>
                </a:solidFill>
                <a:effectLst/>
                <a:latin typeface="Arial Black" pitchFamily="34" charset="0"/>
                <a:ea typeface="Times New Roman" pitchFamily="18" charset="0"/>
                <a:cs typeface="Arial" pitchFamily="34" charset="0"/>
              </a:rPr>
              <a:t>кротості</a:t>
            </a:r>
            <a:r>
              <a:rPr kumimoji="0" lang="uk-UA" sz="1500" b="0" i="0" u="none" strike="noStrike" cap="none" normalizeH="0" baseline="0" dirty="0" smtClean="0">
                <a:ln>
                  <a:noFill/>
                </a:ln>
                <a:solidFill>
                  <a:srgbClr val="000099"/>
                </a:solidFill>
                <a:effectLst/>
                <a:latin typeface="Arial Black" pitchFamily="34" charset="0"/>
                <a:ea typeface="Times New Roman" pitchFamily="18" charset="0"/>
                <a:cs typeface="Arial" pitchFamily="34" charset="0"/>
              </a:rPr>
              <a:t> трав </a:t>
            </a:r>
            <a:endParaRPr kumimoji="0" lang="ru-RU" sz="1500" b="0" i="0" u="none" strike="noStrike" cap="none" normalizeH="0" baseline="0" dirty="0" smtClean="0">
              <a:ln>
                <a:noFill/>
              </a:ln>
              <a:solidFill>
                <a:srgbClr val="000099"/>
              </a:solidFill>
              <a:effectLst/>
              <a:latin typeface="Arial Black"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tabLst>
                <a:tab pos="342900" algn="l"/>
              </a:tabLst>
            </a:pPr>
            <a:r>
              <a:rPr kumimoji="0" lang="uk-UA" sz="1500" b="0" i="0" u="none" strike="noStrike" cap="none" normalizeH="0" baseline="0" dirty="0" smtClean="0">
                <a:ln>
                  <a:noFill/>
                </a:ln>
                <a:solidFill>
                  <a:srgbClr val="000099"/>
                </a:solidFill>
                <a:effectLst/>
                <a:latin typeface="Arial Black" pitchFamily="34" charset="0"/>
                <a:ea typeface="Times New Roman" pitchFamily="18" charset="0"/>
                <a:cs typeface="Arial" pitchFamily="34" charset="0"/>
              </a:rPr>
              <a:t>Добридень! – я Богу сказав!</a:t>
            </a:r>
            <a:endParaRPr kumimoji="0" lang="ru-RU" sz="1500" b="0" i="0" u="none" strike="noStrike" cap="none" normalizeH="0" baseline="0" dirty="0" smtClean="0">
              <a:ln>
                <a:noFill/>
              </a:ln>
              <a:solidFill>
                <a:srgbClr val="000099"/>
              </a:solidFill>
              <a:effectLst/>
              <a:latin typeface="Arial Black"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42900" algn="l"/>
              </a:tabLst>
            </a:pPr>
            <a:r>
              <a:rPr kumimoji="0" lang="uk-UA" sz="1500" b="0" i="0" u="none" strike="noStrike" cap="none" normalizeH="0" baseline="0" dirty="0" smtClean="0">
                <a:ln>
                  <a:noFill/>
                </a:ln>
                <a:solidFill>
                  <a:srgbClr val="000099"/>
                </a:solidFill>
                <a:effectLst/>
                <a:latin typeface="Arial Black" pitchFamily="34" charset="0"/>
                <a:ea typeface="Times New Roman" pitchFamily="18" charset="0"/>
                <a:cs typeface="Arial" pitchFamily="34" charset="0"/>
              </a:rPr>
              <a:t>Струмок серед гаю, як стрічечка.</a:t>
            </a:r>
            <a:endParaRPr kumimoji="0" lang="ru-RU" sz="1500" b="0" i="0" u="none" strike="noStrike" cap="none" normalizeH="0" baseline="0" dirty="0" smtClean="0">
              <a:ln>
                <a:noFill/>
              </a:ln>
              <a:solidFill>
                <a:srgbClr val="000099"/>
              </a:solidFill>
              <a:effectLst/>
              <a:latin typeface="Arial Black"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42900" algn="l"/>
              </a:tabLst>
            </a:pPr>
            <a:r>
              <a:rPr kumimoji="0" lang="uk-UA" sz="1500" b="0" i="0" u="none" strike="noStrike" cap="none" normalizeH="0" baseline="0" dirty="0" smtClean="0">
                <a:ln>
                  <a:noFill/>
                </a:ln>
                <a:solidFill>
                  <a:srgbClr val="000099"/>
                </a:solidFill>
                <a:effectLst/>
                <a:latin typeface="Arial Black" pitchFamily="34" charset="0"/>
                <a:ea typeface="Times New Roman" pitchFamily="18" charset="0"/>
                <a:cs typeface="Arial" pitchFamily="34" charset="0"/>
              </a:rPr>
              <a:t>Хвилюють, малюють, квітують поля </a:t>
            </a:r>
            <a:endParaRPr kumimoji="0" lang="ru-RU" sz="1500" b="0" i="0" u="none" strike="noStrike" cap="none" normalizeH="0" baseline="0" dirty="0" smtClean="0">
              <a:ln>
                <a:noFill/>
              </a:ln>
              <a:solidFill>
                <a:srgbClr val="000099"/>
              </a:solidFill>
              <a:effectLst/>
              <a:latin typeface="Arial Black"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tabLst>
                <a:tab pos="342900" algn="l"/>
              </a:tabLst>
            </a:pPr>
            <a:r>
              <a:rPr kumimoji="0" lang="uk-UA" sz="1500" b="0" i="0" u="none" strike="noStrike" cap="none" normalizeH="0" baseline="0" dirty="0" smtClean="0">
                <a:ln>
                  <a:noFill/>
                </a:ln>
                <a:solidFill>
                  <a:srgbClr val="000099"/>
                </a:solidFill>
                <a:effectLst/>
                <a:latin typeface="Arial Black" pitchFamily="34" charset="0"/>
                <a:ea typeface="Times New Roman" pitchFamily="18" charset="0"/>
                <a:cs typeface="Arial" pitchFamily="34" charset="0"/>
              </a:rPr>
              <a:t> Добридень тобі, Україно моя!</a:t>
            </a:r>
            <a:endParaRPr kumimoji="0" lang="uk-UA" sz="1500" b="0" i="0" u="none" strike="noStrike" cap="none" normalizeH="0" baseline="0" dirty="0" smtClean="0">
              <a:ln>
                <a:noFill/>
              </a:ln>
              <a:solidFill>
                <a:srgbClr val="000099"/>
              </a:solidFill>
              <a:effectLst/>
              <a:latin typeface="Arial Black" pitchFamily="34" charset="0"/>
              <a:cs typeface="Arial" pitchFamily="34" charset="0"/>
            </a:endParaRPr>
          </a:p>
        </p:txBody>
      </p:sp>
      <p:sp>
        <p:nvSpPr>
          <p:cNvPr id="63489" name="Rectangle 1"/>
          <p:cNvSpPr>
            <a:spLocks noChangeArrowheads="1"/>
          </p:cNvSpPr>
          <p:nvPr/>
        </p:nvSpPr>
        <p:spPr bwMode="auto">
          <a:xfrm>
            <a:off x="3419872" y="2862808"/>
            <a:ext cx="2984581"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0975" algn="ctr" defTabSz="914400" rtl="0" eaLnBrk="1" fontAlgn="base" latinLnBrk="0" hangingPunct="1">
              <a:lnSpc>
                <a:spcPct val="100000"/>
              </a:lnSpc>
              <a:spcBef>
                <a:spcPct val="0"/>
              </a:spcBef>
              <a:spcAft>
                <a:spcPct val="0"/>
              </a:spcAft>
              <a:buClrTx/>
              <a:buSzTx/>
              <a:buFontTx/>
              <a:buNone/>
              <a:tabLst>
                <a:tab pos="342900" algn="l"/>
              </a:tabLst>
            </a:pPr>
            <a:r>
              <a:rPr kumimoji="0" lang="ru-RU" sz="1600" b="0" i="1"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  </a:t>
            </a:r>
            <a:r>
              <a:rPr kumimoji="0" lang="uk-UA" sz="1400" b="0" i="1"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Поет вклонився найдорожчим святиням і поніс своє слово до людей. </a:t>
            </a:r>
            <a:endParaRPr kumimoji="0" lang="uk-UA" sz="1400" b="0" i="1" u="none" strike="noStrike" cap="none" normalizeH="0" baseline="0" dirty="0" smtClean="0">
              <a:ln>
                <a:noFill/>
              </a:ln>
              <a:solidFill>
                <a:schemeClr val="tx1"/>
              </a:solidFill>
              <a:effectLst/>
              <a:latin typeface="Arial Black" pitchFamily="34" charset="0"/>
              <a:cs typeface="Arial" pitchFamily="34" charset="0"/>
            </a:endParaRPr>
          </a:p>
        </p:txBody>
      </p:sp>
    </p:spTree>
    <p:extLst>
      <p:ext uri="{BB962C8B-B14F-4D97-AF65-F5344CB8AC3E}">
        <p14:creationId xmlns:p14="http://schemas.microsoft.com/office/powerpoint/2010/main" val="4210210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audio>
              <p:cMediaNode>
                <p:cTn id="8" fill="hold" display="0">
                  <p:stCondLst>
                    <p:cond delay="indefinite"/>
                  </p:stCondLst>
                  <p:endCondLst>
                    <p:cond evt="onPrev" delay="0">
                      <p:tgtEl>
                        <p:sldTgt/>
                      </p:tgtEl>
                    </p:cond>
                    <p:cond evt="onStopAudio" delay="0">
                      <p:tgtEl>
                        <p:sldTgt/>
                      </p:tgtEl>
                    </p:cond>
                  </p:endCondLst>
                </p:cTn>
                <p:tgtEl>
                  <p:spTgt spid="18"/>
                </p:tgtEl>
              </p:cMediaNode>
            </p:audio>
            <p:audio>
              <p:cMediaNode>
                <p:cTn id="9" fill="hold" display="0">
                  <p:stCondLst>
                    <p:cond delay="indefinite"/>
                  </p:stCondLst>
                  <p:endCondLst>
                    <p:cond evt="onPrev" delay="0">
                      <p:tgtEl>
                        <p:sldTgt/>
                      </p:tgtEl>
                    </p:cond>
                    <p:cond evt="onStopAudio" delay="0">
                      <p:tgtEl>
                        <p:sldTgt/>
                      </p:tgtEl>
                    </p:cond>
                  </p:endCondLst>
                </p:cTn>
                <p:tgtEl>
                  <p:spTgt spid="19"/>
                </p:tgtEl>
              </p:cMediaNode>
            </p:audio>
            <p:audio>
              <p:cMediaNode numSld="6">
                <p:cTn id="10" fill="hold" display="0">
                  <p:stCondLst>
                    <p:cond delay="indefinite"/>
                  </p:stCondLst>
                  <p:endCondLst>
                    <p:cond evt="onPrev" delay="0">
                      <p:tgtEl>
                        <p:sldTgt/>
                      </p:tgtEl>
                    </p:cond>
                    <p:cond evt="onStopAudio" delay="0">
                      <p:tgtEl>
                        <p:sldTgt/>
                      </p:tgtEl>
                    </p:cond>
                  </p:endCondLst>
                </p:cTn>
                <p:tgtEl>
                  <p:spTgt spid="20"/>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2" cstate="print"/>
          <a:srcRect/>
          <a:stretch>
            <a:fillRect/>
          </a:stretch>
        </p:blipFill>
        <p:spPr bwMode="auto">
          <a:xfrm rot="16200000">
            <a:off x="7500955" y="5214955"/>
            <a:ext cx="2428867" cy="857223"/>
          </a:xfrm>
          <a:prstGeom prst="rect">
            <a:avLst/>
          </a:prstGeom>
          <a:noFill/>
          <a:ln w="9525">
            <a:noFill/>
            <a:miter lim="800000"/>
            <a:headEnd/>
            <a:tailEnd/>
          </a:ln>
          <a:effectLst/>
        </p:spPr>
      </p:pic>
      <p:pic>
        <p:nvPicPr>
          <p:cNvPr id="5" name="Picture 5"/>
          <p:cNvPicPr>
            <a:picLocks noChangeAspect="1" noChangeArrowheads="1"/>
          </p:cNvPicPr>
          <p:nvPr/>
        </p:nvPicPr>
        <p:blipFill>
          <a:blip r:embed="rId2" cstate="print"/>
          <a:srcRect/>
          <a:stretch>
            <a:fillRect/>
          </a:stretch>
        </p:blipFill>
        <p:spPr bwMode="auto">
          <a:xfrm rot="16200000">
            <a:off x="7500955" y="2786062"/>
            <a:ext cx="2428867" cy="857223"/>
          </a:xfrm>
          <a:prstGeom prst="rect">
            <a:avLst/>
          </a:prstGeom>
          <a:noFill/>
          <a:ln w="9525">
            <a:noFill/>
            <a:miter lim="800000"/>
            <a:headEnd/>
            <a:tailEnd/>
          </a:ln>
          <a:effectLst/>
        </p:spPr>
      </p:pic>
      <p:pic>
        <p:nvPicPr>
          <p:cNvPr id="6" name="Picture 5"/>
          <p:cNvPicPr>
            <a:picLocks noChangeAspect="1" noChangeArrowheads="1"/>
          </p:cNvPicPr>
          <p:nvPr/>
        </p:nvPicPr>
        <p:blipFill>
          <a:blip r:embed="rId2" cstate="print"/>
          <a:srcRect/>
          <a:stretch>
            <a:fillRect/>
          </a:stretch>
        </p:blipFill>
        <p:spPr bwMode="auto">
          <a:xfrm rot="16200000">
            <a:off x="7500955" y="785822"/>
            <a:ext cx="2428867" cy="857223"/>
          </a:xfrm>
          <a:prstGeom prst="rect">
            <a:avLst/>
          </a:prstGeom>
          <a:noFill/>
          <a:ln w="9525">
            <a:noFill/>
            <a:miter lim="800000"/>
            <a:headEnd/>
            <a:tailEnd/>
          </a:ln>
          <a:effectLst/>
        </p:spPr>
      </p:pic>
      <p:pic>
        <p:nvPicPr>
          <p:cNvPr id="7" name="Picture 2"/>
          <p:cNvPicPr>
            <a:picLocks noChangeAspect="1" noChangeArrowheads="1"/>
          </p:cNvPicPr>
          <p:nvPr/>
        </p:nvPicPr>
        <p:blipFill>
          <a:blip r:embed="rId3" cstate="print"/>
          <a:srcRect/>
          <a:stretch>
            <a:fillRect/>
          </a:stretch>
        </p:blipFill>
        <p:spPr bwMode="auto">
          <a:xfrm>
            <a:off x="0" y="2773603"/>
            <a:ext cx="2339752" cy="4084397"/>
          </a:xfrm>
          <a:prstGeom prst="rect">
            <a:avLst/>
          </a:prstGeom>
          <a:noFill/>
          <a:ln w="9525">
            <a:noFill/>
            <a:miter lim="800000"/>
            <a:headEnd/>
            <a:tailEnd/>
          </a:ln>
          <a:effectLst/>
        </p:spPr>
      </p:pic>
      <p:sp>
        <p:nvSpPr>
          <p:cNvPr id="10" name="Прямоугольник 9"/>
          <p:cNvSpPr/>
          <p:nvPr/>
        </p:nvSpPr>
        <p:spPr>
          <a:xfrm>
            <a:off x="2123728" y="5229200"/>
            <a:ext cx="6399509" cy="1323439"/>
          </a:xfrm>
          <a:prstGeom prst="rect">
            <a:avLst/>
          </a:prstGeom>
        </p:spPr>
        <p:txBody>
          <a:bodyPr wrap="none">
            <a:spAutoFit/>
          </a:bodyPr>
          <a:lstStyle/>
          <a:p>
            <a:r>
              <a:rPr lang="uk-UA" sz="8000" b="1" i="1" dirty="0" smtClean="0">
                <a:solidFill>
                  <a:srgbClr val="000099"/>
                </a:solidFill>
                <a:latin typeface="Arial Black" pitchFamily="34" charset="0"/>
              </a:rPr>
              <a:t>«Пастелі» </a:t>
            </a:r>
            <a:endParaRPr lang="ru-RU" sz="8000" dirty="0"/>
          </a:p>
        </p:txBody>
      </p:sp>
      <p:pic>
        <p:nvPicPr>
          <p:cNvPr id="11" name="Picture 2" descr="http://is4.mzstatic.com/image/thumb/Publication71/v4/1b/ab/91/1bab915c-dfe0-318b-7921-b7efa9ef57c6/source/250x270bb.jpg"/>
          <p:cNvPicPr>
            <a:picLocks noChangeAspect="1" noChangeArrowheads="1"/>
          </p:cNvPicPr>
          <p:nvPr/>
        </p:nvPicPr>
        <p:blipFill>
          <a:blip r:embed="rId4" cstate="print"/>
          <a:srcRect/>
          <a:stretch>
            <a:fillRect/>
          </a:stretch>
        </p:blipFill>
        <p:spPr bwMode="auto">
          <a:xfrm>
            <a:off x="2051720" y="620688"/>
            <a:ext cx="2028224" cy="324036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2" name="Picture 6" descr="Тичина Павло Григорович — Вікіпедія"/>
          <p:cNvPicPr>
            <a:picLocks noChangeAspect="1" noChangeArrowheads="1"/>
          </p:cNvPicPr>
          <p:nvPr/>
        </p:nvPicPr>
        <p:blipFill>
          <a:blip r:embed="rId5" cstate="print">
            <a:duotone>
              <a:prstClr val="black"/>
              <a:srgbClr val="D9C3A5">
                <a:tint val="50000"/>
                <a:satMod val="180000"/>
              </a:srgbClr>
            </a:duotone>
          </a:blip>
          <a:srcRect/>
          <a:stretch>
            <a:fillRect/>
          </a:stretch>
        </p:blipFill>
        <p:spPr bwMode="auto">
          <a:xfrm flipH="1">
            <a:off x="4211960" y="332656"/>
            <a:ext cx="1944216" cy="2592288"/>
          </a:xfrm>
          <a:prstGeom prst="ellipse">
            <a:avLst/>
          </a:prstGeom>
          <a:ln>
            <a:noFill/>
          </a:ln>
          <a:effectLst>
            <a:softEdge rad="112500"/>
          </a:effectLst>
        </p:spPr>
      </p:pic>
      <p:pic>
        <p:nvPicPr>
          <p:cNvPr id="14" name="Picture 4" descr="C:\Users\Адмін\Desktop\1425549331_921609.jpg">
            <a:hlinkClick r:id="rId6" action="ppaction://hlinkfile"/>
          </p:cNvPr>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5940152" y="2276872"/>
            <a:ext cx="1584176" cy="1192213"/>
          </a:xfrm>
          <a:prstGeom prst="rect">
            <a:avLst/>
          </a:prstGeom>
          <a:noFill/>
          <a:ln w="9525">
            <a:noFill/>
            <a:miter lim="800000"/>
            <a:headEnd/>
            <a:tailEnd/>
          </a:ln>
        </p:spPr>
      </p:pic>
      <p:sp>
        <p:nvSpPr>
          <p:cNvPr id="15" name="Прямоугольник 14"/>
          <p:cNvSpPr/>
          <p:nvPr/>
        </p:nvSpPr>
        <p:spPr>
          <a:xfrm>
            <a:off x="2987824" y="4293096"/>
            <a:ext cx="4176464" cy="830997"/>
          </a:xfrm>
          <a:prstGeom prst="rect">
            <a:avLst/>
          </a:prstGeom>
        </p:spPr>
        <p:txBody>
          <a:bodyPr wrap="square">
            <a:spAutoFit/>
          </a:bodyPr>
          <a:lstStyle/>
          <a:p>
            <a:r>
              <a:rPr lang="uk-UA" sz="2400" i="1" dirty="0" smtClean="0">
                <a:latin typeface="Arial Black" pitchFamily="34" charset="0"/>
              </a:rPr>
              <a:t>— Як ви зрозуміли назву  цього вірша? </a:t>
            </a:r>
            <a:endParaRPr lang="ru-RU" sz="2400" i="1" dirty="0">
              <a:latin typeface="Arial Black" pitchFamily="34" charset="0"/>
            </a:endParaRPr>
          </a:p>
        </p:txBody>
      </p:sp>
      <p:sp>
        <p:nvSpPr>
          <p:cNvPr id="2" name="Прямоугольник 1"/>
          <p:cNvSpPr/>
          <p:nvPr/>
        </p:nvSpPr>
        <p:spPr>
          <a:xfrm>
            <a:off x="3861048" y="3471147"/>
            <a:ext cx="5742384" cy="369332"/>
          </a:xfrm>
          <a:prstGeom prst="rect">
            <a:avLst/>
          </a:prstGeom>
        </p:spPr>
        <p:txBody>
          <a:bodyPr wrap="square">
            <a:spAutoFit/>
          </a:bodyPr>
          <a:lstStyle/>
          <a:p>
            <a:r>
              <a:rPr lang="uk-UA" dirty="0">
                <a:hlinkClick r:id="rId8"/>
              </a:rPr>
              <a:t>https://</a:t>
            </a:r>
            <a:r>
              <a:rPr lang="uk-UA" dirty="0" smtClean="0">
                <a:hlinkClick r:id="rId8"/>
              </a:rPr>
              <a:t>www.youtube.com/watch?v=G4_0-t9k3LQ</a:t>
            </a:r>
            <a:r>
              <a:rPr lang="uk-UA" dirty="0" smtClean="0"/>
              <a:t> </a:t>
            </a:r>
            <a:endParaRPr lang="uk-U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0" fill="hold"/>
                                        <p:tgtEl>
                                          <p:spTgt spid="15"/>
                                        </p:tgtEl>
                                        <p:attrNameLst>
                                          <p:attrName>ppt_w</p:attrName>
                                        </p:attrNameLst>
                                      </p:cBhvr>
                                      <p:tavLst>
                                        <p:tav tm="0">
                                          <p:val>
                                            <p:fltVal val="0"/>
                                          </p:val>
                                        </p:tav>
                                        <p:tav tm="100000">
                                          <p:val>
                                            <p:strVal val="#ppt_w"/>
                                          </p:val>
                                        </p:tav>
                                      </p:tavLst>
                                    </p:anim>
                                    <p:anim calcmode="lin" valueType="num">
                                      <p:cBhvr>
                                        <p:cTn id="8" dur="5000" fill="hold"/>
                                        <p:tgtEl>
                                          <p:spTgt spid="15"/>
                                        </p:tgtEl>
                                        <p:attrNameLst>
                                          <p:attrName>ppt_h</p:attrName>
                                        </p:attrNameLst>
                                      </p:cBhvr>
                                      <p:tavLst>
                                        <p:tav tm="0">
                                          <p:val>
                                            <p:fltVal val="0"/>
                                          </p:val>
                                        </p:tav>
                                        <p:tav tm="100000">
                                          <p:val>
                                            <p:strVal val="#ppt_h"/>
                                          </p:val>
                                        </p:tav>
                                      </p:tavLst>
                                    </p:anim>
                                    <p:animEffect transition="in" filter="fade">
                                      <p:cBhvr>
                                        <p:cTn id="9" dur="5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3528" y="0"/>
            <a:ext cx="7344816" cy="6186309"/>
          </a:xfrm>
          <a:prstGeom prst="rect">
            <a:avLst/>
          </a:prstGeom>
        </p:spPr>
        <p:txBody>
          <a:bodyPr wrap="square">
            <a:spAutoFit/>
          </a:bodyPr>
          <a:lstStyle/>
          <a:p>
            <a:pPr fontAlgn="base"/>
            <a:r>
              <a:rPr lang="uk-UA" dirty="0" smtClean="0">
                <a:solidFill>
                  <a:srgbClr val="000099"/>
                </a:solidFill>
                <a:latin typeface="Arial Black" pitchFamily="34" charset="0"/>
              </a:rPr>
              <a:t>I</a:t>
            </a:r>
          </a:p>
          <a:p>
            <a:pPr fontAlgn="base"/>
            <a:r>
              <a:rPr lang="uk-UA" dirty="0" smtClean="0">
                <a:latin typeface="Arial Black" pitchFamily="34" charset="0"/>
              </a:rPr>
              <a:t>Пробіг зайчик.</a:t>
            </a:r>
            <a:br>
              <a:rPr lang="uk-UA" dirty="0" smtClean="0">
                <a:latin typeface="Arial Black" pitchFamily="34" charset="0"/>
              </a:rPr>
            </a:br>
            <a:r>
              <a:rPr lang="uk-UA" dirty="0" smtClean="0">
                <a:latin typeface="Arial Black" pitchFamily="34" charset="0"/>
              </a:rPr>
              <a:t>Дивиться —</a:t>
            </a:r>
            <a:br>
              <a:rPr lang="uk-UA" dirty="0" smtClean="0">
                <a:latin typeface="Arial Black" pitchFamily="34" charset="0"/>
              </a:rPr>
            </a:br>
            <a:r>
              <a:rPr lang="uk-UA" dirty="0" smtClean="0">
                <a:latin typeface="Arial Black" pitchFamily="34" charset="0"/>
              </a:rPr>
              <a:t>Світанок!</a:t>
            </a:r>
            <a:br>
              <a:rPr lang="uk-UA" dirty="0" smtClean="0">
                <a:latin typeface="Arial Black" pitchFamily="34" charset="0"/>
              </a:rPr>
            </a:br>
            <a:r>
              <a:rPr lang="uk-UA" dirty="0" smtClean="0">
                <a:latin typeface="Arial Black" pitchFamily="34" charset="0"/>
              </a:rPr>
              <a:t>Сидить, грається,</a:t>
            </a:r>
            <a:br>
              <a:rPr lang="uk-UA" dirty="0" smtClean="0">
                <a:latin typeface="Arial Black" pitchFamily="34" charset="0"/>
              </a:rPr>
            </a:br>
            <a:r>
              <a:rPr lang="uk-UA" dirty="0" smtClean="0">
                <a:latin typeface="Arial Black" pitchFamily="34" charset="0"/>
              </a:rPr>
              <a:t>Ромашкам очі розтулює.</a:t>
            </a:r>
            <a:br>
              <a:rPr lang="uk-UA" dirty="0" smtClean="0">
                <a:latin typeface="Arial Black" pitchFamily="34" charset="0"/>
              </a:rPr>
            </a:br>
            <a:r>
              <a:rPr lang="uk-UA" dirty="0" smtClean="0">
                <a:latin typeface="Arial Black" pitchFamily="34" charset="0"/>
              </a:rPr>
              <a:t>А на сході небо пахне.</a:t>
            </a:r>
            <a:br>
              <a:rPr lang="uk-UA" dirty="0" smtClean="0">
                <a:latin typeface="Arial Black" pitchFamily="34" charset="0"/>
              </a:rPr>
            </a:br>
            <a:r>
              <a:rPr lang="uk-UA" dirty="0" smtClean="0">
                <a:latin typeface="Arial Black" pitchFamily="34" charset="0"/>
              </a:rPr>
              <a:t>Півні чорний плащ ночі</a:t>
            </a:r>
            <a:br>
              <a:rPr lang="uk-UA" dirty="0" smtClean="0">
                <a:latin typeface="Arial Black" pitchFamily="34" charset="0"/>
              </a:rPr>
            </a:br>
            <a:r>
              <a:rPr lang="uk-UA" dirty="0" smtClean="0">
                <a:latin typeface="Arial Black" pitchFamily="34" charset="0"/>
              </a:rPr>
              <a:t>Вогняними нитками сточують.</a:t>
            </a:r>
            <a:br>
              <a:rPr lang="uk-UA" dirty="0" smtClean="0">
                <a:latin typeface="Arial Black" pitchFamily="34" charset="0"/>
              </a:rPr>
            </a:br>
            <a:r>
              <a:rPr lang="uk-UA" dirty="0" smtClean="0">
                <a:latin typeface="Arial Black" pitchFamily="34" charset="0"/>
              </a:rPr>
              <a:t>— Сонце —</a:t>
            </a:r>
            <a:br>
              <a:rPr lang="uk-UA" dirty="0" smtClean="0">
                <a:latin typeface="Arial Black" pitchFamily="34" charset="0"/>
              </a:rPr>
            </a:br>
            <a:r>
              <a:rPr lang="uk-UA" dirty="0" smtClean="0">
                <a:latin typeface="Arial Black" pitchFamily="34" charset="0"/>
              </a:rPr>
              <a:t>Пробіг зайчик.</a:t>
            </a:r>
          </a:p>
          <a:p>
            <a:pPr fontAlgn="base"/>
            <a:r>
              <a:rPr lang="uk-UA" dirty="0" smtClean="0">
                <a:solidFill>
                  <a:srgbClr val="000099"/>
                </a:solidFill>
                <a:latin typeface="Arial Black" pitchFamily="34" charset="0"/>
              </a:rPr>
              <a:t>II</a:t>
            </a:r>
          </a:p>
          <a:p>
            <a:pPr fontAlgn="base"/>
            <a:r>
              <a:rPr lang="uk-UA" dirty="0" smtClean="0">
                <a:latin typeface="Arial Black" pitchFamily="34" charset="0"/>
              </a:rPr>
              <a:t>Випив доброго вина</a:t>
            </a:r>
            <a:br>
              <a:rPr lang="uk-UA" dirty="0" smtClean="0">
                <a:latin typeface="Arial Black" pitchFamily="34" charset="0"/>
              </a:rPr>
            </a:br>
            <a:r>
              <a:rPr lang="uk-UA" dirty="0" smtClean="0">
                <a:latin typeface="Arial Black" pitchFamily="34" charset="0"/>
              </a:rPr>
              <a:t>Залізний день.</a:t>
            </a:r>
            <a:br>
              <a:rPr lang="uk-UA" dirty="0" smtClean="0">
                <a:latin typeface="Arial Black" pitchFamily="34" charset="0"/>
              </a:rPr>
            </a:br>
            <a:r>
              <a:rPr lang="uk-UA" dirty="0" smtClean="0">
                <a:latin typeface="Arial Black" pitchFamily="34" charset="0"/>
              </a:rPr>
              <a:t>Розцвітайте, луги! —</a:t>
            </a:r>
            <a:br>
              <a:rPr lang="uk-UA" dirty="0" smtClean="0">
                <a:latin typeface="Arial Black" pitchFamily="34" charset="0"/>
              </a:rPr>
            </a:br>
            <a:r>
              <a:rPr lang="uk-UA" dirty="0" smtClean="0">
                <a:latin typeface="Arial Black" pitchFamily="34" charset="0"/>
              </a:rPr>
              <a:t>: я йду — день —</a:t>
            </a:r>
            <a:br>
              <a:rPr lang="uk-UA" dirty="0" smtClean="0">
                <a:latin typeface="Arial Black" pitchFamily="34" charset="0"/>
              </a:rPr>
            </a:br>
            <a:r>
              <a:rPr lang="uk-UA" dirty="0" err="1" smtClean="0">
                <a:latin typeface="Arial Black" pitchFamily="34" charset="0"/>
              </a:rPr>
              <a:t>Пасітесь</a:t>
            </a:r>
            <a:r>
              <a:rPr lang="uk-UA" dirty="0" smtClean="0">
                <a:latin typeface="Arial Black" pitchFamily="34" charset="0"/>
              </a:rPr>
              <a:t>, отари! —</a:t>
            </a:r>
            <a:br>
              <a:rPr lang="uk-UA" dirty="0" smtClean="0">
                <a:latin typeface="Arial Black" pitchFamily="34" charset="0"/>
              </a:rPr>
            </a:br>
            <a:r>
              <a:rPr lang="uk-UA" dirty="0" smtClean="0">
                <a:latin typeface="Arial Black" pitchFamily="34" charset="0"/>
              </a:rPr>
              <a:t>: до своєї любої — день —</a:t>
            </a:r>
            <a:br>
              <a:rPr lang="uk-UA" dirty="0" smtClean="0">
                <a:latin typeface="Arial Black" pitchFamily="34" charset="0"/>
              </a:rPr>
            </a:br>
            <a:r>
              <a:rPr lang="uk-UA" dirty="0" err="1" smtClean="0">
                <a:latin typeface="Arial Black" pitchFamily="34" charset="0"/>
              </a:rPr>
              <a:t>Колисково</a:t>
            </a:r>
            <a:r>
              <a:rPr lang="uk-UA" dirty="0" smtClean="0">
                <a:latin typeface="Arial Black" pitchFamily="34" charset="0"/>
              </a:rPr>
              <a:t>, колоски!</a:t>
            </a:r>
            <a:br>
              <a:rPr lang="uk-UA" dirty="0" smtClean="0">
                <a:latin typeface="Arial Black" pitchFamily="34" charset="0"/>
              </a:rPr>
            </a:br>
            <a:r>
              <a:rPr lang="uk-UA" dirty="0" smtClean="0">
                <a:latin typeface="Arial Black" pitchFamily="34" charset="0"/>
              </a:rPr>
              <a:t>: удень.</a:t>
            </a:r>
            <a:br>
              <a:rPr lang="uk-UA" dirty="0" smtClean="0">
                <a:latin typeface="Arial Black" pitchFamily="34" charset="0"/>
              </a:rPr>
            </a:br>
            <a:r>
              <a:rPr lang="uk-UA" dirty="0" smtClean="0">
                <a:latin typeface="Arial Black" pitchFamily="34" charset="0"/>
              </a:rPr>
              <a:t>Випив доброго вина</a:t>
            </a:r>
            <a:br>
              <a:rPr lang="uk-UA" dirty="0" smtClean="0">
                <a:latin typeface="Arial Black" pitchFamily="34" charset="0"/>
              </a:rPr>
            </a:br>
            <a:r>
              <a:rPr lang="uk-UA" dirty="0" smtClean="0">
                <a:latin typeface="Arial Black" pitchFamily="34" charset="0"/>
              </a:rPr>
              <a:t>Залізний день.</a:t>
            </a:r>
          </a:p>
        </p:txBody>
      </p:sp>
      <p:sp>
        <p:nvSpPr>
          <p:cNvPr id="5" name="Прямоугольник 4"/>
          <p:cNvSpPr/>
          <p:nvPr/>
        </p:nvSpPr>
        <p:spPr>
          <a:xfrm>
            <a:off x="4716016" y="188640"/>
            <a:ext cx="7344816" cy="6186309"/>
          </a:xfrm>
          <a:prstGeom prst="rect">
            <a:avLst/>
          </a:prstGeom>
        </p:spPr>
        <p:txBody>
          <a:bodyPr wrap="square">
            <a:spAutoFit/>
          </a:bodyPr>
          <a:lstStyle/>
          <a:p>
            <a:pPr fontAlgn="base"/>
            <a:r>
              <a:rPr lang="uk-UA" dirty="0" smtClean="0">
                <a:solidFill>
                  <a:srgbClr val="000099"/>
                </a:solidFill>
                <a:latin typeface="Arial Black" pitchFamily="34" charset="0"/>
              </a:rPr>
              <a:t>III</a:t>
            </a:r>
          </a:p>
          <a:p>
            <a:pPr fontAlgn="base"/>
            <a:r>
              <a:rPr lang="uk-UA" dirty="0" smtClean="0">
                <a:latin typeface="Arial Black" pitchFamily="34" charset="0"/>
              </a:rPr>
              <a:t>Коливалося флейтами</a:t>
            </a:r>
            <a:br>
              <a:rPr lang="uk-UA" dirty="0" smtClean="0">
                <a:latin typeface="Arial Black" pitchFamily="34" charset="0"/>
              </a:rPr>
            </a:br>
            <a:r>
              <a:rPr lang="uk-UA" dirty="0" smtClean="0">
                <a:latin typeface="Arial Black" pitchFamily="34" charset="0"/>
              </a:rPr>
              <a:t>Там, де сонце зайшло.</a:t>
            </a:r>
            <a:br>
              <a:rPr lang="uk-UA" dirty="0" smtClean="0">
                <a:latin typeface="Arial Black" pitchFamily="34" charset="0"/>
              </a:rPr>
            </a:br>
            <a:r>
              <a:rPr lang="uk-UA" dirty="0" smtClean="0">
                <a:latin typeface="Arial Black" pitchFamily="34" charset="0"/>
              </a:rPr>
              <a:t>Навшпиньках підійшов вечір.</a:t>
            </a:r>
            <a:br>
              <a:rPr lang="uk-UA" dirty="0" smtClean="0">
                <a:latin typeface="Arial Black" pitchFamily="34" charset="0"/>
              </a:rPr>
            </a:br>
            <a:r>
              <a:rPr lang="uk-UA" dirty="0" smtClean="0">
                <a:latin typeface="Arial Black" pitchFamily="34" charset="0"/>
              </a:rPr>
              <a:t>Засвітив зорі,</a:t>
            </a:r>
            <a:br>
              <a:rPr lang="uk-UA" dirty="0" smtClean="0">
                <a:latin typeface="Arial Black" pitchFamily="34" charset="0"/>
              </a:rPr>
            </a:br>
            <a:r>
              <a:rPr lang="uk-UA" dirty="0" smtClean="0">
                <a:latin typeface="Arial Black" pitchFamily="34" charset="0"/>
              </a:rPr>
              <a:t>Прослав на травах тумани</a:t>
            </a:r>
            <a:br>
              <a:rPr lang="uk-UA" dirty="0" smtClean="0">
                <a:latin typeface="Arial Black" pitchFamily="34" charset="0"/>
              </a:rPr>
            </a:br>
            <a:r>
              <a:rPr lang="uk-UA" dirty="0" smtClean="0">
                <a:latin typeface="Arial Black" pitchFamily="34" charset="0"/>
              </a:rPr>
              <a:t>І, на вуста поклавши палець, —</a:t>
            </a:r>
            <a:br>
              <a:rPr lang="uk-UA" dirty="0" smtClean="0">
                <a:latin typeface="Arial Black" pitchFamily="34" charset="0"/>
              </a:rPr>
            </a:br>
            <a:r>
              <a:rPr lang="uk-UA" dirty="0" smtClean="0">
                <a:latin typeface="Arial Black" pitchFamily="34" charset="0"/>
              </a:rPr>
              <a:t>Ліг.</a:t>
            </a:r>
            <a:br>
              <a:rPr lang="uk-UA" dirty="0" smtClean="0">
                <a:latin typeface="Arial Black" pitchFamily="34" charset="0"/>
              </a:rPr>
            </a:br>
            <a:r>
              <a:rPr lang="uk-UA" dirty="0" smtClean="0">
                <a:latin typeface="Arial Black" pitchFamily="34" charset="0"/>
              </a:rPr>
              <a:t>Коливалося флейтами</a:t>
            </a:r>
            <a:br>
              <a:rPr lang="uk-UA" dirty="0" smtClean="0">
                <a:latin typeface="Arial Black" pitchFamily="34" charset="0"/>
              </a:rPr>
            </a:br>
            <a:r>
              <a:rPr lang="uk-UA" dirty="0" smtClean="0">
                <a:latin typeface="Arial Black" pitchFamily="34" charset="0"/>
              </a:rPr>
              <a:t>Там, де сонце зайшло.</a:t>
            </a:r>
          </a:p>
          <a:p>
            <a:pPr fontAlgn="base"/>
            <a:r>
              <a:rPr lang="uk-UA" dirty="0" smtClean="0">
                <a:solidFill>
                  <a:srgbClr val="000099"/>
                </a:solidFill>
                <a:latin typeface="Arial Black" pitchFamily="34" charset="0"/>
              </a:rPr>
              <a:t>IV</a:t>
            </a:r>
          </a:p>
          <a:p>
            <a:pPr fontAlgn="base"/>
            <a:r>
              <a:rPr lang="uk-UA" dirty="0" smtClean="0">
                <a:latin typeface="Arial Black" pitchFamily="34" charset="0"/>
              </a:rPr>
              <a:t>Укрийте мене, укрийте:</a:t>
            </a:r>
            <a:br>
              <a:rPr lang="uk-UA" dirty="0" smtClean="0">
                <a:latin typeface="Arial Black" pitchFamily="34" charset="0"/>
              </a:rPr>
            </a:br>
            <a:r>
              <a:rPr lang="uk-UA" dirty="0" smtClean="0">
                <a:latin typeface="Arial Black" pitchFamily="34" charset="0"/>
              </a:rPr>
              <a:t>Я — ніч, стара,</a:t>
            </a:r>
            <a:br>
              <a:rPr lang="uk-UA" dirty="0" smtClean="0">
                <a:latin typeface="Arial Black" pitchFamily="34" charset="0"/>
              </a:rPr>
            </a:br>
            <a:r>
              <a:rPr lang="uk-UA" dirty="0" smtClean="0">
                <a:latin typeface="Arial Black" pitchFamily="34" charset="0"/>
              </a:rPr>
              <a:t>Нездужаю.</a:t>
            </a:r>
            <a:br>
              <a:rPr lang="uk-UA" dirty="0" smtClean="0">
                <a:latin typeface="Arial Black" pitchFamily="34" charset="0"/>
              </a:rPr>
            </a:br>
            <a:r>
              <a:rPr lang="uk-UA" dirty="0" smtClean="0">
                <a:latin typeface="Arial Black" pitchFamily="34" charset="0"/>
              </a:rPr>
              <a:t>Одвіку в снах</a:t>
            </a:r>
            <a:br>
              <a:rPr lang="uk-UA" dirty="0" smtClean="0">
                <a:latin typeface="Arial Black" pitchFamily="34" charset="0"/>
              </a:rPr>
            </a:br>
            <a:r>
              <a:rPr lang="uk-UA" dirty="0" smtClean="0">
                <a:latin typeface="Arial Black" pitchFamily="34" charset="0"/>
              </a:rPr>
              <a:t>Мій чорний шлях.</a:t>
            </a:r>
            <a:br>
              <a:rPr lang="uk-UA" dirty="0" smtClean="0">
                <a:latin typeface="Arial Black" pitchFamily="34" charset="0"/>
              </a:rPr>
            </a:br>
            <a:r>
              <a:rPr lang="uk-UA" dirty="0" smtClean="0">
                <a:latin typeface="Arial Black" pitchFamily="34" charset="0"/>
              </a:rPr>
              <a:t>Покладіть отут м'яти,</a:t>
            </a:r>
            <a:br>
              <a:rPr lang="uk-UA" dirty="0" smtClean="0">
                <a:latin typeface="Arial Black" pitchFamily="34" charset="0"/>
              </a:rPr>
            </a:br>
            <a:r>
              <a:rPr lang="uk-UA" dirty="0" smtClean="0">
                <a:latin typeface="Arial Black" pitchFamily="34" charset="0"/>
              </a:rPr>
              <a:t>Та хай тополя шелестить.</a:t>
            </a:r>
            <a:br>
              <a:rPr lang="uk-UA" dirty="0" smtClean="0">
                <a:latin typeface="Arial Black" pitchFamily="34" charset="0"/>
              </a:rPr>
            </a:br>
            <a:r>
              <a:rPr lang="uk-UA" dirty="0" smtClean="0">
                <a:latin typeface="Arial Black" pitchFamily="34" charset="0"/>
              </a:rPr>
              <a:t>Укрийте мене, укрийте:</a:t>
            </a:r>
            <a:br>
              <a:rPr lang="uk-UA" dirty="0" smtClean="0">
                <a:latin typeface="Arial Black" pitchFamily="34" charset="0"/>
              </a:rPr>
            </a:br>
            <a:r>
              <a:rPr lang="uk-UA" dirty="0" smtClean="0">
                <a:latin typeface="Arial Black" pitchFamily="34" charset="0"/>
              </a:rPr>
              <a:t>Я — ніч, стара,</a:t>
            </a:r>
            <a:br>
              <a:rPr lang="uk-UA" dirty="0" smtClean="0">
                <a:latin typeface="Arial Black" pitchFamily="34" charset="0"/>
              </a:rPr>
            </a:br>
            <a:r>
              <a:rPr lang="uk-UA" dirty="0" smtClean="0">
                <a:latin typeface="Arial Black" pitchFamily="34" charset="0"/>
              </a:rPr>
              <a:t>Нездужаю.</a:t>
            </a:r>
          </a:p>
          <a:p>
            <a:pPr fontAlgn="base"/>
            <a:r>
              <a:rPr lang="uk-UA" dirty="0" smtClean="0">
                <a:solidFill>
                  <a:srgbClr val="000099"/>
                </a:solidFill>
                <a:latin typeface="Arial Black" pitchFamily="34" charset="0"/>
              </a:rPr>
              <a:t>1917</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2" name="Picture 4" descr="Мама зайчиха | Пикабу"/>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94214" name="Picture 6" descr="Ромашки - на прозрачном фоне | Ромашки, Цветы и Роспись цветов"/>
          <p:cNvPicPr>
            <a:picLocks noChangeAspect="1" noChangeArrowheads="1"/>
          </p:cNvPicPr>
          <p:nvPr/>
        </p:nvPicPr>
        <p:blipFill>
          <a:blip r:embed="rId3" cstate="print"/>
          <a:srcRect/>
          <a:stretch>
            <a:fillRect/>
          </a:stretch>
        </p:blipFill>
        <p:spPr bwMode="auto">
          <a:xfrm>
            <a:off x="-396552" y="5010149"/>
            <a:ext cx="2667000" cy="1847851"/>
          </a:xfrm>
          <a:prstGeom prst="rect">
            <a:avLst/>
          </a:prstGeom>
          <a:noFill/>
        </p:spPr>
      </p:pic>
      <p:pic>
        <p:nvPicPr>
          <p:cNvPr id="94216" name="Picture 8" descr="Ромашки - на прозрачном фоне | Ромашки, Цветы и Роспись цветов"/>
          <p:cNvPicPr>
            <a:picLocks noChangeAspect="1" noChangeArrowheads="1"/>
          </p:cNvPicPr>
          <p:nvPr/>
        </p:nvPicPr>
        <p:blipFill>
          <a:blip r:embed="rId3" cstate="print"/>
          <a:srcRect/>
          <a:stretch>
            <a:fillRect/>
          </a:stretch>
        </p:blipFill>
        <p:spPr bwMode="auto">
          <a:xfrm flipH="1">
            <a:off x="7452320" y="5131178"/>
            <a:ext cx="2016224" cy="1726822"/>
          </a:xfrm>
          <a:prstGeom prst="rect">
            <a:avLst/>
          </a:prstGeom>
          <a:noFill/>
        </p:spPr>
      </p:pic>
      <p:pic>
        <p:nvPicPr>
          <p:cNvPr id="94218" name="Picture 10" descr="Ромашки - на прозрачном фоне"/>
          <p:cNvPicPr>
            <a:picLocks noChangeAspect="1" noChangeArrowheads="1"/>
          </p:cNvPicPr>
          <p:nvPr/>
        </p:nvPicPr>
        <p:blipFill>
          <a:blip r:embed="rId4" cstate="print"/>
          <a:srcRect/>
          <a:stretch>
            <a:fillRect/>
          </a:stretch>
        </p:blipFill>
        <p:spPr bwMode="auto">
          <a:xfrm>
            <a:off x="5436096" y="3789040"/>
            <a:ext cx="2805906" cy="3068960"/>
          </a:xfrm>
          <a:prstGeom prst="rect">
            <a:avLst/>
          </a:prstGeom>
          <a:noFill/>
        </p:spPr>
      </p:pic>
      <p:pic>
        <p:nvPicPr>
          <p:cNvPr id="7" name="Picture 10" descr="Ромашки - на прозрачном фоне"/>
          <p:cNvPicPr>
            <a:picLocks noChangeAspect="1" noChangeArrowheads="1"/>
          </p:cNvPicPr>
          <p:nvPr/>
        </p:nvPicPr>
        <p:blipFill>
          <a:blip r:embed="rId4" cstate="print"/>
          <a:srcRect/>
          <a:stretch>
            <a:fillRect/>
          </a:stretch>
        </p:blipFill>
        <p:spPr bwMode="auto">
          <a:xfrm flipH="1">
            <a:off x="1043608" y="3789040"/>
            <a:ext cx="3032720" cy="3068960"/>
          </a:xfrm>
          <a:prstGeom prst="rect">
            <a:avLst/>
          </a:prstGeom>
          <a:noFill/>
        </p:spPr>
      </p:pic>
      <p:pic>
        <p:nvPicPr>
          <p:cNvPr id="94220" name="Picture 12" descr="Flores Ilustraciones en PNG para Artesanía y Diseños Primave ..."/>
          <p:cNvPicPr>
            <a:picLocks noChangeAspect="1" noChangeArrowheads="1"/>
          </p:cNvPicPr>
          <p:nvPr/>
        </p:nvPicPr>
        <p:blipFill>
          <a:blip r:embed="rId5" cstate="print"/>
          <a:srcRect/>
          <a:stretch>
            <a:fillRect/>
          </a:stretch>
        </p:blipFill>
        <p:spPr bwMode="auto">
          <a:xfrm>
            <a:off x="2627784" y="5517232"/>
            <a:ext cx="4404511" cy="1772816"/>
          </a:xfrm>
          <a:prstGeom prst="rect">
            <a:avLst/>
          </a:prstGeom>
          <a:noFill/>
        </p:spPr>
      </p:pic>
      <p:sp>
        <p:nvSpPr>
          <p:cNvPr id="8" name="Прямоугольник 7"/>
          <p:cNvSpPr/>
          <p:nvPr/>
        </p:nvSpPr>
        <p:spPr>
          <a:xfrm>
            <a:off x="0" y="332656"/>
            <a:ext cx="3779912" cy="1754326"/>
          </a:xfrm>
          <a:prstGeom prst="rect">
            <a:avLst/>
          </a:prstGeom>
        </p:spPr>
        <p:txBody>
          <a:bodyPr wrap="square">
            <a:spAutoFit/>
          </a:bodyPr>
          <a:lstStyle/>
          <a:p>
            <a:pPr lvl="0" indent="269875" algn="ctr" fontAlgn="base">
              <a:spcBef>
                <a:spcPct val="0"/>
              </a:spcBef>
              <a:spcAft>
                <a:spcPct val="0"/>
              </a:spcAft>
            </a:pPr>
            <a:r>
              <a:rPr lang="uk-UA" dirty="0" smtClean="0">
                <a:solidFill>
                  <a:schemeClr val="bg1"/>
                </a:solidFill>
                <a:latin typeface="Arial Black" pitchFamily="34" charset="0"/>
                <a:ea typeface="Times New Roman" pitchFamily="18" charset="0"/>
                <a:cs typeface="Arial" pitchFamily="34" charset="0"/>
              </a:rPr>
              <a:t>У мініатюрі </a:t>
            </a:r>
            <a:r>
              <a:rPr lang="uk-UA" b="1" dirty="0" smtClean="0">
                <a:solidFill>
                  <a:srgbClr val="FFFF00"/>
                </a:solidFill>
                <a:latin typeface="Arial Black" pitchFamily="34" charset="0"/>
                <a:ea typeface="Times New Roman" pitchFamily="18" charset="0"/>
                <a:cs typeface="Arial" pitchFamily="34" charset="0"/>
              </a:rPr>
              <a:t>«Пастелі»</a:t>
            </a:r>
            <a:r>
              <a:rPr lang="uk-UA" b="1" dirty="0" smtClean="0">
                <a:solidFill>
                  <a:schemeClr val="bg1"/>
                </a:solidFill>
                <a:latin typeface="Arial Black" pitchFamily="34" charset="0"/>
                <a:ea typeface="Times New Roman" pitchFamily="18" charset="0"/>
                <a:cs typeface="Arial" pitchFamily="34" charset="0"/>
              </a:rPr>
              <a:t> </a:t>
            </a:r>
            <a:r>
              <a:rPr lang="uk-UA" dirty="0" smtClean="0">
                <a:solidFill>
                  <a:schemeClr val="bg1"/>
                </a:solidFill>
                <a:latin typeface="Arial Black" pitchFamily="34" charset="0"/>
                <a:ea typeface="Times New Roman" pitchFamily="18" charset="0"/>
                <a:cs typeface="Arial" pitchFamily="34" charset="0"/>
              </a:rPr>
              <a:t>поет створює символічний образ свіжого ранку: </a:t>
            </a:r>
            <a:r>
              <a:rPr lang="uk-UA" dirty="0" smtClean="0">
                <a:solidFill>
                  <a:srgbClr val="00B0F0"/>
                </a:solidFill>
                <a:latin typeface="Arial Black" pitchFamily="34" charset="0"/>
                <a:ea typeface="Times New Roman" pitchFamily="18" charset="0"/>
                <a:cs typeface="Arial" pitchFamily="34" charset="0"/>
              </a:rPr>
              <a:t>зайчиха, </a:t>
            </a:r>
            <a:r>
              <a:rPr lang="uk-UA" dirty="0" smtClean="0">
                <a:solidFill>
                  <a:schemeClr val="bg1"/>
                </a:solidFill>
                <a:latin typeface="Arial Black" pitchFamily="34" charset="0"/>
                <a:ea typeface="Times New Roman" pitchFamily="18" charset="0"/>
                <a:cs typeface="Arial" pitchFamily="34" charset="0"/>
              </a:rPr>
              <a:t>що «сидить, грається, ромашкам очі розтулює»</a:t>
            </a:r>
            <a:r>
              <a:rPr lang="en-US" dirty="0" smtClean="0">
                <a:solidFill>
                  <a:schemeClr val="bg1"/>
                </a:solidFill>
                <a:latin typeface="Arial Black" pitchFamily="34" charset="0"/>
                <a:ea typeface="Times New Roman" pitchFamily="18" charset="0"/>
                <a:cs typeface="Arial" pitchFamily="34" charset="0"/>
              </a:rPr>
              <a:t>…</a:t>
            </a:r>
            <a:endParaRPr lang="uk-UA" dirty="0" smtClean="0">
              <a:solidFill>
                <a:schemeClr val="bg1"/>
              </a:solidFill>
              <a:latin typeface="Arial Black" pitchFamily="34" charset="0"/>
              <a:ea typeface="Times New Roman" pitchFamily="18" charset="0"/>
              <a:cs typeface="Arial" pitchFamily="34" charset="0"/>
            </a:endParaRPr>
          </a:p>
        </p:txBody>
      </p:sp>
      <p:pic>
        <p:nvPicPr>
          <p:cNvPr id="9" name="Picture 4" descr="Похожее изображение"/>
          <p:cNvPicPr>
            <a:picLocks noChangeAspect="1" noChangeArrowheads="1"/>
          </p:cNvPicPr>
          <p:nvPr/>
        </p:nvPicPr>
        <p:blipFill>
          <a:blip r:embed="rId6" cstate="print"/>
          <a:srcRect/>
          <a:stretch>
            <a:fillRect/>
          </a:stretch>
        </p:blipFill>
        <p:spPr bwMode="auto">
          <a:xfrm>
            <a:off x="5796136" y="0"/>
            <a:ext cx="2808312" cy="1928375"/>
          </a:xfrm>
          <a:prstGeom prst="rect">
            <a:avLst/>
          </a:prstGeom>
          <a:noFill/>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descr="Утро в деревне. Photographer Artem Kolupahin"/>
          <p:cNvPicPr>
            <a:picLocks noChangeAspect="1" noChangeArrowheads="1"/>
          </p:cNvPicPr>
          <p:nvPr/>
        </p:nvPicPr>
        <p:blipFill>
          <a:blip r:embed="rId2" cstate="print"/>
          <a:srcRect/>
          <a:stretch>
            <a:fillRect/>
          </a:stretch>
        </p:blipFill>
        <p:spPr bwMode="auto">
          <a:xfrm>
            <a:off x="0" y="0"/>
            <a:ext cx="9151382" cy="6858000"/>
          </a:xfrm>
          <a:prstGeom prst="rect">
            <a:avLst/>
          </a:prstGeom>
          <a:noFill/>
        </p:spPr>
      </p:pic>
      <p:sp>
        <p:nvSpPr>
          <p:cNvPr id="5" name="Прямоугольник 4"/>
          <p:cNvSpPr/>
          <p:nvPr/>
        </p:nvSpPr>
        <p:spPr>
          <a:xfrm>
            <a:off x="1115616" y="260648"/>
            <a:ext cx="6912768" cy="923330"/>
          </a:xfrm>
          <a:prstGeom prst="rect">
            <a:avLst/>
          </a:prstGeom>
        </p:spPr>
        <p:txBody>
          <a:bodyPr wrap="square">
            <a:spAutoFit/>
          </a:bodyPr>
          <a:lstStyle/>
          <a:p>
            <a:pPr lvl="0" indent="269875" algn="ctr" fontAlgn="base">
              <a:spcBef>
                <a:spcPct val="0"/>
              </a:spcBef>
              <a:spcAft>
                <a:spcPct val="0"/>
              </a:spcAft>
            </a:pPr>
            <a:r>
              <a:rPr lang="uk-UA" dirty="0" smtClean="0">
                <a:solidFill>
                  <a:srgbClr val="FFFF00"/>
                </a:solidFill>
                <a:latin typeface="Arial Black" pitchFamily="34" charset="0"/>
                <a:ea typeface="Times New Roman" pitchFamily="18" charset="0"/>
                <a:cs typeface="Arial" pitchFamily="34" charset="0"/>
              </a:rPr>
              <a:t>а «півні чорний плащ ночі вогняними нитками сточують» (вогняні нитки — це сонячні промені, які розріджують темінь ночі). </a:t>
            </a:r>
          </a:p>
        </p:txBody>
      </p:sp>
      <p:pic>
        <p:nvPicPr>
          <p:cNvPr id="1028" name="Picture 4" descr="Кира-скрап - клипарт и рамки на прозрачном фоне"/>
          <p:cNvPicPr>
            <a:picLocks noChangeAspect="1" noChangeArrowheads="1"/>
          </p:cNvPicPr>
          <p:nvPr/>
        </p:nvPicPr>
        <p:blipFill>
          <a:blip r:embed="rId3" cstate="print"/>
          <a:srcRect/>
          <a:stretch>
            <a:fillRect/>
          </a:stretch>
        </p:blipFill>
        <p:spPr bwMode="auto">
          <a:xfrm>
            <a:off x="755576" y="3140968"/>
            <a:ext cx="670066" cy="974642"/>
          </a:xfrm>
          <a:prstGeom prst="rect">
            <a:avLst/>
          </a:prstGeom>
          <a:noFill/>
        </p:spPr>
      </p:pic>
      <p:pic>
        <p:nvPicPr>
          <p:cNvPr id="1030" name="Picture 6" descr="Cock-transparent-png-images-free-download-005 - Free Transparent ..."/>
          <p:cNvPicPr>
            <a:picLocks noChangeAspect="1" noChangeArrowheads="1"/>
          </p:cNvPicPr>
          <p:nvPr/>
        </p:nvPicPr>
        <p:blipFill>
          <a:blip r:embed="rId4" cstate="print"/>
          <a:srcRect/>
          <a:stretch>
            <a:fillRect/>
          </a:stretch>
        </p:blipFill>
        <p:spPr bwMode="auto">
          <a:xfrm>
            <a:off x="2339752" y="3356992"/>
            <a:ext cx="720080" cy="831666"/>
          </a:xfrm>
          <a:prstGeom prst="rect">
            <a:avLst/>
          </a:prstGeom>
          <a:noFill/>
        </p:spPr>
      </p:pic>
      <p:pic>
        <p:nvPicPr>
          <p:cNvPr id="1032" name="Picture 8" descr="Cock-transparent-png-images-free-download-009 - Free Transparent ..."/>
          <p:cNvPicPr>
            <a:picLocks noChangeAspect="1" noChangeArrowheads="1"/>
          </p:cNvPicPr>
          <p:nvPr/>
        </p:nvPicPr>
        <p:blipFill>
          <a:blip r:embed="rId5" cstate="print"/>
          <a:srcRect/>
          <a:stretch>
            <a:fillRect/>
          </a:stretch>
        </p:blipFill>
        <p:spPr bwMode="auto">
          <a:xfrm>
            <a:off x="3635896" y="2996952"/>
            <a:ext cx="432048" cy="658860"/>
          </a:xfrm>
          <a:prstGeom prst="rect">
            <a:avLst/>
          </a:prstGeom>
          <a:noFill/>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Утро в деревне | Пикабу"/>
          <p:cNvPicPr>
            <a:picLocks noChangeAspect="1" noChangeArrowheads="1"/>
          </p:cNvPicPr>
          <p:nvPr/>
        </p:nvPicPr>
        <p:blipFill>
          <a:blip r:embed="rId2" cstate="print"/>
          <a:srcRect r="13776" b="32723"/>
          <a:stretch>
            <a:fillRect/>
          </a:stretch>
        </p:blipFill>
        <p:spPr bwMode="auto">
          <a:xfrm>
            <a:off x="1" y="0"/>
            <a:ext cx="9143999" cy="6858000"/>
          </a:xfrm>
          <a:prstGeom prst="rect">
            <a:avLst/>
          </a:prstGeom>
          <a:noFill/>
        </p:spPr>
      </p:pic>
      <p:sp>
        <p:nvSpPr>
          <p:cNvPr id="4" name="Прямоугольник 3"/>
          <p:cNvSpPr/>
          <p:nvPr/>
        </p:nvSpPr>
        <p:spPr>
          <a:xfrm>
            <a:off x="1331640" y="0"/>
            <a:ext cx="7416824" cy="1477328"/>
          </a:xfrm>
          <a:prstGeom prst="rect">
            <a:avLst/>
          </a:prstGeom>
        </p:spPr>
        <p:txBody>
          <a:bodyPr wrap="square">
            <a:spAutoFit/>
          </a:bodyPr>
          <a:lstStyle/>
          <a:p>
            <a:pPr lvl="0" indent="269875" algn="ctr" fontAlgn="base">
              <a:spcBef>
                <a:spcPct val="0"/>
              </a:spcBef>
              <a:spcAft>
                <a:spcPct val="0"/>
              </a:spcAft>
            </a:pPr>
            <a:r>
              <a:rPr lang="uk-UA" dirty="0" smtClean="0">
                <a:solidFill>
                  <a:schemeClr val="bg1"/>
                </a:solidFill>
                <a:latin typeface="Arial Black" pitchFamily="34" charset="0"/>
                <a:ea typeface="Times New Roman" pitchFamily="18" charset="0"/>
                <a:cs typeface="Arial" pitchFamily="34" charset="0"/>
              </a:rPr>
              <a:t>У такій малесенькій мініатюрі представлена навдивовижу багатюща палітра барв: зайчик асоціюється з сірим, світанок — з веселковими переливами; пелюстки у ромашок білі, а їхні «очі» — жовті; плащ чорний, нитки вогняні.</a:t>
            </a:r>
            <a:endParaRPr lang="ru-RU" dirty="0" smtClean="0">
              <a:solidFill>
                <a:schemeClr val="bg1"/>
              </a:solidFill>
              <a:latin typeface="Arial Black" pitchFamily="34" charset="0"/>
              <a:cs typeface="Arial" pitchFamily="34" charset="0"/>
            </a:endParaRPr>
          </a:p>
        </p:txBody>
      </p:sp>
      <p:pic>
        <p:nvPicPr>
          <p:cNvPr id="5" name="Picture 6" descr="Ромашки - на прозрачном фоне | Ромашки, Цветы и Роспись цветов"/>
          <p:cNvPicPr>
            <a:picLocks noChangeAspect="1" noChangeArrowheads="1"/>
          </p:cNvPicPr>
          <p:nvPr/>
        </p:nvPicPr>
        <p:blipFill>
          <a:blip r:embed="rId3" cstate="print"/>
          <a:srcRect/>
          <a:stretch>
            <a:fillRect/>
          </a:stretch>
        </p:blipFill>
        <p:spPr bwMode="auto">
          <a:xfrm>
            <a:off x="1835696" y="5013176"/>
            <a:ext cx="727503" cy="504056"/>
          </a:xfrm>
          <a:prstGeom prst="rect">
            <a:avLst/>
          </a:prstGeom>
          <a:noFill/>
        </p:spPr>
      </p:pic>
      <p:pic>
        <p:nvPicPr>
          <p:cNvPr id="6" name="Picture 6" descr="Ромашки - на прозрачном фоне | Ромашки, Цветы и Роспись цветов"/>
          <p:cNvPicPr>
            <a:picLocks noChangeAspect="1" noChangeArrowheads="1"/>
          </p:cNvPicPr>
          <p:nvPr/>
        </p:nvPicPr>
        <p:blipFill>
          <a:blip r:embed="rId3" cstate="print"/>
          <a:srcRect/>
          <a:stretch>
            <a:fillRect/>
          </a:stretch>
        </p:blipFill>
        <p:spPr bwMode="auto">
          <a:xfrm>
            <a:off x="2699792" y="4869160"/>
            <a:ext cx="727503" cy="504056"/>
          </a:xfrm>
          <a:prstGeom prst="rect">
            <a:avLst/>
          </a:prstGeom>
          <a:noFill/>
        </p:spPr>
      </p:pic>
      <p:pic>
        <p:nvPicPr>
          <p:cNvPr id="7" name="Picture 6" descr="Ромашки - на прозрачном фоне | Ромашки, Цветы и Роспись цветов"/>
          <p:cNvPicPr>
            <a:picLocks noChangeAspect="1" noChangeArrowheads="1"/>
          </p:cNvPicPr>
          <p:nvPr/>
        </p:nvPicPr>
        <p:blipFill>
          <a:blip r:embed="rId3" cstate="print"/>
          <a:srcRect/>
          <a:stretch>
            <a:fillRect/>
          </a:stretch>
        </p:blipFill>
        <p:spPr bwMode="auto">
          <a:xfrm rot="1369185">
            <a:off x="3491880" y="4653136"/>
            <a:ext cx="727503" cy="504056"/>
          </a:xfrm>
          <a:prstGeom prst="rect">
            <a:avLst/>
          </a:prstGeom>
          <a:noFill/>
        </p:spPr>
      </p:pic>
      <p:pic>
        <p:nvPicPr>
          <p:cNvPr id="8" name="Picture 12" descr="Flores Ilustraciones en PNG para Artesanía y Diseños Primave ..."/>
          <p:cNvPicPr>
            <a:picLocks noChangeAspect="1" noChangeArrowheads="1"/>
          </p:cNvPicPr>
          <p:nvPr/>
        </p:nvPicPr>
        <p:blipFill>
          <a:blip r:embed="rId4" cstate="print"/>
          <a:srcRect/>
          <a:stretch>
            <a:fillRect/>
          </a:stretch>
        </p:blipFill>
        <p:spPr bwMode="auto">
          <a:xfrm>
            <a:off x="1" y="5517232"/>
            <a:ext cx="3059832" cy="1772816"/>
          </a:xfrm>
          <a:prstGeom prst="rect">
            <a:avLst/>
          </a:prstGeom>
          <a:noFill/>
        </p:spPr>
      </p:pic>
      <p:pic>
        <p:nvPicPr>
          <p:cNvPr id="9" name="Picture 12" descr="Flores Ilustraciones en PNG para Artesanía y Diseños Primave ..."/>
          <p:cNvPicPr>
            <a:picLocks noChangeAspect="1" noChangeArrowheads="1"/>
          </p:cNvPicPr>
          <p:nvPr/>
        </p:nvPicPr>
        <p:blipFill>
          <a:blip r:embed="rId4" cstate="print"/>
          <a:srcRect/>
          <a:stretch>
            <a:fillRect/>
          </a:stretch>
        </p:blipFill>
        <p:spPr bwMode="auto">
          <a:xfrm flipH="1">
            <a:off x="6012160" y="5589240"/>
            <a:ext cx="3131840" cy="1772816"/>
          </a:xfrm>
          <a:prstGeom prst="rect">
            <a:avLst/>
          </a:prstGeom>
          <a:noFill/>
        </p:spPr>
      </p:pic>
      <p:pic>
        <p:nvPicPr>
          <p:cNvPr id="10" name="Picture 12" descr="Flores Ilustraciones en PNG para Artesanía y Diseños Primave ..."/>
          <p:cNvPicPr>
            <a:picLocks noChangeAspect="1" noChangeArrowheads="1"/>
          </p:cNvPicPr>
          <p:nvPr/>
        </p:nvPicPr>
        <p:blipFill>
          <a:blip r:embed="rId4" cstate="print"/>
          <a:srcRect/>
          <a:stretch>
            <a:fillRect/>
          </a:stretch>
        </p:blipFill>
        <p:spPr bwMode="auto">
          <a:xfrm>
            <a:off x="152401" y="5669632"/>
            <a:ext cx="3059832" cy="1772816"/>
          </a:xfrm>
          <a:prstGeom prst="rect">
            <a:avLst/>
          </a:prstGeom>
          <a:noFill/>
        </p:spPr>
      </p:pic>
      <p:pic>
        <p:nvPicPr>
          <p:cNvPr id="11" name="Picture 12" descr="Flores Ilustraciones en PNG para Artesanía y Diseños Primave ..."/>
          <p:cNvPicPr>
            <a:picLocks noChangeAspect="1" noChangeArrowheads="1"/>
          </p:cNvPicPr>
          <p:nvPr/>
        </p:nvPicPr>
        <p:blipFill>
          <a:blip r:embed="rId4" cstate="print"/>
          <a:srcRect/>
          <a:stretch>
            <a:fillRect/>
          </a:stretch>
        </p:blipFill>
        <p:spPr bwMode="auto">
          <a:xfrm flipH="1">
            <a:off x="6164560" y="5741640"/>
            <a:ext cx="3131840" cy="1772816"/>
          </a:xfrm>
          <a:prstGeom prst="rect">
            <a:avLst/>
          </a:prstGeom>
          <a:noFill/>
        </p:spPr>
      </p:pic>
      <p:pic>
        <p:nvPicPr>
          <p:cNvPr id="12" name="Picture 6" descr="Cock-transparent-png-images-free-download-005 - Free Transparent ..."/>
          <p:cNvPicPr>
            <a:picLocks noChangeAspect="1" noChangeArrowheads="1"/>
          </p:cNvPicPr>
          <p:nvPr/>
        </p:nvPicPr>
        <p:blipFill>
          <a:blip r:embed="rId5" cstate="print"/>
          <a:srcRect/>
          <a:stretch>
            <a:fillRect/>
          </a:stretch>
        </p:blipFill>
        <p:spPr bwMode="auto">
          <a:xfrm>
            <a:off x="7308304" y="5013176"/>
            <a:ext cx="1080120" cy="1247499"/>
          </a:xfrm>
          <a:prstGeom prst="rect">
            <a:avLst/>
          </a:prstGeom>
          <a:noFill/>
        </p:spPr>
      </p:pic>
      <p:pic>
        <p:nvPicPr>
          <p:cNvPr id="13" name="Picture 4" descr="Кира-скрап - клипарт и рамки на прозрачном фоне"/>
          <p:cNvPicPr>
            <a:picLocks noChangeAspect="1" noChangeArrowheads="1"/>
          </p:cNvPicPr>
          <p:nvPr/>
        </p:nvPicPr>
        <p:blipFill>
          <a:blip r:embed="rId6" cstate="print"/>
          <a:srcRect/>
          <a:stretch>
            <a:fillRect/>
          </a:stretch>
        </p:blipFill>
        <p:spPr bwMode="auto">
          <a:xfrm>
            <a:off x="899592" y="4515666"/>
            <a:ext cx="814082" cy="1184120"/>
          </a:xfrm>
          <a:prstGeom prst="rect">
            <a:avLst/>
          </a:prstGeom>
          <a:noFill/>
        </p:spPr>
      </p:pic>
      <p:pic>
        <p:nvPicPr>
          <p:cNvPr id="14" name="Picture 8" descr="Cock-transparent-png-images-free-download-009 - Free Transparent ..."/>
          <p:cNvPicPr>
            <a:picLocks noChangeAspect="1" noChangeArrowheads="1"/>
          </p:cNvPicPr>
          <p:nvPr/>
        </p:nvPicPr>
        <p:blipFill>
          <a:blip r:embed="rId7" cstate="print"/>
          <a:srcRect/>
          <a:stretch>
            <a:fillRect/>
          </a:stretch>
        </p:blipFill>
        <p:spPr bwMode="auto">
          <a:xfrm>
            <a:off x="5364088" y="5210849"/>
            <a:ext cx="1080120" cy="1647151"/>
          </a:xfrm>
          <a:prstGeom prst="rect">
            <a:avLst/>
          </a:prstGeom>
          <a:noFill/>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Рассвет у мостика в деревне - National Geographic Россия: красота ..."/>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Прямоугольник 2"/>
          <p:cNvSpPr/>
          <p:nvPr/>
        </p:nvSpPr>
        <p:spPr>
          <a:xfrm>
            <a:off x="251520" y="5301208"/>
            <a:ext cx="8892480" cy="1323439"/>
          </a:xfrm>
          <a:prstGeom prst="rect">
            <a:avLst/>
          </a:prstGeom>
        </p:spPr>
        <p:txBody>
          <a:bodyPr wrap="square">
            <a:spAutoFit/>
          </a:bodyPr>
          <a:lstStyle/>
          <a:p>
            <a:pPr lvl="0" indent="269875" algn="ctr" eaLnBrk="0" fontAlgn="base" hangingPunct="0">
              <a:spcBef>
                <a:spcPct val="0"/>
              </a:spcBef>
              <a:spcAft>
                <a:spcPct val="0"/>
              </a:spcAft>
            </a:pPr>
            <a:r>
              <a:rPr lang="uk-UA" sz="2000" dirty="0" smtClean="0">
                <a:solidFill>
                  <a:schemeClr val="bg1"/>
                </a:solidFill>
                <a:latin typeface="Arial Black" pitchFamily="34" charset="0"/>
                <a:ea typeface="Times New Roman" pitchFamily="18" charset="0"/>
                <a:cs typeface="Arial" pitchFamily="34" charset="0"/>
              </a:rPr>
              <a:t>Майстерно використовує письменник строфічне кільце — композиційний прийом, який полягає в повторенні однакових слів на початку і в кінці поезії. Епістрофа «пробіг зайчик» засвідчує народження ранку.</a:t>
            </a:r>
            <a:endParaRPr lang="uk-UA" sz="2000" dirty="0" smtClean="0">
              <a:solidFill>
                <a:schemeClr val="bg1"/>
              </a:solidFill>
              <a:latin typeface="Arial Black" pitchFamily="34" charset="0"/>
              <a:cs typeface="Arial" pitchFamily="34"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Desktop Wallpapers Rays of light Nature Fields papaver sunrise and"/>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Прямоугольник 2"/>
          <p:cNvSpPr/>
          <p:nvPr/>
        </p:nvSpPr>
        <p:spPr>
          <a:xfrm>
            <a:off x="251520" y="3933056"/>
            <a:ext cx="4572000" cy="2585323"/>
          </a:xfrm>
          <a:prstGeom prst="rect">
            <a:avLst/>
          </a:prstGeom>
        </p:spPr>
        <p:txBody>
          <a:bodyPr>
            <a:spAutoFit/>
          </a:bodyPr>
          <a:lstStyle/>
          <a:p>
            <a:pPr fontAlgn="base"/>
            <a:r>
              <a:rPr lang="uk-UA" dirty="0" smtClean="0">
                <a:solidFill>
                  <a:schemeClr val="bg1"/>
                </a:solidFill>
                <a:latin typeface="Arial Black" pitchFamily="34" charset="0"/>
              </a:rPr>
              <a:t>Коливалося флейтами</a:t>
            </a:r>
            <a:br>
              <a:rPr lang="uk-UA" dirty="0" smtClean="0">
                <a:solidFill>
                  <a:schemeClr val="bg1"/>
                </a:solidFill>
                <a:latin typeface="Arial Black" pitchFamily="34" charset="0"/>
              </a:rPr>
            </a:br>
            <a:r>
              <a:rPr lang="uk-UA" dirty="0" smtClean="0">
                <a:solidFill>
                  <a:schemeClr val="bg1"/>
                </a:solidFill>
                <a:latin typeface="Arial Black" pitchFamily="34" charset="0"/>
              </a:rPr>
              <a:t>Там, де сонце зайшло.</a:t>
            </a:r>
            <a:br>
              <a:rPr lang="uk-UA" dirty="0" smtClean="0">
                <a:solidFill>
                  <a:schemeClr val="bg1"/>
                </a:solidFill>
                <a:latin typeface="Arial Black" pitchFamily="34" charset="0"/>
              </a:rPr>
            </a:br>
            <a:r>
              <a:rPr lang="uk-UA" dirty="0" smtClean="0">
                <a:solidFill>
                  <a:schemeClr val="bg1"/>
                </a:solidFill>
                <a:latin typeface="Arial Black" pitchFamily="34" charset="0"/>
              </a:rPr>
              <a:t>Навшпиньках підійшов вечір.</a:t>
            </a:r>
            <a:br>
              <a:rPr lang="uk-UA" dirty="0" smtClean="0">
                <a:solidFill>
                  <a:schemeClr val="bg1"/>
                </a:solidFill>
                <a:latin typeface="Arial Black" pitchFamily="34" charset="0"/>
              </a:rPr>
            </a:br>
            <a:r>
              <a:rPr lang="uk-UA" dirty="0" smtClean="0">
                <a:solidFill>
                  <a:schemeClr val="bg1"/>
                </a:solidFill>
                <a:latin typeface="Arial Black" pitchFamily="34" charset="0"/>
              </a:rPr>
              <a:t>Засвітив зорі,</a:t>
            </a:r>
            <a:br>
              <a:rPr lang="uk-UA" dirty="0" smtClean="0">
                <a:solidFill>
                  <a:schemeClr val="bg1"/>
                </a:solidFill>
                <a:latin typeface="Arial Black" pitchFamily="34" charset="0"/>
              </a:rPr>
            </a:br>
            <a:r>
              <a:rPr lang="uk-UA" dirty="0" smtClean="0">
                <a:solidFill>
                  <a:schemeClr val="bg1"/>
                </a:solidFill>
                <a:latin typeface="Arial Black" pitchFamily="34" charset="0"/>
              </a:rPr>
              <a:t>Прослав на травах тумани</a:t>
            </a:r>
            <a:br>
              <a:rPr lang="uk-UA" dirty="0" smtClean="0">
                <a:solidFill>
                  <a:schemeClr val="bg1"/>
                </a:solidFill>
                <a:latin typeface="Arial Black" pitchFamily="34" charset="0"/>
              </a:rPr>
            </a:br>
            <a:r>
              <a:rPr lang="uk-UA" dirty="0" smtClean="0">
                <a:solidFill>
                  <a:schemeClr val="bg1"/>
                </a:solidFill>
                <a:latin typeface="Arial Black" pitchFamily="34" charset="0"/>
              </a:rPr>
              <a:t>І, на вуста поклавши палець, —</a:t>
            </a:r>
            <a:br>
              <a:rPr lang="uk-UA" dirty="0" smtClean="0">
                <a:solidFill>
                  <a:schemeClr val="bg1"/>
                </a:solidFill>
                <a:latin typeface="Arial Black" pitchFamily="34" charset="0"/>
              </a:rPr>
            </a:br>
            <a:r>
              <a:rPr lang="uk-UA" dirty="0" smtClean="0">
                <a:solidFill>
                  <a:schemeClr val="bg1"/>
                </a:solidFill>
                <a:latin typeface="Arial Black" pitchFamily="34" charset="0"/>
              </a:rPr>
              <a:t>Ліг.</a:t>
            </a:r>
            <a:br>
              <a:rPr lang="uk-UA" dirty="0" smtClean="0">
                <a:solidFill>
                  <a:schemeClr val="bg1"/>
                </a:solidFill>
                <a:latin typeface="Arial Black" pitchFamily="34" charset="0"/>
              </a:rPr>
            </a:br>
            <a:r>
              <a:rPr lang="uk-UA" dirty="0" smtClean="0">
                <a:solidFill>
                  <a:schemeClr val="bg1"/>
                </a:solidFill>
                <a:latin typeface="Arial Black" pitchFamily="34" charset="0"/>
              </a:rPr>
              <a:t>Коливалося флейтами</a:t>
            </a:r>
            <a:br>
              <a:rPr lang="uk-UA" dirty="0" smtClean="0">
                <a:solidFill>
                  <a:schemeClr val="bg1"/>
                </a:solidFill>
                <a:latin typeface="Arial Black" pitchFamily="34" charset="0"/>
              </a:rPr>
            </a:br>
            <a:r>
              <a:rPr lang="uk-UA" dirty="0" smtClean="0">
                <a:solidFill>
                  <a:schemeClr val="bg1"/>
                </a:solidFill>
                <a:latin typeface="Arial Black" pitchFamily="34" charset="0"/>
              </a:rPr>
              <a:t>Там, де сонце зайшло.</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8" name="Picture 4" descr="Red Sky Path Field Poppies wallpapers | Red Sky Path Field Poppies ..."/>
          <p:cNvPicPr>
            <a:picLocks noChangeAspect="1" noChangeArrowheads="1"/>
          </p:cNvPicPr>
          <p:nvPr/>
        </p:nvPicPr>
        <p:blipFill>
          <a:blip r:embed="rId2" cstate="print"/>
          <a:srcRect/>
          <a:stretch>
            <a:fillRect/>
          </a:stretch>
        </p:blipFill>
        <p:spPr bwMode="auto">
          <a:xfrm>
            <a:off x="0" y="0"/>
            <a:ext cx="9242210" cy="6858000"/>
          </a:xfrm>
          <a:prstGeom prst="rect">
            <a:avLst/>
          </a:prstGeom>
          <a:noFill/>
        </p:spPr>
      </p:pic>
      <p:sp>
        <p:nvSpPr>
          <p:cNvPr id="6" name="Прямоугольник 5"/>
          <p:cNvSpPr/>
          <p:nvPr/>
        </p:nvSpPr>
        <p:spPr>
          <a:xfrm>
            <a:off x="539552" y="0"/>
            <a:ext cx="8604448" cy="2862322"/>
          </a:xfrm>
          <a:prstGeom prst="rect">
            <a:avLst/>
          </a:prstGeom>
        </p:spPr>
        <p:txBody>
          <a:bodyPr wrap="square">
            <a:spAutoFit/>
          </a:bodyPr>
          <a:lstStyle/>
          <a:p>
            <a:pPr algn="ctr"/>
            <a:r>
              <a:rPr lang="uk-UA" dirty="0" smtClean="0">
                <a:solidFill>
                  <a:schemeClr val="bg1"/>
                </a:solidFill>
                <a:latin typeface="Arial Black" pitchFamily="34" charset="0"/>
              </a:rPr>
              <a:t>У  III частині  поезії </a:t>
            </a:r>
            <a:r>
              <a:rPr lang="uk-UA" b="1" i="1" dirty="0" smtClean="0">
                <a:solidFill>
                  <a:schemeClr val="bg1"/>
                </a:solidFill>
                <a:latin typeface="Arial Black" pitchFamily="34" charset="0"/>
              </a:rPr>
              <a:t> </a:t>
            </a:r>
            <a:r>
              <a:rPr lang="uk-UA" dirty="0" smtClean="0">
                <a:solidFill>
                  <a:schemeClr val="bg1"/>
                </a:solidFill>
                <a:latin typeface="Arial Black" pitchFamily="34" charset="0"/>
              </a:rPr>
              <a:t>Павло Тичина змальовує картину  тихого  літнього  вечора.  Як і в попередніх мініатюрах, він робить це не засобами прямого зображення деталей, а за допомогою оригінальних метафор і асоціацій, які вони викликають, уникаючи штучності, шаблонності й банальності. Метафори «навшпиньках підійшов вечір», «засвітив зорі», «прослав на травах тумани», «на вуста поклавши палець, ліг», кільце «наливалося флейтами там, де сонце зайшло», допомагають митцеві досягти більшої точності й образності в передачі прекрасної гармонії звуків і барв літнього вечора.</a:t>
            </a:r>
            <a:endParaRPr lang="ru-RU" dirty="0">
              <a:solidFill>
                <a:schemeClr val="bg1"/>
              </a:solidFill>
              <a:latin typeface="Arial Black" pitchFamily="34" charset="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Похожее изображение"/>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2056" name="Picture 8" descr="Картинки по запросу весна шаблон картинка"/>
          <p:cNvPicPr>
            <a:picLocks noChangeAspect="1" noChangeArrowheads="1"/>
          </p:cNvPicPr>
          <p:nvPr/>
        </p:nvPicPr>
        <p:blipFill>
          <a:blip r:embed="rId3" cstate="print"/>
          <a:srcRect/>
          <a:stretch>
            <a:fillRect/>
          </a:stretch>
        </p:blipFill>
        <p:spPr bwMode="auto">
          <a:xfrm rot="5400000">
            <a:off x="6340961" y="-238134"/>
            <a:ext cx="2564906" cy="3041175"/>
          </a:xfrm>
          <a:prstGeom prst="rect">
            <a:avLst/>
          </a:prstGeom>
          <a:noFill/>
        </p:spPr>
      </p:pic>
      <p:sp>
        <p:nvSpPr>
          <p:cNvPr id="4" name="Прямоугольник 3"/>
          <p:cNvSpPr/>
          <p:nvPr/>
        </p:nvSpPr>
        <p:spPr>
          <a:xfrm>
            <a:off x="467544" y="620688"/>
            <a:ext cx="7488832" cy="3416320"/>
          </a:xfrm>
          <a:prstGeom prst="rect">
            <a:avLst/>
          </a:prstGeom>
        </p:spPr>
        <p:txBody>
          <a:bodyPr wrap="square">
            <a:spAutoFit/>
          </a:bodyPr>
          <a:lstStyle/>
          <a:p>
            <a:pPr algn="ctr"/>
            <a:r>
              <a:rPr lang="uk-UA" sz="2400" b="1" i="1" dirty="0">
                <a:solidFill>
                  <a:srgbClr val="C00000"/>
                </a:solidFill>
                <a:latin typeface="Arial Black" pitchFamily="34" charset="0"/>
                <a:cs typeface="Times New Roman" pitchFamily="18" charset="0"/>
              </a:rPr>
              <a:t>Завдання додому</a:t>
            </a:r>
            <a:r>
              <a:rPr lang="uk-UA" sz="2400" b="1" i="1" dirty="0">
                <a:latin typeface="Arial Black" pitchFamily="34" charset="0"/>
                <a:cs typeface="Times New Roman" pitchFamily="18" charset="0"/>
              </a:rPr>
              <a:t/>
            </a:r>
            <a:br>
              <a:rPr lang="uk-UA" sz="2400" b="1" i="1" dirty="0">
                <a:latin typeface="Arial Black" pitchFamily="34" charset="0"/>
                <a:cs typeface="Times New Roman" pitchFamily="18" charset="0"/>
              </a:rPr>
            </a:br>
            <a:r>
              <a:rPr lang="uk-UA" sz="2400" b="1" i="1" dirty="0">
                <a:latin typeface="Arial Black" pitchFamily="34" charset="0"/>
                <a:cs typeface="Times New Roman" pitchFamily="18" charset="0"/>
              </a:rPr>
              <a:t> </a:t>
            </a:r>
            <a:r>
              <a:rPr lang="uk-UA" sz="2400" b="1" i="1" dirty="0" smtClean="0">
                <a:solidFill>
                  <a:srgbClr val="000099"/>
                </a:solidFill>
                <a:latin typeface="Arial Black" pitchFamily="34" charset="0"/>
              </a:rPr>
              <a:t>Напишіть твір-мініатюру на одну із тем:</a:t>
            </a:r>
            <a:endParaRPr lang="ru-RU" sz="2400" dirty="0" smtClean="0">
              <a:solidFill>
                <a:srgbClr val="000099"/>
              </a:solidFill>
              <a:latin typeface="Arial Black" pitchFamily="34" charset="0"/>
            </a:endParaRPr>
          </a:p>
          <a:p>
            <a:pPr lvl="0"/>
            <a:r>
              <a:rPr lang="uk-UA" sz="2400" dirty="0" smtClean="0">
                <a:latin typeface="Arial Black" pitchFamily="34" charset="0"/>
              </a:rPr>
              <a:t>«Мої поетичні відкриття під час вивчення поезій П.Тичини»;</a:t>
            </a:r>
            <a:endParaRPr lang="ru-RU" sz="2400" dirty="0" smtClean="0">
              <a:latin typeface="Arial Black" pitchFamily="34" charset="0"/>
            </a:endParaRPr>
          </a:p>
          <a:p>
            <a:pPr lvl="0"/>
            <a:r>
              <a:rPr lang="uk-UA" sz="2400" dirty="0" smtClean="0">
                <a:latin typeface="Arial Black" pitchFamily="34" charset="0"/>
              </a:rPr>
              <a:t>«Яке враження на мене справила рання творчість Павла Тичини»;</a:t>
            </a:r>
            <a:endParaRPr lang="ru-RU" sz="2400" dirty="0" smtClean="0">
              <a:latin typeface="Arial Black" pitchFamily="34" charset="0"/>
            </a:endParaRPr>
          </a:p>
          <a:p>
            <a:pPr lvl="0"/>
            <a:r>
              <a:rPr lang="uk-UA" sz="2400" dirty="0" smtClean="0">
                <a:latin typeface="Arial Black" pitchFamily="34" charset="0"/>
              </a:rPr>
              <a:t>«Мої роздуми над збіркою (інтимною лірикою) Павла Тичини «Сонячні кларнети».</a:t>
            </a:r>
            <a:endParaRPr lang="ru-RU" sz="2400" dirty="0" smtClean="0">
              <a:latin typeface="Arial Black" pitchFamily="34" charset="0"/>
            </a:endParaRPr>
          </a:p>
        </p:txBody>
      </p:sp>
      <p:pic>
        <p:nvPicPr>
          <p:cNvPr id="5" name="Picture 8" descr="http://www.playcast.ru/uploads/2015/08/30/14872686.png"/>
          <p:cNvPicPr>
            <a:picLocks noChangeAspect="1" noChangeArrowheads="1"/>
          </p:cNvPicPr>
          <p:nvPr/>
        </p:nvPicPr>
        <p:blipFill>
          <a:blip r:embed="rId4" cstate="print"/>
          <a:srcRect/>
          <a:stretch>
            <a:fillRect/>
          </a:stretch>
        </p:blipFill>
        <p:spPr bwMode="auto">
          <a:xfrm>
            <a:off x="5076056" y="3789040"/>
            <a:ext cx="3810540" cy="2448272"/>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Похожее изображение"/>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7" name="Picture 4" descr="Картинки по запросу муза — Музика і Поезія  картинка"/>
          <p:cNvPicPr>
            <a:picLocks noChangeAspect="1" noChangeArrowheads="1"/>
          </p:cNvPicPr>
          <p:nvPr/>
        </p:nvPicPr>
        <p:blipFill>
          <a:blip r:embed="rId3" cstate="print"/>
          <a:srcRect/>
          <a:stretch>
            <a:fillRect/>
          </a:stretch>
        </p:blipFill>
        <p:spPr bwMode="auto">
          <a:xfrm>
            <a:off x="0" y="0"/>
            <a:ext cx="9144000" cy="6859072"/>
          </a:xfrm>
          <a:prstGeom prst="rect">
            <a:avLst/>
          </a:prstGeom>
          <a:noFill/>
        </p:spPr>
      </p:pic>
      <p:pic>
        <p:nvPicPr>
          <p:cNvPr id="8" name="Picture 8" descr="Похожее изображение"/>
          <p:cNvPicPr>
            <a:picLocks noChangeAspect="1" noChangeArrowheads="1" noCrop="1"/>
          </p:cNvPicPr>
          <p:nvPr/>
        </p:nvPicPr>
        <p:blipFill>
          <a:blip r:embed="rId4" cstate="print"/>
          <a:srcRect/>
          <a:stretch>
            <a:fillRect/>
          </a:stretch>
        </p:blipFill>
        <p:spPr bwMode="auto">
          <a:xfrm>
            <a:off x="4733925" y="4010024"/>
            <a:ext cx="4410075" cy="2847976"/>
          </a:xfrm>
          <a:prstGeom prst="rect">
            <a:avLst/>
          </a:prstGeom>
          <a:noFill/>
        </p:spPr>
      </p:pic>
      <p:pic>
        <p:nvPicPr>
          <p:cNvPr id="9" name="Picture 8" descr="Похожее изображение"/>
          <p:cNvPicPr>
            <a:picLocks noChangeAspect="1" noChangeArrowheads="1" noCrop="1"/>
          </p:cNvPicPr>
          <p:nvPr/>
        </p:nvPicPr>
        <p:blipFill>
          <a:blip r:embed="rId4" cstate="print"/>
          <a:srcRect/>
          <a:stretch>
            <a:fillRect/>
          </a:stretch>
        </p:blipFill>
        <p:spPr bwMode="auto">
          <a:xfrm flipH="1">
            <a:off x="323528" y="4010024"/>
            <a:ext cx="3744416" cy="2847976"/>
          </a:xfrm>
          <a:prstGeom prst="rect">
            <a:avLst/>
          </a:prstGeom>
          <a:noFill/>
        </p:spPr>
      </p:pic>
      <p:pic>
        <p:nvPicPr>
          <p:cNvPr id="10" name="Picture 10" descr="Похожее изображение"/>
          <p:cNvPicPr>
            <a:picLocks noChangeAspect="1" noChangeArrowheads="1" noCrop="1"/>
          </p:cNvPicPr>
          <p:nvPr/>
        </p:nvPicPr>
        <p:blipFill>
          <a:blip r:embed="rId5" cstate="print"/>
          <a:srcRect/>
          <a:stretch>
            <a:fillRect/>
          </a:stretch>
        </p:blipFill>
        <p:spPr bwMode="auto">
          <a:xfrm>
            <a:off x="4427984" y="3933056"/>
            <a:ext cx="1302777" cy="565778"/>
          </a:xfrm>
          <a:prstGeom prst="rect">
            <a:avLst/>
          </a:prstGeom>
          <a:noFill/>
        </p:spPr>
      </p:pic>
      <p:sp>
        <p:nvSpPr>
          <p:cNvPr id="11" name="Прямоугольник 10"/>
          <p:cNvSpPr/>
          <p:nvPr/>
        </p:nvSpPr>
        <p:spPr>
          <a:xfrm>
            <a:off x="1259632" y="0"/>
            <a:ext cx="5580112" cy="1015663"/>
          </a:xfrm>
          <a:prstGeom prst="rect">
            <a:avLst/>
          </a:prstGeom>
        </p:spPr>
        <p:txBody>
          <a:bodyPr wrap="square">
            <a:spAutoFit/>
          </a:bodyPr>
          <a:lstStyle/>
          <a:p>
            <a:pPr algn="ctr"/>
            <a:r>
              <a:rPr lang="uk-UA" sz="2000" b="1" i="1" dirty="0">
                <a:solidFill>
                  <a:srgbClr val="000099"/>
                </a:solidFill>
                <a:latin typeface="Arial Black" pitchFamily="34" charset="0"/>
                <a:cs typeface="Times New Roman" pitchFamily="18" charset="0"/>
              </a:rPr>
              <a:t>У віршах збірки «Сонячні кларнети» поєдналися дві музи —</a:t>
            </a:r>
            <a:r>
              <a:rPr lang="uk-UA" sz="2000" b="1" i="1" dirty="0">
                <a:solidFill>
                  <a:srgbClr val="006600"/>
                </a:solidFill>
                <a:latin typeface="Arial Black" pitchFamily="34" charset="0"/>
                <a:cs typeface="Times New Roman" pitchFamily="18" charset="0"/>
              </a:rPr>
              <a:t> Музика </a:t>
            </a:r>
            <a:r>
              <a:rPr lang="uk-UA" sz="2000" b="1" i="1" dirty="0">
                <a:solidFill>
                  <a:srgbClr val="000099"/>
                </a:solidFill>
                <a:latin typeface="Arial Black" pitchFamily="34" charset="0"/>
                <a:cs typeface="Times New Roman" pitchFamily="18" charset="0"/>
              </a:rPr>
              <a:t>і</a:t>
            </a:r>
            <a:r>
              <a:rPr lang="uk-UA" sz="2000" b="1" i="1" dirty="0">
                <a:solidFill>
                  <a:srgbClr val="006600"/>
                </a:solidFill>
                <a:latin typeface="Arial Black" pitchFamily="34" charset="0"/>
                <a:cs typeface="Times New Roman" pitchFamily="18" charset="0"/>
              </a:rPr>
              <a:t> Поезія </a:t>
            </a:r>
            <a:r>
              <a:rPr lang="uk-UA" sz="2000" b="1" i="1" dirty="0">
                <a:solidFill>
                  <a:srgbClr val="000099"/>
                </a:solidFill>
                <a:latin typeface="Arial Black" pitchFamily="34" charset="0"/>
                <a:cs typeface="Times New Roman" pitchFamily="18" charset="0"/>
              </a:rPr>
              <a:t>з братом </a:t>
            </a:r>
            <a:r>
              <a:rPr lang="uk-UA" sz="2000" b="1" i="1" dirty="0">
                <a:solidFill>
                  <a:srgbClr val="006600"/>
                </a:solidFill>
                <a:latin typeface="Arial Black" pitchFamily="34" charset="0"/>
                <a:cs typeface="Times New Roman" pitchFamily="18" charset="0"/>
              </a:rPr>
              <a:t>Живописом.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Похожее изображение"/>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2465" name="Rectangle 1"/>
          <p:cNvSpPr>
            <a:spLocks noChangeArrowheads="1"/>
          </p:cNvSpPr>
          <p:nvPr/>
        </p:nvSpPr>
        <p:spPr bwMode="auto">
          <a:xfrm>
            <a:off x="3491880" y="404664"/>
            <a:ext cx="5112568" cy="4154984"/>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0975" algn="ctr" defTabSz="914400" rtl="0" eaLnBrk="1" fontAlgn="base" latinLnBrk="0" hangingPunct="1">
              <a:lnSpc>
                <a:spcPct val="100000"/>
              </a:lnSpc>
              <a:spcBef>
                <a:spcPct val="0"/>
              </a:spcBef>
              <a:spcAft>
                <a:spcPct val="0"/>
              </a:spcAft>
              <a:buClrTx/>
              <a:buSzTx/>
              <a:buFontTx/>
              <a:buNone/>
              <a:tabLst>
                <a:tab pos="342900" algn="l"/>
              </a:tabLst>
            </a:pP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А це значить, що поезія автора </a:t>
            </a:r>
            <a:r>
              <a:rPr kumimoji="0" lang="uk-UA" sz="2400" b="0" i="0" u="none" strike="noStrike" cap="none" normalizeH="0" baseline="0" dirty="0" smtClean="0">
                <a:ln>
                  <a:noFill/>
                </a:ln>
                <a:solidFill>
                  <a:srgbClr val="C00000"/>
                </a:solidFill>
                <a:effectLst/>
                <a:latin typeface="Arial Black" pitchFamily="34" charset="0"/>
                <a:ea typeface="Times New Roman" pitchFamily="18" charset="0"/>
                <a:cs typeface="Arial" pitchFamily="34" charset="0"/>
              </a:rPr>
              <a:t>«Сонячних кларнетів» </a:t>
            </a: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відкривається тому, що розуміє мову кожного із цих мистецтв.</a:t>
            </a:r>
            <a:endParaRPr lang="ru-RU" sz="2400" dirty="0" smtClean="0">
              <a:latin typeface="Arial Black" pitchFamily="34" charset="0"/>
              <a:cs typeface="Arial" pitchFamily="34" charset="0"/>
            </a:endParaRPr>
          </a:p>
          <a:p>
            <a:pPr marL="0" marR="0" lvl="0" indent="180975" algn="ctr" defTabSz="914400" rtl="0" eaLnBrk="1" fontAlgn="base" latinLnBrk="0" hangingPunct="1">
              <a:lnSpc>
                <a:spcPct val="100000"/>
              </a:lnSpc>
              <a:spcBef>
                <a:spcPct val="0"/>
              </a:spcBef>
              <a:spcAft>
                <a:spcPct val="0"/>
              </a:spcAft>
              <a:buClrTx/>
              <a:buSzTx/>
              <a:buFontTx/>
              <a:buNone/>
              <a:tabLst>
                <a:tab pos="342900" algn="l"/>
              </a:tabLst>
            </a:pP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У музиці</a:t>
            </a:r>
            <a:r>
              <a:rPr kumimoji="0" lang="uk-UA" sz="2400" b="0" i="0" u="none" strike="noStrike" cap="none" normalizeH="0" baseline="0" dirty="0" smtClean="0">
                <a:ln>
                  <a:noFill/>
                </a:ln>
                <a:solidFill>
                  <a:srgbClr val="C00000"/>
                </a:solidFill>
                <a:effectLst/>
                <a:latin typeface="Arial Black" pitchFamily="34" charset="0"/>
                <a:ea typeface="Times New Roman" pitchFamily="18" charset="0"/>
                <a:cs typeface="Arial" pitchFamily="34" charset="0"/>
              </a:rPr>
              <a:t> «Сонячних кларнетів»</a:t>
            </a:r>
            <a:r>
              <a:rPr kumimoji="0" lang="uk-UA" sz="2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 оживає ніжна любов, таємниці світу, чари молодості, краса природи. Доказом цього є поезія </a:t>
            </a:r>
            <a:r>
              <a:rPr kumimoji="0" lang="uk-UA" sz="2400" b="0" i="0" u="none" strike="noStrike" cap="none" normalizeH="0" baseline="0" dirty="0" smtClean="0">
                <a:ln>
                  <a:noFill/>
                </a:ln>
                <a:solidFill>
                  <a:srgbClr val="000099"/>
                </a:solidFill>
                <a:effectLst/>
                <a:latin typeface="Arial Black" pitchFamily="34" charset="0"/>
                <a:ea typeface="Times New Roman" pitchFamily="18" charset="0"/>
                <a:cs typeface="Arial" pitchFamily="34" charset="0"/>
              </a:rPr>
              <a:t>«Арфами, </a:t>
            </a:r>
            <a:r>
              <a:rPr kumimoji="0" lang="uk-UA" sz="2400" b="0" i="0" u="none" strike="noStrike" cap="none" normalizeH="0" baseline="0" dirty="0" err="1" smtClean="0">
                <a:ln>
                  <a:noFill/>
                </a:ln>
                <a:solidFill>
                  <a:srgbClr val="000099"/>
                </a:solidFill>
                <a:effectLst/>
                <a:latin typeface="Arial Black" pitchFamily="34" charset="0"/>
                <a:ea typeface="Times New Roman" pitchFamily="18" charset="0"/>
                <a:cs typeface="Arial" pitchFamily="34" charset="0"/>
              </a:rPr>
              <a:t>арфами</a:t>
            </a:r>
            <a:r>
              <a:rPr kumimoji="0" lang="uk-UA" sz="2400" b="0" i="0" u="none" strike="noStrike" cap="none" normalizeH="0" baseline="0" dirty="0" smtClean="0">
                <a:ln>
                  <a:noFill/>
                </a:ln>
                <a:solidFill>
                  <a:srgbClr val="000099"/>
                </a:solidFill>
                <a:effectLst/>
                <a:latin typeface="Arial Black" pitchFamily="34" charset="0"/>
                <a:ea typeface="Times New Roman" pitchFamily="18" charset="0"/>
                <a:cs typeface="Arial" pitchFamily="34" charset="0"/>
              </a:rPr>
              <a:t>...»</a:t>
            </a:r>
            <a:endParaRPr kumimoji="0" lang="uk-UA" sz="2400" b="0" i="0" u="none" strike="noStrike" cap="none" normalizeH="0" baseline="0" dirty="0" smtClean="0">
              <a:ln>
                <a:noFill/>
              </a:ln>
              <a:solidFill>
                <a:srgbClr val="000099"/>
              </a:solidFill>
              <a:effectLst/>
              <a:latin typeface="Arial Black" pitchFamily="34" charset="0"/>
              <a:cs typeface="Arial" pitchFamily="34" charset="0"/>
            </a:endParaRPr>
          </a:p>
        </p:txBody>
      </p:sp>
      <p:pic>
        <p:nvPicPr>
          <p:cNvPr id="62467" name="Picture 3" descr="Тичина Павло Григорович - Біографія"/>
          <p:cNvPicPr>
            <a:picLocks noChangeAspect="1" noChangeArrowheads="1"/>
          </p:cNvPicPr>
          <p:nvPr/>
        </p:nvPicPr>
        <p:blipFill>
          <a:blip r:embed="rId3" cstate="print"/>
          <a:srcRect/>
          <a:stretch>
            <a:fillRect/>
          </a:stretch>
        </p:blipFill>
        <p:spPr bwMode="auto">
          <a:xfrm>
            <a:off x="251520" y="260648"/>
            <a:ext cx="2448272" cy="3672408"/>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Изучаем деревья. Липа. - запись пользователя Настя (Sunty) в ..."/>
          <p:cNvPicPr>
            <a:picLocks noChangeAspect="1" noChangeArrowheads="1"/>
          </p:cNvPicPr>
          <p:nvPr/>
        </p:nvPicPr>
        <p:blipFill>
          <a:blip r:embed="rId2" cstate="print"/>
          <a:srcRect/>
          <a:stretch>
            <a:fillRect/>
          </a:stretch>
        </p:blipFill>
        <p:spPr bwMode="auto">
          <a:xfrm>
            <a:off x="0" y="0"/>
            <a:ext cx="3003798" cy="4005064"/>
          </a:xfrm>
          <a:prstGeom prst="rect">
            <a:avLst/>
          </a:prstGeom>
          <a:noFill/>
        </p:spPr>
      </p:pic>
      <p:sp>
        <p:nvSpPr>
          <p:cNvPr id="7" name="Прямоугольник 6"/>
          <p:cNvSpPr/>
          <p:nvPr/>
        </p:nvSpPr>
        <p:spPr>
          <a:xfrm>
            <a:off x="3347864" y="0"/>
            <a:ext cx="4582729" cy="1015663"/>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uk-UA" sz="6000" b="1" cap="none" spc="50" dirty="0" smtClean="0">
                <a:ln w="11430"/>
                <a:solidFill>
                  <a:srgbClr val="006600"/>
                </a:solidFill>
                <a:effectLst>
                  <a:outerShdw blurRad="76200" dist="50800" dir="5400000" algn="tl" rotWithShape="0">
                    <a:srgbClr val="000000">
                      <a:alpha val="65000"/>
                    </a:srgbClr>
                  </a:outerShdw>
                </a:effectLst>
                <a:latin typeface="Times New Roman" pitchFamily="18" charset="0"/>
                <a:cs typeface="Times New Roman" pitchFamily="18" charset="0"/>
              </a:rPr>
              <a:t>Тема  уроку </a:t>
            </a:r>
            <a:endParaRPr lang="uk-UA" sz="6000" b="1" cap="none" spc="50" dirty="0">
              <a:ln w="11430"/>
              <a:solidFill>
                <a:srgbClr val="006600"/>
              </a:solidFill>
              <a:effectLst>
                <a:outerShdw blurRad="76200" dist="50800" dir="5400000" algn="tl" rotWithShape="0">
                  <a:srgbClr val="000000">
                    <a:alpha val="65000"/>
                  </a:srgbClr>
                </a:outerShdw>
              </a:effectLst>
            </a:endParaRPr>
          </a:p>
        </p:txBody>
      </p:sp>
      <p:sp>
        <p:nvSpPr>
          <p:cNvPr id="8" name="Прямоугольник 7"/>
          <p:cNvSpPr/>
          <p:nvPr/>
        </p:nvSpPr>
        <p:spPr>
          <a:xfrm>
            <a:off x="2843808" y="908720"/>
            <a:ext cx="5832648" cy="3539430"/>
          </a:xfrm>
          <a:prstGeom prst="rect">
            <a:avLst/>
          </a:prstGeom>
        </p:spPr>
        <p:txBody>
          <a:bodyPr wrap="square">
            <a:spAutoFit/>
          </a:bodyPr>
          <a:lstStyle/>
          <a:p>
            <a:pPr algn="ctr"/>
            <a:r>
              <a:rPr lang="uk-UA" sz="3200" b="1" dirty="0" smtClean="0">
                <a:latin typeface="Bookman Old Style" pitchFamily="18" charset="0"/>
              </a:rPr>
              <a:t>Єдність природи, почуттів людини й музики у поезіях </a:t>
            </a:r>
            <a:r>
              <a:rPr lang="uk-UA" sz="3200" b="1" i="1" dirty="0" smtClean="0">
                <a:solidFill>
                  <a:srgbClr val="000099"/>
                </a:solidFill>
                <a:latin typeface="Bookman Old Style" pitchFamily="18" charset="0"/>
              </a:rPr>
              <a:t>«Арфами, </a:t>
            </a:r>
            <a:r>
              <a:rPr lang="uk-UA" sz="3200" b="1" i="1" dirty="0" err="1" smtClean="0">
                <a:solidFill>
                  <a:srgbClr val="000099"/>
                </a:solidFill>
                <a:latin typeface="Bookman Old Style" pitchFamily="18" charset="0"/>
              </a:rPr>
              <a:t>арфами</a:t>
            </a:r>
            <a:r>
              <a:rPr lang="uk-UA" sz="3200" b="1" i="1" dirty="0" smtClean="0">
                <a:solidFill>
                  <a:srgbClr val="000099"/>
                </a:solidFill>
                <a:latin typeface="Bookman Old Style" pitchFamily="18" charset="0"/>
              </a:rPr>
              <a:t>…», </a:t>
            </a:r>
            <a:endParaRPr lang="en-US" sz="3200" b="1" i="1" dirty="0" smtClean="0">
              <a:solidFill>
                <a:srgbClr val="000099"/>
              </a:solidFill>
              <a:latin typeface="Bookman Old Style" pitchFamily="18" charset="0"/>
            </a:endParaRPr>
          </a:p>
          <a:p>
            <a:pPr algn="ctr"/>
            <a:r>
              <a:rPr lang="uk-UA" sz="3200" b="1" i="1" dirty="0" smtClean="0">
                <a:solidFill>
                  <a:srgbClr val="000099"/>
                </a:solidFill>
                <a:latin typeface="Bookman Old Style" pitchFamily="18" charset="0"/>
              </a:rPr>
              <a:t>«Ви знаєте, як липа шелестить...»</a:t>
            </a:r>
            <a:r>
              <a:rPr lang="uk-UA" sz="3200" b="1" i="1" dirty="0" smtClean="0">
                <a:solidFill>
                  <a:srgbClr val="000099"/>
                </a:solidFill>
                <a:latin typeface="Arial Black" pitchFamily="34" charset="0"/>
              </a:rPr>
              <a:t> ,</a:t>
            </a:r>
            <a:r>
              <a:rPr lang="uk-UA" sz="3200" b="1" i="1" dirty="0" smtClean="0"/>
              <a:t> </a:t>
            </a:r>
            <a:r>
              <a:rPr lang="uk-UA" sz="3200" b="1" i="1" dirty="0" smtClean="0">
                <a:solidFill>
                  <a:srgbClr val="000099"/>
                </a:solidFill>
                <a:latin typeface="Bookman Old Style" pitchFamily="18" charset="0"/>
              </a:rPr>
              <a:t>«Пастелі»</a:t>
            </a:r>
            <a:endParaRPr lang="uk-UA" sz="3200" dirty="0">
              <a:solidFill>
                <a:srgbClr val="000099"/>
              </a:solidFill>
              <a:latin typeface="Bookman Old Style" pitchFamily="18" charset="0"/>
              <a:cs typeface="Times New Roman" pitchFamily="18" charset="0"/>
            </a:endParaRPr>
          </a:p>
        </p:txBody>
      </p:sp>
      <p:pic>
        <p:nvPicPr>
          <p:cNvPr id="11" name="Picture 4" descr="Экстракт цветов липы - интернет-магазин MIXIT"/>
          <p:cNvPicPr>
            <a:picLocks noChangeAspect="1" noChangeArrowheads="1"/>
          </p:cNvPicPr>
          <p:nvPr/>
        </p:nvPicPr>
        <p:blipFill>
          <a:blip r:embed="rId3" cstate="print"/>
          <a:srcRect/>
          <a:stretch>
            <a:fillRect/>
          </a:stretch>
        </p:blipFill>
        <p:spPr bwMode="auto">
          <a:xfrm rot="6391375">
            <a:off x="1644381" y="3939578"/>
            <a:ext cx="2482365" cy="3106195"/>
          </a:xfrm>
          <a:prstGeom prst="rect">
            <a:avLst/>
          </a:prstGeom>
          <a:noFill/>
        </p:spPr>
      </p:pic>
      <p:pic>
        <p:nvPicPr>
          <p:cNvPr id="15" name="Picture 4" descr="Экстракт цветов липы - интернет-магазин MIXIT"/>
          <p:cNvPicPr>
            <a:picLocks noChangeAspect="1" noChangeArrowheads="1"/>
          </p:cNvPicPr>
          <p:nvPr/>
        </p:nvPicPr>
        <p:blipFill>
          <a:blip r:embed="rId3" cstate="print"/>
          <a:srcRect/>
          <a:stretch>
            <a:fillRect/>
          </a:stretch>
        </p:blipFill>
        <p:spPr bwMode="auto">
          <a:xfrm rot="5400000">
            <a:off x="6301310" y="4267657"/>
            <a:ext cx="2301193" cy="2879494"/>
          </a:xfrm>
          <a:prstGeom prst="rect">
            <a:avLst/>
          </a:prstGeom>
          <a:noFill/>
        </p:spPr>
      </p:pic>
      <p:pic>
        <p:nvPicPr>
          <p:cNvPr id="16" name="Picture 4" descr="Экстракт цветов липы - интернет-магазин MIXIT"/>
          <p:cNvPicPr>
            <a:picLocks noChangeAspect="1" noChangeArrowheads="1"/>
          </p:cNvPicPr>
          <p:nvPr/>
        </p:nvPicPr>
        <p:blipFill>
          <a:blip r:embed="rId3" cstate="print"/>
          <a:srcRect/>
          <a:stretch>
            <a:fillRect/>
          </a:stretch>
        </p:blipFill>
        <p:spPr bwMode="auto">
          <a:xfrm rot="5400000">
            <a:off x="4573118" y="4267657"/>
            <a:ext cx="2301193" cy="2879494"/>
          </a:xfrm>
          <a:prstGeom prst="rect">
            <a:avLst/>
          </a:prstGeom>
          <a:noFill/>
        </p:spPr>
      </p:pic>
      <p:pic>
        <p:nvPicPr>
          <p:cNvPr id="17" name="Picture 4" descr="Экстракт цветов липы - интернет-магазин MIXIT"/>
          <p:cNvPicPr>
            <a:picLocks noChangeAspect="1" noChangeArrowheads="1"/>
          </p:cNvPicPr>
          <p:nvPr/>
        </p:nvPicPr>
        <p:blipFill>
          <a:blip r:embed="rId3" cstate="print"/>
          <a:srcRect/>
          <a:stretch>
            <a:fillRect/>
          </a:stretch>
        </p:blipFill>
        <p:spPr bwMode="auto">
          <a:xfrm rot="5400000">
            <a:off x="2772918" y="4267657"/>
            <a:ext cx="2301193" cy="2879494"/>
          </a:xfrm>
          <a:prstGeom prst="rect">
            <a:avLst/>
          </a:prstGeom>
          <a:noFill/>
        </p:spPr>
      </p:pic>
      <p:pic>
        <p:nvPicPr>
          <p:cNvPr id="18" name="Picture 4" descr="Экстракт цветов липы - интернет-магазин MIXIT"/>
          <p:cNvPicPr>
            <a:picLocks noChangeAspect="1" noChangeArrowheads="1"/>
          </p:cNvPicPr>
          <p:nvPr/>
        </p:nvPicPr>
        <p:blipFill>
          <a:blip r:embed="rId3" cstate="print"/>
          <a:srcRect/>
          <a:stretch>
            <a:fillRect/>
          </a:stretch>
        </p:blipFill>
        <p:spPr bwMode="auto">
          <a:xfrm rot="10972613">
            <a:off x="62917" y="3995974"/>
            <a:ext cx="2571750" cy="2571751"/>
          </a:xfrm>
          <a:prstGeom prst="rect">
            <a:avLst/>
          </a:prstGeom>
          <a:noFill/>
        </p:spPr>
      </p:pic>
      <p:pic>
        <p:nvPicPr>
          <p:cNvPr id="19" name="Picture 4" descr="Горный мед Осетии - Горный мед Осетии, Владикавказ - Липа"/>
          <p:cNvPicPr>
            <a:picLocks noChangeAspect="1" noChangeArrowheads="1"/>
          </p:cNvPicPr>
          <p:nvPr/>
        </p:nvPicPr>
        <p:blipFill>
          <a:blip r:embed="rId4" cstate="print"/>
          <a:srcRect/>
          <a:stretch>
            <a:fillRect/>
          </a:stretch>
        </p:blipFill>
        <p:spPr bwMode="auto">
          <a:xfrm rot="10800000">
            <a:off x="-396552" y="2276872"/>
            <a:ext cx="3745955" cy="2736304"/>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Похожее изображение"/>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2056" name="Picture 8" descr="Картинки по запросу весна шаблон картинка"/>
          <p:cNvPicPr>
            <a:picLocks noChangeAspect="1" noChangeArrowheads="1"/>
          </p:cNvPicPr>
          <p:nvPr/>
        </p:nvPicPr>
        <p:blipFill>
          <a:blip r:embed="rId3" cstate="print"/>
          <a:srcRect/>
          <a:stretch>
            <a:fillRect/>
          </a:stretch>
        </p:blipFill>
        <p:spPr bwMode="auto">
          <a:xfrm rot="5400000">
            <a:off x="6340961" y="-238134"/>
            <a:ext cx="2564906" cy="3041175"/>
          </a:xfrm>
          <a:prstGeom prst="rect">
            <a:avLst/>
          </a:prstGeom>
          <a:noFill/>
        </p:spPr>
      </p:pic>
      <p:sp>
        <p:nvSpPr>
          <p:cNvPr id="4" name="Прямоугольник 3"/>
          <p:cNvSpPr/>
          <p:nvPr/>
        </p:nvSpPr>
        <p:spPr>
          <a:xfrm>
            <a:off x="643404" y="0"/>
            <a:ext cx="5791778" cy="1015663"/>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uk-UA" sz="6000" b="1" cap="none" spc="50" dirty="0" smtClean="0">
                <a:ln w="11430"/>
                <a:solidFill>
                  <a:srgbClr val="006600"/>
                </a:solidFill>
                <a:effectLst>
                  <a:outerShdw blurRad="76200" dist="50800" dir="5400000" algn="tl" rotWithShape="0">
                    <a:srgbClr val="000000">
                      <a:alpha val="65000"/>
                    </a:srgbClr>
                  </a:outerShdw>
                </a:effectLst>
                <a:latin typeface="Times New Roman" pitchFamily="18" charset="0"/>
                <a:cs typeface="Times New Roman" pitchFamily="18" charset="0"/>
              </a:rPr>
              <a:t>Епіграф уроку: </a:t>
            </a:r>
            <a:endParaRPr lang="uk-UA" sz="6000" b="1" cap="none" spc="50" dirty="0">
              <a:ln w="11430"/>
              <a:solidFill>
                <a:srgbClr val="006600"/>
              </a:solidFill>
              <a:effectLst>
                <a:outerShdw blurRad="76200" dist="50800" dir="5400000" algn="tl" rotWithShape="0">
                  <a:srgbClr val="000000">
                    <a:alpha val="65000"/>
                  </a:srgbClr>
                </a:outerShdw>
              </a:effectLst>
            </a:endParaRPr>
          </a:p>
        </p:txBody>
      </p:sp>
      <p:sp>
        <p:nvSpPr>
          <p:cNvPr id="57345" name="Rectangle 1"/>
          <p:cNvSpPr>
            <a:spLocks noChangeArrowheads="1"/>
          </p:cNvSpPr>
          <p:nvPr/>
        </p:nvSpPr>
        <p:spPr bwMode="auto">
          <a:xfrm>
            <a:off x="1763688" y="2420888"/>
            <a:ext cx="7128792" cy="33239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060700" algn="r" defTabSz="914400" rtl="0" eaLnBrk="1" fontAlgn="base" latinLnBrk="0" hangingPunct="1">
              <a:lnSpc>
                <a:spcPct val="100000"/>
              </a:lnSpc>
              <a:spcBef>
                <a:spcPct val="0"/>
              </a:spcBef>
              <a:spcAft>
                <a:spcPct val="0"/>
              </a:spcAft>
              <a:buClrTx/>
              <a:buSzTx/>
              <a:buFontTx/>
              <a:buNone/>
              <a:tabLst>
                <a:tab pos="2857500" algn="l"/>
              </a:tabLst>
            </a:pPr>
            <a:r>
              <a:rPr kumimoji="0" lang="uk-UA" sz="2400" b="1" i="1"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Ця чудова книжка </a:t>
            </a:r>
            <a:r>
              <a:rPr kumimoji="0" lang="uk-UA" sz="2400" b="1" i="1" u="none" strike="noStrike" cap="none" normalizeH="0" baseline="0" dirty="0" smtClean="0">
                <a:ln>
                  <a:noFill/>
                </a:ln>
                <a:solidFill>
                  <a:srgbClr val="C00000"/>
                </a:solidFill>
                <a:effectLst/>
                <a:latin typeface="Arial Black" pitchFamily="34" charset="0"/>
                <a:ea typeface="Times New Roman" pitchFamily="18" charset="0"/>
                <a:cs typeface="Arial" pitchFamily="34" charset="0"/>
              </a:rPr>
              <a:t>(«Сонячні кларнети») </a:t>
            </a:r>
            <a:endParaRPr kumimoji="0" lang="ru-RU" sz="2400" b="0" i="0" u="none" strike="noStrike" cap="none" normalizeH="0" baseline="0" dirty="0" smtClean="0">
              <a:ln>
                <a:noFill/>
              </a:ln>
              <a:solidFill>
                <a:srgbClr val="C00000"/>
              </a:solidFill>
              <a:effectLst/>
              <a:latin typeface="Arial Black" pitchFamily="34" charset="0"/>
              <a:cs typeface="Arial" pitchFamily="34" charset="0"/>
            </a:endParaRPr>
          </a:p>
          <a:p>
            <a:pPr marL="0" marR="0" lvl="0" indent="180975" algn="r" defTabSz="914400" rtl="0" eaLnBrk="0" fontAlgn="base" latinLnBrk="0" hangingPunct="0">
              <a:lnSpc>
                <a:spcPct val="100000"/>
              </a:lnSpc>
              <a:spcBef>
                <a:spcPct val="0"/>
              </a:spcBef>
              <a:spcAft>
                <a:spcPct val="0"/>
              </a:spcAft>
              <a:buClrTx/>
              <a:buSzTx/>
              <a:buFontTx/>
              <a:buNone/>
              <a:tabLst>
                <a:tab pos="2857500" algn="l"/>
              </a:tabLst>
            </a:pPr>
            <a:r>
              <a:rPr kumimoji="0" lang="uk-UA" sz="2400" b="1" i="1"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була й залишається подією в історії </a:t>
            </a:r>
            <a:endParaRPr kumimoji="0" lang="ru-RU" sz="2400" b="0" i="0" u="none" strike="noStrike" cap="none" normalizeH="0" baseline="0" dirty="0" smtClean="0">
              <a:ln>
                <a:noFill/>
              </a:ln>
              <a:solidFill>
                <a:schemeClr val="tx1"/>
              </a:solidFill>
              <a:effectLst/>
              <a:latin typeface="Arial Black" pitchFamily="34" charset="0"/>
              <a:cs typeface="Arial" pitchFamily="34" charset="0"/>
            </a:endParaRPr>
          </a:p>
          <a:p>
            <a:pPr marL="0" marR="0" lvl="0" indent="180975" algn="r" defTabSz="914400" rtl="0" eaLnBrk="0" fontAlgn="base" latinLnBrk="0" hangingPunct="0">
              <a:lnSpc>
                <a:spcPct val="100000"/>
              </a:lnSpc>
              <a:spcBef>
                <a:spcPct val="0"/>
              </a:spcBef>
              <a:spcAft>
                <a:spcPct val="0"/>
              </a:spcAft>
              <a:buClrTx/>
              <a:buSzTx/>
              <a:buFontTx/>
              <a:buNone/>
              <a:tabLst>
                <a:tab pos="2857500" algn="l"/>
              </a:tabLst>
            </a:pPr>
            <a:r>
              <a:rPr kumimoji="0" lang="uk-UA" sz="2400" b="1" i="1"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українського письменства.</a:t>
            </a:r>
            <a:endParaRPr kumimoji="0" lang="ru-RU" sz="2400" b="0" i="0" u="none" strike="noStrike" cap="none" normalizeH="0" baseline="0" dirty="0" smtClean="0">
              <a:ln>
                <a:noFill/>
              </a:ln>
              <a:solidFill>
                <a:schemeClr val="tx1"/>
              </a:solidFill>
              <a:effectLst/>
              <a:latin typeface="Arial Black" pitchFamily="34" charset="0"/>
              <a:cs typeface="Arial" pitchFamily="34" charset="0"/>
            </a:endParaRPr>
          </a:p>
          <a:p>
            <a:pPr marL="0" marR="0" lvl="0" indent="180975" algn="r" defTabSz="914400" rtl="0" eaLnBrk="0" fontAlgn="base" latinLnBrk="0" hangingPunct="0">
              <a:lnSpc>
                <a:spcPct val="100000"/>
              </a:lnSpc>
              <a:spcBef>
                <a:spcPct val="0"/>
              </a:spcBef>
              <a:spcAft>
                <a:spcPct val="0"/>
              </a:spcAft>
              <a:buClrTx/>
              <a:buSzTx/>
              <a:buFontTx/>
              <a:buNone/>
              <a:tabLst>
                <a:tab pos="2857500" algn="l"/>
              </a:tabLst>
            </a:pPr>
            <a:r>
              <a:rPr kumimoji="0" lang="uk-UA" sz="2400" b="1" i="1"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Лірика цієї книжки – щире золото...</a:t>
            </a:r>
            <a:endParaRPr kumimoji="0" lang="ru-RU" sz="2400" b="0" i="0" u="none" strike="noStrike" cap="none" normalizeH="0" baseline="0" dirty="0" smtClean="0">
              <a:ln>
                <a:noFill/>
              </a:ln>
              <a:solidFill>
                <a:schemeClr val="tx1"/>
              </a:solidFill>
              <a:effectLst/>
              <a:latin typeface="Arial Black" pitchFamily="34" charset="0"/>
              <a:cs typeface="Arial" pitchFamily="34" charset="0"/>
            </a:endParaRPr>
          </a:p>
          <a:p>
            <a:pPr marL="0" marR="0" lvl="0" indent="180975" algn="r" defTabSz="914400" rtl="0" eaLnBrk="0" fontAlgn="base" latinLnBrk="0" hangingPunct="0">
              <a:lnSpc>
                <a:spcPct val="100000"/>
              </a:lnSpc>
              <a:spcBef>
                <a:spcPct val="0"/>
              </a:spcBef>
              <a:spcAft>
                <a:spcPct val="0"/>
              </a:spcAft>
              <a:buClrTx/>
              <a:buSzTx/>
              <a:buFontTx/>
              <a:buNone/>
              <a:tabLst>
                <a:tab pos="2857500" algn="l"/>
              </a:tabLst>
            </a:pPr>
            <a:r>
              <a:rPr kumimoji="0" lang="uk-UA" sz="2400" b="1" i="1"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Взяти відразу такий рівень поетичної</a:t>
            </a:r>
            <a:endParaRPr kumimoji="0" lang="ru-RU" sz="2400" b="0" i="0" u="none" strike="noStrike" cap="none" normalizeH="0" baseline="0" dirty="0" smtClean="0">
              <a:ln>
                <a:noFill/>
              </a:ln>
              <a:solidFill>
                <a:schemeClr val="tx1"/>
              </a:solidFill>
              <a:effectLst/>
              <a:latin typeface="Arial Black" pitchFamily="34" charset="0"/>
              <a:cs typeface="Arial" pitchFamily="34" charset="0"/>
            </a:endParaRPr>
          </a:p>
          <a:p>
            <a:pPr marL="0" marR="0" lvl="0" indent="180975" algn="r" defTabSz="914400" rtl="0" eaLnBrk="0" fontAlgn="base" latinLnBrk="0" hangingPunct="0">
              <a:lnSpc>
                <a:spcPct val="100000"/>
              </a:lnSpc>
              <a:spcBef>
                <a:spcPct val="0"/>
              </a:spcBef>
              <a:spcAft>
                <a:spcPct val="0"/>
              </a:spcAft>
              <a:buClrTx/>
              <a:buSzTx/>
              <a:buFontTx/>
              <a:buNone/>
              <a:tabLst>
                <a:tab pos="2857500" algn="l"/>
              </a:tabLst>
            </a:pPr>
            <a:r>
              <a:rPr kumimoji="0" lang="uk-UA" sz="2400" b="1" i="1" u="none" strike="noStrike" cap="none" normalizeH="0" baseline="0" dirty="0" smtClean="0">
                <a:ln>
                  <a:noFill/>
                </a:ln>
                <a:solidFill>
                  <a:schemeClr val="tx1"/>
                </a:solidFill>
                <a:effectLst/>
                <a:latin typeface="Arial Black" pitchFamily="34" charset="0"/>
                <a:ea typeface="Times New Roman" pitchFamily="18" charset="0"/>
                <a:cs typeface="Arial" pitchFamily="34" charset="0"/>
              </a:rPr>
              <a:t>досконалості не кожному дано... </a:t>
            </a:r>
            <a:endParaRPr kumimoji="0" lang="ru-RU" sz="2400" b="0" i="0" u="none" strike="noStrike" cap="none" normalizeH="0" baseline="0" dirty="0" smtClean="0">
              <a:ln>
                <a:noFill/>
              </a:ln>
              <a:solidFill>
                <a:schemeClr val="tx1"/>
              </a:solidFill>
              <a:effectLst/>
              <a:latin typeface="Arial Black" pitchFamily="34" charset="0"/>
              <a:cs typeface="Arial" pitchFamily="34" charset="0"/>
            </a:endParaRPr>
          </a:p>
          <a:p>
            <a:pPr marL="0" marR="0" lvl="0" indent="180975" algn="r" defTabSz="914400" rtl="0" eaLnBrk="0" fontAlgn="base" latinLnBrk="0" hangingPunct="0">
              <a:lnSpc>
                <a:spcPct val="100000"/>
              </a:lnSpc>
              <a:spcBef>
                <a:spcPct val="0"/>
              </a:spcBef>
              <a:spcAft>
                <a:spcPct val="0"/>
              </a:spcAft>
              <a:buClrTx/>
              <a:buSzTx/>
              <a:buFontTx/>
              <a:buNone/>
              <a:tabLst>
                <a:tab pos="2857500" algn="l"/>
              </a:tabLst>
            </a:pPr>
            <a:r>
              <a:rPr kumimoji="0" lang="uk-UA" sz="2400" b="1" i="1" u="none" strike="noStrike" cap="none" normalizeH="0" baseline="0" dirty="0" smtClean="0">
                <a:ln>
                  <a:noFill/>
                </a:ln>
                <a:solidFill>
                  <a:srgbClr val="000099"/>
                </a:solidFill>
                <a:effectLst/>
                <a:latin typeface="Arial Black" pitchFamily="34" charset="0"/>
                <a:ea typeface="Times New Roman" pitchFamily="18" charset="0"/>
                <a:cs typeface="Arial" pitchFamily="34" charset="0"/>
              </a:rPr>
              <a:t> Б.</a:t>
            </a:r>
            <a:r>
              <a:rPr kumimoji="0" lang="uk-UA" sz="2400" b="1" i="1" u="none" strike="noStrike" cap="none" normalizeH="0" baseline="0" dirty="0" err="1" smtClean="0">
                <a:ln>
                  <a:noFill/>
                </a:ln>
                <a:solidFill>
                  <a:srgbClr val="000099"/>
                </a:solidFill>
                <a:effectLst/>
                <a:latin typeface="Arial Black" pitchFamily="34" charset="0"/>
                <a:ea typeface="Times New Roman" pitchFamily="18" charset="0"/>
                <a:cs typeface="Arial" pitchFamily="34" charset="0"/>
              </a:rPr>
              <a:t>Якубський</a:t>
            </a:r>
            <a:endParaRPr kumimoji="0" lang="ru-RU" sz="2400" b="0" i="0" u="none" strike="noStrike" cap="none" normalizeH="0" baseline="0" dirty="0" smtClean="0">
              <a:ln>
                <a:noFill/>
              </a:ln>
              <a:solidFill>
                <a:srgbClr val="000099"/>
              </a:solidFill>
              <a:effectLst/>
              <a:latin typeface="Arial Black" pitchFamily="34" charset="0"/>
              <a:cs typeface="Arial" pitchFamily="34" charset="0"/>
            </a:endParaRPr>
          </a:p>
          <a:p>
            <a:pPr marL="0" marR="0" lvl="0" indent="180975" algn="l" defTabSz="914400" rtl="0" eaLnBrk="0" fontAlgn="base" latinLnBrk="0" hangingPunct="0">
              <a:lnSpc>
                <a:spcPct val="100000"/>
              </a:lnSpc>
              <a:spcBef>
                <a:spcPct val="0"/>
              </a:spcBef>
              <a:spcAft>
                <a:spcPct val="0"/>
              </a:spcAft>
              <a:buClrTx/>
              <a:buSzTx/>
              <a:buFontTx/>
              <a:buNone/>
              <a:tabLst>
                <a:tab pos="2857500" algn="l"/>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7" name="Picture 2" descr="http://is4.mzstatic.com/image/thumb/Publication71/v4/1b/ab/91/1bab915c-dfe0-318b-7921-b7efa9ef57c6/source/250x270bb.jpg"/>
          <p:cNvPicPr>
            <a:picLocks noChangeAspect="1" noChangeArrowheads="1"/>
          </p:cNvPicPr>
          <p:nvPr/>
        </p:nvPicPr>
        <p:blipFill>
          <a:blip r:embed="rId4" cstate="print"/>
          <a:srcRect/>
          <a:stretch>
            <a:fillRect/>
          </a:stretch>
        </p:blipFill>
        <p:spPr bwMode="auto">
          <a:xfrm>
            <a:off x="323528" y="1340768"/>
            <a:ext cx="1893010" cy="302433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8" name="Рисунок 7" descr="http://www1.megakniga.com.ua/images/mod_catalog_prod/452650/13656226390.JPG"/>
          <p:cNvPicPr/>
          <p:nvPr/>
        </p:nvPicPr>
        <p:blipFill>
          <a:blip r:embed="rId5" cstate="print">
            <a:extLst>
              <a:ext uri="{28A0092B-C50C-407E-A947-70E740481C1C}">
                <a14:useLocalDpi xmlns:a14="http://schemas.microsoft.com/office/drawing/2010/main" val="0"/>
              </a:ext>
            </a:extLst>
          </a:blip>
          <a:srcRect r="4348" b="9836"/>
          <a:stretch>
            <a:fillRect/>
          </a:stretch>
        </p:blipFill>
        <p:spPr bwMode="auto">
          <a:xfrm>
            <a:off x="2555776" y="908720"/>
            <a:ext cx="1728192" cy="2232248"/>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838</TotalTime>
  <Words>2777</Words>
  <Application>Microsoft Office PowerPoint</Application>
  <PresentationFormat>Экран (4:3)</PresentationFormat>
  <Paragraphs>234</Paragraphs>
  <Slides>58</Slides>
  <Notes>0</Notes>
  <HiddenSlides>0</HiddenSlides>
  <MMClips>12</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58</vt:i4>
      </vt:variant>
    </vt:vector>
  </HeadingPairs>
  <TitlesOfParts>
    <vt:vector size="64" baseType="lpstr">
      <vt:lpstr>Arial</vt:lpstr>
      <vt:lpstr>Arial Black</vt:lpstr>
      <vt:lpstr>Bookman Old Style</vt:lpstr>
      <vt:lpstr>Calibri</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Карпатська Джерельна</dc:creator>
  <cp:lastModifiedBy>Карпатська Джерельна</cp:lastModifiedBy>
  <cp:revision>87</cp:revision>
  <dcterms:created xsi:type="dcterms:W3CDTF">2017-06-11T02:56:59Z</dcterms:created>
  <dcterms:modified xsi:type="dcterms:W3CDTF">2023-04-07T06:37:53Z</dcterms:modified>
</cp:coreProperties>
</file>