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AAD9CC-5D23-877E-45F2-118EA30E0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9DF5092-8251-15D2-4DF5-7E787E68CB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32BF82-E415-3AE0-FA45-B90548B15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6F6073-5F1E-1ABE-C079-7D99DB799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EDC51-4B77-7036-CBA7-79FC49698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2631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CF9F24-21AB-A93F-E1C4-B2BFC74CB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8CC0EC2-5585-42D6-0925-3A19ADFBA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856E87-6EB5-ECD0-0D65-1CA3DE0B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0D979A-986C-4E0C-DAB4-4B8BE72FE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219BB7-9B82-0207-31A2-86196486C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89976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44F9348-7FE8-BDD5-292A-BBD25A63E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4AC11A-EEB1-4181-183E-2900170E42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6DA194-04E4-B0B5-0DE6-31C0A9414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D03E99-CD34-FD9D-D169-80E29BCE4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B6144A-43C5-BF49-7A45-571533F8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84753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7A6850-380E-A5D1-7142-0A3C082B6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C44FAF-0519-FB83-EFC4-D0734CDD0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EE9E98-C1A7-EA1C-20AD-A3CE0531C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9A5690-44CA-73F2-4756-194C1630E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054B6-5ACC-7E09-6C37-79139AAE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411737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397192-9E09-85E6-A616-3FF60FE35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FF3AEA-3EE1-A4FF-32BB-50F629168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185406-DE08-0C4C-10B5-3B47C21A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F0EB47-73EA-797D-C4AD-901E93FC7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19282C-973D-BAE6-5BF9-B5F80F042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707714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9BC1F5-BAE5-BCB1-D9BB-48CDCEF80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E42868-8B0A-51F7-E4D9-96964CF14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A0796C-A7D5-3E20-BA44-BF3387AE6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1F7BAA-24E3-1E3B-043E-DB6D1B355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3DE56C-E019-F557-C032-870E5AE95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784102-CE53-7A40-9B56-A3E683085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08880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F4538-506F-9980-B019-AD31C9135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C97A51-7957-CA52-15E7-B3CA6D9CD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CFC245-D820-5DEA-5D28-D0EC2F77B2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D05C638-C432-907D-373D-5594DAFD13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0F3E7E8-EE55-D2E1-0725-D4E457FD7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7900162-ABD0-F06B-B057-3456324A0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6A11AED-2C3A-C302-C5A4-89C816088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1020E2C-CB11-BABD-9720-C0FB074EE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618331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767ED1-1CE2-A284-266D-B7D921A96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A78A339-88CD-C23D-C41E-79EF5553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1CFCC3B-1A12-A42B-0F1E-721D6345F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0F851-BBB4-0B69-46E4-F77A21DF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48576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B3FB46-4D7E-4B2B-D07C-A116C2AF4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367D210-D5A7-0066-2B3B-D25FA16A3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352A40-2B0E-8DC3-D307-6F32EDAA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54774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648BF0-BC0E-ABCB-8302-1823A9605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2BCA1C-2B9B-8B40-CB45-1E34E2401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53E17F-840D-62A8-F3EE-12B345A2C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8E1B68-E277-02DC-6F77-DCAD274D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1C5D0D-E6CD-3411-CF11-F2106902C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B499A0-0FEE-2764-60B2-6476C1348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71797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38DE5D-8BAE-D937-89F9-653239527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9428236-C4CE-FDE5-8651-D77D5D2A7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10B018B-6F0E-E406-4FEC-B256300CD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FA6081D-AFB5-1D54-B2CA-F3A8BA6BA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E351630-32DD-BE96-6E5D-7069F5966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7F6B8E-225D-2FB8-2283-9B4DE42A4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28385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53E915-2AD8-4733-0E19-B25490699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342AB6-8B2F-C71C-5D64-80D9BD6A5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2F6E3-5A97-714E-9877-A5B0077E8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7BD8B-4306-9C45-8DCD-70F55EAECE44}" type="datetimeFigureOut">
              <a:rPr lang="" smtClean="0"/>
              <a:t>03/14/2023</a:t>
            </a:fld>
            <a:endParaRPr lang="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9D3B51-DFAB-516C-CA0B-984BB6EE3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AFF41D-C45B-2BB6-E621-B40DB75C8E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CCEDA-C633-1440-ADBA-3B272C07E569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63816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uk.m.wikipedia.org/wiki/%D0%94%D0%BE%D1%80%D0%BE%D0%B6%D0%BD%D1%96%D0%B9_%D1%80%D1%83%D1%85" TargetMode="External" /><Relationship Id="rId3" Type="http://schemas.openxmlformats.org/officeDocument/2006/relationships/hyperlink" Target="https://uk.m.wikipedia.org/wiki/%D0%A1%D0%B5%D0%BC%D0%B0%D1%84%D0%BE%D1%80" TargetMode="External" /><Relationship Id="rId7" Type="http://schemas.openxmlformats.org/officeDocument/2006/relationships/hyperlink" Target="https://uk.m.wikipedia.org/wiki/%D0%90%D0%B2%D1%82%D0%BE%D0%BC%D0%BE%D0%B1%D1%96%D0%BB%D1%8C" TargetMode="External" /><Relationship Id="rId12" Type="http://schemas.openxmlformats.org/officeDocument/2006/relationships/image" Target="../media/image2.jpeg" /><Relationship Id="rId2" Type="http://schemas.openxmlformats.org/officeDocument/2006/relationships/hyperlink" Target="https://uk.m.wikipedia.org/wiki/%D0%9A%D0%BE%D0%BD%D1%82%D0%B0%D0%BC%D1%96%D0%BD%D0%B0%D1%86%D1%96%D1%8F_(%D0%BB%D1%96%D0%BD%D0%B3%D0%B2%D1%96%D1%81%D1%82%D0%B8%D0%BA%D0%B0)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s://uk.m.wikipedia.org/wiki/%D0%92%D0%B5%D0%BB%D0%BE%D1%81%D0%B8%D0%BF%D0%B5%D0%B4" TargetMode="External" /><Relationship Id="rId11" Type="http://schemas.openxmlformats.org/officeDocument/2006/relationships/hyperlink" Target="https://uk.m.wikipedia.org/wiki/%D0%9C%D0%B5%D1%82%D1%80%D0%BE%D0%BF%D0%BE%D0%BB%D1%96%D1%82%D0%B5%D0%BD" TargetMode="External" /><Relationship Id="rId5" Type="http://schemas.openxmlformats.org/officeDocument/2006/relationships/hyperlink" Target="https://uk.m.wikipedia.org/w/index.php?title=%D0%9E%D0%BF%D1%82%D0%B8%D1%87%D0%BD%D0%B0_%D1%81%D0%B8%D0%B3%D0%BD%D0%B0%D0%BB%D1%96%D0%B7%D0%B0%D1%86%D1%96%D1%8F&amp;action=edit&amp;redlink=1" TargetMode="External" /><Relationship Id="rId10" Type="http://schemas.openxmlformats.org/officeDocument/2006/relationships/hyperlink" Target="https://uk.m.wikipedia.org/wiki/%D0%97%D0%B0%D0%BB%D1%96%D0%B7%D0%BD%D0%B8%D1%86%D1%8F" TargetMode="External" /><Relationship Id="rId4" Type="http://schemas.openxmlformats.org/officeDocument/2006/relationships/hyperlink" Target="https://uk.m.wikipedia.org/wiki/%D0%9F%D1%80%D0%B8%D1%81%D1%82%D1%80%D1%96%D0%B9" TargetMode="External" /><Relationship Id="rId9" Type="http://schemas.openxmlformats.org/officeDocument/2006/relationships/hyperlink" Target="https://uk.m.wikipedia.org/wiki/%D0%9F%D0%BE%D1%97%D0%B7%D0%B4" TargetMode="Externa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 /><Relationship Id="rId2" Type="http://schemas.openxmlformats.org/officeDocument/2006/relationships/hyperlink" Target="https://uk.m.wikipedia.org/wiki/%D0%9F%D1%96%D1%88%D0%BE%D1%85%D1%96%D0%B4%D0%BD%D0%B8%D0%B9_%D0%BF%D0%B5%D1%80%D0%B5%D1%85%D1%96%D0%B4" TargetMode="Externa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8C1673-6C45-4654-BA4A-3F17B9545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106" y="1041400"/>
            <a:ext cx="9144000" cy="2387600"/>
          </a:xfrm>
        </p:spPr>
        <p:txBody>
          <a:bodyPr/>
          <a:lstStyle/>
          <a:p>
            <a:r>
              <a:rPr lang="uk-UA" b="1" dirty="0">
                <a:solidFill>
                  <a:schemeClr val="accent2"/>
                </a:solidFill>
              </a:rPr>
              <a:t>Презентація на тему: Світлофор </a:t>
            </a:r>
            <a:endParaRPr lang="" b="1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7C8AF8-6F98-603C-402D-BAC1D5A447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52010"/>
            <a:ext cx="9144000" cy="1655762"/>
          </a:xfrm>
        </p:spPr>
        <p:txBody>
          <a:bodyPr anchor="ctr">
            <a:normAutofit/>
          </a:bodyPr>
          <a:lstStyle/>
          <a:p>
            <a:pPr algn="r"/>
            <a:r>
              <a:rPr lang="uk-UA" sz="1600" dirty="0">
                <a:solidFill>
                  <a:schemeClr val="accent2"/>
                </a:solidFill>
              </a:rPr>
              <a:t>Виконав: </a:t>
            </a:r>
            <a:r>
              <a:rPr lang="uk-UA" sz="1600" dirty="0" err="1">
                <a:solidFill>
                  <a:schemeClr val="accent2"/>
                </a:solidFill>
              </a:rPr>
              <a:t>Сахно</a:t>
            </a:r>
            <a:r>
              <a:rPr lang="uk-UA" sz="1600" dirty="0">
                <a:solidFill>
                  <a:schemeClr val="accent2"/>
                </a:solidFill>
              </a:rPr>
              <a:t> Максим  3 Б клас </a:t>
            </a:r>
            <a:endParaRPr lang="" sz="1600" dirty="0">
              <a:solidFill>
                <a:schemeClr val="accent2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F4EC53F-4AF2-3BFA-2BFC-E1EA4E9F1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18" y="4213412"/>
            <a:ext cx="2571554" cy="2192444"/>
          </a:xfrm>
          <a:prstGeom prst="rect">
            <a:avLst/>
          </a:prstGeom>
        </p:spPr>
      </p:pic>
      <p:pic>
        <p:nvPicPr>
          <p:cNvPr id="7" name="Рисунок 4">
            <a:extLst>
              <a:ext uri="{FF2B5EF4-FFF2-40B4-BE49-F238E27FC236}">
                <a16:creationId xmlns:a16="http://schemas.microsoft.com/office/drawing/2014/main" id="{A008F53E-5E28-23DE-54D1-0D9547523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850" y="408253"/>
            <a:ext cx="2444299" cy="208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944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F57345E-F6BE-AFC5-DA36-C06C2701C7AF}"/>
              </a:ext>
            </a:extLst>
          </p:cNvPr>
          <p:cNvSpPr txBox="1"/>
          <p:nvPr/>
        </p:nvSpPr>
        <p:spPr>
          <a:xfrm>
            <a:off x="4930590" y="1033832"/>
            <a:ext cx="6096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i="0">
                <a:solidFill>
                  <a:srgbClr val="202122"/>
                </a:solidFill>
                <a:effectLst/>
                <a:latin typeface="-apple-system"/>
              </a:rPr>
              <a:t>Світлофо́р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(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-apple-system"/>
                <a:hlinkClick r:id="rId2" tooltip="Контамінація (лінгвістика)"/>
              </a:rPr>
              <a:t>контамінація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</a:t>
            </a:r>
            <a:r>
              <a:rPr lang="ru-RU" sz="2400" b="0" i="1" dirty="0" err="1">
                <a:solidFill>
                  <a:srgbClr val="202122"/>
                </a:solidFill>
                <a:effectLst/>
                <a:latin typeface="-apple-system"/>
              </a:rPr>
              <a:t>світло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і </a:t>
            </a:r>
            <a:r>
              <a:rPr lang="ru-RU" sz="2400" b="0" i="1" u="none" strike="noStrike" dirty="0">
                <a:solidFill>
                  <a:srgbClr val="3366CC"/>
                </a:solidFill>
                <a:effectLst/>
                <a:latin typeface="inherit"/>
                <a:hlinkClick r:id="rId3" tooltip="Семафор"/>
              </a:rPr>
              <a:t>семафор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) — 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-apple-system"/>
                <a:hlinkClick r:id="rId4" tooltip="Пристрій"/>
              </a:rPr>
              <a:t>пристрій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</a:t>
            </a:r>
            <a:r>
              <a:rPr lang="ru-RU" sz="2400" b="0" i="0" u="none" strike="noStrike" dirty="0" err="1">
                <a:solidFill>
                  <a:srgbClr val="DD3333"/>
                </a:solidFill>
                <a:effectLst/>
                <a:latin typeface="-apple-system"/>
                <a:hlinkClick r:id="rId5" tooltip="Оптична сигналізація (ще не написана)"/>
              </a:rPr>
              <a:t>оптичної</a:t>
            </a:r>
            <a:r>
              <a:rPr lang="ru-RU" sz="2400" b="0" i="0" u="none" strike="noStrike" dirty="0">
                <a:solidFill>
                  <a:srgbClr val="DD3333"/>
                </a:solidFill>
                <a:effectLst/>
                <a:latin typeface="-apple-system"/>
                <a:hlinkClick r:id="rId5" tooltip="Оптична сигналізація (ще не написана)"/>
              </a:rPr>
              <a:t> </a:t>
            </a:r>
            <a:r>
              <a:rPr lang="ru-RU" sz="2400" b="0" i="0" u="none" strike="noStrike" dirty="0" err="1">
                <a:solidFill>
                  <a:srgbClr val="DD3333"/>
                </a:solidFill>
                <a:effectLst/>
                <a:latin typeface="-apple-system"/>
                <a:hlinkClick r:id="rId5" tooltip="Оптична сигналізація (ще не написана)"/>
              </a:rPr>
              <a:t>сигналізації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,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призначений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для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регулювання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руху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людей, 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-apple-system"/>
                <a:hlinkClick r:id="rId6" tooltip="Велосипед"/>
              </a:rPr>
              <a:t>велосипедів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, 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-apple-system"/>
                <a:hlinkClick r:id="rId7" tooltip="Автомобіль"/>
              </a:rPr>
              <a:t>автомобілів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і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інших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учасників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-apple-system"/>
                <a:hlinkClick r:id="rId8" tooltip="Дорожній рух"/>
              </a:rPr>
              <a:t>дорожнього</a:t>
            </a:r>
            <a:r>
              <a:rPr lang="ru-RU" sz="2400" b="0" i="0" u="none" strike="noStrike" dirty="0">
                <a:solidFill>
                  <a:srgbClr val="3366CC"/>
                </a:solidFill>
                <a:effectLst/>
                <a:latin typeface="-apple-system"/>
                <a:hlinkClick r:id="rId8" tooltip="Дорожній рух"/>
              </a:rPr>
              <a:t> 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-apple-system"/>
                <a:hlinkClick r:id="rId8" tooltip="Дорожній рух"/>
              </a:rPr>
              <a:t>руху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, 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-apple-system"/>
                <a:hlinkClick r:id="rId9" tooltip="Поїзд"/>
              </a:rPr>
              <a:t>потягів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-apple-system"/>
                <a:hlinkClick r:id="rId10" tooltip="Залізниця"/>
              </a:rPr>
              <a:t>залізниці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і 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-apple-system"/>
                <a:hlinkClick r:id="rId11" tooltip="Метрополітен"/>
              </a:rPr>
              <a:t>метрополітену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,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річкових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і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морських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суден.</a:t>
            </a:r>
            <a:endParaRPr lang="" sz="240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25F9361-AF29-9334-1E0B-35922B7BFBA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9704" y="246563"/>
            <a:ext cx="3101789" cy="636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7DB5CC-C9A3-D0EF-1264-53FA9BA07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906" y="179015"/>
            <a:ext cx="10515600" cy="1325563"/>
          </a:xfrm>
        </p:spPr>
        <p:txBody>
          <a:bodyPr/>
          <a:lstStyle/>
          <a:p>
            <a:r>
              <a:rPr lang="uk-UA" dirty="0"/>
              <a:t>Типи світлофорів:</a:t>
            </a:r>
            <a:endParaRPr lang="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741C3E-7B49-2E20-BEA4-6AE8EC6B4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906" y="1504578"/>
            <a:ext cx="10560424" cy="4607859"/>
          </a:xfrm>
        </p:spPr>
        <p:txBody>
          <a:bodyPr/>
          <a:lstStyle/>
          <a:p>
            <a:r>
              <a:rPr lang="uk-UA" dirty="0"/>
              <a:t>Вуличні і дорожні світлофори
Автомобільні світлофор</a:t>
            </a:r>
          </a:p>
          <a:p>
            <a:r>
              <a:rPr lang="uk-UA" dirty="0"/>
              <a:t>Світлофори на залізничних переїздах</a:t>
            </a:r>
          </a:p>
          <a:p>
            <a:r>
              <a:rPr lang="uk-UA" dirty="0" err="1"/>
              <a:t>Реверсійний</a:t>
            </a:r>
            <a:r>
              <a:rPr lang="uk-UA" dirty="0"/>
              <a:t> світлофор</a:t>
            </a:r>
          </a:p>
          <a:p>
            <a:r>
              <a:rPr lang="uk-UA" dirty="0"/>
              <a:t>Світлофори для маршрутних транспортних засобів</a:t>
            </a:r>
          </a:p>
          <a:p>
            <a:r>
              <a:rPr lang="uk-UA" dirty="0"/>
              <a:t>Світлофори для пішоходів</a:t>
            </a:r>
          </a:p>
          <a:p>
            <a:r>
              <a:rPr lang="uk-UA" dirty="0"/>
              <a:t>Трамвайний світлофор</a:t>
            </a:r>
            <a:endParaRPr lang="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BF1D7FD-6018-F9C4-B66C-4CDAE9EE3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9275" y="745563"/>
            <a:ext cx="3055501" cy="492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8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D3BF72-2DDA-0BC2-24FB-BC4FC0865A88}"/>
              </a:ext>
            </a:extLst>
          </p:cNvPr>
          <p:cNvSpPr txBox="1"/>
          <p:nvPr/>
        </p:nvSpPr>
        <p:spPr>
          <a:xfrm>
            <a:off x="645458" y="553614"/>
            <a:ext cx="6096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sz="2400" b="1" i="0" dirty="0" err="1">
                <a:solidFill>
                  <a:srgbClr val="202122"/>
                </a:solidFill>
                <a:effectLst/>
                <a:latin typeface="inherit"/>
              </a:rPr>
              <a:t>Світлофори</a:t>
            </a:r>
            <a:r>
              <a:rPr lang="ru-RU" sz="2400" b="1" i="0" dirty="0">
                <a:solidFill>
                  <a:srgbClr val="202122"/>
                </a:solidFill>
                <a:effectLst/>
                <a:latin typeface="inherit"/>
              </a:rPr>
              <a:t> для </a:t>
            </a:r>
            <a:r>
              <a:rPr lang="ru-RU" sz="2400" b="1" i="0" dirty="0" err="1">
                <a:solidFill>
                  <a:srgbClr val="202122"/>
                </a:solidFill>
                <a:effectLst/>
                <a:latin typeface="inherit"/>
              </a:rPr>
              <a:t>пішоходів</a:t>
            </a:r>
            <a:endParaRPr lang="uk-UA" sz="2400" b="1" i="0" dirty="0">
              <a:solidFill>
                <a:srgbClr val="202122"/>
              </a:solidFill>
              <a:effectLst/>
              <a:latin typeface="inherit"/>
            </a:endParaRPr>
          </a:p>
          <a:p>
            <a:pPr algn="l" fontAlgn="base"/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Такі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світлофори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регулюють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рух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пішоходів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через 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inherit"/>
                <a:hlinkClick r:id="rId2" tooltip="Пішохідний перехід"/>
              </a:rPr>
              <a:t>пішохідний</a:t>
            </a:r>
            <a:r>
              <a:rPr lang="ru-RU" sz="2400" b="0" i="0" u="none" strike="noStrike" dirty="0">
                <a:solidFill>
                  <a:srgbClr val="3366CC"/>
                </a:solidFill>
                <a:effectLst/>
                <a:latin typeface="inherit"/>
                <a:hlinkClick r:id="rId2" tooltip="Пішохідний перехід"/>
              </a:rPr>
              <a:t> </a:t>
            </a:r>
            <a:r>
              <a:rPr lang="ru-RU" sz="2400" b="0" i="0" u="none" strike="noStrike" dirty="0" err="1">
                <a:solidFill>
                  <a:srgbClr val="3366CC"/>
                </a:solidFill>
                <a:effectLst/>
                <a:latin typeface="inherit"/>
                <a:hlinkClick r:id="rId2" tooltip="Пішохідний перехід"/>
              </a:rPr>
              <a:t>перехід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. Як правило,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він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має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два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види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сигналів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: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що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дозволяє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і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забороняє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.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Зазвичай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для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цієї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мети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використовують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відповідно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зелене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і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червоне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світло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.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Самі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сигнали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мають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різну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форму.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Найчастіше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використовують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сигнали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у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вигляді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силуету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людини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: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червоний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—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що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стоїть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,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зелений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—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що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йде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. 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359F4D5-BE21-DB34-011D-C42F74351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2410" y="548831"/>
            <a:ext cx="3470743" cy="582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1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156EEAD-BC88-02E8-9631-8961EAFF96CD}"/>
              </a:ext>
            </a:extLst>
          </p:cNvPr>
          <p:cNvSpPr txBox="1"/>
          <p:nvPr/>
        </p:nvSpPr>
        <p:spPr>
          <a:xfrm>
            <a:off x="394446" y="591671"/>
            <a:ext cx="686696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Існують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світлофори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з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двох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секцій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 —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червоної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і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зеленої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.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Такі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світлофори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зазвичай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встановлюються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на пунктах, де пропуск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автомобілів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проводиться в </a:t>
            </a:r>
            <a:r>
              <a:rPr lang="ru-RU" sz="2800" b="0" i="0" dirty="0" err="1">
                <a:solidFill>
                  <a:schemeClr val="accent1"/>
                </a:solidFill>
                <a:effectLst/>
                <a:latin typeface="-apple-system"/>
              </a:rPr>
              <a:t>індивідуальному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-apple-system"/>
              </a:rPr>
              <a:t> порядку</a:t>
            </a:r>
            <a:endParaRPr lang="" sz="2800" dirty="0">
              <a:solidFill>
                <a:schemeClr val="accent1"/>
              </a:solidFill>
            </a:endParaRPr>
          </a:p>
        </p:txBody>
      </p:sp>
      <p:pic>
        <p:nvPicPr>
          <p:cNvPr id="9" name="Рисунок 9">
            <a:extLst>
              <a:ext uri="{FF2B5EF4-FFF2-40B4-BE49-F238E27FC236}">
                <a16:creationId xmlns:a16="http://schemas.microsoft.com/office/drawing/2014/main" id="{05EDA5BE-718B-2FE1-5357-A14DC08528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7975" y="847662"/>
            <a:ext cx="4392707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964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C061FFD-118E-38C7-68BB-04E7A73E86CE}"/>
              </a:ext>
            </a:extLst>
          </p:cNvPr>
          <p:cNvSpPr txBox="1"/>
          <p:nvPr/>
        </p:nvSpPr>
        <p:spPr>
          <a:xfrm>
            <a:off x="735106" y="394446"/>
            <a:ext cx="6562165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uk-UA" sz="2400" b="0" i="0">
                <a:solidFill>
                  <a:srgbClr val="202122"/>
                </a:solidFill>
                <a:effectLst/>
                <a:latin typeface="-apple-system"/>
              </a:rPr>
              <a:t>Найпоширеніші світлофори з сигналами (зазвичай круглими) трьох кольорів: червоного, жовтого і зеленого.</a:t>
            </a:r>
            <a:r>
              <a:rPr lang="ru-RU" sz="2400" b="0" i="0">
                <a:solidFill>
                  <a:srgbClr val="202122"/>
                </a:solidFill>
                <a:effectLst/>
                <a:latin typeface="-apple-system"/>
              </a:rPr>
              <a:t>Найпоширеніші світлофори з сигналами (зазвичай круглими) трьох кольорів: червоного, жовтого і зеленого.</a:t>
            </a:r>
            <a:endParaRPr lang="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126FE3-099C-4E33-B802-4CF145F5496C}"/>
              </a:ext>
            </a:extLst>
          </p:cNvPr>
          <p:cNvSpPr txBox="1"/>
          <p:nvPr/>
        </p:nvSpPr>
        <p:spPr>
          <a:xfrm rot="10800000" flipV="1">
            <a:off x="5495382" y="3302934"/>
            <a:ext cx="6696618" cy="193899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Практично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повсюдно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червоний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сигнал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світлофора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забороняє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рух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,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жовтий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забороняє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виїзд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на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ділянку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,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що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охороняється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світлофором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, але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допускає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завершення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його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проїзду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, а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зелений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 —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дозволяє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-apple-system"/>
              </a:rPr>
              <a:t>рух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-apple-system"/>
              </a:rPr>
              <a:t>. </a:t>
            </a:r>
            <a:endParaRPr lang="" sz="2400" dirty="0"/>
          </a:p>
        </p:txBody>
      </p:sp>
      <p:pic>
        <p:nvPicPr>
          <p:cNvPr id="12" name="Рисунок 12">
            <a:extLst>
              <a:ext uri="{FF2B5EF4-FFF2-40B4-BE49-F238E27FC236}">
                <a16:creationId xmlns:a16="http://schemas.microsoft.com/office/drawing/2014/main" id="{679CD6A4-6C92-2A2E-679F-6EC49D41A4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35" y="4068858"/>
            <a:ext cx="4930588" cy="23461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74377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DD7E5D2-B556-E177-2D8F-0DBCF6643FB8}"/>
              </a:ext>
            </a:extLst>
          </p:cNvPr>
          <p:cNvSpPr txBox="1"/>
          <p:nvPr/>
        </p:nvSpPr>
        <p:spPr>
          <a:xfrm>
            <a:off x="497540" y="322729"/>
            <a:ext cx="82699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sz="2400" b="1" i="0" dirty="0" err="1">
                <a:solidFill>
                  <a:schemeClr val="accent1"/>
                </a:solidFill>
                <a:effectLst/>
                <a:latin typeface="inherit"/>
              </a:rPr>
              <a:t>Стрілки</a:t>
            </a:r>
            <a:r>
              <a:rPr lang="ru-RU" sz="2400" b="1" i="0" dirty="0">
                <a:solidFill>
                  <a:schemeClr val="accent1"/>
                </a:solidFill>
                <a:effectLst/>
                <a:latin typeface="inherit"/>
              </a:rPr>
              <a:t> і </a:t>
            </a:r>
            <a:r>
              <a:rPr lang="ru-RU" sz="2400" b="1" i="0" dirty="0" err="1">
                <a:solidFill>
                  <a:schemeClr val="accent1"/>
                </a:solidFill>
                <a:effectLst/>
                <a:latin typeface="inherit"/>
              </a:rPr>
              <a:t>стрілочні</a:t>
            </a:r>
            <a:r>
              <a:rPr lang="ru-RU" sz="2400" b="1" i="0" dirty="0">
                <a:solidFill>
                  <a:schemeClr val="accent1"/>
                </a:solidFill>
                <a:effectLst/>
                <a:latin typeface="inherit"/>
              </a:rPr>
              <a:t> </a:t>
            </a:r>
            <a:r>
              <a:rPr lang="ru-RU" sz="2400" b="1" i="0" dirty="0" err="1">
                <a:solidFill>
                  <a:schemeClr val="accent1"/>
                </a:solidFill>
                <a:effectLst/>
                <a:latin typeface="inherit"/>
              </a:rPr>
              <a:t>секції</a:t>
            </a:r>
            <a:endParaRPr lang="ru-RU" sz="2400" b="1" i="0" dirty="0">
              <a:solidFill>
                <a:schemeClr val="accent1"/>
              </a:solidFill>
              <a:effectLst/>
              <a:latin typeface="-apple-system"/>
            </a:endParaRPr>
          </a:p>
          <a:p>
            <a:pPr algn="l" fontAlgn="base"/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Додатково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сигнали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можуть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бути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подані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у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вигляді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стрілок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(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контурів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стрілок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).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Крім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того, часто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використовуються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додаткові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секції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із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стрілками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,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які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регулюють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рух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у тому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чи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іншому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chemeClr val="accent1"/>
                </a:solidFill>
                <a:effectLst/>
                <a:latin typeface="-apple-system"/>
              </a:rPr>
              <a:t>напрямі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-apple-system"/>
              </a:rPr>
              <a:t>.</a:t>
            </a:r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C6F8FF1E-7CD5-4BD8-B26A-C448019D86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890" y="2231090"/>
            <a:ext cx="6334125" cy="430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48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B85459F9-1598-C021-EAC8-AF67B2FDE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5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8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Презентація на тему: Світлофор </vt:lpstr>
      <vt:lpstr>Презентация PowerPoint</vt:lpstr>
      <vt:lpstr>Типи світлофорів: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Світлофор </dc:title>
  <dc:creator>дария щусь</dc:creator>
  <cp:lastModifiedBy>дария щусь</cp:lastModifiedBy>
  <cp:revision>2</cp:revision>
  <dcterms:created xsi:type="dcterms:W3CDTF">2023-03-14T14:43:49Z</dcterms:created>
  <dcterms:modified xsi:type="dcterms:W3CDTF">2023-03-14T15:26:17Z</dcterms:modified>
</cp:coreProperties>
</file>