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4" r:id="rId5"/>
    <p:sldId id="257" r:id="rId6"/>
    <p:sldId id="258" r:id="rId7"/>
    <p:sldId id="260" r:id="rId8"/>
    <p:sldId id="259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14488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Особливості живлення, життєдіяльності та будови грибів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rodna-osvita.com.ua/uploads/bio-6kl-kostikov-ukr/bio-6kl-kostikov-ukr-271.jpg"/>
          <p:cNvPicPr>
            <a:picLocks noChangeAspect="1" noChangeArrowheads="1"/>
          </p:cNvPicPr>
          <p:nvPr/>
        </p:nvPicPr>
        <p:blipFill>
          <a:blip r:embed="rId3"/>
          <a:srcRect b="11764"/>
          <a:stretch>
            <a:fillRect/>
          </a:stretch>
        </p:blipFill>
        <p:spPr bwMode="auto">
          <a:xfrm>
            <a:off x="16329" y="3428976"/>
            <a:ext cx="9127671" cy="3429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Тіло гриба = міцелій = грибниця (складається з ниток – гіф)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</a:rPr>
              <a:t>Гіфи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грибів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бувають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</a:rPr>
              <a:t>одноклітинними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з</a:t>
            </a:r>
            <a:r>
              <a:rPr lang="ru-RU" sz="2400" b="1" dirty="0" smtClean="0">
                <a:latin typeface="Segoe Print" pitchFamily="2" charset="0"/>
              </a:rPr>
              <a:t> великою </a:t>
            </a:r>
            <a:r>
              <a:rPr lang="ru-RU" sz="2400" b="1" dirty="0" err="1" smtClean="0">
                <a:latin typeface="Segoe Print" pitchFamily="2" charset="0"/>
              </a:rPr>
              <a:t>кількістю</a:t>
            </a:r>
            <a:r>
              <a:rPr lang="ru-RU" sz="2400" b="1" dirty="0" smtClean="0">
                <a:latin typeface="Segoe Print" pitchFamily="2" charset="0"/>
              </a:rPr>
              <a:t> ядер, </a:t>
            </a:r>
            <a:r>
              <a:rPr lang="ru-RU" sz="2400" b="1" dirty="0" err="1" smtClean="0">
                <a:latin typeface="Segoe Print" pitchFamily="2" charset="0"/>
              </a:rPr>
              <a:t>і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</a:rPr>
              <a:t>багатоклітиними</a:t>
            </a:r>
            <a:r>
              <a:rPr lang="ru-RU" sz="2400" b="1" dirty="0" smtClean="0">
                <a:latin typeface="Segoe Print" pitchFamily="2" charset="0"/>
              </a:rPr>
              <a:t>, </a:t>
            </a:r>
            <a:r>
              <a:rPr lang="ru-RU" sz="2400" b="1" dirty="0" err="1" smtClean="0">
                <a:latin typeface="Segoe Print" pitchFamily="2" charset="0"/>
              </a:rPr>
              <a:t>або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септованими</a:t>
            </a:r>
            <a:r>
              <a:rPr lang="ru-RU" sz="2400" b="1" dirty="0" smtClean="0">
                <a:latin typeface="Segoe Print" pitchFamily="2" charset="0"/>
              </a:rPr>
              <a:t>, </a:t>
            </a:r>
            <a:r>
              <a:rPr lang="ru-RU" sz="2400" b="1" dirty="0" err="1" smtClean="0">
                <a:latin typeface="Segoe Print" pitchFamily="2" charset="0"/>
              </a:rPr>
              <a:t>тобто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розділеними</a:t>
            </a:r>
            <a:r>
              <a:rPr lang="ru-RU" sz="2400" b="1" dirty="0" smtClean="0">
                <a:latin typeface="Segoe Print" pitchFamily="2" charset="0"/>
              </a:rPr>
              <a:t> перегородками – септами – на </a:t>
            </a:r>
            <a:r>
              <a:rPr lang="ru-RU" sz="2400" b="1" dirty="0" err="1" smtClean="0">
                <a:latin typeface="Segoe Print" pitchFamily="2" charset="0"/>
              </a:rPr>
              <a:t>окремі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клітини</a:t>
            </a:r>
            <a:r>
              <a:rPr lang="ru-RU" sz="2400" b="1" dirty="0" smtClean="0">
                <a:latin typeface="Segoe Print" pitchFamily="2" charset="0"/>
              </a:rPr>
              <a:t>, </a:t>
            </a:r>
            <a:r>
              <a:rPr lang="ru-RU" sz="2400" b="1" dirty="0" err="1" smtClean="0">
                <a:latin typeface="Segoe Print" pitchFamily="2" charset="0"/>
              </a:rPr>
              <a:t>містять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від</a:t>
            </a:r>
            <a:r>
              <a:rPr lang="ru-RU" sz="2400" b="1" dirty="0" smtClean="0">
                <a:latin typeface="Segoe Print" pitchFamily="2" charset="0"/>
              </a:rPr>
              <a:t> одного до </a:t>
            </a:r>
            <a:r>
              <a:rPr lang="ru-RU" sz="2400" b="1" dirty="0" err="1" smtClean="0">
                <a:latin typeface="Segoe Print" pitchFamily="2" charset="0"/>
              </a:rPr>
              <a:t>безлічі</a:t>
            </a:r>
            <a:r>
              <a:rPr lang="ru-RU" sz="2400" b="1" dirty="0" smtClean="0">
                <a:latin typeface="Segoe Print" pitchFamily="2" charset="0"/>
              </a:rPr>
              <a:t> ядер.</a:t>
            </a:r>
            <a:endParaRPr lang="ru-RU" sz="2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b="1" dirty="0" err="1" smtClean="0">
                <a:solidFill>
                  <a:srgbClr val="FF0000"/>
                </a:solidFill>
                <a:latin typeface="Segoe Print" pitchFamily="2" charset="0"/>
              </a:rPr>
              <a:t>Живлення</a:t>
            </a:r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Segoe Print" pitchFamily="2" charset="0"/>
              </a:rPr>
              <a:t>грибів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Segoe Print" pitchFamily="2" charset="0"/>
              </a:rPr>
              <a:t>За </a:t>
            </a:r>
            <a:r>
              <a:rPr lang="ru-RU" sz="3200" b="1" dirty="0" err="1" smtClean="0">
                <a:latin typeface="Segoe Print" pitchFamily="2" charset="0"/>
              </a:rPr>
              <a:t>трофічною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приуроченістю</a:t>
            </a:r>
            <a:r>
              <a:rPr lang="ru-RU" sz="3200" b="1" dirty="0" smtClean="0">
                <a:latin typeface="Segoe Print" pitchFamily="2" charset="0"/>
              </a:rPr>
              <a:t> до субстрату </a:t>
            </a:r>
            <a:r>
              <a:rPr lang="ru-RU" sz="3200" b="1" dirty="0" err="1" smtClean="0">
                <a:latin typeface="Segoe Print" pitchFamily="2" charset="0"/>
              </a:rPr>
              <a:t>гриби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поділяють</a:t>
            </a:r>
            <a:r>
              <a:rPr lang="ru-RU" sz="3200" b="1" dirty="0" smtClean="0">
                <a:latin typeface="Segoe Print" pitchFamily="2" charset="0"/>
              </a:rPr>
              <a:t> на </a:t>
            </a:r>
            <a:r>
              <a:rPr lang="ru-RU" sz="3200" b="1" dirty="0" err="1" smtClean="0">
                <a:latin typeface="Segoe Print" pitchFamily="2" charset="0"/>
              </a:rPr>
              <a:t>еколого-трофічні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групи</a:t>
            </a:r>
            <a:r>
              <a:rPr lang="ru-RU" sz="3200" b="1" dirty="0" smtClean="0">
                <a:latin typeface="Segoe Print" pitchFamily="2" charset="0"/>
              </a:rPr>
              <a:t>. У </a:t>
            </a:r>
            <a:r>
              <a:rPr lang="ru-RU" sz="3200" b="1" dirty="0" err="1" smtClean="0">
                <a:latin typeface="Segoe Print" pitchFamily="2" charset="0"/>
              </a:rPr>
              <a:t>найзагальнішому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випадку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гриби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поділяють</a:t>
            </a:r>
            <a:r>
              <a:rPr lang="ru-RU" sz="3200" b="1" dirty="0" smtClean="0">
                <a:latin typeface="Segoe Print" pitchFamily="2" charset="0"/>
              </a:rPr>
              <a:t> на: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сапротрофів</a:t>
            </a:r>
            <a:r>
              <a:rPr lang="ru-RU" sz="3200" b="1" dirty="0" smtClean="0">
                <a:latin typeface="Segoe Print" pitchFamily="2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паразитів</a:t>
            </a:r>
            <a:r>
              <a:rPr lang="ru-RU" sz="3200" b="1" dirty="0" smtClean="0">
                <a:latin typeface="Segoe Print" pitchFamily="2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симбіотрофів</a:t>
            </a:r>
            <a:r>
              <a:rPr lang="ru-RU" sz="3200" b="1" dirty="0" smtClean="0">
                <a:latin typeface="Segoe Print" pitchFamily="2" charset="0"/>
              </a:rPr>
              <a:t>.</a:t>
            </a:r>
          </a:p>
          <a:p>
            <a:pPr algn="ctr"/>
            <a:r>
              <a:rPr lang="ru-RU" sz="3200" b="1" dirty="0" err="1" smtClean="0">
                <a:latin typeface="Segoe Print" pitchFamily="2" charset="0"/>
              </a:rPr>
              <a:t>Відомі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також</a:t>
            </a:r>
            <a:r>
              <a:rPr lang="ru-RU" sz="3200" b="1" dirty="0" smtClean="0">
                <a:latin typeface="Segoe Print" pitchFamily="2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хижі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гриби</a:t>
            </a:r>
            <a:r>
              <a:rPr lang="ru-RU" sz="3200" b="1" dirty="0" smtClean="0">
                <a:latin typeface="Segoe Print" pitchFamily="2" charset="0"/>
              </a:rPr>
              <a:t>, </a:t>
            </a:r>
            <a:r>
              <a:rPr lang="ru-RU" sz="3200" b="1" dirty="0" err="1" smtClean="0">
                <a:latin typeface="Segoe Print" pitchFamily="2" charset="0"/>
              </a:rPr>
              <a:t>що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полюють</a:t>
            </a:r>
            <a:r>
              <a:rPr lang="ru-RU" sz="3200" b="1" dirty="0" smtClean="0">
                <a:latin typeface="Segoe Print" pitchFamily="2" charset="0"/>
              </a:rPr>
              <a:t> на нематод </a:t>
            </a:r>
            <a:r>
              <a:rPr lang="ru-RU" sz="3200" b="1" dirty="0" err="1" smtClean="0">
                <a:latin typeface="Segoe Print" pitchFamily="2" charset="0"/>
              </a:rPr>
              <a:t>або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паразитують</a:t>
            </a:r>
            <a:r>
              <a:rPr lang="ru-RU" sz="3200" b="1" dirty="0" smtClean="0">
                <a:latin typeface="Segoe Print" pitchFamily="2" charset="0"/>
              </a:rPr>
              <a:t> на </a:t>
            </a:r>
            <a:r>
              <a:rPr lang="ru-RU" sz="3200" b="1" dirty="0" smtClean="0">
                <a:latin typeface="Segoe Print" pitchFamily="2" charset="0"/>
              </a:rPr>
              <a:t>них.</a:t>
            </a:r>
            <a:endParaRPr lang="ru-RU" sz="3200" b="1" dirty="0" smtClean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thumb/4/4f/Seatrout_UDN_saprolegnia.jpg/1024px-Seatrout_UDN_saproleg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809993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3357562"/>
            <a:ext cx="72866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Segoe Print" pitchFamily="2" charset="0"/>
              </a:rPr>
              <a:t>Лосось, </a:t>
            </a:r>
            <a:r>
              <a:rPr lang="ru-RU" sz="4400" b="1" dirty="0" err="1" smtClean="0">
                <a:latin typeface="Segoe Print" pitchFamily="2" charset="0"/>
              </a:rPr>
              <a:t>вражений</a:t>
            </a:r>
            <a:r>
              <a:rPr lang="ru-RU" sz="4400" b="1" dirty="0" smtClean="0">
                <a:latin typeface="Segoe Print" pitchFamily="2" charset="0"/>
              </a:rPr>
              <a:t> сапролеґнією паразитичною</a:t>
            </a:r>
            <a:endParaRPr lang="ru-RU" sz="4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2/2d/Entomophthora.muscae.-.linds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439482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4500570"/>
            <a:ext cx="5572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Segoe Print" pitchFamily="2" charset="0"/>
              </a:rPr>
              <a:t>Муха, </a:t>
            </a:r>
            <a:r>
              <a:rPr lang="ru-RU" sz="3200" b="1" dirty="0" err="1" smtClean="0">
                <a:latin typeface="Segoe Print" pitchFamily="2" charset="0"/>
              </a:rPr>
              <a:t>вражена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ru-RU" sz="3200" b="1" dirty="0" err="1" smtClean="0">
                <a:latin typeface="Segoe Print" pitchFamily="2" charset="0"/>
              </a:rPr>
              <a:t>паразитичним</a:t>
            </a:r>
            <a:r>
              <a:rPr lang="ru-RU" sz="3200" b="1" dirty="0" smtClean="0">
                <a:latin typeface="Segoe Print" pitchFamily="2" charset="0"/>
              </a:rPr>
              <a:t> грибом ентомофторою </a:t>
            </a:r>
            <a:r>
              <a:rPr lang="ru-RU" sz="3200" b="1" dirty="0" err="1" smtClean="0">
                <a:latin typeface="Segoe Print" pitchFamily="2" charset="0"/>
              </a:rPr>
              <a:t>муховою</a:t>
            </a:r>
            <a:endParaRPr lang="ru-RU" sz="32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commons/thumb/c/ca/Claviceps_purpurea.JPG/800px-Claviceps_purpur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6082"/>
            <a:ext cx="5048232" cy="63923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Segoe Print" pitchFamily="2" charset="0"/>
              </a:rPr>
              <a:t>Склероцій </a:t>
            </a:r>
            <a:endParaRPr lang="ru-RU" sz="3200" dirty="0" smtClean="0">
              <a:latin typeface="Segoe Print" pitchFamily="2" charset="0"/>
            </a:endParaRPr>
          </a:p>
          <a:p>
            <a:pPr algn="ctr"/>
            <a:r>
              <a:rPr lang="ru-RU" sz="3200" dirty="0" err="1" smtClean="0">
                <a:latin typeface="Segoe Print" pitchFamily="2" charset="0"/>
              </a:rPr>
              <a:t>паразитичного</a:t>
            </a:r>
            <a:r>
              <a:rPr lang="ru-RU" sz="3200" dirty="0" smtClean="0">
                <a:latin typeface="Segoe Print" pitchFamily="2" charset="0"/>
              </a:rPr>
              <a:t> </a:t>
            </a:r>
            <a:r>
              <a:rPr lang="ru-RU" sz="3200" dirty="0" smtClean="0">
                <a:latin typeface="Segoe Print" pitchFamily="2" charset="0"/>
              </a:rPr>
              <a:t>гриба Ріжки </a:t>
            </a:r>
            <a:r>
              <a:rPr lang="ru-RU" sz="3200" dirty="0" err="1" smtClean="0">
                <a:latin typeface="Segoe Print" pitchFamily="2" charset="0"/>
              </a:rPr>
              <a:t>пурпурові</a:t>
            </a:r>
            <a:r>
              <a:rPr lang="ru-RU" sz="3200" dirty="0" smtClean="0">
                <a:latin typeface="Segoe Print" pitchFamily="2" charset="0"/>
              </a:rPr>
              <a:t> </a:t>
            </a:r>
            <a:endParaRPr lang="ru-RU" sz="3200" dirty="0" smtClean="0">
              <a:latin typeface="Segoe Print" pitchFamily="2" charset="0"/>
            </a:endParaRPr>
          </a:p>
          <a:p>
            <a:pPr algn="ctr"/>
            <a:r>
              <a:rPr lang="ru-RU" sz="3200" dirty="0" smtClean="0">
                <a:latin typeface="Segoe Print" pitchFamily="2" charset="0"/>
              </a:rPr>
              <a:t>(</a:t>
            </a:r>
            <a:r>
              <a:rPr lang="ru-RU" sz="3200" dirty="0" smtClean="0">
                <a:latin typeface="Segoe Print" pitchFamily="2" charset="0"/>
              </a:rPr>
              <a:t>Claviceps </a:t>
            </a:r>
            <a:r>
              <a:rPr lang="ru-RU" sz="3200" dirty="0" err="1" smtClean="0">
                <a:latin typeface="Segoe Print" pitchFamily="2" charset="0"/>
              </a:rPr>
              <a:t>purpurea</a:t>
            </a:r>
            <a:r>
              <a:rPr lang="ru-RU" sz="3200" dirty="0" smtClean="0">
                <a:latin typeface="Segoe Print" pitchFamily="2" charset="0"/>
              </a:rPr>
              <a:t>) на колосках </a:t>
            </a:r>
            <a:endParaRPr lang="ru-RU" sz="3200" dirty="0" smtClean="0">
              <a:latin typeface="Segoe Print" pitchFamily="2" charset="0"/>
            </a:endParaRPr>
          </a:p>
          <a:p>
            <a:pPr algn="ctr"/>
            <a:r>
              <a:rPr lang="ru-RU" sz="3200" dirty="0" smtClean="0">
                <a:latin typeface="Segoe Print" pitchFamily="2" charset="0"/>
              </a:rPr>
              <a:t>жита</a:t>
            </a:r>
            <a:endParaRPr lang="ru-RU" sz="32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Біологія 6 клас. Костіков І.Ю. Макроскопічні гриби: особливості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785926"/>
            <a:ext cx="8325067" cy="482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Біологія 6 клас. Костіков І.Ю. Макроскопічні гриби: особливості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87" y="285728"/>
            <a:ext cx="844067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ЗАПЛІДНЕННЯ (ПЕРЕНЕСЕННЯ&#10;СПЕРМАЦІЇВ) У ІРЖАСТИХ ГРИБІВ&#10;Бджіл приваблює «грибний нектар»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501122" cy="638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Характеристика грибів - презентация онлайн"/>
          <p:cNvPicPr>
            <a:picLocks noChangeAspect="1" noChangeArrowheads="1"/>
          </p:cNvPicPr>
          <p:nvPr/>
        </p:nvPicPr>
        <p:blipFill>
          <a:blip r:embed="rId3"/>
          <a:srcRect l="9087" t="13934" r="9092" b="3310"/>
          <a:stretch>
            <a:fillRect/>
          </a:stretch>
        </p:blipFill>
        <p:spPr bwMode="auto">
          <a:xfrm>
            <a:off x="1071538" y="642918"/>
            <a:ext cx="707236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Будьте вкрай обережні, збираючи гриби! – Сучасний журнал пр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Будьте вкрай обережні, збираючи гриби! – Сучасний журнал пр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Будьте вкрай обережні, збираючи гриби! – Сучасний журнал пр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Обережно, отруйні гриби! - Олевська ОТ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34425" cy="60007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Біологія 6 клас</a:t>
            </a:r>
          </a:p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Презентацію підготувала вчитель хімії і біології Криворізької загальноосвітньої школи №21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Кот</a:t>
            </a:r>
            <a:r>
              <a:rPr lang="uk-UA" sz="2400" b="1" i="1" dirty="0" smtClean="0">
                <a:solidFill>
                  <a:srgbClr val="FFFF00"/>
                </a:solidFill>
              </a:rPr>
              <a:t> Т.Ю.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85926"/>
            <a:ext cx="7572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Гриби</a:t>
            </a:r>
            <a:r>
              <a:rPr lang="ru-RU" sz="4400" b="1" dirty="0" smtClean="0">
                <a:latin typeface="Segoe Print" pitchFamily="2" charset="0"/>
              </a:rPr>
              <a:t> - царство </a:t>
            </a:r>
            <a:r>
              <a:rPr lang="ru-RU" sz="4400" b="1" dirty="0" err="1" smtClean="0">
                <a:latin typeface="Segoe Print" pitchFamily="2" charset="0"/>
              </a:rPr>
              <a:t>живих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організмів</a:t>
            </a:r>
            <a:r>
              <a:rPr lang="ru-RU" sz="4400" b="1" dirty="0" smtClean="0">
                <a:latin typeface="Segoe Print" pitchFamily="2" charset="0"/>
              </a:rPr>
              <a:t>, </a:t>
            </a:r>
            <a:r>
              <a:rPr lang="ru-RU" sz="4400" b="1" dirty="0" err="1" smtClean="0">
                <a:latin typeface="Segoe Print" pitchFamily="2" charset="0"/>
              </a:rPr>
              <a:t>які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поєднують</a:t>
            </a:r>
            <a:r>
              <a:rPr lang="ru-RU" sz="4400" b="1" dirty="0" smtClean="0">
                <a:latin typeface="Segoe Print" pitchFamily="2" charset="0"/>
              </a:rPr>
              <a:t> у </a:t>
            </a:r>
            <a:r>
              <a:rPr lang="ru-RU" sz="4400" b="1" dirty="0" err="1" smtClean="0">
                <a:latin typeface="Segoe Print" pitchFamily="2" charset="0"/>
              </a:rPr>
              <a:t>собі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ознаки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тварин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 </a:t>
            </a:r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рослинами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їх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зближує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marL="342900" indent="-342900" algn="ctr">
              <a:buAutoNum type="arabicParenR"/>
            </a:pPr>
            <a:r>
              <a:rPr lang="ru-RU" sz="2400" b="1" dirty="0" err="1" smtClean="0">
                <a:latin typeface="Segoe Print" pitchFamily="2" charset="0"/>
              </a:rPr>
              <a:t>наявність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latin typeface="Segoe Print" pitchFamily="2" charset="0"/>
              </a:rPr>
              <a:t>добре </a:t>
            </a:r>
            <a:r>
              <a:rPr lang="ru-RU" sz="2400" b="1" dirty="0" err="1" smtClean="0">
                <a:latin typeface="Segoe Print" pitchFamily="2" charset="0"/>
              </a:rPr>
              <a:t>вираженої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клітинної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стінки</a:t>
            </a:r>
            <a:r>
              <a:rPr lang="ru-RU" sz="2400" b="1" dirty="0" smtClean="0">
                <a:latin typeface="Segoe Print" pitchFamily="2" charset="0"/>
              </a:rPr>
              <a:t>; </a:t>
            </a:r>
            <a:endParaRPr lang="ru-RU" sz="2400" b="1" dirty="0" smtClean="0">
              <a:latin typeface="Segoe Print" pitchFamily="2" charset="0"/>
            </a:endParaRPr>
          </a:p>
          <a:p>
            <a:pPr marL="342900" indent="-342900" algn="ctr"/>
            <a:r>
              <a:rPr lang="ru-RU" sz="2400" b="1" dirty="0" smtClean="0">
                <a:latin typeface="Segoe Print" pitchFamily="2" charset="0"/>
              </a:rPr>
              <a:t>2</a:t>
            </a:r>
            <a:r>
              <a:rPr lang="ru-RU" sz="2400" b="1" dirty="0" smtClean="0">
                <a:latin typeface="Segoe Print" pitchFamily="2" charset="0"/>
              </a:rPr>
              <a:t>) </a:t>
            </a:r>
            <a:r>
              <a:rPr lang="ru-RU" sz="2400" b="1" dirty="0" err="1" smtClean="0">
                <a:latin typeface="Segoe Print" pitchFamily="2" charset="0"/>
              </a:rPr>
              <a:t>нерухомість</a:t>
            </a:r>
            <a:r>
              <a:rPr lang="ru-RU" sz="2400" b="1" dirty="0" smtClean="0">
                <a:latin typeface="Segoe Print" pitchFamily="2" charset="0"/>
              </a:rPr>
              <a:t> у вегетативному </a:t>
            </a:r>
            <a:r>
              <a:rPr lang="ru-RU" sz="2400" b="1" dirty="0" err="1" smtClean="0">
                <a:latin typeface="Segoe Print" pitchFamily="2" charset="0"/>
              </a:rPr>
              <a:t>стані</a:t>
            </a:r>
            <a:r>
              <a:rPr lang="ru-RU" sz="2400" b="1" dirty="0" smtClean="0">
                <a:latin typeface="Segoe Print" pitchFamily="2" charset="0"/>
              </a:rPr>
              <a:t>, </a:t>
            </a:r>
            <a:endParaRPr lang="ru-RU" sz="2400" b="1" dirty="0" smtClean="0">
              <a:latin typeface="Segoe Print" pitchFamily="2" charset="0"/>
            </a:endParaRPr>
          </a:p>
          <a:p>
            <a:pPr marL="342900" indent="-342900" algn="ctr"/>
            <a:r>
              <a:rPr lang="ru-RU" sz="2400" b="1" dirty="0" smtClean="0">
                <a:latin typeface="Segoe Print" pitchFamily="2" charset="0"/>
              </a:rPr>
              <a:t>3</a:t>
            </a:r>
            <a:r>
              <a:rPr lang="ru-RU" sz="2400" b="1" dirty="0" smtClean="0">
                <a:latin typeface="Segoe Print" pitchFamily="2" charset="0"/>
              </a:rPr>
              <a:t>) розмноження спорами; </a:t>
            </a:r>
            <a:endParaRPr lang="ru-RU" sz="2400" b="1" dirty="0" smtClean="0">
              <a:latin typeface="Segoe Print" pitchFamily="2" charset="0"/>
            </a:endParaRPr>
          </a:p>
          <a:p>
            <a:pPr marL="342900" indent="-342900" algn="ctr"/>
            <a:r>
              <a:rPr lang="ru-RU" sz="2400" b="1" dirty="0" smtClean="0">
                <a:latin typeface="Segoe Print" pitchFamily="2" charset="0"/>
              </a:rPr>
              <a:t>4</a:t>
            </a:r>
            <a:r>
              <a:rPr lang="ru-RU" sz="2400" b="1" dirty="0" smtClean="0">
                <a:latin typeface="Segoe Print" pitchFamily="2" charset="0"/>
              </a:rPr>
              <a:t>) </a:t>
            </a:r>
            <a:r>
              <a:rPr lang="ru-RU" sz="2400" b="1" dirty="0" err="1" smtClean="0">
                <a:latin typeface="Segoe Print" pitchFamily="2" charset="0"/>
              </a:rPr>
              <a:t>здатність</a:t>
            </a:r>
            <a:r>
              <a:rPr lang="ru-RU" sz="2400" b="1" dirty="0" smtClean="0">
                <a:latin typeface="Segoe Print" pitchFamily="2" charset="0"/>
              </a:rPr>
              <a:t> до синтезу вітамінів; </a:t>
            </a:r>
            <a:endParaRPr lang="ru-RU" sz="2400" b="1" dirty="0" smtClean="0">
              <a:latin typeface="Segoe Print" pitchFamily="2" charset="0"/>
            </a:endParaRPr>
          </a:p>
          <a:p>
            <a:pPr marL="342900" indent="-342900" algn="ctr"/>
            <a:r>
              <a:rPr lang="ru-RU" sz="2400" b="1" dirty="0" smtClean="0">
                <a:latin typeface="Segoe Print" pitchFamily="2" charset="0"/>
              </a:rPr>
              <a:t>5</a:t>
            </a:r>
            <a:r>
              <a:rPr lang="ru-RU" sz="2400" b="1" dirty="0" smtClean="0">
                <a:latin typeface="Segoe Print" pitchFamily="2" charset="0"/>
              </a:rPr>
              <a:t>) </a:t>
            </a:r>
            <a:r>
              <a:rPr lang="ru-RU" sz="2400" b="1" dirty="0" err="1" smtClean="0">
                <a:latin typeface="Segoe Print" pitchFamily="2" charset="0"/>
              </a:rPr>
              <a:t>поглинання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їжі</a:t>
            </a:r>
            <a:r>
              <a:rPr lang="ru-RU" sz="2400" b="1" dirty="0" smtClean="0">
                <a:latin typeface="Segoe Print" pitchFamily="2" charset="0"/>
              </a:rPr>
              <a:t> шляхом </a:t>
            </a:r>
            <a:r>
              <a:rPr lang="ru-RU" sz="2400" b="1" dirty="0" err="1" smtClean="0">
                <a:latin typeface="Segoe Print" pitchFamily="2" charset="0"/>
              </a:rPr>
              <a:t>всмоктування</a:t>
            </a:r>
            <a:r>
              <a:rPr lang="ru-RU" sz="2400" b="1" dirty="0" smtClean="0">
                <a:latin typeface="Segoe Print" pitchFamily="2" charset="0"/>
              </a:rPr>
              <a:t> (</a:t>
            </a:r>
            <a:r>
              <a:rPr lang="ru-RU" sz="2400" b="1" dirty="0" err="1" smtClean="0">
                <a:latin typeface="Segoe Print" pitchFamily="2" charset="0"/>
              </a:rPr>
              <a:t>адсорбції</a:t>
            </a:r>
            <a:r>
              <a:rPr lang="ru-RU" sz="2400" b="1" dirty="0" smtClean="0">
                <a:latin typeface="Segoe Print" pitchFamily="2" charset="0"/>
              </a:rPr>
              <a:t>)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1462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Спільним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тваринами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є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algn="ctr"/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latin typeface="Segoe Print" pitchFamily="2" charset="0"/>
              </a:rPr>
              <a:t>1) </a:t>
            </a:r>
            <a:r>
              <a:rPr lang="ru-RU" sz="2400" b="1" dirty="0" err="1" smtClean="0">
                <a:latin typeface="Segoe Print" pitchFamily="2" charset="0"/>
              </a:rPr>
              <a:t>гетеротрофность</a:t>
            </a:r>
            <a:r>
              <a:rPr lang="ru-RU" sz="2400" b="1" dirty="0" smtClean="0">
                <a:latin typeface="Segoe Print" pitchFamily="2" charset="0"/>
              </a:rPr>
              <a:t>; </a:t>
            </a:r>
            <a:endParaRPr lang="ru-RU" sz="2400" b="1" dirty="0" smtClean="0"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latin typeface="Segoe Print" pitchFamily="2" charset="0"/>
              </a:rPr>
              <a:t>2</a:t>
            </a:r>
            <a:r>
              <a:rPr lang="ru-RU" sz="2400" b="1" dirty="0" smtClean="0">
                <a:latin typeface="Segoe Print" pitchFamily="2" charset="0"/>
              </a:rPr>
              <a:t>) </a:t>
            </a:r>
            <a:r>
              <a:rPr lang="ru-RU" sz="2400" b="1" dirty="0" err="1" smtClean="0">
                <a:latin typeface="Segoe Print" pitchFamily="2" charset="0"/>
              </a:rPr>
              <a:t>наявність</a:t>
            </a:r>
            <a:r>
              <a:rPr lang="ru-RU" sz="2400" b="1" dirty="0" smtClean="0">
                <a:latin typeface="Segoe Print" pitchFamily="2" charset="0"/>
              </a:rPr>
              <a:t> у </a:t>
            </a:r>
            <a:r>
              <a:rPr lang="ru-RU" sz="2400" b="1" dirty="0" err="1" smtClean="0">
                <a:latin typeface="Segoe Print" pitchFamily="2" charset="0"/>
              </a:rPr>
              <a:t>складі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клітинної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стінки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хітину</a:t>
            </a:r>
            <a:r>
              <a:rPr lang="ru-RU" sz="2400" b="1" dirty="0" smtClean="0">
                <a:latin typeface="Segoe Print" pitchFamily="2" charset="0"/>
              </a:rPr>
              <a:t>, характерного для </a:t>
            </a:r>
            <a:r>
              <a:rPr lang="ru-RU" sz="2400" b="1" dirty="0" err="1" smtClean="0">
                <a:latin typeface="Segoe Print" pitchFamily="2" charset="0"/>
              </a:rPr>
              <a:t>зовнішнього</a:t>
            </a:r>
            <a:r>
              <a:rPr lang="ru-RU" sz="2400" b="1" dirty="0" smtClean="0">
                <a:latin typeface="Segoe Print" pitchFamily="2" charset="0"/>
              </a:rPr>
              <a:t> скелета членистоногих; </a:t>
            </a:r>
            <a:endParaRPr lang="ru-RU" sz="2400" b="1" dirty="0" smtClean="0"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latin typeface="Segoe Print" pitchFamily="2" charset="0"/>
              </a:rPr>
              <a:t>3</a:t>
            </a:r>
            <a:r>
              <a:rPr lang="ru-RU" sz="2400" b="1" dirty="0" smtClean="0">
                <a:latin typeface="Segoe Print" pitchFamily="2" charset="0"/>
              </a:rPr>
              <a:t>) </a:t>
            </a:r>
            <a:r>
              <a:rPr lang="ru-RU" sz="2400" b="1" dirty="0" err="1" smtClean="0">
                <a:latin typeface="Segoe Print" pitchFamily="2" charset="0"/>
              </a:rPr>
              <a:t>відсутність</a:t>
            </a:r>
            <a:r>
              <a:rPr lang="ru-RU" sz="2400" b="1" dirty="0" smtClean="0">
                <a:latin typeface="Segoe Print" pitchFamily="2" charset="0"/>
              </a:rPr>
              <a:t> у </a:t>
            </a:r>
            <a:r>
              <a:rPr lang="ru-RU" sz="2400" b="1" dirty="0" err="1" smtClean="0">
                <a:latin typeface="Segoe Print" pitchFamily="2" charset="0"/>
              </a:rPr>
              <a:t>клітинах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хлоропластів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і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фотосинтезуючих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пігментів</a:t>
            </a:r>
            <a:r>
              <a:rPr lang="ru-RU" sz="2400" b="1" dirty="0" smtClean="0">
                <a:latin typeface="Segoe Print" pitchFamily="2" charset="0"/>
              </a:rPr>
              <a:t>; 4) </a:t>
            </a:r>
            <a:r>
              <a:rPr lang="ru-RU" sz="2400" b="1" dirty="0" err="1" smtClean="0">
                <a:latin typeface="Segoe Print" pitchFamily="2" charset="0"/>
              </a:rPr>
              <a:t>накопичення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глікогену</a:t>
            </a:r>
            <a:r>
              <a:rPr lang="ru-RU" sz="2400" b="1" dirty="0" smtClean="0">
                <a:latin typeface="Segoe Print" pitchFamily="2" charset="0"/>
              </a:rPr>
              <a:t> як </a:t>
            </a:r>
            <a:r>
              <a:rPr lang="ru-RU" sz="2400" b="1" dirty="0" err="1" smtClean="0">
                <a:latin typeface="Segoe Print" pitchFamily="2" charset="0"/>
              </a:rPr>
              <a:t>запасної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речовини</a:t>
            </a:r>
            <a:r>
              <a:rPr lang="ru-RU" sz="2400" b="1" dirty="0" smtClean="0">
                <a:latin typeface="Segoe Print" pitchFamily="2" charset="0"/>
              </a:rPr>
              <a:t>; </a:t>
            </a:r>
            <a:endParaRPr lang="ru-RU" sz="2400" b="1" dirty="0" smtClean="0"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latin typeface="Segoe Print" pitchFamily="2" charset="0"/>
              </a:rPr>
              <a:t>5</a:t>
            </a:r>
            <a:r>
              <a:rPr lang="ru-RU" sz="2400" b="1" dirty="0" smtClean="0">
                <a:latin typeface="Segoe Print" pitchFamily="2" charset="0"/>
              </a:rPr>
              <a:t>) </a:t>
            </a:r>
            <a:r>
              <a:rPr lang="ru-RU" sz="2400" b="1" dirty="0" err="1" smtClean="0">
                <a:latin typeface="Segoe Print" pitchFamily="2" charset="0"/>
              </a:rPr>
              <a:t>утворення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і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виділення</a:t>
            </a:r>
            <a:r>
              <a:rPr lang="ru-RU" sz="2400" b="1" dirty="0" smtClean="0">
                <a:latin typeface="Segoe Print" pitchFamily="2" charset="0"/>
              </a:rPr>
              <a:t> продукту метаболізму - </a:t>
            </a:r>
            <a:r>
              <a:rPr lang="ru-RU" sz="2400" b="1" dirty="0" err="1" smtClean="0">
                <a:latin typeface="Segoe Print" pitchFamily="2" charset="0"/>
              </a:rPr>
              <a:t>сечовини</a:t>
            </a:r>
            <a:r>
              <a:rPr lang="ru-RU" sz="2400" b="1" dirty="0" smtClean="0">
                <a:latin typeface="Segoe Print" pitchFamily="2" charset="0"/>
              </a:rPr>
              <a:t>.</a:t>
            </a:r>
            <a:endParaRPr lang="ru-RU" sz="2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Segoe Print" pitchFamily="2" charset="0"/>
              </a:rPr>
              <a:t>Ці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особливості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будови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і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життєдіяльності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грибів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дозволяють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вважати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їх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однією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з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найбільш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давніх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груп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еукаріотних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організмів</a:t>
            </a:r>
            <a:r>
              <a:rPr lang="ru-RU" sz="4000" b="1" dirty="0" smtClean="0">
                <a:latin typeface="Segoe Print" pitchFamily="2" charset="0"/>
              </a:rPr>
              <a:t>, </a:t>
            </a:r>
            <a:r>
              <a:rPr lang="ru-RU" sz="4000" b="1" dirty="0" err="1" smtClean="0">
                <a:latin typeface="Segoe Print" pitchFamily="2" charset="0"/>
              </a:rPr>
              <a:t>що</a:t>
            </a:r>
            <a:r>
              <a:rPr lang="ru-RU" sz="4000" b="1" dirty="0" smtClean="0">
                <a:latin typeface="Segoe Print" pitchFamily="2" charset="0"/>
              </a:rPr>
              <a:t> не </a:t>
            </a:r>
            <a:r>
              <a:rPr lang="ru-RU" sz="4000" b="1" dirty="0" err="1" smtClean="0">
                <a:latin typeface="Segoe Print" pitchFamily="2" charset="0"/>
              </a:rPr>
              <a:t>мають</a:t>
            </a:r>
            <a:r>
              <a:rPr lang="ru-RU" sz="4000" b="1" dirty="0" smtClean="0">
                <a:latin typeface="Segoe Print" pitchFamily="2" charset="0"/>
              </a:rPr>
              <a:t> прямого </a:t>
            </a:r>
            <a:r>
              <a:rPr lang="ru-RU" sz="4000" b="1" dirty="0" err="1" smtClean="0">
                <a:latin typeface="Segoe Print" pitchFamily="2" charset="0"/>
              </a:rPr>
              <a:t>еволюційної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зв'язку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з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рослинами</a:t>
            </a:r>
            <a:r>
              <a:rPr lang="ru-RU" sz="4000" b="1" dirty="0" smtClean="0">
                <a:latin typeface="Segoe Print" pitchFamily="2" charset="0"/>
              </a:rPr>
              <a:t>, як </a:t>
            </a:r>
            <a:r>
              <a:rPr lang="ru-RU" sz="4000" b="1" dirty="0" err="1" smtClean="0">
                <a:latin typeface="Segoe Print" pitchFamily="2" charset="0"/>
              </a:rPr>
              <a:t>вважалося</a:t>
            </a:r>
            <a:r>
              <a:rPr lang="ru-RU" sz="4000" b="1" dirty="0" smtClean="0">
                <a:latin typeface="Segoe Print" pitchFamily="2" charset="0"/>
              </a:rPr>
              <a:t> </a:t>
            </a:r>
            <a:r>
              <a:rPr lang="ru-RU" sz="4000" b="1" dirty="0" err="1" smtClean="0">
                <a:latin typeface="Segoe Print" pitchFamily="2" charset="0"/>
              </a:rPr>
              <a:t>раніше</a:t>
            </a:r>
            <a:r>
              <a:rPr lang="ru-RU" sz="4000" b="1" dirty="0" smtClean="0">
                <a:latin typeface="Segoe Print" pitchFamily="2" charset="0"/>
              </a:rPr>
              <a:t>. 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Гриби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рослини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виникли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незалежно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різних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форм мікроорганізмів,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жили у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воді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nto\Desktop\botan_006_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643866" cy="636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риб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-1"/>
          <a:ext cx="9144000" cy="68580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84083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+mn-lt"/>
                        </a:rPr>
                        <a:t>Характеристика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1" i="1" dirty="0" err="1" smtClean="0">
                          <a:latin typeface="+mn-lt"/>
                        </a:rPr>
                        <a:t>Дроб'янки</a:t>
                      </a:r>
                      <a:r>
                        <a:rPr lang="ru-RU" sz="1400" b="1" i="1" dirty="0">
                          <a:latin typeface="+mn-lt"/>
                        </a:rPr>
                        <a:t/>
                      </a:r>
                      <a:br>
                        <a:rPr lang="ru-RU" sz="1400" b="1" i="1" dirty="0">
                          <a:latin typeface="+mn-lt"/>
                        </a:rPr>
                      </a:br>
                      <a:endParaRPr lang="ru-RU" sz="14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>
                          <a:latin typeface="+mn-lt"/>
                        </a:rPr>
                        <a:t>Рослини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latin typeface="+mn-lt"/>
                        </a:rPr>
                        <a:t>Гриби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err="1">
                          <a:latin typeface="+mn-lt"/>
                        </a:rPr>
                        <a:t>Тварини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5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err="1">
                          <a:latin typeface="+mn-lt"/>
                        </a:rPr>
                        <a:t>Спосіб</a:t>
                      </a:r>
                      <a:r>
                        <a:rPr lang="ru-RU" sz="1400" b="1" i="1" dirty="0">
                          <a:latin typeface="+mn-lt"/>
                        </a:rPr>
                        <a:t> </a:t>
                      </a:r>
                      <a:r>
                        <a:rPr lang="ru-RU" sz="1400" b="1" i="1" dirty="0" err="1">
                          <a:latin typeface="+mn-lt"/>
                        </a:rPr>
                        <a:t>живлення</a:t>
                      </a:r>
                      <a:r>
                        <a:rPr lang="ru-RU" sz="1400" b="1" i="1" dirty="0">
                          <a:latin typeface="+mn-lt"/>
                        </a:rPr>
                        <a:t/>
                      </a:r>
                      <a:br>
                        <a:rPr lang="ru-RU" sz="1400" b="1" i="1" dirty="0">
                          <a:latin typeface="+mn-lt"/>
                        </a:rPr>
                      </a:br>
                      <a:endParaRPr lang="ru-RU" sz="14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гетеротрофний або автотрофний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автотрофний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гетеротрофний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гетеротрофний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05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>
                          <a:latin typeface="+mn-lt"/>
                        </a:rPr>
                        <a:t>Організація спадкової інформації (наявність ядра)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прокаріоти (нема)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еукаріоти</a:t>
                      </a:r>
                      <a:r>
                        <a:rPr lang="ru-RU" sz="1800" b="1" i="1" dirty="0">
                          <a:latin typeface="+mn-lt"/>
                        </a:rPr>
                        <a:t> (</a:t>
                      </a:r>
                      <a:r>
                        <a:rPr lang="ru-RU" sz="1800" b="1" i="1" dirty="0" err="1">
                          <a:latin typeface="+mn-lt"/>
                        </a:rPr>
                        <a:t>наявне</a:t>
                      </a:r>
                      <a:r>
                        <a:rPr lang="ru-RU" sz="1800" b="1" i="1" dirty="0">
                          <a:latin typeface="+mn-lt"/>
                        </a:rPr>
                        <a:t>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еукаріоти</a:t>
                      </a:r>
                      <a:r>
                        <a:rPr lang="ru-RU" sz="1800" b="1" i="1" dirty="0">
                          <a:latin typeface="+mn-lt"/>
                        </a:rPr>
                        <a:t> (</a:t>
                      </a:r>
                      <a:r>
                        <a:rPr lang="ru-RU" sz="1800" b="1" i="1" dirty="0" err="1">
                          <a:latin typeface="+mn-lt"/>
                        </a:rPr>
                        <a:t>наявне</a:t>
                      </a:r>
                      <a:r>
                        <a:rPr lang="ru-RU" sz="1800" b="1" i="1" dirty="0">
                          <a:latin typeface="+mn-lt"/>
                        </a:rPr>
                        <a:t>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еукаріоти (наявне)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5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err="1" smtClean="0">
                          <a:latin typeface="+mn-lt"/>
                        </a:rPr>
                        <a:t>Клітинна</a:t>
                      </a:r>
                      <a:endParaRPr lang="ru-RU" sz="1400" b="1" i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 </a:t>
                      </a:r>
                      <a:r>
                        <a:rPr lang="ru-RU" sz="1400" b="1" i="1" dirty="0" err="1">
                          <a:latin typeface="+mn-lt"/>
                        </a:rPr>
                        <a:t>оболонка</a:t>
                      </a:r>
                      <a:r>
                        <a:rPr lang="ru-RU" sz="1400" b="1" i="1" dirty="0">
                          <a:latin typeface="+mn-lt"/>
                        </a:rPr>
                        <a:t/>
                      </a:r>
                      <a:br>
                        <a:rPr lang="ru-RU" sz="1400" b="1" i="1" dirty="0">
                          <a:latin typeface="+mn-lt"/>
                        </a:rPr>
                      </a:br>
                      <a:endParaRPr lang="ru-RU" sz="14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наявна (муреїн)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наявна (целюлоза)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наявна</a:t>
                      </a:r>
                      <a:r>
                        <a:rPr lang="ru-RU" sz="1800" b="1" i="1" dirty="0">
                          <a:latin typeface="+mn-lt"/>
                        </a:rPr>
                        <a:t> (</a:t>
                      </a:r>
                      <a:r>
                        <a:rPr lang="ru-RU" sz="1800" b="1" i="1" dirty="0" err="1">
                          <a:latin typeface="+mn-lt"/>
                        </a:rPr>
                        <a:t>хітин</a:t>
                      </a:r>
                      <a:r>
                        <a:rPr lang="ru-RU" sz="1800" b="1" i="1" dirty="0">
                          <a:latin typeface="+mn-lt"/>
                        </a:rPr>
                        <a:t>)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нема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4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>
                          <a:latin typeface="+mn-lt"/>
                        </a:rPr>
                        <a:t>Клітинна мембрана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наявна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наявна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наявна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наявна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4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>
                          <a:latin typeface="+mn-lt"/>
                        </a:rPr>
                        <a:t>Цитоплазма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наявна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наявна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наявна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наявна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4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>
                          <a:latin typeface="+mn-lt"/>
                        </a:rPr>
                        <a:t>Органели</a:t>
                      </a:r>
                      <a:br>
                        <a:rPr lang="ru-RU" sz="1400" b="1" i="1">
                          <a:latin typeface="+mn-lt"/>
                        </a:rPr>
                      </a:br>
                      <a:endParaRPr lang="ru-RU" sz="1400" b="1" i="1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мало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багато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багато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багато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4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err="1">
                          <a:latin typeface="+mn-lt"/>
                        </a:rPr>
                        <a:t>Включення</a:t>
                      </a:r>
                      <a:r>
                        <a:rPr lang="ru-RU" sz="1400" b="1" i="1" dirty="0">
                          <a:latin typeface="+mn-lt"/>
                        </a:rPr>
                        <a:t/>
                      </a:r>
                      <a:br>
                        <a:rPr lang="ru-RU" sz="1400" b="1" i="1" dirty="0">
                          <a:latin typeface="+mn-lt"/>
                        </a:rPr>
                      </a:br>
                      <a:endParaRPr lang="ru-RU" sz="14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волютин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>
                          <a:latin typeface="+mn-lt"/>
                        </a:rPr>
                        <a:t>крохмаль</a:t>
                      </a: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глікоген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>
                          <a:latin typeface="+mn-lt"/>
                        </a:rPr>
                        <a:t>глікоген</a:t>
                      </a:r>
                      <a:endParaRPr lang="ru-RU" sz="1800" b="1" i="1" dirty="0">
                        <a:latin typeface="+mn-lt"/>
                      </a:endParaRPr>
                    </a:p>
                  </a:txBody>
                  <a:tcPr marL="7056" marR="7056" marT="7056" marB="7056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Особливості</a:t>
            </a: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клітини</a:t>
            </a: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гриба:</a:t>
            </a:r>
            <a:endParaRPr lang="ru-RU" sz="4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latin typeface="Segoe Print" pitchFamily="2" charset="0"/>
            </a:endParaRPr>
          </a:p>
          <a:p>
            <a:pPr algn="ctr"/>
            <a:r>
              <a:rPr lang="ru-RU" sz="4400" b="1" dirty="0" err="1" smtClean="0">
                <a:latin typeface="Segoe Print" pitchFamily="2" charset="0"/>
              </a:rPr>
              <a:t>Наявна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клітинна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оболонка</a:t>
            </a:r>
            <a:r>
              <a:rPr lang="ru-RU" sz="4400" b="1" dirty="0" smtClean="0">
                <a:latin typeface="Segoe Print" pitchFamily="2" charset="0"/>
              </a:rPr>
              <a:t>, </a:t>
            </a:r>
            <a:r>
              <a:rPr lang="ru-RU" sz="4400" b="1" dirty="0" err="1" smtClean="0">
                <a:latin typeface="Segoe Print" pitchFamily="2" charset="0"/>
              </a:rPr>
              <a:t>складається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з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хітину</a:t>
            </a:r>
            <a:r>
              <a:rPr lang="ru-RU" sz="4400" b="1" dirty="0" smtClean="0">
                <a:latin typeface="Segoe Print" pitchFamily="2" charset="0"/>
              </a:rPr>
              <a:t>.</a:t>
            </a:r>
          </a:p>
          <a:p>
            <a:pPr algn="ctr"/>
            <a:r>
              <a:rPr lang="ru-RU" sz="4400" b="1" dirty="0" err="1" smtClean="0">
                <a:latin typeface="Segoe Print" pitchFamily="2" charset="0"/>
              </a:rPr>
              <a:t>Клітини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більшості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грибів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мають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звичайно</a:t>
            </a:r>
            <a:r>
              <a:rPr lang="ru-RU" sz="4400" b="1" dirty="0" smtClean="0">
                <a:latin typeface="Segoe Print" pitchFamily="2" charset="0"/>
              </a:rPr>
              <a:t> два ядра. </a:t>
            </a:r>
          </a:p>
          <a:p>
            <a:pPr algn="ctr"/>
            <a:r>
              <a:rPr lang="ru-RU" sz="4400" b="1" dirty="0" err="1" smtClean="0">
                <a:latin typeface="Segoe Print" pitchFamily="2" charset="0"/>
              </a:rPr>
              <a:t>Має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лізосоми</a:t>
            </a:r>
            <a:r>
              <a:rPr lang="ru-RU" sz="4400" b="1" dirty="0" smtClean="0">
                <a:latin typeface="Segoe Print" pitchFamily="2" charset="0"/>
              </a:rPr>
              <a:t> для </a:t>
            </a:r>
            <a:r>
              <a:rPr lang="ru-RU" sz="4400" b="1" dirty="0" err="1" smtClean="0">
                <a:latin typeface="Segoe Print" pitchFamily="2" charset="0"/>
              </a:rPr>
              <a:t>внутрішньоклітинного</a:t>
            </a:r>
            <a:r>
              <a:rPr lang="ru-RU" sz="4400" b="1" dirty="0" smtClean="0">
                <a:latin typeface="Segoe Print" pitchFamily="2" charset="0"/>
              </a:rPr>
              <a:t> </a:t>
            </a:r>
            <a:r>
              <a:rPr lang="ru-RU" sz="4400" b="1" dirty="0" err="1" smtClean="0">
                <a:latin typeface="Segoe Print" pitchFamily="2" charset="0"/>
              </a:rPr>
              <a:t>травлення</a:t>
            </a:r>
            <a:r>
              <a:rPr lang="ru-RU" sz="4400" b="1" dirty="0" smtClean="0">
                <a:latin typeface="Segoe Print" pitchFamily="2" charset="0"/>
              </a:rPr>
              <a:t>.</a:t>
            </a:r>
            <a:endParaRPr lang="ru-RU" sz="4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Вегетативне тіло</a:t>
            </a:r>
            <a:r>
              <a:rPr lang="ru-RU" sz="2800" b="1" dirty="0" smtClean="0">
                <a:latin typeface="Segoe Print" pitchFamily="2" charset="0"/>
              </a:rPr>
              <a:t> </a:t>
            </a:r>
            <a:r>
              <a:rPr lang="ru-RU" sz="2800" b="1" dirty="0" err="1" smtClean="0">
                <a:latin typeface="Segoe Print" pitchFamily="2" charset="0"/>
              </a:rPr>
              <a:t>переважної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більшості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видів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грибів</a:t>
            </a:r>
            <a:r>
              <a:rPr lang="ru-RU" sz="2800" b="1" dirty="0" smtClean="0">
                <a:latin typeface="Segoe Print" pitchFamily="2" charset="0"/>
              </a:rPr>
              <a:t> - </a:t>
            </a:r>
            <a:r>
              <a:rPr lang="ru-RU" sz="28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 </a:t>
            </a:r>
            <a:r>
              <a:rPr lang="ru-RU" sz="28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міцелій</a:t>
            </a:r>
            <a:r>
              <a:rPr lang="ru-RU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 </a:t>
            </a:r>
            <a:r>
              <a:rPr lang="ru-RU" sz="28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або</a:t>
            </a:r>
            <a:r>
              <a:rPr lang="ru-RU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 </a:t>
            </a:r>
            <a:r>
              <a:rPr lang="ru-RU" sz="28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грибниця</a:t>
            </a:r>
            <a:r>
              <a:rPr lang="ru-RU" sz="2800" b="1" dirty="0" smtClean="0">
                <a:latin typeface="Segoe Print" pitchFamily="2" charset="0"/>
              </a:rPr>
              <a:t>, </a:t>
            </a:r>
            <a:r>
              <a:rPr lang="ru-RU" sz="2800" b="1" dirty="0" err="1" smtClean="0">
                <a:latin typeface="Segoe Print" pitchFamily="2" charset="0"/>
              </a:rPr>
              <a:t>що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складається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з</a:t>
            </a:r>
            <a:r>
              <a:rPr lang="ru-RU" sz="2800" b="1" dirty="0" smtClean="0">
                <a:latin typeface="Segoe Print" pitchFamily="2" charset="0"/>
              </a:rPr>
              <a:t> тонких </a:t>
            </a:r>
            <a:r>
              <a:rPr lang="ru-RU" sz="2800" b="1" dirty="0" err="1" smtClean="0">
                <a:latin typeface="Segoe Print" pitchFamily="2" charset="0"/>
              </a:rPr>
              <a:t>безбарвних</a:t>
            </a:r>
            <a:r>
              <a:rPr lang="ru-RU" sz="2800" b="1" dirty="0" smtClean="0">
                <a:latin typeface="Segoe Print" pitchFamily="2" charset="0"/>
              </a:rPr>
              <a:t> (</a:t>
            </a:r>
            <a:r>
              <a:rPr lang="ru-RU" sz="2800" b="1" dirty="0" err="1" smtClean="0">
                <a:latin typeface="Segoe Print" pitchFamily="2" charset="0"/>
              </a:rPr>
              <a:t>іноді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злегка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забарвлених</a:t>
            </a:r>
            <a:r>
              <a:rPr lang="ru-RU" sz="2800" b="1" dirty="0" smtClean="0">
                <a:latin typeface="Segoe Print" pitchFamily="2" charset="0"/>
              </a:rPr>
              <a:t>) ниток, </a:t>
            </a:r>
            <a:r>
              <a:rPr lang="ru-RU" sz="2800" b="1" dirty="0" err="1" smtClean="0">
                <a:latin typeface="Segoe Print" pitchFamily="2" charset="0"/>
              </a:rPr>
              <a:t>або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solidFill>
                  <a:srgbClr val="FF33CC"/>
                </a:solidFill>
                <a:latin typeface="Segoe Print" pitchFamily="2" charset="0"/>
              </a:rPr>
              <a:t>гіф</a:t>
            </a:r>
            <a:r>
              <a:rPr lang="ru-RU" sz="2800" b="1" dirty="0" smtClean="0">
                <a:latin typeface="Segoe Print" pitchFamily="2" charset="0"/>
              </a:rPr>
              <a:t>, </a:t>
            </a:r>
            <a:r>
              <a:rPr lang="ru-RU" sz="2800" b="1" dirty="0" err="1" smtClean="0">
                <a:latin typeface="Segoe Print" pitchFamily="2" charset="0"/>
              </a:rPr>
              <a:t>з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необмеженим</a:t>
            </a:r>
            <a:r>
              <a:rPr lang="ru-RU" sz="2800" b="1" dirty="0" smtClean="0">
                <a:latin typeface="Segoe Print" pitchFamily="2" charset="0"/>
              </a:rPr>
              <a:t> ростом </a:t>
            </a:r>
            <a:r>
              <a:rPr lang="ru-RU" sz="2800" b="1" dirty="0" err="1" smtClean="0">
                <a:latin typeface="Segoe Print" pitchFamily="2" charset="0"/>
              </a:rPr>
              <a:t>і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бічним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розгалуженням</a:t>
            </a:r>
            <a:r>
              <a:rPr lang="ru-RU" sz="2800" b="1" dirty="0" smtClean="0">
                <a:latin typeface="Segoe Print" pitchFamily="2" charset="0"/>
              </a:rPr>
              <a:t>.</a:t>
            </a:r>
          </a:p>
          <a:p>
            <a:pPr algn="ctr"/>
            <a:r>
              <a:rPr lang="ru-RU" sz="2800" b="1" dirty="0" err="1" smtClean="0">
                <a:latin typeface="Segoe Print" pitchFamily="2" charset="0"/>
              </a:rPr>
              <a:t>Міцелій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зазвичай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диференціюється</a:t>
            </a:r>
            <a:r>
              <a:rPr lang="ru-RU" sz="2800" b="1" dirty="0" smtClean="0">
                <a:latin typeface="Segoe Print" pitchFamily="2" charset="0"/>
              </a:rPr>
              <a:t> на </a:t>
            </a:r>
            <a:r>
              <a:rPr lang="ru-RU" sz="2800" b="1" dirty="0" err="1" smtClean="0">
                <a:latin typeface="Segoe Print" pitchFamily="2" charset="0"/>
              </a:rPr>
              <a:t>дві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функціонально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різні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частини</a:t>
            </a:r>
            <a:r>
              <a:rPr lang="ru-RU" sz="2800" b="1" dirty="0" smtClean="0">
                <a:latin typeface="Segoe Print" pitchFamily="2" charset="0"/>
              </a:rPr>
              <a:t>: </a:t>
            </a:r>
            <a:r>
              <a:rPr lang="ru-RU" sz="2800" b="1" dirty="0" err="1" smtClean="0">
                <a:latin typeface="Segoe Print" pitchFamily="2" charset="0"/>
              </a:rPr>
              <a:t>субстратний</a:t>
            </a:r>
            <a:r>
              <a:rPr lang="ru-RU" sz="2800" b="1" dirty="0" smtClean="0">
                <a:latin typeface="Segoe Print" pitchFamily="2" charset="0"/>
              </a:rPr>
              <a:t>, </a:t>
            </a:r>
            <a:r>
              <a:rPr lang="ru-RU" sz="2800" b="1" dirty="0" err="1" smtClean="0">
                <a:latin typeface="Segoe Print" pitchFamily="2" charset="0"/>
              </a:rPr>
              <a:t>службовець</a:t>
            </a:r>
            <a:r>
              <a:rPr lang="ru-RU" sz="2800" b="1" dirty="0" smtClean="0">
                <a:latin typeface="Segoe Print" pitchFamily="2" charset="0"/>
              </a:rPr>
              <a:t> для </a:t>
            </a:r>
            <a:r>
              <a:rPr lang="ru-RU" sz="2800" b="1" dirty="0" err="1" smtClean="0">
                <a:latin typeface="Segoe Print" pitchFamily="2" charset="0"/>
              </a:rPr>
              <a:t>прикріплення</a:t>
            </a:r>
            <a:r>
              <a:rPr lang="ru-RU" sz="2800" b="1" dirty="0" smtClean="0">
                <a:latin typeface="Segoe Print" pitchFamily="2" charset="0"/>
              </a:rPr>
              <a:t> до субстрату, </a:t>
            </a:r>
            <a:r>
              <a:rPr lang="ru-RU" sz="2800" b="1" dirty="0" err="1" smtClean="0">
                <a:latin typeface="Segoe Print" pitchFamily="2" charset="0"/>
              </a:rPr>
              <a:t>поглинання</a:t>
            </a:r>
            <a:r>
              <a:rPr lang="ru-RU" sz="2800" b="1" dirty="0" smtClean="0">
                <a:latin typeface="Segoe Print" pitchFamily="2" charset="0"/>
              </a:rPr>
              <a:t> та </a:t>
            </a:r>
            <a:r>
              <a:rPr lang="ru-RU" sz="2800" b="1" dirty="0" err="1" smtClean="0">
                <a:latin typeface="Segoe Print" pitchFamily="2" charset="0"/>
              </a:rPr>
              <a:t>транспортування</a:t>
            </a:r>
            <a:r>
              <a:rPr lang="ru-RU" sz="2800" b="1" dirty="0" smtClean="0">
                <a:latin typeface="Segoe Print" pitchFamily="2" charset="0"/>
              </a:rPr>
              <a:t> води </a:t>
            </a:r>
            <a:r>
              <a:rPr lang="ru-RU" sz="2800" b="1" dirty="0" err="1" smtClean="0">
                <a:latin typeface="Segoe Print" pitchFamily="2" charset="0"/>
              </a:rPr>
              <a:t>і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розчинених</a:t>
            </a:r>
            <a:r>
              <a:rPr lang="ru-RU" sz="2800" b="1" dirty="0" smtClean="0">
                <a:latin typeface="Segoe Print" pitchFamily="2" charset="0"/>
              </a:rPr>
              <a:t> у </a:t>
            </a:r>
            <a:r>
              <a:rPr lang="ru-RU" sz="2800" b="1" dirty="0" err="1" smtClean="0">
                <a:latin typeface="Segoe Print" pitchFamily="2" charset="0"/>
              </a:rPr>
              <a:t>ній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речовин</a:t>
            </a:r>
            <a:r>
              <a:rPr lang="ru-RU" sz="2800" b="1" dirty="0" smtClean="0">
                <a:latin typeface="Segoe Print" pitchFamily="2" charset="0"/>
              </a:rPr>
              <a:t>, </a:t>
            </a:r>
            <a:r>
              <a:rPr lang="ru-RU" sz="2800" b="1" dirty="0" err="1" smtClean="0">
                <a:latin typeface="Segoe Print" pitchFamily="2" charset="0"/>
              </a:rPr>
              <a:t>і</a:t>
            </a:r>
            <a:r>
              <a:rPr lang="ru-RU" sz="2800" b="1" dirty="0" smtClean="0">
                <a:latin typeface="Segoe Print" pitchFamily="2" charset="0"/>
              </a:rPr>
              <a:t> </a:t>
            </a:r>
            <a:r>
              <a:rPr lang="ru-RU" sz="2800" b="1" dirty="0" err="1" smtClean="0">
                <a:latin typeface="Segoe Print" pitchFamily="2" charset="0"/>
              </a:rPr>
              <a:t>повітряний</a:t>
            </a:r>
            <a:r>
              <a:rPr lang="ru-RU" sz="2800" b="1" dirty="0" smtClean="0">
                <a:latin typeface="Segoe Print" pitchFamily="2" charset="0"/>
              </a:rPr>
              <a:t>, </a:t>
            </a:r>
            <a:r>
              <a:rPr lang="ru-RU" sz="2800" b="1" dirty="0" err="1" smtClean="0">
                <a:latin typeface="Segoe Print" pitchFamily="2" charset="0"/>
              </a:rPr>
              <a:t>що</a:t>
            </a:r>
            <a:r>
              <a:rPr lang="ru-RU" sz="2800" b="1" dirty="0" smtClean="0">
                <a:latin typeface="Segoe Print" pitchFamily="2" charset="0"/>
              </a:rPr>
              <a:t> </a:t>
            </a:r>
            <a:r>
              <a:rPr lang="ru-RU" sz="2800" b="1" dirty="0" err="1" smtClean="0">
                <a:latin typeface="Segoe Print" pitchFamily="2" charset="0"/>
              </a:rPr>
              <a:t>піднімається</a:t>
            </a:r>
            <a:r>
              <a:rPr lang="ru-RU" sz="2800" b="1" dirty="0" smtClean="0">
                <a:latin typeface="Segoe Print" pitchFamily="2" charset="0"/>
              </a:rPr>
              <a:t> над субстратом </a:t>
            </a:r>
            <a:r>
              <a:rPr lang="ru-RU" sz="2800" b="1" dirty="0" err="1" smtClean="0">
                <a:latin typeface="Segoe Print" pitchFamily="2" charset="0"/>
              </a:rPr>
              <a:t>і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утворює</a:t>
            </a: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err="1" smtClean="0">
                <a:latin typeface="Segoe Print" pitchFamily="2" charset="0"/>
              </a:rPr>
              <a:t>органи</a:t>
            </a:r>
            <a:r>
              <a:rPr lang="ru-RU" sz="2800" b="1" dirty="0" smtClean="0">
                <a:latin typeface="Segoe Print" pitchFamily="2" charset="0"/>
              </a:rPr>
              <a:t> розмноження</a:t>
            </a:r>
            <a:r>
              <a:rPr lang="ru-RU" b="1" dirty="0" smtClean="0">
                <a:latin typeface="Segoe Print" pitchFamily="2" charset="0"/>
              </a:rPr>
              <a:t>.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Будова </a:t>
            </a:r>
            <a:r>
              <a:rPr lang="ru-RU" sz="4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грибів</a:t>
            </a: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272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mamanto</cp:lastModifiedBy>
  <cp:revision>21</cp:revision>
  <dcterms:created xsi:type="dcterms:W3CDTF">2016-12-14T22:07:37Z</dcterms:created>
  <dcterms:modified xsi:type="dcterms:W3CDTF">2020-04-01T18:53:05Z</dcterms:modified>
</cp:coreProperties>
</file>