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sldIdLst>
    <p:sldId id="260" r:id="rId2"/>
    <p:sldId id="261" r:id="rId3"/>
    <p:sldId id="269" r:id="rId4"/>
    <p:sldId id="270" r:id="rId5"/>
    <p:sldId id="271" r:id="rId6"/>
    <p:sldId id="272" r:id="rId7"/>
    <p:sldId id="273" r:id="rId8"/>
    <p:sldId id="274" r:id="rId9"/>
    <p:sldId id="265" r:id="rId10"/>
    <p:sldId id="257" r:id="rId11"/>
    <p:sldId id="258" r:id="rId12"/>
    <p:sldId id="259" r:id="rId13"/>
    <p:sldId id="256" r:id="rId14"/>
    <p:sldId id="280" r:id="rId15"/>
    <p:sldId id="263" r:id="rId16"/>
    <p:sldId id="264" r:id="rId17"/>
    <p:sldId id="278" r:id="rId18"/>
    <p:sldId id="262" r:id="rId19"/>
    <p:sldId id="279" r:id="rId20"/>
    <p:sldId id="275" r:id="rId21"/>
    <p:sldId id="266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3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14" autoAdjust="0"/>
  </p:normalViewPr>
  <p:slideViewPr>
    <p:cSldViewPr snapToGrid="0">
      <p:cViewPr varScale="1">
        <p:scale>
          <a:sx n="54" d="100"/>
          <a:sy n="54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7T22:43:18.711" idx="3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33A09-BC51-4C57-8C7B-6CACC9BFA1EA}" type="datetimeFigureOut">
              <a:rPr lang="uk-UA" smtClean="0"/>
              <a:t>08.04.2023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26D2F-7FB3-4788-9792-A3C0102278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5313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D2F-7FB3-4788-9792-A3C01022787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009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D2F-7FB3-4788-9792-A3C01022787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8168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D2F-7FB3-4788-9792-A3C01022787B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798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Покровська</a:t>
            </a:r>
            <a:r>
              <a:rPr lang="ru-RU" dirty="0"/>
              <a:t> </a:t>
            </a:r>
            <a:r>
              <a:rPr lang="ru-RU" dirty="0" err="1"/>
              <a:t>церква-фортеця</a:t>
            </a:r>
            <a:r>
              <a:rPr lang="ru-RU" dirty="0"/>
              <a:t> у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Сутківці</a:t>
            </a:r>
            <a:r>
              <a:rPr lang="ru-RU" dirty="0"/>
              <a:t> на </a:t>
            </a:r>
            <a:r>
              <a:rPr lang="ru-RU" dirty="0" err="1"/>
              <a:t>Хмельниччині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зведена</a:t>
            </a:r>
            <a:r>
              <a:rPr lang="ru-RU" dirty="0"/>
              <a:t> як </a:t>
            </a:r>
            <a:r>
              <a:rPr lang="ru-RU" dirty="0" err="1"/>
              <a:t>оборонний</a:t>
            </a:r>
            <a:r>
              <a:rPr lang="ru-RU" dirty="0"/>
              <a:t> храм у 1476 р. коштом </a:t>
            </a:r>
            <a:r>
              <a:rPr lang="ru-RU" dirty="0" err="1"/>
              <a:t>тогочасного</a:t>
            </a:r>
            <a:r>
              <a:rPr lang="ru-RU" dirty="0"/>
              <a:t> дворянина, </a:t>
            </a:r>
            <a:r>
              <a:rPr lang="ru-RU" dirty="0" err="1"/>
              <a:t>власника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земель Федора </a:t>
            </a:r>
            <a:r>
              <a:rPr lang="ru-RU" dirty="0" err="1"/>
              <a:t>Сутківецького</a:t>
            </a:r>
            <a:r>
              <a:rPr lang="ru-RU" dirty="0"/>
              <a:t> та </a:t>
            </a:r>
            <a:r>
              <a:rPr lang="ru-RU" dirty="0" err="1"/>
              <a:t>поєднує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готичного</a:t>
            </a:r>
            <a:r>
              <a:rPr lang="ru-RU" dirty="0"/>
              <a:t> та </a:t>
            </a:r>
            <a:r>
              <a:rPr lang="ru-RU" dirty="0" err="1"/>
              <a:t>барокового</a:t>
            </a:r>
            <a:r>
              <a:rPr lang="ru-RU" dirty="0"/>
              <a:t> стилю.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D2F-7FB3-4788-9792-A3C01022787B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1081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D2F-7FB3-4788-9792-A3C01022787B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138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6A0-DCC5-494D-AE73-9578CDDF975A}" type="datetimeFigureOut">
              <a:rPr lang="uk-UA" smtClean="0"/>
              <a:t>08.04.2023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BD79-C1A2-4447-9EE8-58A3085E3F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014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6A0-DCC5-494D-AE73-9578CDDF975A}" type="datetimeFigureOut">
              <a:rPr lang="uk-UA" smtClean="0"/>
              <a:t>08.04.2023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BD79-C1A2-4447-9EE8-58A3085E3F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851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6A0-DCC5-494D-AE73-9578CDDF975A}" type="datetimeFigureOut">
              <a:rPr lang="uk-UA" smtClean="0"/>
              <a:t>08.04.2023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BD79-C1A2-4447-9EE8-58A3085E3F51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321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6A0-DCC5-494D-AE73-9578CDDF975A}" type="datetimeFigureOut">
              <a:rPr lang="uk-UA" smtClean="0"/>
              <a:t>08.04.2023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BD79-C1A2-4447-9EE8-58A3085E3F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304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6A0-DCC5-494D-AE73-9578CDDF975A}" type="datetimeFigureOut">
              <a:rPr lang="uk-UA" smtClean="0"/>
              <a:t>08.04.2023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BD79-C1A2-4447-9EE8-58A3085E3F51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5166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6A0-DCC5-494D-AE73-9578CDDF975A}" type="datetimeFigureOut">
              <a:rPr lang="uk-UA" smtClean="0"/>
              <a:t>08.04.2023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BD79-C1A2-4447-9EE8-58A3085E3F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9708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6A0-DCC5-494D-AE73-9578CDDF975A}" type="datetimeFigureOut">
              <a:rPr lang="uk-UA" smtClean="0"/>
              <a:t>08.04.2023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BD79-C1A2-4447-9EE8-58A3085E3F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3456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6A0-DCC5-494D-AE73-9578CDDF975A}" type="datetimeFigureOut">
              <a:rPr lang="uk-UA" smtClean="0"/>
              <a:t>08.04.2023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BD79-C1A2-4447-9EE8-58A3085E3F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507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6A0-DCC5-494D-AE73-9578CDDF975A}" type="datetimeFigureOut">
              <a:rPr lang="uk-UA" smtClean="0"/>
              <a:t>08.04.2023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BD79-C1A2-4447-9EE8-58A3085E3F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96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6A0-DCC5-494D-AE73-9578CDDF975A}" type="datetimeFigureOut">
              <a:rPr lang="uk-UA" smtClean="0"/>
              <a:t>08.04.2023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BD79-C1A2-4447-9EE8-58A3085E3F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4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6A0-DCC5-494D-AE73-9578CDDF975A}" type="datetimeFigureOut">
              <a:rPr lang="uk-UA" smtClean="0"/>
              <a:t>08.04.2023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BD79-C1A2-4447-9EE8-58A3085E3F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860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6A0-DCC5-494D-AE73-9578CDDF975A}" type="datetimeFigureOut">
              <a:rPr lang="uk-UA" smtClean="0"/>
              <a:t>08.04.2023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BD79-C1A2-4447-9EE8-58A3085E3F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179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6A0-DCC5-494D-AE73-9578CDDF975A}" type="datetimeFigureOut">
              <a:rPr lang="uk-UA" smtClean="0"/>
              <a:t>08.04.2023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BD79-C1A2-4447-9EE8-58A3085E3F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87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6A0-DCC5-494D-AE73-9578CDDF975A}" type="datetimeFigureOut">
              <a:rPr lang="uk-UA" smtClean="0"/>
              <a:t>08.04.2023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BD79-C1A2-4447-9EE8-58A3085E3F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130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6A0-DCC5-494D-AE73-9578CDDF975A}" type="datetimeFigureOut">
              <a:rPr lang="uk-UA" smtClean="0"/>
              <a:t>08.04.2023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BD79-C1A2-4447-9EE8-58A3085E3F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359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6A0-DCC5-494D-AE73-9578CDDF975A}" type="datetimeFigureOut">
              <a:rPr lang="uk-UA" smtClean="0"/>
              <a:t>08.04.2023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BD79-C1A2-4447-9EE8-58A3085E3F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855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1B6A0-DCC5-494D-AE73-9578CDDF975A}" type="datetimeFigureOut">
              <a:rPr lang="uk-UA" smtClean="0"/>
              <a:t>08.04.2023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A1BD79-C1A2-4447-9EE8-58A3085E3F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1951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F3423-DC77-4108-980C-B6CF3D9C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9099712" cy="3329355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5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5400" b="1" dirty="0">
                <a:solidFill>
                  <a:schemeClr val="accent1">
                    <a:lumMod val="75000"/>
                  </a:schemeClr>
                </a:solidFill>
              </a:rPr>
              <a:t>КУЛЬТУРА  </a:t>
            </a:r>
            <a:br>
              <a:rPr lang="uk-UA" sz="5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5400" b="1" dirty="0">
                <a:solidFill>
                  <a:schemeClr val="accent1">
                    <a:lumMod val="75000"/>
                  </a:schemeClr>
                </a:solidFill>
              </a:rPr>
              <a:t>УКРАЇНСЬКИХ ЗЕМЕЛЬ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5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uk-UA" sz="5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5400" b="1" dirty="0">
                <a:solidFill>
                  <a:schemeClr val="accent1">
                    <a:lumMod val="75000"/>
                  </a:schemeClr>
                </a:solidFill>
              </a:rPr>
              <a:t>ХІ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uk-UA" sz="5400" b="1" dirty="0">
                <a:solidFill>
                  <a:schemeClr val="accent1">
                    <a:lumMod val="75000"/>
                  </a:schemeClr>
                </a:solidFill>
              </a:rPr>
              <a:t> – Х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uk-UA" sz="5400" b="1" dirty="0">
                <a:solidFill>
                  <a:schemeClr val="accent1">
                    <a:lumMod val="75000"/>
                  </a:schemeClr>
                </a:solidFill>
              </a:rPr>
              <a:t>ст.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4F0E36-7797-434D-BC19-3FE4DD2C9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28" y="4656406"/>
            <a:ext cx="8719514" cy="1384956"/>
          </a:xfrm>
        </p:spPr>
        <p:txBody>
          <a:bodyPr/>
          <a:lstStyle/>
          <a:p>
            <a:pPr algn="r"/>
            <a:r>
              <a:rPr lang="uk-UA" dirty="0">
                <a:solidFill>
                  <a:schemeClr val="bg1"/>
                </a:solidFill>
              </a:rPr>
              <a:t>ІІСТОРІЯ УКРАЇНИ  7 КЛАС </a:t>
            </a:r>
          </a:p>
        </p:txBody>
      </p:sp>
    </p:spTree>
    <p:extLst>
      <p:ext uri="{BB962C8B-B14F-4D97-AF65-F5344CB8AC3E}">
        <p14:creationId xmlns:p14="http://schemas.microsoft.com/office/powerpoint/2010/main" val="1728497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93540-CBD3-4326-B71F-998270BB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58" y="-90292"/>
            <a:ext cx="9639945" cy="132080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err="1">
                <a:solidFill>
                  <a:schemeClr val="accent2"/>
                </a:solidFill>
              </a:rPr>
              <a:t>Аккерманська</a:t>
            </a:r>
            <a:r>
              <a:rPr lang="uk-UA" sz="4000" b="1" dirty="0">
                <a:solidFill>
                  <a:schemeClr val="accent2"/>
                </a:solidFill>
              </a:rPr>
              <a:t> фортеця в</a:t>
            </a:r>
            <a:br>
              <a:rPr lang="uk-UA" sz="4000" b="1" dirty="0">
                <a:solidFill>
                  <a:schemeClr val="accent2"/>
                </a:solidFill>
              </a:rPr>
            </a:br>
            <a:r>
              <a:rPr lang="uk-UA" sz="4000" b="1" dirty="0">
                <a:solidFill>
                  <a:schemeClr val="accent2"/>
                </a:solidFill>
              </a:rPr>
              <a:t> Білгород Дністровському ХІІ-Х</a:t>
            </a:r>
            <a:r>
              <a:rPr lang="en-US" sz="4000" b="1" dirty="0">
                <a:solidFill>
                  <a:schemeClr val="accent2"/>
                </a:solidFill>
              </a:rPr>
              <a:t>V</a:t>
            </a:r>
            <a:r>
              <a:rPr lang="uk-UA" sz="4000" b="1" dirty="0">
                <a:solidFill>
                  <a:schemeClr val="accent2"/>
                </a:solidFill>
              </a:rPr>
              <a:t>ст.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0503AC-EECE-4728-A5DF-B584B94A57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5" y="1583133"/>
            <a:ext cx="3569506" cy="2426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5B322FC-E39B-4D12-89CA-44F92F64A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64610" y="1583132"/>
            <a:ext cx="4355362" cy="5252503"/>
          </a:xfrm>
        </p:spPr>
        <p:txBody>
          <a:bodyPr>
            <a:normAutofit lnSpcReduction="10000"/>
          </a:bodyPr>
          <a:lstStyle/>
          <a:p>
            <a:r>
              <a:rPr lang="uk-UA" sz="2000" b="1" dirty="0">
                <a:solidFill>
                  <a:schemeClr val="accent2"/>
                </a:solidFill>
              </a:rPr>
              <a:t>Основні елементи фортеці були закінчені до 1440‑х рр. У фортеці налічувалося 34 башти. Висота деяких із них сягала 20 метрів. Ззовні твердиню обнесли глибоким ровом, стіни якого виклали </a:t>
            </a:r>
            <a:r>
              <a:rPr lang="uk-UA" sz="2000" b="1" dirty="0" err="1">
                <a:solidFill>
                  <a:schemeClr val="accent2"/>
                </a:solidFill>
              </a:rPr>
              <a:t>каменем</a:t>
            </a:r>
            <a:r>
              <a:rPr lang="uk-UA" sz="2000" b="1" dirty="0">
                <a:solidFill>
                  <a:schemeClr val="accent2"/>
                </a:solidFill>
              </a:rPr>
              <a:t>. Будували фортецю з білого вапняку, розчином для якого служили яйця, товчений мармур, вугілля та кремній. Також до складу будівельних матеріалів входило просо, яке дозволяло підтримувати нормальний гідротермічний баланс у стінах</a:t>
            </a:r>
            <a:r>
              <a:rPr lang="ru-RU" sz="2000" b="1" dirty="0"/>
              <a:t>.</a:t>
            </a:r>
          </a:p>
          <a:p>
            <a:endParaRPr lang="uk-UA" dirty="0" err="1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DA7F5B-AFA9-4EFA-8CDF-CD48A80AE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036831" y="1583133"/>
            <a:ext cx="3842726" cy="2426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3FEB7D-9DC4-43D6-BA24-574CDBFC4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832" y="4362467"/>
            <a:ext cx="3842726" cy="2161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650F8D-AE23-4F10-9216-B6E9D26E6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8" y="4264764"/>
            <a:ext cx="3557733" cy="225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324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2B16B-A318-4101-A52F-99603EE3E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50" y="-98474"/>
            <a:ext cx="10583882" cy="139984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/>
              <a:t>Кам'янець-Подільська  фортеця </a:t>
            </a:r>
            <a:br>
              <a:rPr lang="uk-UA" sz="4400" b="1" dirty="0"/>
            </a:br>
            <a:r>
              <a:rPr lang="uk-UA" sz="4400" b="1" dirty="0"/>
              <a:t>(друга половина ХІ</a:t>
            </a:r>
            <a:r>
              <a:rPr lang="en-US" sz="4400" b="1" dirty="0"/>
              <a:t>V</a:t>
            </a:r>
            <a:r>
              <a:rPr lang="uk-UA" sz="4400" b="1" dirty="0"/>
              <a:t>ст.)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F33D68-7A54-48C6-B7E1-2684EFD8C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0" y="4182599"/>
            <a:ext cx="4111115" cy="2569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DA8B71-4179-434C-B501-595D92A4A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02" y="4222650"/>
            <a:ext cx="3833480" cy="2489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14D3AF-6EA1-409C-B551-13E39B708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36" y="4222650"/>
            <a:ext cx="2866705" cy="257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E4F8659-D9BF-491E-9326-069E0E786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697" y="1337194"/>
            <a:ext cx="3388927" cy="2363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BE1F973-0549-481E-8DC9-293274FB2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0" y="1337194"/>
            <a:ext cx="2742758" cy="237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7D25A7B-9153-458D-8E51-A4F3A4A42F6D}"/>
              </a:ext>
            </a:extLst>
          </p:cNvPr>
          <p:cNvSpPr/>
          <p:nvPr/>
        </p:nvSpPr>
        <p:spPr>
          <a:xfrm>
            <a:off x="3177152" y="1301369"/>
            <a:ext cx="54637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2"/>
                </a:solidFill>
              </a:rPr>
              <a:t>Острів, на якому знаходиться фортеця, оточений каньйоном. Замок з’єднується з містом вузенькою смужкою скелі, на якій збудовано Замковий міст.</a:t>
            </a:r>
            <a:r>
              <a:rPr lang="ru-RU" sz="2000" b="1" dirty="0">
                <a:solidFill>
                  <a:schemeClr val="accent2"/>
                </a:solidFill>
              </a:rPr>
              <a:t> Сам замок </a:t>
            </a:r>
            <a:r>
              <a:rPr lang="uk-UA" sz="2000" b="1" dirty="0">
                <a:solidFill>
                  <a:schemeClr val="accent2"/>
                </a:solidFill>
              </a:rPr>
              <a:t>складається з двох частин: старого замку з мурами та баштами і нового замку з земляними валами та ровами. Загальна площа обох замків — близько 4,5 га.</a:t>
            </a:r>
            <a:r>
              <a:rPr lang="ru-RU" sz="2000" b="1" dirty="0">
                <a:solidFill>
                  <a:schemeClr val="accent2"/>
                </a:solidFill>
              </a:rPr>
              <a:t> У замку </a:t>
            </a:r>
            <a:r>
              <a:rPr lang="uk-UA" sz="2000" b="1" dirty="0">
                <a:solidFill>
                  <a:schemeClr val="accent2"/>
                </a:solidFill>
              </a:rPr>
              <a:t>було понад 10 башт</a:t>
            </a:r>
          </a:p>
        </p:txBody>
      </p:sp>
    </p:spTree>
    <p:extLst>
      <p:ext uri="{BB962C8B-B14F-4D97-AF65-F5344CB8AC3E}">
        <p14:creationId xmlns:p14="http://schemas.microsoft.com/office/powerpoint/2010/main" val="416184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01081-721F-41A2-A0C3-E7D35BF2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1015"/>
            <a:ext cx="9831232" cy="886265"/>
          </a:xfrm>
        </p:spPr>
        <p:txBody>
          <a:bodyPr>
            <a:normAutofit fontScale="90000"/>
          </a:bodyPr>
          <a:lstStyle/>
          <a:p>
            <a:r>
              <a:rPr lang="uk-UA" sz="4400" b="1" dirty="0"/>
              <a:t>Луцький замок князя Любарта 1340 р. 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8BE6B31-3289-42C1-AEA5-0F855097D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8" y="4201404"/>
            <a:ext cx="3958158" cy="2417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4513F4-9D31-4731-97D6-916DBFF76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946" y="4134147"/>
            <a:ext cx="4330566" cy="2551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38F3BC-352B-4027-9008-B762071BA4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84" y="960689"/>
            <a:ext cx="3752228" cy="249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A38119-ACB3-4BCD-8AFE-0D89DB21CB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8" y="1040178"/>
            <a:ext cx="3518115" cy="2417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66F87AF-1E4E-4B93-B56D-C7ED34789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08" y="4130788"/>
            <a:ext cx="2102436" cy="2672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48744F-ACD7-4341-BFA7-F6919FD4073F}"/>
              </a:ext>
            </a:extLst>
          </p:cNvPr>
          <p:cNvSpPr/>
          <p:nvPr/>
        </p:nvSpPr>
        <p:spPr>
          <a:xfrm>
            <a:off x="3930718" y="960689"/>
            <a:ext cx="43305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2"/>
                </a:solidFill>
              </a:rPr>
              <a:t>Будівництво луцьких замків велося у кілька будівельних періодів, які охоплюють цегляну історію будівництва, до якої на місці цих замків існував дерев'яний дитинець. На правління Любарта припадає другий етап.</a:t>
            </a:r>
            <a:r>
              <a:rPr lang="ru-RU" sz="2000" b="1" dirty="0">
                <a:solidFill>
                  <a:schemeClr val="accent2"/>
                </a:solidFill>
              </a:rPr>
              <a:t> </a:t>
            </a:r>
            <a:r>
              <a:rPr lang="uk-UA" sz="2000" b="1" dirty="0">
                <a:solidFill>
                  <a:schemeClr val="accent2"/>
                </a:solidFill>
              </a:rPr>
              <a:t>Більшу частину північної стіни замінили</a:t>
            </a:r>
            <a:r>
              <a:rPr lang="ru-RU" sz="2000" b="1" dirty="0">
                <a:solidFill>
                  <a:schemeClr val="accent2"/>
                </a:solidFill>
              </a:rPr>
              <a:t> </a:t>
            </a:r>
            <a:r>
              <a:rPr lang="uk-UA" sz="2000" b="1" dirty="0">
                <a:solidFill>
                  <a:schemeClr val="accent2"/>
                </a:solidFill>
              </a:rPr>
              <a:t>цегляними</a:t>
            </a:r>
            <a:r>
              <a:rPr lang="ru-RU" sz="2000" b="1" dirty="0">
                <a:solidFill>
                  <a:schemeClr val="accent2"/>
                </a:solidFill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</a:rPr>
              <a:t>мурами</a:t>
            </a:r>
            <a:r>
              <a:rPr lang="uk-UA" sz="2000" b="1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5785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F47796-0C1B-46C9-8426-EA6DC36E4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609" y="0"/>
            <a:ext cx="10944664" cy="1055078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/>
              <a:t>Вірменський кафедральний собор </a:t>
            </a:r>
            <a:br>
              <a:rPr lang="uk-UA" sz="4000" b="1" dirty="0"/>
            </a:br>
            <a:r>
              <a:rPr lang="uk-UA" sz="4000" b="1" dirty="0"/>
              <a:t>Успіння Богородиці у Львові  1363 р.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03ECCE-DFF6-4441-936E-12BED0587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550" y="4053294"/>
            <a:ext cx="3460652" cy="25781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BEFB11-B27E-4F45-8420-B5C85E1AE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97" y="1343332"/>
            <a:ext cx="3962958" cy="24731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F35741-2442-464B-853D-839535CD1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3" y="4054341"/>
            <a:ext cx="2184222" cy="26289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D86ADD4-046E-4E4E-BE1F-01EBAEDF3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84" y="1343332"/>
            <a:ext cx="2458196" cy="24581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DB604F-B851-4CE5-8ADD-EA9291C89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90" y="4053294"/>
            <a:ext cx="2370265" cy="263099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D9EA5A4-FD1E-4F03-9DC6-AFEFC37952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8472" y="1330654"/>
            <a:ext cx="2628900" cy="247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23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2ECB7-91CB-4724-BD30-4FBFBCD8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0481"/>
            <a:ext cx="8596668" cy="1363851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Вірменський кафедральний собор </a:t>
            </a:r>
            <a:br>
              <a:rPr lang="uk-UA" b="1" dirty="0"/>
            </a:br>
            <a:r>
              <a:rPr lang="uk-UA" b="1" dirty="0"/>
              <a:t>Успіння Богородиці у Львові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4DF7AB-AE43-4DAD-B3A7-F2AC33B79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39428" y="1371601"/>
            <a:ext cx="8005330" cy="4362772"/>
          </a:xfrm>
        </p:spPr>
        <p:txBody>
          <a:bodyPr>
            <a:normAutofit lnSpcReduction="1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Комплекс Вірменського собору – це один із найдавніших і </a:t>
            </a:r>
            <a:r>
              <a:rPr lang="uk-UA" dirty="0" err="1">
                <a:solidFill>
                  <a:schemeClr val="bg1"/>
                </a:solidFill>
              </a:rPr>
              <a:t>найсамобутніших</a:t>
            </a:r>
            <a:r>
              <a:rPr lang="uk-UA" dirty="0">
                <a:solidFill>
                  <a:schemeClr val="bg1"/>
                </a:solidFill>
              </a:rPr>
              <a:t> ансамблів у багатій архітектурній спадщині Львова. Його будівництво тривало у 1363 – 1370 р. на кошти багатих купців – Якова з Кафи (Феодосії) та </a:t>
            </a:r>
            <a:r>
              <a:rPr lang="uk-UA" dirty="0" err="1">
                <a:solidFill>
                  <a:schemeClr val="bg1"/>
                </a:solidFill>
              </a:rPr>
              <a:t>Паноса</a:t>
            </a:r>
            <a:r>
              <a:rPr lang="uk-UA" dirty="0">
                <a:solidFill>
                  <a:schemeClr val="bg1"/>
                </a:solidFill>
              </a:rPr>
              <a:t> з </a:t>
            </a:r>
            <a:r>
              <a:rPr lang="uk-UA" dirty="0" err="1">
                <a:solidFill>
                  <a:schemeClr val="bg1"/>
                </a:solidFill>
              </a:rPr>
              <a:t>Гайцараца</a:t>
            </a:r>
            <a:r>
              <a:rPr lang="uk-UA" dirty="0">
                <a:solidFill>
                  <a:schemeClr val="bg1"/>
                </a:solidFill>
              </a:rPr>
              <a:t>. Архітектором цього собору був </a:t>
            </a:r>
            <a:r>
              <a:rPr lang="uk-UA" dirty="0" err="1">
                <a:solidFill>
                  <a:schemeClr val="bg1"/>
                </a:solidFill>
              </a:rPr>
              <a:t>Доринг</a:t>
            </a:r>
            <a:r>
              <a:rPr lang="uk-UA" dirty="0">
                <a:solidFill>
                  <a:schemeClr val="bg1"/>
                </a:solidFill>
              </a:rPr>
              <a:t>.</a:t>
            </a:r>
          </a:p>
          <a:p>
            <a:r>
              <a:rPr lang="uk-UA" dirty="0">
                <a:solidFill>
                  <a:schemeClr val="bg1"/>
                </a:solidFill>
              </a:rPr>
              <a:t>Протягом століть собор був громадським і релігійним центром вірменської громади у Львові. У 1367 році церква стала соборною: у Львові був утворений єпархіальний центр </a:t>
            </a:r>
            <a:r>
              <a:rPr lang="uk-UA" dirty="0" err="1">
                <a:solidFill>
                  <a:schemeClr val="bg1"/>
                </a:solidFill>
              </a:rPr>
              <a:t>вірменів</a:t>
            </a:r>
            <a:r>
              <a:rPr lang="uk-UA" dirty="0">
                <a:solidFill>
                  <a:schemeClr val="bg1"/>
                </a:solidFill>
              </a:rPr>
              <a:t> Русі та Валахії. </a:t>
            </a:r>
          </a:p>
          <a:p>
            <a:r>
              <a:rPr lang="uk-UA" dirty="0">
                <a:solidFill>
                  <a:schemeClr val="bg1"/>
                </a:solidFill>
              </a:rPr>
              <a:t>Собор є унікальним взірцем вірменської архітектури. Він змурований із каменю і має товщину стін 140 см. Купол собору тримається на пустотілих ребрах, що викладені із обмазаних глечиків (голосників). Весь комплекс собору дуже компактний</a:t>
            </a:r>
          </a:p>
          <a:p>
            <a:r>
              <a:rPr lang="uk-UA" dirty="0">
                <a:solidFill>
                  <a:schemeClr val="bg1"/>
                </a:solidFill>
              </a:rPr>
              <a:t>В інтер'єрі Вірменська церква багато оздоблена мозаїкою та живописом на релігійні сюжети, а також орнаментальними розписами на мотиви запозичені з вірменських </a:t>
            </a:r>
            <a:r>
              <a:rPr lang="uk-UA" dirty="0" err="1">
                <a:solidFill>
                  <a:schemeClr val="bg1"/>
                </a:solidFill>
              </a:rPr>
              <a:t>стародруків</a:t>
            </a:r>
            <a:r>
              <a:rPr lang="uk-UA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EEFFFE7-1D9A-435F-8409-BB8578C2891C}"/>
              </a:ext>
            </a:extLst>
          </p:cNvPr>
          <p:cNvSpPr/>
          <p:nvPr/>
        </p:nvSpPr>
        <p:spPr>
          <a:xfrm>
            <a:off x="3735092" y="5734373"/>
            <a:ext cx="7764650" cy="112362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 </a:t>
            </a:r>
            <a:r>
              <a:rPr lang="uk-UA" b="1" dirty="0"/>
              <a:t>Вірменська церква є частиною Світової спадщини та охороняється ЮНЕСКО. Окрім цього, вона є єдиною сакральною спорудою, що презентує Вірменську апостольську церкву на заході України.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9BE9AF-722F-403A-B038-0E11D3848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73" y="1463722"/>
            <a:ext cx="3106955" cy="1937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F8C98E-55B8-450B-A6F4-427A3FA2D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3" y="3493453"/>
            <a:ext cx="3106955" cy="233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E20A52-B34E-4612-A3A4-EB645F60FC8F}"/>
              </a:ext>
            </a:extLst>
          </p:cNvPr>
          <p:cNvSpPr/>
          <p:nvPr/>
        </p:nvSpPr>
        <p:spPr>
          <a:xfrm>
            <a:off x="232473" y="5918616"/>
            <a:ext cx="3106955" cy="939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Вірменський собор колись (старовинна гравюра зверху) і нині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9084BC86-18C1-401D-97A8-D10A385DC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599" y="2160589"/>
            <a:ext cx="1673817" cy="3880772"/>
          </a:xfrm>
        </p:spPr>
        <p:txBody>
          <a:bodyPr>
            <a:normAutofit lnSpcReduction="1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1023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39954-5D9A-4456-A8F7-A264191A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806" y="0"/>
            <a:ext cx="7795648" cy="12801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/>
              <a:t>Покровська церква-фортеця</a:t>
            </a:r>
            <a:br>
              <a:rPr lang="uk-UA" sz="4000" b="1" dirty="0"/>
            </a:br>
            <a:r>
              <a:rPr lang="uk-UA" sz="4000" b="1" dirty="0"/>
              <a:t> у с. </a:t>
            </a:r>
            <a:r>
              <a:rPr lang="uk-UA" sz="4000" b="1" dirty="0" err="1"/>
              <a:t>Сутківці</a:t>
            </a:r>
            <a:r>
              <a:rPr lang="uk-UA" sz="4000" b="1" dirty="0"/>
              <a:t> 1476 р.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2FDC9C-4B06-4EBA-BBA7-1DB1C223F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9" y="1237265"/>
            <a:ext cx="3362323" cy="2191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B1C09B-5E68-483D-97B2-FDA9A62FD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32" y="1241251"/>
            <a:ext cx="3293594" cy="219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F726E9-9B12-45C6-ABE8-31350C3AB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4" y="4004128"/>
            <a:ext cx="2716592" cy="228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D1A3F7-E265-44BA-B1E1-75C51F8640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12" y="1256091"/>
            <a:ext cx="3129280" cy="2191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12115C-82F0-4E5E-AEAA-79C0AD3F47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891" y="4004128"/>
            <a:ext cx="3129279" cy="2346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345225-08C3-4E24-8612-161612CB2966}"/>
              </a:ext>
            </a:extLst>
          </p:cNvPr>
          <p:cNvSpPr/>
          <p:nvPr/>
        </p:nvSpPr>
        <p:spPr>
          <a:xfrm>
            <a:off x="3146156" y="3627118"/>
            <a:ext cx="55328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2"/>
                </a:solidFill>
              </a:rPr>
              <a:t>Церква має два поверхи. Перший поверх — власне церква з товстими стінами (З м, як у замках). На другому поверсі — оборонні, захисні вежі, що мали бійниці для обстрілу простору навколо церкви й </a:t>
            </a:r>
            <a:r>
              <a:rPr lang="uk-UA" sz="2000" b="1" dirty="0" err="1">
                <a:solidFill>
                  <a:schemeClr val="accent2"/>
                </a:solidFill>
              </a:rPr>
              <a:t>машикулі</a:t>
            </a:r>
            <a:r>
              <a:rPr lang="uk-UA" sz="2000" b="1" dirty="0">
                <a:solidFill>
                  <a:schemeClr val="accent2"/>
                </a:solidFill>
              </a:rPr>
              <a:t> (отвори під дахом церкви). Особливістю цієї церкви є стовп посеред церковної зали, за яким із дверей не видно навіть іконостасу. </a:t>
            </a:r>
          </a:p>
        </p:txBody>
      </p:sp>
    </p:spTree>
    <p:extLst>
      <p:ext uri="{BB962C8B-B14F-4D97-AF65-F5344CB8AC3E}">
        <p14:creationId xmlns:p14="http://schemas.microsoft.com/office/powerpoint/2010/main" val="2988270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8BBAB-E2CE-4C6E-8BEA-8B280859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59" y="112542"/>
            <a:ext cx="8596668" cy="1294228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/>
              <a:t>Костел Святого Варфоломія  в м. Дрогобичі 1392 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44DB15-3CAA-41BC-BC54-0BE2B1FBE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8" y="4273572"/>
            <a:ext cx="3145794" cy="23593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E99495-2C9B-4EF3-9306-F2D3BE840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55392" y="4504368"/>
            <a:ext cx="4512697" cy="21285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A9CC19-1E17-4ADC-94BD-76103EF79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91" y="1551742"/>
            <a:ext cx="4512697" cy="24423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4E3B0F-DFB2-43D4-AFE1-B7CAD816B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08" y="1659988"/>
            <a:ext cx="2776039" cy="46304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3D68F6C-6AC8-4473-A71E-600190AE8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8" y="1659988"/>
            <a:ext cx="3145794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43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3A8DE-1AD2-4AAF-9EFA-BA7D5C7B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1130326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Костел Святого </a:t>
            </a:r>
            <a:r>
              <a:rPr lang="ru-RU" b="1" dirty="0" err="1"/>
              <a:t>Варфоломія</a:t>
            </a:r>
            <a:r>
              <a:rPr lang="ru-RU" b="1" dirty="0"/>
              <a:t>   та </a:t>
            </a:r>
            <a:r>
              <a:rPr lang="ru-RU" b="1" dirty="0" err="1"/>
              <a:t>дзвіниця</a:t>
            </a:r>
            <a:r>
              <a:rPr lang="ru-RU" b="1" dirty="0"/>
              <a:t>  в  м. </a:t>
            </a:r>
            <a:r>
              <a:rPr lang="ru-RU" b="1" dirty="0" err="1"/>
              <a:t>Дрогобичі</a:t>
            </a:r>
            <a:endParaRPr lang="uk-UA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A756FC-8D52-4785-B903-6848D2E1E2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1796" y="1285310"/>
            <a:ext cx="1875295" cy="250039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B715ACDB-2BB2-487C-8A4E-4234E76A9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2235" y="1130328"/>
            <a:ext cx="8851791" cy="557269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Дрогобицький парафіяльний костел закладено 1392 р., а </a:t>
            </a:r>
            <a:r>
              <a:rPr lang="uk-UA" dirty="0" err="1">
                <a:solidFill>
                  <a:schemeClr val="bg1"/>
                </a:solidFill>
              </a:rPr>
              <a:t>освячено</a:t>
            </a:r>
            <a:r>
              <a:rPr lang="uk-UA" dirty="0">
                <a:solidFill>
                  <a:schemeClr val="bg1"/>
                </a:solidFill>
              </a:rPr>
              <a:t> 1511 р. як католицький храм Святого Апостола </a:t>
            </a:r>
            <a:r>
              <a:rPr lang="uk-UA" dirty="0" err="1">
                <a:solidFill>
                  <a:schemeClr val="bg1"/>
                </a:solidFill>
              </a:rPr>
              <a:t>Вартоломея</a:t>
            </a:r>
            <a:r>
              <a:rPr lang="uk-UA" dirty="0">
                <a:solidFill>
                  <a:schemeClr val="bg1"/>
                </a:solidFill>
              </a:rPr>
              <a:t>.</a:t>
            </a:r>
          </a:p>
          <a:p>
            <a:r>
              <a:rPr lang="uk-UA" dirty="0">
                <a:solidFill>
                  <a:schemeClr val="bg1"/>
                </a:solidFill>
              </a:rPr>
              <a:t>У середині </a:t>
            </a:r>
            <a:r>
              <a:rPr lang="en-US" dirty="0">
                <a:solidFill>
                  <a:schemeClr val="bg1"/>
                </a:solidFill>
              </a:rPr>
              <a:t>XVI </a:t>
            </a:r>
            <a:r>
              <a:rPr lang="uk-UA" dirty="0">
                <a:solidFill>
                  <a:schemeClr val="bg1"/>
                </a:solidFill>
              </a:rPr>
              <a:t>ст. прийнято ряд ухвал щодо зміцнення міської фортифікації. В цей час костельну площу зміцнюють валами, ровами, вежами. 1551 р. місто уклало угоду про побудову </a:t>
            </a:r>
            <a:r>
              <a:rPr lang="uk-UA" dirty="0" err="1">
                <a:solidFill>
                  <a:schemeClr val="bg1"/>
                </a:solidFill>
              </a:rPr>
              <a:t>брамної</a:t>
            </a:r>
            <a:r>
              <a:rPr lang="uk-UA" dirty="0">
                <a:solidFill>
                  <a:schemeClr val="bg1"/>
                </a:solidFill>
              </a:rPr>
              <a:t> вежі, яка розміщувалась між костелом та кутом ринкової площі. За книгою міської ради середини </a:t>
            </a:r>
            <a:r>
              <a:rPr lang="en-US" dirty="0">
                <a:solidFill>
                  <a:schemeClr val="bg1"/>
                </a:solidFill>
              </a:rPr>
              <a:t>XVI </a:t>
            </a:r>
            <a:r>
              <a:rPr lang="uk-UA" dirty="0">
                <a:solidFill>
                  <a:schemeClr val="bg1"/>
                </a:solidFill>
              </a:rPr>
              <a:t>ст. споруда була саме вежею з в'їзною брамою. До </a:t>
            </a:r>
            <a:r>
              <a:rPr lang="en-US" dirty="0">
                <a:solidFill>
                  <a:schemeClr val="bg1"/>
                </a:solidFill>
              </a:rPr>
              <a:t>XVIII </a:t>
            </a:r>
            <a:r>
              <a:rPr lang="uk-UA" dirty="0">
                <a:solidFill>
                  <a:schemeClr val="bg1"/>
                </a:solidFill>
              </a:rPr>
              <a:t>ст. джерела вказують на використання вежі з однією функціональною метою: оборонною.</a:t>
            </a:r>
          </a:p>
          <a:p>
            <a:r>
              <a:rPr lang="uk-UA" dirty="0">
                <a:solidFill>
                  <a:schemeClr val="bg1"/>
                </a:solidFill>
              </a:rPr>
              <a:t>Вежа-дзвіниця являє собою споруду, розміщену на південний схід від </a:t>
            </a:r>
            <a:r>
              <a:rPr lang="uk-UA" dirty="0" err="1">
                <a:solidFill>
                  <a:schemeClr val="bg1"/>
                </a:solidFill>
              </a:rPr>
              <a:t>костела</a:t>
            </a:r>
            <a:r>
              <a:rPr lang="uk-UA" dirty="0">
                <a:solidFill>
                  <a:schemeClr val="bg1"/>
                </a:solidFill>
              </a:rPr>
              <a:t>, навскіс до його осі, повернуту фронтом до </a:t>
            </a:r>
            <a:r>
              <a:rPr lang="uk-UA" dirty="0" err="1">
                <a:solidFill>
                  <a:schemeClr val="bg1"/>
                </a:solidFill>
              </a:rPr>
              <a:t>наріжжя</a:t>
            </a:r>
            <a:r>
              <a:rPr lang="uk-UA" dirty="0">
                <a:solidFill>
                  <a:schemeClr val="bg1"/>
                </a:solidFill>
              </a:rPr>
              <a:t> площі Ринок. Мурована з цегли, з вкрапленням каменю, у плані квадратна (13 на 13 м, товщина стін першого ярусу - до 2 м.), на невисокому похилому цоколі. Завершення - висока шатрова покрівля. У першому ярусі облаштовано наскрізний арковий проїзд. Потужні стіни зрідка прорізані бійницями. Третій ярус, надбудований наприкінці </a:t>
            </a:r>
            <a:r>
              <a:rPr lang="en-US" dirty="0">
                <a:solidFill>
                  <a:schemeClr val="bg1"/>
                </a:solidFill>
              </a:rPr>
              <a:t>XIX </a:t>
            </a:r>
            <a:r>
              <a:rPr lang="uk-UA" dirty="0">
                <a:solidFill>
                  <a:schemeClr val="bg1"/>
                </a:solidFill>
              </a:rPr>
              <a:t>ст., оформлений потрійними арковими вікнами та фільонками, увінчаний </a:t>
            </a:r>
            <a:r>
              <a:rPr lang="uk-UA" dirty="0" err="1">
                <a:solidFill>
                  <a:schemeClr val="bg1"/>
                </a:solidFill>
              </a:rPr>
              <a:t>аркатурним</a:t>
            </a:r>
            <a:r>
              <a:rPr lang="uk-UA" dirty="0">
                <a:solidFill>
                  <a:schemeClr val="bg1"/>
                </a:solidFill>
              </a:rPr>
              <a:t> фризом.</a:t>
            </a:r>
          </a:p>
          <a:p>
            <a:r>
              <a:rPr lang="uk-UA" dirty="0">
                <a:solidFill>
                  <a:schemeClr val="bg1"/>
                </a:solidFill>
              </a:rPr>
              <a:t>Перший ярус має склепіння. На облицьованому цоколі, увінчаному карнизом, проглядається фриз з гербовими щитами з рослинними мотивами. Із заходу наверх ведуть сходи, вмуровані в стіни.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4446D0-A37D-47AB-AE06-1D3980FCB3E2}"/>
              </a:ext>
            </a:extLst>
          </p:cNvPr>
          <p:cNvSpPr/>
          <p:nvPr/>
        </p:nvSpPr>
        <p:spPr>
          <a:xfrm>
            <a:off x="139485" y="3716970"/>
            <a:ext cx="2952750" cy="522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Нижні яруси вежі-дзвіниці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85F83E-B215-4258-A19A-78DAC536D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85" y="4308529"/>
            <a:ext cx="2952750" cy="22193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4EFA08-FBEF-4FCB-9851-FF405E00A590}"/>
              </a:ext>
            </a:extLst>
          </p:cNvPr>
          <p:cNvSpPr/>
          <p:nvPr/>
        </p:nvSpPr>
        <p:spPr>
          <a:xfrm>
            <a:off x="247973" y="6527854"/>
            <a:ext cx="2844262" cy="330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Вежа-дзвіниця</a:t>
            </a:r>
          </a:p>
        </p:txBody>
      </p:sp>
    </p:spTree>
    <p:extLst>
      <p:ext uri="{BB962C8B-B14F-4D97-AF65-F5344CB8AC3E}">
        <p14:creationId xmlns:p14="http://schemas.microsoft.com/office/powerpoint/2010/main" val="236426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22A54-1E45-4CD8-9777-52F71FAD0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26609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/>
              <a:t>Церква Зішестя Святого Духа </a:t>
            </a:r>
            <a:br>
              <a:rPr lang="uk-UA" sz="4400" b="1" dirty="0"/>
            </a:br>
            <a:r>
              <a:rPr lang="uk-UA" sz="4400" b="1" dirty="0"/>
              <a:t>в </a:t>
            </a:r>
            <a:r>
              <a:rPr lang="uk-UA" sz="4400" b="1" dirty="0" err="1"/>
              <a:t>с.Потелич</a:t>
            </a:r>
            <a:r>
              <a:rPr lang="uk-UA" sz="4400" b="1" dirty="0"/>
              <a:t> 1502р. </a:t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E7563F-DFD6-40D2-A1D4-A4A11918D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66" y="4627389"/>
            <a:ext cx="3769938" cy="196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5F42DC-0065-471F-B6EC-44B40465E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72" y="1248730"/>
            <a:ext cx="2291180" cy="3058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83792F-F7E6-4F57-99B6-C39FF0D995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946" y="1475514"/>
            <a:ext cx="4062866" cy="273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2CCA170-31E7-486C-8C75-3ACC2095B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1" y="4449077"/>
            <a:ext cx="2069589" cy="218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44F0D50-0AA9-4396-9012-09FDD5392E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498" y="4410128"/>
            <a:ext cx="2759008" cy="226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D2B622-802E-42A9-B5EB-C1C7181D2E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251" y="1500628"/>
            <a:ext cx="3693128" cy="271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9063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92DC8-78F2-45B8-9109-7ECEC265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692" y="0"/>
            <a:ext cx="6927742" cy="1255363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Церква </a:t>
            </a:r>
            <a:r>
              <a:rPr lang="ru-RU" sz="4000" dirty="0" err="1"/>
              <a:t>Зішестя</a:t>
            </a:r>
            <a:r>
              <a:rPr lang="ru-RU" sz="4000" dirty="0"/>
              <a:t> Святого Духа в </a:t>
            </a:r>
            <a:r>
              <a:rPr lang="ru-RU" sz="4000" dirty="0" err="1"/>
              <a:t>с.Потелич</a:t>
            </a:r>
            <a:r>
              <a:rPr lang="ru-RU" sz="4000" dirty="0"/>
              <a:t> </a:t>
            </a:r>
            <a:endParaRPr lang="uk-UA" sz="4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785758D-8EEA-4370-881A-EE71C63746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9807" y="3179771"/>
            <a:ext cx="2355742" cy="3162910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FF170DD-39A1-406D-99BD-C852DD7D4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65549" y="1280172"/>
            <a:ext cx="9337149" cy="4547192"/>
          </a:xfrm>
        </p:spPr>
        <p:txBody>
          <a:bodyPr>
            <a:normAutofit lnSpcReduction="1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Дерев'яна церква у селі </a:t>
            </a:r>
            <a:r>
              <a:rPr lang="uk-UA" dirty="0" err="1">
                <a:solidFill>
                  <a:schemeClr val="bg1"/>
                </a:solidFill>
              </a:rPr>
              <a:t>Потелич</a:t>
            </a:r>
            <a:r>
              <a:rPr lang="uk-UA" dirty="0">
                <a:solidFill>
                  <a:schemeClr val="bg1"/>
                </a:solidFill>
              </a:rPr>
              <a:t>, споруджена 1502 року. Найстаріша дерев'яна церква Львівщини та </a:t>
            </a:r>
            <a:r>
              <a:rPr lang="uk-UA" dirty="0" err="1">
                <a:solidFill>
                  <a:schemeClr val="bg1"/>
                </a:solidFill>
              </a:rPr>
              <a:t>тридільна</a:t>
            </a:r>
            <a:r>
              <a:rPr lang="uk-UA" dirty="0">
                <a:solidFill>
                  <a:schemeClr val="bg1"/>
                </a:solidFill>
              </a:rPr>
              <a:t> в Україні.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Оригінальність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сакральної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споруди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полягає</a:t>
            </a:r>
            <a:r>
              <a:rPr lang="ru-RU" dirty="0">
                <a:solidFill>
                  <a:schemeClr val="bg1"/>
                </a:solidFill>
              </a:rPr>
              <a:t> і у тому,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вона так вписана у </a:t>
            </a:r>
            <a:r>
              <a:rPr lang="ru-RU" dirty="0" err="1">
                <a:solidFill>
                  <a:schemeClr val="bg1"/>
                </a:solidFill>
              </a:rPr>
              <a:t>рельєф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наче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виростає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пагорба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Дерев'яна церква </a:t>
            </a:r>
            <a:r>
              <a:rPr lang="uk-UA" dirty="0" err="1">
                <a:solidFill>
                  <a:schemeClr val="bg1"/>
                </a:solidFill>
              </a:rPr>
              <a:t>Зіслання</a:t>
            </a:r>
            <a:r>
              <a:rPr lang="uk-UA" dirty="0">
                <a:solidFill>
                  <a:schemeClr val="bg1"/>
                </a:solidFill>
              </a:rPr>
              <a:t> Святого Духа – </a:t>
            </a:r>
            <a:r>
              <a:rPr lang="uk-UA" dirty="0" err="1">
                <a:solidFill>
                  <a:schemeClr val="bg1"/>
                </a:solidFill>
              </a:rPr>
              <a:t>тризрубна</a:t>
            </a:r>
            <a:r>
              <a:rPr lang="uk-UA" dirty="0">
                <a:solidFill>
                  <a:schemeClr val="bg1"/>
                </a:solidFill>
              </a:rPr>
              <a:t>, </a:t>
            </a:r>
            <a:r>
              <a:rPr lang="uk-UA" dirty="0" err="1">
                <a:solidFill>
                  <a:schemeClr val="bg1"/>
                </a:solidFill>
              </a:rPr>
              <a:t>двоверха</a:t>
            </a:r>
            <a:r>
              <a:rPr lang="uk-UA" dirty="0">
                <a:solidFill>
                  <a:schemeClr val="bg1"/>
                </a:solidFill>
              </a:rPr>
              <a:t> будівля, складається з </a:t>
            </a:r>
            <a:r>
              <a:rPr lang="uk-UA" dirty="0">
                <a:solidFill>
                  <a:srgbClr val="C00000"/>
                </a:solidFill>
              </a:rPr>
              <a:t>нефа, бабинця і п'ятигранного вівтаря</a:t>
            </a:r>
            <a:r>
              <a:rPr lang="uk-UA" dirty="0">
                <a:solidFill>
                  <a:schemeClr val="bg1"/>
                </a:solidFill>
              </a:rPr>
              <a:t>, причому неф накрито наметовим ґонтовим дахом.</a:t>
            </a:r>
          </a:p>
          <a:p>
            <a:r>
              <a:rPr lang="uk-UA" dirty="0">
                <a:solidFill>
                  <a:schemeClr val="bg1"/>
                </a:solidFill>
              </a:rPr>
              <a:t> До складу цього архітектурного комплексу, який не має жодного цвяха, ще входить дерев'яна вежа-дзвіниця, яка була споруджена разом з храмом у 1502 р. і відреставрована у 1736 р. Дерев'яна, квадратна у плані двох'ярусна дзвіниця підтримує домінантну роль храму у загальній композиції його ансамблю. </a:t>
            </a:r>
          </a:p>
          <a:p>
            <a:r>
              <a:rPr lang="uk-UA" dirty="0">
                <a:solidFill>
                  <a:schemeClr val="bg1"/>
                </a:solidFill>
              </a:rPr>
              <a:t>Для цього храму властива архітектурна цінність, яка поєднується з особливостями художньо-декоративного вирішення інтер'єру. Унікальність церкви виявляється у тому, що тут відсутній класичний іконостас, хоча він присутній у інтер'єрі, оскільки безпосередньо намальований на фронтальній стіні, також відсутні хори.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9A70BD9-A1E2-4AD3-966E-31A0C2DC402C}"/>
              </a:ext>
            </a:extLst>
          </p:cNvPr>
          <p:cNvSpPr/>
          <p:nvPr/>
        </p:nvSpPr>
        <p:spPr>
          <a:xfrm>
            <a:off x="2820692" y="5827363"/>
            <a:ext cx="9174996" cy="1030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21 червня 2013 року на 37-й сесії Комітету Світової спадщини ЮНЕСКО, Церква Святого Духа, разом з іншими дерев'яними церквами карпатського регіону, була включена у список світової спадщини ЮНЕСКО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16BD60-8AE3-4410-A016-0589E92B132A}"/>
              </a:ext>
            </a:extLst>
          </p:cNvPr>
          <p:cNvSpPr/>
          <p:nvPr/>
        </p:nvSpPr>
        <p:spPr>
          <a:xfrm>
            <a:off x="94150" y="6367489"/>
            <a:ext cx="2471400" cy="428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Дерев’яна дзвіниця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4DC66E-0357-447A-B146-37E8695FE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9" y="61994"/>
            <a:ext cx="2471400" cy="257765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DFA37B-A30F-4F07-BE6F-4968ABA07D17}"/>
              </a:ext>
            </a:extLst>
          </p:cNvPr>
          <p:cNvSpPr/>
          <p:nvPr/>
        </p:nvSpPr>
        <p:spPr>
          <a:xfrm>
            <a:off x="94150" y="2639646"/>
            <a:ext cx="2471400" cy="428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/>
              <a:t>Тридільна</a:t>
            </a:r>
            <a:r>
              <a:rPr lang="uk-UA" dirty="0"/>
              <a:t> </a:t>
            </a:r>
            <a:r>
              <a:rPr lang="uk-UA" dirty="0" err="1"/>
              <a:t>цкрква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38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виток: вертикальный 11">
            <a:extLst>
              <a:ext uri="{FF2B5EF4-FFF2-40B4-BE49-F238E27FC236}">
                <a16:creationId xmlns:a16="http://schemas.microsoft.com/office/drawing/2014/main" id="{D5EE380E-7CF8-4E88-A092-8DA07F041704}"/>
              </a:ext>
            </a:extLst>
          </p:cNvPr>
          <p:cNvSpPr/>
          <p:nvPr/>
        </p:nvSpPr>
        <p:spPr>
          <a:xfrm>
            <a:off x="5605976" y="663319"/>
            <a:ext cx="5880296" cy="597244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виток: вертикальный 10">
            <a:extLst>
              <a:ext uri="{FF2B5EF4-FFF2-40B4-BE49-F238E27FC236}">
                <a16:creationId xmlns:a16="http://schemas.microsoft.com/office/drawing/2014/main" id="{30DCCE4B-B384-4C37-B15B-8F55F342529D}"/>
              </a:ext>
            </a:extLst>
          </p:cNvPr>
          <p:cNvSpPr/>
          <p:nvPr/>
        </p:nvSpPr>
        <p:spPr>
          <a:xfrm>
            <a:off x="-20385" y="633756"/>
            <a:ext cx="6076527" cy="5972449"/>
          </a:xfrm>
          <a:prstGeom prst="verticalScroll">
            <a:avLst>
              <a:gd name="adj" fmla="val 13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09CBA61-83E9-477C-B866-E80F5A6D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66331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УМОВИ  РОЗВИТКУ  КУЛЬТУРИ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54967B8-B6A0-44D3-AC25-078F5BA4E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3883" y="787079"/>
            <a:ext cx="3277771" cy="591556"/>
          </a:xfrm>
        </p:spPr>
        <p:txBody>
          <a:bodyPr/>
          <a:lstStyle/>
          <a:p>
            <a:r>
              <a:rPr lang="uk-UA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Позитивні</a:t>
            </a:r>
            <a:r>
              <a:rPr lang="uk-UA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1E62B6B-DF00-4091-A2A1-79555077F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4" y="1463040"/>
            <a:ext cx="4654321" cy="534358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000" dirty="0"/>
              <a:t>Сприятливі умови для  розвитку української культури  у Великому князівстві Литовському;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dirty="0"/>
              <a:t>проникнення на українські землі ідей Відродження які ґрунтувалися на ідеалах гуманізму та кращих традиціях античності;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dirty="0"/>
              <a:t>українці мали змогу долучитися до західноєвропейської системи освіти;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dirty="0"/>
              <a:t>зближення з культурою представників інших народів,  які населяли українські землі;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dirty="0"/>
              <a:t>- співіснування нового  і старого </a:t>
            </a:r>
          </a:p>
          <a:p>
            <a:endParaRPr lang="uk-UA" sz="200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81D0661-2906-452B-9BF9-6E4109A3C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3673" y="816638"/>
            <a:ext cx="2897945" cy="561997"/>
          </a:xfrm>
        </p:spPr>
        <p:txBody>
          <a:bodyPr/>
          <a:lstStyle/>
          <a:p>
            <a:pPr algn="ctr"/>
            <a:r>
              <a:rPr lang="uk-UA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Негативні 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E61A4B19-0C52-4620-B8A2-703C3F141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9840" y="1744393"/>
            <a:ext cx="4435295" cy="5015132"/>
          </a:xfrm>
        </p:spPr>
        <p:txBody>
          <a:bodyPr>
            <a:normAutofit/>
          </a:bodyPr>
          <a:lstStyle/>
          <a:p>
            <a:r>
              <a:rPr lang="uk-UA" sz="2000" dirty="0"/>
              <a:t>- відсутність української держави;</a:t>
            </a:r>
          </a:p>
          <a:p>
            <a:r>
              <a:rPr lang="uk-UA" sz="2000" dirty="0"/>
              <a:t>- українські землі поділені між іноземними державами опинилися під різними культурними впливами;</a:t>
            </a:r>
          </a:p>
          <a:p>
            <a:r>
              <a:rPr lang="uk-UA" sz="2000" dirty="0"/>
              <a:t>- наступ католицизму на православ’я  в Польському королівстві .</a:t>
            </a:r>
          </a:p>
          <a:p>
            <a:endParaRPr lang="uk-UA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B0C2DD1-69FC-4CC6-82FB-2DF55E2C2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35" y="5247866"/>
            <a:ext cx="1836733" cy="119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9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741E27D-0A99-4EF2-9538-53A02077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6976"/>
            <a:ext cx="8596668" cy="991892"/>
          </a:xfrm>
        </p:spPr>
        <p:txBody>
          <a:bodyPr>
            <a:normAutofit/>
          </a:bodyPr>
          <a:lstStyle/>
          <a:p>
            <a:pPr algn="ctr"/>
            <a:r>
              <a:rPr lang="uk-UA" sz="4000" dirty="0"/>
              <a:t>ІКОНОПИС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E534FA-D884-4764-A9B6-2C60D6EF7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46" y="852407"/>
            <a:ext cx="10089396" cy="5788617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accent2"/>
                </a:solidFill>
              </a:rPr>
              <a:t>У писанні ікон продовжують розвиватися три центри: Київ, Волинь та Львів.</a:t>
            </a:r>
          </a:p>
          <a:p>
            <a:r>
              <a:rPr lang="uk-UA" sz="2400" b="1" dirty="0">
                <a:solidFill>
                  <a:schemeClr val="accent2"/>
                </a:solidFill>
              </a:rPr>
              <a:t> Ікони, як і фрески, набувають нових рис під впливом ідей гуманізму.</a:t>
            </a:r>
          </a:p>
          <a:p>
            <a:r>
              <a:rPr lang="uk-UA" sz="2400" b="1" dirty="0">
                <a:solidFill>
                  <a:schemeClr val="accent2"/>
                </a:solidFill>
              </a:rPr>
              <a:t>В іконах також з’являються зображення рослин, архітектурного оточення, предметів побуту. </a:t>
            </a:r>
          </a:p>
          <a:p>
            <a:r>
              <a:rPr lang="uk-UA" sz="2400" b="1" dirty="0">
                <a:solidFill>
                  <a:schemeClr val="accent2"/>
                </a:solidFill>
              </a:rPr>
              <a:t>іконописці для більш реалістичного зображення починають використовувати світлотінь і пряму перспективу. </a:t>
            </a:r>
          </a:p>
          <a:p>
            <a:r>
              <a:rPr lang="uk-UA" sz="2400" b="1" dirty="0">
                <a:solidFill>
                  <a:schemeClr val="accent2"/>
                </a:solidFill>
              </a:rPr>
              <a:t>Популярними були ікони, де в образах святих втілено воїнів-героїв </a:t>
            </a:r>
          </a:p>
          <a:p>
            <a:r>
              <a:rPr lang="uk-UA" sz="2400" b="1" dirty="0">
                <a:solidFill>
                  <a:schemeClr val="accent2"/>
                </a:solidFill>
              </a:rPr>
              <a:t>Із Х</a:t>
            </a:r>
            <a:r>
              <a:rPr lang="en-US" sz="2400" b="1" dirty="0">
                <a:solidFill>
                  <a:schemeClr val="accent2"/>
                </a:solidFill>
              </a:rPr>
              <a:t>V </a:t>
            </a:r>
            <a:r>
              <a:rPr lang="uk-UA" sz="2400" b="1" dirty="0">
                <a:solidFill>
                  <a:schemeClr val="accent2"/>
                </a:solidFill>
              </a:rPr>
              <a:t>ст. поширюються ікони, намальовані на дошках.</a:t>
            </a:r>
          </a:p>
          <a:p>
            <a:r>
              <a:rPr lang="uk-UA" sz="2400" b="1" dirty="0">
                <a:solidFill>
                  <a:schemeClr val="accent2"/>
                </a:solidFill>
              </a:rPr>
              <a:t>Наприкінці Х</a:t>
            </a:r>
            <a:r>
              <a:rPr lang="en-US" sz="2400" b="1" dirty="0">
                <a:solidFill>
                  <a:schemeClr val="accent2"/>
                </a:solidFill>
              </a:rPr>
              <a:t>V — </a:t>
            </a:r>
            <a:r>
              <a:rPr lang="uk-UA" sz="2400" b="1" dirty="0">
                <a:solidFill>
                  <a:schemeClr val="accent2"/>
                </a:solidFill>
              </a:rPr>
              <a:t>на початку Х</a:t>
            </a:r>
            <a:r>
              <a:rPr lang="en-US" sz="2400" b="1" dirty="0">
                <a:solidFill>
                  <a:schemeClr val="accent2"/>
                </a:solidFill>
              </a:rPr>
              <a:t>V</a:t>
            </a:r>
            <a:r>
              <a:rPr lang="uk-UA" sz="2400" b="1" dirty="0">
                <a:solidFill>
                  <a:schemeClr val="accent2"/>
                </a:solidFill>
              </a:rPr>
              <a:t>І ст. набувають поширення ікони на сюжети Страшного Суду, у яких утілені народні уявлення про Рай і Пекло.</a:t>
            </a:r>
          </a:p>
          <a:p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76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один скругленный угол 24">
            <a:extLst>
              <a:ext uri="{FF2B5EF4-FFF2-40B4-BE49-F238E27FC236}">
                <a16:creationId xmlns:a16="http://schemas.microsoft.com/office/drawing/2014/main" id="{6B9C1584-1E5B-45C6-A4C7-CCF23CBA375A}"/>
              </a:ext>
            </a:extLst>
          </p:cNvPr>
          <p:cNvSpPr/>
          <p:nvPr/>
        </p:nvSpPr>
        <p:spPr>
          <a:xfrm>
            <a:off x="4013434" y="1167694"/>
            <a:ext cx="3581165" cy="1391456"/>
          </a:xfrm>
          <a:prstGeom prst="round1Rect">
            <a:avLst>
              <a:gd name="adj" fmla="val 8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ED1E6B-0990-4479-B41B-9FAF4D9DF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0643" y="1397579"/>
            <a:ext cx="3646290" cy="979561"/>
          </a:xfrm>
        </p:spPr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Ікона </a:t>
            </a:r>
            <a:r>
              <a:rPr lang="ru-RU" dirty="0" err="1"/>
              <a:t>Богородиці</a:t>
            </a:r>
            <a:r>
              <a:rPr lang="ru-RU" dirty="0"/>
              <a:t> з пророками  в </a:t>
            </a:r>
            <a:r>
              <a:rPr lang="ru-RU" dirty="0" err="1"/>
              <a:t>Підгірцях</a:t>
            </a:r>
            <a:r>
              <a:rPr lang="ru-RU" dirty="0"/>
              <a:t> (ХV ст.)</a:t>
            </a:r>
            <a:endParaRPr lang="uk-UA" dirty="0"/>
          </a:p>
        </p:txBody>
      </p:sp>
      <p:sp>
        <p:nvSpPr>
          <p:cNvPr id="24" name="Прямоугольник: скругленные противолежащие углы 23">
            <a:extLst>
              <a:ext uri="{FF2B5EF4-FFF2-40B4-BE49-F238E27FC236}">
                <a16:creationId xmlns:a16="http://schemas.microsoft.com/office/drawing/2014/main" id="{37C4BCF7-B130-45FF-A51D-2AF445153C22}"/>
              </a:ext>
            </a:extLst>
          </p:cNvPr>
          <p:cNvSpPr/>
          <p:nvPr/>
        </p:nvSpPr>
        <p:spPr>
          <a:xfrm>
            <a:off x="355600" y="610699"/>
            <a:ext cx="3318934" cy="1391456"/>
          </a:xfrm>
          <a:prstGeom prst="round2DiagRect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66E98-6C40-4B8A-BDBA-8B898E4AF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8134"/>
            <a:ext cx="8596668" cy="97956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/>
              <a:t>        ІКОНОПИС</a:t>
            </a:r>
            <a:r>
              <a:rPr lang="uk-UA" dirty="0"/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DF4ECF-0F66-4A41-8A8D-16DB9B058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1" y="814665"/>
            <a:ext cx="2998476" cy="1187490"/>
          </a:xfrm>
        </p:spPr>
        <p:txBody>
          <a:bodyPr/>
          <a:lstStyle/>
          <a:p>
            <a:pPr algn="ctr"/>
            <a:endParaRPr lang="uk-UA" sz="2200" dirty="0"/>
          </a:p>
          <a:p>
            <a:pPr algn="ctr"/>
            <a:r>
              <a:rPr lang="uk-UA" sz="2200" dirty="0"/>
              <a:t>Ікона Святого Юрія Змієборця зі </a:t>
            </a:r>
            <a:r>
              <a:rPr lang="uk-UA" sz="2200" dirty="0" err="1"/>
              <a:t>Станилі</a:t>
            </a:r>
            <a:r>
              <a:rPr lang="uk-UA" sz="2200" dirty="0"/>
              <a:t> (</a:t>
            </a:r>
            <a:r>
              <a:rPr lang="uk-UA" sz="2200" dirty="0" err="1"/>
              <a:t>поч</a:t>
            </a:r>
            <a:r>
              <a:rPr lang="uk-UA" sz="2200" dirty="0"/>
              <a:t>. ХІ</a:t>
            </a:r>
            <a:r>
              <a:rPr lang="en-US" sz="2200" dirty="0"/>
              <a:t>V </a:t>
            </a:r>
            <a:r>
              <a:rPr lang="uk-UA" sz="2200" dirty="0"/>
              <a:t>ст.)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F3FE37C-7442-4114-A009-EAF2A9E947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86" y="2741159"/>
            <a:ext cx="2881387" cy="3941620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E2A6F4C-7E09-462A-BD30-5785936A5D6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4" y="2213260"/>
            <a:ext cx="2810932" cy="4588435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DF45747-9A97-4DF6-B4A2-82337050D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151" y="2213260"/>
            <a:ext cx="3220630" cy="4508883"/>
          </a:xfrm>
          <a:prstGeom prst="rect">
            <a:avLst/>
          </a:prstGeom>
        </p:spPr>
      </p:pic>
      <p:sp>
        <p:nvSpPr>
          <p:cNvPr id="18" name="Прямоугольник: усеченные верхние углы 17">
            <a:extLst>
              <a:ext uri="{FF2B5EF4-FFF2-40B4-BE49-F238E27FC236}">
                <a16:creationId xmlns:a16="http://schemas.microsoft.com/office/drawing/2014/main" id="{325A5A77-6691-48FF-8641-BFA296D6A684}"/>
              </a:ext>
            </a:extLst>
          </p:cNvPr>
          <p:cNvSpPr/>
          <p:nvPr/>
        </p:nvSpPr>
        <p:spPr>
          <a:xfrm>
            <a:off x="5452533" y="1794227"/>
            <a:ext cx="45719" cy="59976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ик: скругленные противолежащие углы 20">
            <a:extLst>
              <a:ext uri="{FF2B5EF4-FFF2-40B4-BE49-F238E27FC236}">
                <a16:creationId xmlns:a16="http://schemas.microsoft.com/office/drawing/2014/main" id="{D6915FFB-FFF3-490D-9C82-4B85E61698DD}"/>
              </a:ext>
            </a:extLst>
          </p:cNvPr>
          <p:cNvSpPr/>
          <p:nvPr/>
        </p:nvSpPr>
        <p:spPr>
          <a:xfrm>
            <a:off x="2241851" y="1066094"/>
            <a:ext cx="45719" cy="101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: скругленные верхние углы 21">
            <a:extLst>
              <a:ext uri="{FF2B5EF4-FFF2-40B4-BE49-F238E27FC236}">
                <a16:creationId xmlns:a16="http://schemas.microsoft.com/office/drawing/2014/main" id="{A3201514-9628-4332-8DCB-401AED0C9D3D}"/>
              </a:ext>
            </a:extLst>
          </p:cNvPr>
          <p:cNvSpPr/>
          <p:nvPr/>
        </p:nvSpPr>
        <p:spPr>
          <a:xfrm>
            <a:off x="1851579" y="1066094"/>
            <a:ext cx="45719" cy="4571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угольник: скругленные противолежащие углы 22">
            <a:extLst>
              <a:ext uri="{FF2B5EF4-FFF2-40B4-BE49-F238E27FC236}">
                <a16:creationId xmlns:a16="http://schemas.microsoft.com/office/drawing/2014/main" id="{95CFF94B-ED22-4F67-A8F7-790BF5C5DEAC}"/>
              </a:ext>
            </a:extLst>
          </p:cNvPr>
          <p:cNvSpPr/>
          <p:nvPr/>
        </p:nvSpPr>
        <p:spPr>
          <a:xfrm>
            <a:off x="7933500" y="528898"/>
            <a:ext cx="3581165" cy="1473257"/>
          </a:xfrm>
          <a:prstGeom prst="round2DiagRect">
            <a:avLst>
              <a:gd name="adj1" fmla="val 2874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ікона Успіння Богородиці (робота Олексія </a:t>
            </a:r>
            <a:r>
              <a:rPr lang="uk-UA" sz="2400" dirty="0" err="1"/>
              <a:t>Горошковича</a:t>
            </a:r>
            <a:r>
              <a:rPr lang="uk-UA" sz="2400" dirty="0"/>
              <a:t> </a:t>
            </a:r>
            <a:r>
              <a:rPr lang="ru-RU" sz="2400" dirty="0"/>
              <a:t>1547 р.)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09549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EC1AEFD-F299-4F16-9149-51290584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4983"/>
            <a:ext cx="8596668" cy="661655"/>
          </a:xfrm>
        </p:spPr>
        <p:txBody>
          <a:bodyPr/>
          <a:lstStyle/>
          <a:p>
            <a:pPr algn="ctr"/>
            <a:r>
              <a:rPr lang="uk-UA" b="1" dirty="0"/>
              <a:t>КНИЖКОВА  МІНІАТЮРА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2986DE2-C121-49CA-92DD-46AB542F7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1857"/>
            <a:ext cx="9582544" cy="5067946"/>
          </a:xfrm>
        </p:spPr>
        <p:txBody>
          <a:bodyPr/>
          <a:lstStyle/>
          <a:p>
            <a:r>
              <a:rPr lang="uk-UA" sz="2600" b="1" dirty="0">
                <a:solidFill>
                  <a:schemeClr val="accent2"/>
                </a:solidFill>
              </a:rPr>
              <a:t>У ХІ</a:t>
            </a:r>
            <a:r>
              <a:rPr lang="en-US" sz="2600" b="1" dirty="0">
                <a:solidFill>
                  <a:schemeClr val="accent2"/>
                </a:solidFill>
              </a:rPr>
              <a:t>V—</a:t>
            </a:r>
            <a:r>
              <a:rPr lang="uk-UA" sz="2600" b="1" dirty="0">
                <a:solidFill>
                  <a:schemeClr val="accent2"/>
                </a:solidFill>
              </a:rPr>
              <a:t>Х</a:t>
            </a:r>
            <a:r>
              <a:rPr lang="en-US" sz="2600" b="1" dirty="0">
                <a:solidFill>
                  <a:schemeClr val="accent2"/>
                </a:solidFill>
              </a:rPr>
              <a:t>V </a:t>
            </a:r>
            <a:r>
              <a:rPr lang="uk-UA" sz="2600" b="1" dirty="0">
                <a:solidFill>
                  <a:schemeClr val="accent2"/>
                </a:solidFill>
              </a:rPr>
              <a:t>ст. із розвитком рукописних книг продовжуються традиції книжної мініатюри. </a:t>
            </a:r>
          </a:p>
          <a:p>
            <a:r>
              <a:rPr lang="uk-UA" sz="2600" b="1" dirty="0">
                <a:solidFill>
                  <a:schemeClr val="accent2"/>
                </a:solidFill>
              </a:rPr>
              <a:t>Найбільш яскраво книжкова мініатюра тієї доби представлена в Київському Псалтирі, створеному в 1397 р., де вміщено 301 ілюстрацію. Вона характеризується сюжетною розмаїтістю (від біблійних до побутових), виразністю та </a:t>
            </a:r>
            <a:r>
              <a:rPr lang="uk-UA" sz="2600" b="1" dirty="0" err="1">
                <a:solidFill>
                  <a:schemeClr val="accent2"/>
                </a:solidFill>
              </a:rPr>
              <a:t>індивідуалізованістю</a:t>
            </a:r>
            <a:r>
              <a:rPr lang="uk-UA" sz="2600" b="1" dirty="0">
                <a:solidFill>
                  <a:schemeClr val="accent2"/>
                </a:solidFill>
              </a:rPr>
              <a:t> </a:t>
            </a:r>
            <a:r>
              <a:rPr lang="uk-UA" sz="2600" b="1" dirty="0" err="1">
                <a:solidFill>
                  <a:schemeClr val="accent2"/>
                </a:solidFill>
              </a:rPr>
              <a:t>облич</a:t>
            </a:r>
            <a:r>
              <a:rPr lang="uk-UA" sz="2600" b="1" dirty="0">
                <a:solidFill>
                  <a:schemeClr val="accent2"/>
                </a:solidFill>
              </a:rPr>
              <a:t>, свіжістю кольорів. Зображення й колорит надзвичайно вишукані.</a:t>
            </a:r>
          </a:p>
          <a:p>
            <a:r>
              <a:rPr lang="uk-UA" sz="2600" b="1" dirty="0">
                <a:solidFill>
                  <a:schemeClr val="accent2"/>
                </a:solidFill>
              </a:rPr>
              <a:t>Чудові ілюстрації містять Київське Євангеліє (1393 р.), Луцьке Євангеліє (Х</a:t>
            </a:r>
            <a:r>
              <a:rPr lang="en-US" sz="2600" b="1" dirty="0">
                <a:solidFill>
                  <a:schemeClr val="accent2"/>
                </a:solidFill>
              </a:rPr>
              <a:t>V</a:t>
            </a:r>
            <a:r>
              <a:rPr lang="uk-UA" sz="2600" b="1" dirty="0">
                <a:solidFill>
                  <a:schemeClr val="accent2"/>
                </a:solidFill>
              </a:rPr>
              <a:t>І ст.) тощо.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5958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06F0C54-C7A3-41A8-954E-FF368A194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5" y="4122549"/>
            <a:ext cx="8598257" cy="20147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52F769-38D2-48AE-8AC9-493EC2166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88797"/>
            <a:ext cx="4185623" cy="810106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chemeClr val="accent2"/>
                </a:solidFill>
              </a:rPr>
              <a:t>Київський псалтир 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689162F-80CA-4CA7-99D2-5E85A62433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7535">
            <a:off x="387215" y="1177568"/>
            <a:ext cx="2227089" cy="2902705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CA953B8E-3691-4B93-9011-8DB3C4F77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325466"/>
            <a:ext cx="4185618" cy="810106"/>
          </a:xfrm>
        </p:spPr>
        <p:txBody>
          <a:bodyPr/>
          <a:lstStyle/>
          <a:p>
            <a:r>
              <a:rPr lang="uk-UA" sz="3200" b="1" dirty="0">
                <a:solidFill>
                  <a:schemeClr val="accent2"/>
                </a:solidFill>
              </a:rPr>
              <a:t>Київське та Луцьке   	   Євангеліє 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CD10A8-CEDE-482A-A606-01E983CD975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986">
            <a:off x="954171" y="3972062"/>
            <a:ext cx="4281939" cy="2771980"/>
          </a:xfr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A66FC0-C0D8-494A-ACCE-14A9912A0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983">
            <a:off x="6150974" y="3742714"/>
            <a:ext cx="4200368" cy="30664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62BFFA1-20D9-4F5A-87CD-FC8A00CD3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109" y="1167877"/>
            <a:ext cx="2404892" cy="25422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A4DF621-E296-4A39-99EA-BDFE36DF4E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233">
            <a:off x="2914546" y="1158292"/>
            <a:ext cx="2604154" cy="293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8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25123-1121-466D-A666-D231A2F2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1016"/>
            <a:ext cx="8596668" cy="67525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/>
              <a:t>РОЗВИТОК  ОСВІТИ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514FDA4-BB91-4AAD-81E5-8A801161BC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350" y="1913206"/>
            <a:ext cx="4908619" cy="3799060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78C9D0E7-30B3-4E18-9807-BAF2A3BD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661182"/>
            <a:ext cx="5742153" cy="5880295"/>
          </a:xfrm>
        </p:spPr>
        <p:txBody>
          <a:bodyPr>
            <a:normAutofit/>
          </a:bodyPr>
          <a:lstStyle/>
          <a:p>
            <a:endParaRPr lang="uk-UA" dirty="0"/>
          </a:p>
          <a:p>
            <a:r>
              <a:rPr lang="uk-UA" sz="2400" dirty="0">
                <a:solidFill>
                  <a:schemeClr val="bg1"/>
                </a:solidFill>
              </a:rPr>
              <a:t>До </a:t>
            </a:r>
            <a:r>
              <a:rPr lang="en-US" sz="2400" dirty="0">
                <a:solidFill>
                  <a:schemeClr val="bg1"/>
                </a:solidFill>
              </a:rPr>
              <a:t>XVI </a:t>
            </a:r>
            <a:r>
              <a:rPr lang="uk-UA" sz="2400" dirty="0">
                <a:solidFill>
                  <a:schemeClr val="bg1"/>
                </a:solidFill>
              </a:rPr>
              <a:t>ст.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</a:rPr>
              <a:t>Освітою займаються переважно при церквах і монастирях. Це є одним із просвітницьких завдань церкви. Є окремий чин, який відповідає за це: дяк має обов’язок і можливості, щоб навчати дітей.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</a:rPr>
              <a:t>Вчилися читати (по часослову й псалтирю), писати і рахувати. Охочі могли здобувати ширшу освіту при великих монастирях. Однак вона мала церковний характер. Певної програми не було. Ченці вчили тому, що знали самі.</a:t>
            </a:r>
          </a:p>
          <a:p>
            <a:pPr marL="0" indent="0">
              <a:buNone/>
            </a:pPr>
            <a:endParaRPr lang="uk-UA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7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68182D7-4005-4726-84A4-1F9101C6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46185"/>
            <a:ext cx="10035697" cy="1766668"/>
          </a:xfrm>
        </p:spPr>
        <p:txBody>
          <a:bodyPr>
            <a:noAutofit/>
          </a:bodyPr>
          <a:lstStyle/>
          <a:p>
            <a:pPr algn="ctr"/>
            <a:r>
              <a:rPr lang="uk-UA" b="1" dirty="0"/>
              <a:t>Відсутність  вищих навчальних закладів в Україні змушувала юнаків здобувати освіту в університетах Європи.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03D5C39-F8DA-4E61-BA52-29E7DD7E6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2307103"/>
            <a:ext cx="4185623" cy="745586"/>
          </a:xfrm>
        </p:spPr>
        <p:txBody>
          <a:bodyPr/>
          <a:lstStyle/>
          <a:p>
            <a:pPr algn="ctr"/>
            <a:r>
              <a:rPr lang="uk-UA" b="1" dirty="0" err="1"/>
              <a:t>Ягеллонський</a:t>
            </a:r>
            <a:r>
              <a:rPr lang="uk-UA" b="1" dirty="0"/>
              <a:t> університет  у Кракові 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2421AA09-8398-47F9-92BC-89E2C2FE19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2" y="3200819"/>
            <a:ext cx="5166287" cy="3410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E02400AE-663E-4F70-9BB9-7C11202CF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7408" y="2160983"/>
            <a:ext cx="4185623" cy="576262"/>
          </a:xfrm>
        </p:spPr>
        <p:txBody>
          <a:bodyPr/>
          <a:lstStyle/>
          <a:p>
            <a:pPr algn="ctr"/>
            <a:r>
              <a:rPr lang="uk-UA" b="1" dirty="0"/>
              <a:t>Болонський  університет 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7C6C7DA4-B102-462F-A14F-F0F6A860ED2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74" y="3237881"/>
            <a:ext cx="5769916" cy="3373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783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C28B5-5984-48D6-8EA3-240E2713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2542"/>
            <a:ext cx="8596668" cy="928467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/>
              <a:t>Юрій Дрогобич Котермак 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9CA42F36-35D7-413A-B56A-37FE9675E4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74" y="1481217"/>
            <a:ext cx="3123026" cy="4652297"/>
          </a:xfrm>
        </p:spPr>
      </p:pic>
      <p:sp>
        <p:nvSpPr>
          <p:cNvPr id="20" name="Объект 19">
            <a:extLst>
              <a:ext uri="{FF2B5EF4-FFF2-40B4-BE49-F238E27FC236}">
                <a16:creationId xmlns:a16="http://schemas.microsoft.com/office/drawing/2014/main" id="{027E4E09-6CB5-47CE-A295-724A95480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901520"/>
            <a:ext cx="4159347" cy="5843937"/>
          </a:xfrm>
        </p:spPr>
        <p:txBody>
          <a:bodyPr>
            <a:normAutofit fontScale="92500"/>
          </a:bodyPr>
          <a:lstStyle/>
          <a:p>
            <a:r>
              <a:rPr lang="uk-UA" sz="2200" b="1" dirty="0">
                <a:solidFill>
                  <a:schemeClr val="bg1"/>
                </a:solidFill>
              </a:rPr>
              <a:t>Український науковець епохи Відродження, освітній діяч, поет, філософ, астроном та астролог. Доктор медицини та філософії. Ректор Болонського університету медицини й вільних мистецтв, професор і віце-канцлер </a:t>
            </a:r>
            <a:r>
              <a:rPr lang="uk-UA" sz="2200" b="1" dirty="0" err="1">
                <a:solidFill>
                  <a:schemeClr val="bg1"/>
                </a:solidFill>
              </a:rPr>
              <a:t>Істрополітанської</a:t>
            </a:r>
            <a:r>
              <a:rPr lang="uk-UA" sz="2200" b="1" dirty="0">
                <a:solidFill>
                  <a:schemeClr val="bg1"/>
                </a:solidFill>
              </a:rPr>
              <a:t> академії у Братиславі, професор </a:t>
            </a:r>
            <a:r>
              <a:rPr lang="uk-UA" sz="2200" b="1" dirty="0" err="1">
                <a:solidFill>
                  <a:schemeClr val="bg1"/>
                </a:solidFill>
              </a:rPr>
              <a:t>Ягеллонського</a:t>
            </a:r>
            <a:r>
              <a:rPr lang="uk-UA" sz="2200" b="1" dirty="0">
                <a:solidFill>
                  <a:schemeClr val="bg1"/>
                </a:solidFill>
              </a:rPr>
              <a:t> університету у Кракові.</a:t>
            </a:r>
          </a:p>
          <a:p>
            <a:r>
              <a:rPr lang="uk-UA" sz="2200" b="1" dirty="0">
                <a:solidFill>
                  <a:schemeClr val="bg1"/>
                </a:solidFill>
              </a:rPr>
              <a:t>Перший український академічно освічений вчений. Перший український автор друкованої книжки.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7C4D34-3D4E-427A-A403-1F48BC6EC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5" y="901520"/>
            <a:ext cx="2027349" cy="289172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BB76DBF-53BF-4DC7-AFE6-440FB42BC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6" y="3924886"/>
            <a:ext cx="2027350" cy="25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94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EA576-5712-4AF7-A989-8923D3D5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5084"/>
            <a:ext cx="8596668" cy="3080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«</a:t>
            </a:r>
            <a:r>
              <a:rPr lang="ru-RU" sz="4000" b="1" dirty="0" err="1">
                <a:solidFill>
                  <a:schemeClr val="accent2"/>
                </a:solidFill>
              </a:rPr>
              <a:t>Прогностична</a:t>
            </a:r>
            <a:r>
              <a:rPr lang="ru-RU" sz="4000" b="1" dirty="0">
                <a:solidFill>
                  <a:schemeClr val="accent2"/>
                </a:solidFill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</a:rPr>
              <a:t>оцінка</a:t>
            </a:r>
            <a:r>
              <a:rPr lang="ru-RU" sz="4000" b="1" dirty="0">
                <a:solidFill>
                  <a:schemeClr val="accent2"/>
                </a:solidFill>
              </a:rPr>
              <a:t> поточного </a:t>
            </a:r>
            <a:br>
              <a:rPr lang="ru-RU" sz="4000" b="1" dirty="0">
                <a:solidFill>
                  <a:schemeClr val="accent2"/>
                </a:solidFill>
              </a:rPr>
            </a:br>
            <a:r>
              <a:rPr lang="ru-RU" sz="4000" b="1" dirty="0">
                <a:solidFill>
                  <a:schemeClr val="accent2"/>
                </a:solidFill>
              </a:rPr>
              <a:t>1483 року»</a:t>
            </a:r>
            <a:br>
              <a:rPr lang="ru-RU" dirty="0"/>
            </a:br>
            <a:r>
              <a:rPr lang="uk-UA" sz="3300" b="1" dirty="0"/>
              <a:t>«Хоч і далекі від людей простори неба, </a:t>
            </a:r>
            <a:br>
              <a:rPr lang="uk-UA" sz="3300" b="1" dirty="0"/>
            </a:br>
            <a:r>
              <a:rPr lang="uk-UA" sz="3300" b="1" dirty="0"/>
              <a:t>та не такі віддалені від розуму людського.</a:t>
            </a:r>
            <a:br>
              <a:rPr lang="uk-UA" sz="3300" b="1" dirty="0"/>
            </a:br>
            <a:r>
              <a:rPr lang="uk-UA" sz="3300" b="1" dirty="0"/>
              <a:t> Ми знаємо із наслідків про їхні причини,</a:t>
            </a:r>
            <a:br>
              <a:rPr lang="uk-UA" sz="3300" b="1" dirty="0"/>
            </a:br>
            <a:r>
              <a:rPr lang="uk-UA" sz="3300" b="1" dirty="0"/>
              <a:t> а з цих останніх наслідок пізнаємо».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8094C35-9D8D-4C53-9253-30567D1931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816">
            <a:off x="8877933" y="2407295"/>
            <a:ext cx="2387771" cy="3130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7BA8977-FE50-45CA-B53A-9DCE85821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88" y="3161654"/>
            <a:ext cx="5987512" cy="3491542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chemeClr val="accent2"/>
                </a:solidFill>
              </a:rPr>
              <a:t> Астрологічний памфлет ректора Болонського університету, доктора Юрія Дрогобича. Перша друкована книжка, написана українцем. Присвячений римському папі Сіксту IV. Мова книги — латинська. Друк книги датовано 7 лютого 1483 р. Це астрологічний календар. На основі аналізу взаємного розташування небесних світил і оцінки різних небесних явищ автор робить передбачення про земні події у </a:t>
            </a:r>
            <a:r>
              <a:rPr lang="en-US" sz="2000" b="1" dirty="0">
                <a:solidFill>
                  <a:schemeClr val="accent2"/>
                </a:solidFill>
              </a:rPr>
              <a:t>XV–XVII </a:t>
            </a:r>
            <a:r>
              <a:rPr lang="uk-UA" sz="2000" b="1" dirty="0">
                <a:solidFill>
                  <a:schemeClr val="accent2"/>
                </a:solidFill>
              </a:rPr>
              <a:t>ст.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29EE02-FC69-4E9E-B216-81C074FAD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375">
            <a:off x="5944936" y="3552041"/>
            <a:ext cx="2777170" cy="2335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FA2504-048D-4B2A-BFAA-95E967C19E51}"/>
              </a:ext>
            </a:extLst>
          </p:cNvPr>
          <p:cNvSpPr/>
          <p:nvPr/>
        </p:nvSpPr>
        <p:spPr>
          <a:xfrm>
            <a:off x="6369803" y="6010173"/>
            <a:ext cx="5460922" cy="84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Як ви розумієте ці слова видатного вченого?</a:t>
            </a:r>
          </a:p>
        </p:txBody>
      </p:sp>
    </p:spTree>
    <p:extLst>
      <p:ext uri="{BB962C8B-B14F-4D97-AF65-F5344CB8AC3E}">
        <p14:creationId xmlns:p14="http://schemas.microsoft.com/office/powerpoint/2010/main" val="298252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05A8B-8BB7-48A0-8765-F1A75D768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1015"/>
            <a:ext cx="8596668" cy="1434905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/>
              <a:t>ЛІТЕРАТУРА.  ЛІТОПИСАННЯ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B11243-3F9D-47D8-BE55-8B06D21A0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542" y="928468"/>
            <a:ext cx="4431323" cy="57185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chemeClr val="accent2"/>
                </a:solidFill>
              </a:rPr>
              <a:t>З друкарні </a:t>
            </a:r>
            <a:r>
              <a:rPr lang="ru-RU" sz="2000" b="1" dirty="0" err="1">
                <a:solidFill>
                  <a:schemeClr val="accent2"/>
                </a:solidFill>
              </a:rPr>
              <a:t>Швайпольта</a:t>
            </a:r>
            <a:r>
              <a:rPr lang="ru-RU" sz="2000" b="1" dirty="0">
                <a:solidFill>
                  <a:schemeClr val="accent2"/>
                </a:solidFill>
              </a:rPr>
              <a:t> </a:t>
            </a:r>
            <a:r>
              <a:rPr lang="uk-UA" sz="2000" b="1" dirty="0" err="1">
                <a:solidFill>
                  <a:schemeClr val="accent2"/>
                </a:solidFill>
              </a:rPr>
              <a:t>Фіоля</a:t>
            </a:r>
            <a:r>
              <a:rPr lang="uk-UA" sz="2000" b="1" dirty="0">
                <a:solidFill>
                  <a:schemeClr val="accent2"/>
                </a:solidFill>
              </a:rPr>
              <a:t> в Кракові вийшли  	чотири великі літурґійні книги церковнослов'янською мовою, друковані вперше кирилицею:</a:t>
            </a:r>
          </a:p>
          <a:p>
            <a:pPr>
              <a:lnSpc>
                <a:spcPct val="110000"/>
              </a:lnSpc>
            </a:pPr>
            <a:r>
              <a:rPr lang="uk-UA" sz="2000" b="1" dirty="0">
                <a:solidFill>
                  <a:schemeClr val="accent2"/>
                </a:solidFill>
              </a:rPr>
              <a:t>«Часослов» — часослов з молитвами та псалмами на певні години дня й ночі; 1491;</a:t>
            </a:r>
          </a:p>
          <a:p>
            <a:pPr>
              <a:lnSpc>
                <a:spcPct val="110000"/>
              </a:lnSpc>
            </a:pPr>
            <a:r>
              <a:rPr lang="uk-UA" sz="2000" b="1" dirty="0">
                <a:solidFill>
                  <a:schemeClr val="accent2"/>
                </a:solidFill>
              </a:rPr>
              <a:t>«</a:t>
            </a:r>
            <a:r>
              <a:rPr lang="uk-UA" sz="2000" b="1" dirty="0" err="1">
                <a:solidFill>
                  <a:schemeClr val="accent2"/>
                </a:solidFill>
              </a:rPr>
              <a:t>Осьмогласник</a:t>
            </a:r>
            <a:r>
              <a:rPr lang="uk-UA" sz="2000" b="1" dirty="0">
                <a:solidFill>
                  <a:schemeClr val="accent2"/>
                </a:solidFill>
              </a:rPr>
              <a:t>» — октоїх; збірник гімнів </a:t>
            </a:r>
            <a:r>
              <a:rPr lang="uk-UA" sz="2000" b="1" dirty="0" err="1">
                <a:solidFill>
                  <a:schemeClr val="accent2"/>
                </a:solidFill>
              </a:rPr>
              <a:t>св</a:t>
            </a:r>
            <a:r>
              <a:rPr lang="uk-UA" sz="2000" b="1" dirty="0">
                <a:solidFill>
                  <a:schemeClr val="accent2"/>
                </a:solidFill>
              </a:rPr>
              <a:t>. Яна з Дамаска в </a:t>
            </a:r>
            <a:r>
              <a:rPr lang="uk-UA" sz="2000" b="1" dirty="0" err="1">
                <a:solidFill>
                  <a:schemeClr val="accent2"/>
                </a:solidFill>
              </a:rPr>
              <a:t>восьмиголоснім</a:t>
            </a:r>
            <a:r>
              <a:rPr lang="uk-UA" sz="2000" b="1" dirty="0">
                <a:solidFill>
                  <a:schemeClr val="accent2"/>
                </a:solidFill>
              </a:rPr>
              <a:t> укладі; 1491;</a:t>
            </a:r>
          </a:p>
          <a:p>
            <a:pPr>
              <a:lnSpc>
                <a:spcPct val="110000"/>
              </a:lnSpc>
            </a:pPr>
            <a:r>
              <a:rPr lang="uk-UA" sz="2000" b="1" dirty="0">
                <a:solidFill>
                  <a:schemeClr val="accent2"/>
                </a:solidFill>
              </a:rPr>
              <a:t>«Тріодь пісна» — молитви й ритуал великопісний; до 1490;</a:t>
            </a:r>
          </a:p>
          <a:p>
            <a:pPr>
              <a:lnSpc>
                <a:spcPct val="110000"/>
              </a:lnSpc>
            </a:pPr>
            <a:r>
              <a:rPr lang="uk-UA" sz="2000" b="1" dirty="0">
                <a:solidFill>
                  <a:schemeClr val="accent2"/>
                </a:solidFill>
              </a:rPr>
              <a:t>«Тріодь цвітна» — молитви й ритуал великоднього періоду, до 1490.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038F55-045F-44C2-BB1E-CF1B215BB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391" y="928468"/>
            <a:ext cx="6124453" cy="5929532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accent2"/>
                </a:solidFill>
              </a:rPr>
              <a:t>«Короткий Київський літопис» </a:t>
            </a:r>
          </a:p>
          <a:p>
            <a:pPr marL="0" indent="0">
              <a:buNone/>
            </a:pPr>
            <a:r>
              <a:rPr lang="uk-UA" sz="2000" b="1" dirty="0">
                <a:solidFill>
                  <a:schemeClr val="accent2"/>
                </a:solidFill>
              </a:rPr>
              <a:t>У літописі подано надзвичайно важливий матеріал з історії Київської землі, Волині, Білорусії та Литви </a:t>
            </a:r>
            <a:r>
              <a:rPr lang="en-US" sz="2000" b="1" dirty="0">
                <a:solidFill>
                  <a:schemeClr val="accent2"/>
                </a:solidFill>
              </a:rPr>
              <a:t>XIV—XV </a:t>
            </a:r>
            <a:r>
              <a:rPr lang="uk-UA" sz="2000" b="1" dirty="0">
                <a:solidFill>
                  <a:schemeClr val="accent2"/>
                </a:solidFill>
              </a:rPr>
              <a:t>ст. з точною вказівкою років, місяців і днів, зокрема, про нашестя татар на Київ у 1482 і 1496 </a:t>
            </a:r>
            <a:r>
              <a:rPr lang="en-US" sz="2000" b="1" dirty="0">
                <a:solidFill>
                  <a:schemeClr val="accent2"/>
                </a:solidFill>
              </a:rPr>
              <a:t>pp., </a:t>
            </a:r>
            <a:r>
              <a:rPr lang="uk-UA" sz="2000" b="1" dirty="0">
                <a:solidFill>
                  <a:schemeClr val="accent2"/>
                </a:solidFill>
              </a:rPr>
              <a:t>про великий мор у Литві, Польщі та Волині 1495 р., про розбійницькі набіги татар, про місцеву шляхту та її ставлення до Литви і Польщі, про різні міжусобиці тощо.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19209E-A05C-48C1-BC54-FCE68C21F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66" y="4325298"/>
            <a:ext cx="3012446" cy="20046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0E30CD-F331-4B5C-A9D9-648F369CF439}"/>
              </a:ext>
            </a:extLst>
          </p:cNvPr>
          <p:cNvSpPr txBox="1"/>
          <p:nvPr/>
        </p:nvSpPr>
        <p:spPr>
          <a:xfrm>
            <a:off x="5648178" y="297531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C84610-4952-473A-87AA-0591C9E8A087}"/>
              </a:ext>
            </a:extLst>
          </p:cNvPr>
          <p:cNvSpPr txBox="1"/>
          <p:nvPr/>
        </p:nvSpPr>
        <p:spPr>
          <a:xfrm rot="10800000" flipV="1">
            <a:off x="5253925" y="6370072"/>
            <a:ext cx="330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3"/>
                </a:solidFill>
              </a:rPr>
              <a:t>   «Часослов» 1491 р.</a:t>
            </a:r>
            <a:endParaRPr lang="ru-RU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81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0A4C9-0E7F-4AC8-B868-254C5E0A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576262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/>
              <a:t>АРХІТЕКТУРА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5397F5-8B9C-4817-9535-ED6189DF3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576262"/>
            <a:ext cx="3973747" cy="499231"/>
          </a:xfrm>
        </p:spPr>
        <p:txBody>
          <a:bodyPr/>
          <a:lstStyle/>
          <a:p>
            <a:pPr algn="ctr"/>
            <a:r>
              <a:rPr lang="uk-UA" sz="2600" b="1" dirty="0">
                <a:solidFill>
                  <a:schemeClr val="accent2"/>
                </a:solidFill>
              </a:rPr>
              <a:t>Оборонне будівництво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F95988-7E69-4E79-AA47-829524AE1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4983" y="1152525"/>
            <a:ext cx="5393410" cy="5693986"/>
          </a:xfrm>
        </p:spPr>
        <p:txBody>
          <a:bodyPr>
            <a:noAutofit/>
          </a:bodyPr>
          <a:lstStyle/>
          <a:p>
            <a:r>
              <a:rPr lang="uk-UA" sz="2200" b="1" dirty="0">
                <a:solidFill>
                  <a:schemeClr val="bg1"/>
                </a:solidFill>
              </a:rPr>
              <a:t>будуються дерев’яні замки в Києві, Житомирі, Вінниці, Черкасах тощо.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uk-UA" sz="2200" b="1" dirty="0">
                <a:solidFill>
                  <a:schemeClr val="bg1"/>
                </a:solidFill>
              </a:rPr>
              <a:t>зростала кількість мурованих оборонних замків і фортець.</a:t>
            </a:r>
          </a:p>
          <a:p>
            <a:r>
              <a:rPr lang="uk-UA" sz="2200" b="1" dirty="0">
                <a:solidFill>
                  <a:schemeClr val="bg1"/>
                </a:solidFill>
              </a:rPr>
              <a:t>Вогнепальна зброя й нові способи ведення воєнних дій спричинили необхідність будувати укріплення з каменю або цегли.</a:t>
            </a:r>
          </a:p>
          <a:p>
            <a:r>
              <a:rPr lang="uk-UA" sz="2200" b="1" dirty="0">
                <a:solidFill>
                  <a:schemeClr val="bg1"/>
                </a:solidFill>
              </a:rPr>
              <a:t> Від початку Х</a:t>
            </a:r>
            <a:r>
              <a:rPr lang="en-US" sz="2200" b="1" dirty="0">
                <a:solidFill>
                  <a:schemeClr val="bg1"/>
                </a:solidFill>
              </a:rPr>
              <a:t>V </a:t>
            </a:r>
            <a:r>
              <a:rPr lang="uk-UA" sz="2200" b="1" dirty="0">
                <a:solidFill>
                  <a:schemeClr val="bg1"/>
                </a:solidFill>
              </a:rPr>
              <a:t>ст. внаслідок постійних татарських нападів оборонне будівництво стає провідним. </a:t>
            </a:r>
          </a:p>
          <a:p>
            <a:r>
              <a:rPr lang="uk-UA" sz="2200" b="1" dirty="0" err="1">
                <a:solidFill>
                  <a:schemeClr val="bg1"/>
                </a:solidFill>
              </a:rPr>
              <a:t>Найгустіша</a:t>
            </a:r>
            <a:r>
              <a:rPr lang="uk-UA" sz="2200" b="1" dirty="0">
                <a:solidFill>
                  <a:schemeClr val="bg1"/>
                </a:solidFill>
              </a:rPr>
              <a:t> мережа замків постає на Поділлі та Волині.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70A025D-8FE1-4DBB-91C8-AE6BF9EF9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72381" y="499231"/>
            <a:ext cx="4138047" cy="576262"/>
          </a:xfrm>
        </p:spPr>
        <p:txBody>
          <a:bodyPr/>
          <a:lstStyle/>
          <a:p>
            <a:pPr algn="ctr"/>
            <a:r>
              <a:rPr lang="uk-UA" sz="2600" b="1" dirty="0">
                <a:solidFill>
                  <a:schemeClr val="accent2"/>
                </a:solidFill>
              </a:rPr>
              <a:t>Сакральне будівництво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1CCB203-D8F6-48CE-B758-690C37463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15918" y="825877"/>
            <a:ext cx="5904855" cy="64428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uk-UA" sz="200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uk-UA" sz="3500" b="1" dirty="0">
                <a:solidFill>
                  <a:schemeClr val="bg1"/>
                </a:solidFill>
              </a:rPr>
              <a:t>У будівництві храмів і монастирів  з’являється тенденція зводити їх одночасно як культові та оборонні споруди, обмуровуючи міцними стінами.</a:t>
            </a:r>
          </a:p>
          <a:p>
            <a:pPr>
              <a:lnSpc>
                <a:spcPct val="120000"/>
              </a:lnSpc>
            </a:pPr>
            <a:r>
              <a:rPr lang="uk-UA" sz="3500" b="1" dirty="0">
                <a:solidFill>
                  <a:schemeClr val="bg1"/>
                </a:solidFill>
              </a:rPr>
              <a:t> Монастирі теж обмуровуються кам’яними стінами, перетворюючись на фортеці</a:t>
            </a:r>
          </a:p>
          <a:p>
            <a:pPr>
              <a:lnSpc>
                <a:spcPct val="120000"/>
              </a:lnSpc>
            </a:pPr>
            <a:r>
              <a:rPr lang="uk-UA" sz="3500" b="1" dirty="0">
                <a:solidFill>
                  <a:schemeClr val="bg1"/>
                </a:solidFill>
              </a:rPr>
              <a:t>Під впливом західноєвропейської архітектури споруджуються католицькі костьоли: кафедральні у Львові й Кам’янці-Подільському, Святого Миколая в Рогатині тощо</a:t>
            </a:r>
            <a:r>
              <a:rPr lang="uk-UA" sz="35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uk-UA" sz="3500" b="1" dirty="0">
                <a:solidFill>
                  <a:schemeClr val="bg1"/>
                </a:solidFill>
              </a:rPr>
              <a:t>Також чимало було збудовано церков вірменської громади, єврейських </a:t>
            </a:r>
            <a:r>
              <a:rPr lang="ru-RU" sz="3500" b="1" dirty="0">
                <a:solidFill>
                  <a:schemeClr val="bg1"/>
                </a:solidFill>
              </a:rPr>
              <a:t>синагог та к</a:t>
            </a:r>
            <a:r>
              <a:rPr lang="uk-UA" sz="3500" b="1" dirty="0" err="1">
                <a:solidFill>
                  <a:schemeClr val="bg1"/>
                </a:solidFill>
              </a:rPr>
              <a:t>араїмівських</a:t>
            </a:r>
            <a:r>
              <a:rPr lang="ru-RU" sz="3500" b="1" dirty="0">
                <a:solidFill>
                  <a:schemeClr val="bg1"/>
                </a:solidFill>
              </a:rPr>
              <a:t> </a:t>
            </a:r>
            <a:r>
              <a:rPr lang="ru-RU" sz="3500" b="1" dirty="0" err="1">
                <a:solidFill>
                  <a:schemeClr val="bg1"/>
                </a:solidFill>
              </a:rPr>
              <a:t>кенафів</a:t>
            </a:r>
            <a:r>
              <a:rPr lang="ru-RU" sz="3500" b="1" dirty="0">
                <a:solidFill>
                  <a:schemeClr val="bg1"/>
                </a:solidFill>
              </a:rPr>
              <a:t>.</a:t>
            </a:r>
            <a:endParaRPr lang="uk-UA" sz="3500" b="1" dirty="0">
              <a:solidFill>
                <a:schemeClr val="bg1"/>
              </a:solidFill>
            </a:endParaRPr>
          </a:p>
          <a:p>
            <a:endParaRPr lang="uk-UA" sz="2000" dirty="0">
              <a:solidFill>
                <a:schemeClr val="accent1"/>
              </a:solidFill>
            </a:endParaRPr>
          </a:p>
          <a:p>
            <a:endParaRPr lang="uk-UA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7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2EEDF-75DE-4A43-AF17-AC5461AC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376" y="0"/>
            <a:ext cx="8803038" cy="1336431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/>
              <a:t>Замок Паланок в Мукачево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EB0B37-25D7-4FFD-991B-C85E5AECC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8" y="4492525"/>
            <a:ext cx="4788132" cy="2199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DFB879-2AC1-486B-9675-D54342C0D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3685" y="1200877"/>
            <a:ext cx="3129445" cy="2561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5A77D7-5F57-4B49-91B8-AB39D7FBA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95" y="1200877"/>
            <a:ext cx="3079272" cy="2561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9D5098-E3C0-4C49-80A2-F5D291E80D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173" y="4502599"/>
            <a:ext cx="4345437" cy="2226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CB8083-E1A7-491A-BA3B-9162AE755B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31" y="4413673"/>
            <a:ext cx="1745020" cy="2326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E8C448-0F09-4DAE-85AB-B09DBE0FFC87}"/>
              </a:ext>
            </a:extLst>
          </p:cNvPr>
          <p:cNvSpPr/>
          <p:nvPr/>
        </p:nvSpPr>
        <p:spPr>
          <a:xfrm>
            <a:off x="3378631" y="852407"/>
            <a:ext cx="56369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2"/>
                </a:solidFill>
              </a:rPr>
              <a:t>Замок побудований на горі вулканічного походження заввишки 68 м і займає площу 13 930 </a:t>
            </a:r>
            <a:r>
              <a:rPr lang="uk-UA" sz="2000" b="1" dirty="0" err="1">
                <a:solidFill>
                  <a:schemeClr val="accent2"/>
                </a:solidFill>
              </a:rPr>
              <a:t>кв</a:t>
            </a:r>
            <a:r>
              <a:rPr lang="uk-UA" sz="2000" b="1" dirty="0">
                <a:solidFill>
                  <a:schemeClr val="accent2"/>
                </a:solidFill>
              </a:rPr>
              <a:t>. м. Протягом XІV-XVI століть замок побував у руках багатьох володарів, які його розбудовували та укріплювали. У цей час в оборонній системі замку було 14 веж, а у верхній частині — великий палац. Фортеця мала потрійний захист, і в останньому (третьому) розташовувався замок. У замку були також глибокі підвали в скелях, куди могло сховатися населення.</a:t>
            </a:r>
          </a:p>
        </p:txBody>
      </p:sp>
    </p:spTree>
    <p:extLst>
      <p:ext uri="{BB962C8B-B14F-4D97-AF65-F5344CB8AC3E}">
        <p14:creationId xmlns:p14="http://schemas.microsoft.com/office/powerpoint/2010/main" val="283092485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2227</TotalTime>
  <Words>1977</Words>
  <Application>Microsoft Office PowerPoint</Application>
  <PresentationFormat>Широкоэкранный</PresentationFormat>
  <Paragraphs>130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Trebuchet MS</vt:lpstr>
      <vt:lpstr>Wingdings</vt:lpstr>
      <vt:lpstr>Wingdings 3</vt:lpstr>
      <vt:lpstr>Аспект</vt:lpstr>
      <vt:lpstr> КУЛЬТУРА   УКРАЇНСЬКИХ ЗЕМЕЛЬ   ХІV – ХVст.</vt:lpstr>
      <vt:lpstr>УМОВИ  РОЗВИТКУ  КУЛЬТУРИ </vt:lpstr>
      <vt:lpstr>РОЗВИТОК  ОСВІТИ </vt:lpstr>
      <vt:lpstr>Відсутність  вищих навчальних закладів в Україні змушувала юнаків здобувати освіту в університетах Європи.</vt:lpstr>
      <vt:lpstr>Юрій Дрогобич Котермак </vt:lpstr>
      <vt:lpstr>«Прогностична оцінка поточного  1483 року» «Хоч і далекі від людей простори неба,  та не такі віддалені від розуму людського.  Ми знаємо із наслідків про їхні причини,  а з цих останніх наслідок пізнаємо».</vt:lpstr>
      <vt:lpstr>ЛІТЕРАТУРА.  ЛІТОПИСАННЯ</vt:lpstr>
      <vt:lpstr>АРХІТЕКТУРА</vt:lpstr>
      <vt:lpstr>Замок Паланок в Мукачево</vt:lpstr>
      <vt:lpstr>Аккерманська фортеця в  Білгород Дністровському ХІІ-ХVст. </vt:lpstr>
      <vt:lpstr>Кам'янець-Подільська  фортеця  (друга половина ХІVст.)</vt:lpstr>
      <vt:lpstr>Луцький замок князя Любарта 1340 р.  </vt:lpstr>
      <vt:lpstr>Вірменський кафедральний собор  Успіння Богородиці у Львові  1363 р. </vt:lpstr>
      <vt:lpstr>Вірменський кафедральний собор  Успіння Богородиці у Львові </vt:lpstr>
      <vt:lpstr>Покровська церква-фортеця  у с. Сутківці 1476 р. </vt:lpstr>
      <vt:lpstr>Костел Святого Варфоломія  в м. Дрогобичі 1392 р.</vt:lpstr>
      <vt:lpstr>Костел Святого Варфоломія   та дзвіниця  в  м. Дрогобичі</vt:lpstr>
      <vt:lpstr>Церква Зішестя Святого Духа  в с.Потелич 1502р.  </vt:lpstr>
      <vt:lpstr>Церква Зішестя Святого Духа в с.Потелич </vt:lpstr>
      <vt:lpstr>ІКОНОПИС </vt:lpstr>
      <vt:lpstr>        ІКОНОПИС </vt:lpstr>
      <vt:lpstr>КНИЖКОВА  МІНІАТЮРА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Людмила Пивовар</cp:lastModifiedBy>
  <cp:revision>108</cp:revision>
  <dcterms:created xsi:type="dcterms:W3CDTF">2022-03-15T11:48:02Z</dcterms:created>
  <dcterms:modified xsi:type="dcterms:W3CDTF">2023-04-08T20:20:01Z</dcterms:modified>
</cp:coreProperties>
</file>