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8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1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6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4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1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BFA6-8DD6-4235-83C0-EDDA29D932B3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EF88-7655-4A04-A826-AE732938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61" y="0"/>
            <a:ext cx="595003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851" y="154546"/>
            <a:ext cx="1275008" cy="579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§ 34-35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6941" y="2224825"/>
            <a:ext cx="5950040" cy="2408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Україна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на початку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німецько-радянської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війни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0170" y="2224825"/>
            <a:ext cx="626772" cy="2408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9" y="195512"/>
            <a:ext cx="4196786" cy="285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9" y="3493169"/>
            <a:ext cx="4151572" cy="277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3129" y="6309760"/>
            <a:ext cx="421782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В одному </a:t>
            </a:r>
            <a:r>
              <a:rPr lang="ru-RU" dirty="0" err="1">
                <a:latin typeface="Century Gothic" panose="020B0502020202020204" pitchFamily="34" charset="0"/>
              </a:rPr>
              <a:t>із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військкоматів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</a:rPr>
              <a:t>1941 </a:t>
            </a:r>
            <a:r>
              <a:rPr lang="ru-RU" dirty="0">
                <a:latin typeface="Century Gothic" panose="020B0502020202020204" pitchFamily="34" charset="0"/>
              </a:rPr>
              <a:t>р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129" y="2846838"/>
            <a:ext cx="421782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Цивільне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населення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будівництві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протитанкових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укріплень</a:t>
            </a:r>
            <a:r>
              <a:rPr lang="ru-RU" dirty="0">
                <a:latin typeface="Century Gothic" panose="020B0502020202020204" pitchFamily="34" charset="0"/>
              </a:rPr>
              <a:t>, 1941 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950" y="183394"/>
            <a:ext cx="74274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ЗО </a:t>
            </a:r>
            <a:r>
              <a:rPr lang="ru-RU" dirty="0" err="1">
                <a:latin typeface="Century Gothic" panose="020B0502020202020204" pitchFamily="34" charset="0"/>
              </a:rPr>
              <a:t>червня</a:t>
            </a:r>
            <a:r>
              <a:rPr lang="ru-RU" dirty="0">
                <a:latin typeface="Century Gothic" panose="020B0502020202020204" pitchFamily="34" charset="0"/>
              </a:rPr>
              <a:t> 1941 р. </a:t>
            </a:r>
            <a:r>
              <a:rPr lang="ru-RU" dirty="0" err="1">
                <a:latin typeface="Century Gothic" panose="020B0502020202020204" pitchFamily="34" charset="0"/>
              </a:rPr>
              <a:t>був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утворений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Державний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комітет</a:t>
            </a:r>
            <a:r>
              <a:rPr lang="ru-RU" dirty="0">
                <a:latin typeface="Century Gothic" panose="020B0502020202020204" pitchFamily="34" charset="0"/>
              </a:rPr>
              <a:t> оборони (</a:t>
            </a:r>
            <a:r>
              <a:rPr lang="ru-RU" dirty="0" smtClean="0">
                <a:latin typeface="Century Gothic" panose="020B0502020202020204" pitchFamily="34" charset="0"/>
              </a:rPr>
              <a:t>ДКО). З </a:t>
            </a:r>
            <a:r>
              <a:rPr lang="ru-RU" dirty="0">
                <a:latin typeface="Century Gothic" panose="020B0502020202020204" pitchFamily="34" charset="0"/>
              </a:rPr>
              <a:t>початком </a:t>
            </a:r>
            <a:r>
              <a:rPr lang="ru-RU" dirty="0" err="1">
                <a:latin typeface="Century Gothic" panose="020B0502020202020204" pitchFamily="34" charset="0"/>
              </a:rPr>
              <a:t>німецької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агресії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розгорнули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масовий</a:t>
            </a:r>
            <a:r>
              <a:rPr lang="ru-RU" dirty="0">
                <a:latin typeface="Century Gothic" panose="020B0502020202020204" pitchFamily="34" charset="0"/>
              </a:rPr>
              <a:t> призов до лав </a:t>
            </a:r>
            <a:r>
              <a:rPr lang="ru-RU" dirty="0" err="1">
                <a:latin typeface="Century Gothic" panose="020B0502020202020204" pitchFamily="34" charset="0"/>
              </a:rPr>
              <a:t>Червоної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армії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У </a:t>
            </a:r>
            <a:r>
              <a:rPr lang="ru-RU" dirty="0" err="1">
                <a:latin typeface="Century Gothic" panose="020B0502020202020204" pitchFamily="34" charset="0"/>
              </a:rPr>
              <a:t>перші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місяці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війни</a:t>
            </a:r>
            <a:r>
              <a:rPr lang="ru-RU" dirty="0">
                <a:latin typeface="Century Gothic" panose="020B0502020202020204" pitchFamily="34" charset="0"/>
              </a:rPr>
              <a:t> у 16 областях </a:t>
            </a:r>
            <a:r>
              <a:rPr lang="ru-RU" dirty="0" err="1">
                <a:latin typeface="Century Gothic" panose="020B0502020202020204" pitchFamily="34" charset="0"/>
              </a:rPr>
              <a:t>України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було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мобілізовано</a:t>
            </a:r>
            <a:r>
              <a:rPr lang="ru-RU" dirty="0">
                <a:latin typeface="Century Gothic" panose="020B0502020202020204" pitchFamily="34" charset="0"/>
              </a:rPr>
              <a:t> 2 515 891 </a:t>
            </a:r>
            <a:r>
              <a:rPr lang="ru-RU" dirty="0" err="1">
                <a:latin typeface="Century Gothic" panose="020B0502020202020204" pitchFamily="34" charset="0"/>
              </a:rPr>
              <a:t>осіб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Крім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того, активно </a:t>
            </a:r>
            <a:r>
              <a:rPr lang="ru-RU" dirty="0" err="1">
                <a:latin typeface="Century Gothic" panose="020B0502020202020204" pitchFamily="34" charset="0"/>
              </a:rPr>
              <a:t>створювалося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народне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ополчення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осіб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не </a:t>
            </a:r>
            <a:r>
              <a:rPr lang="ru-RU" dirty="0" err="1">
                <a:latin typeface="Century Gothic" panose="020B0502020202020204" pitchFamily="34" charset="0"/>
              </a:rPr>
              <a:t>підлягали</a:t>
            </a:r>
            <a:r>
              <a:rPr lang="ru-RU" dirty="0">
                <a:latin typeface="Century Gothic" panose="020B0502020202020204" pitchFamily="34" charset="0"/>
              </a:rPr>
              <a:t> призову за </a:t>
            </a:r>
            <a:r>
              <a:rPr lang="ru-RU" dirty="0" err="1">
                <a:latin typeface="Century Gothic" panose="020B0502020202020204" pitchFamily="34" charset="0"/>
              </a:rPr>
              <a:t>віком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чи</a:t>
            </a:r>
            <a:r>
              <a:rPr lang="ru-RU" dirty="0">
                <a:latin typeface="Century Gothic" panose="020B0502020202020204" pitchFamily="34" charset="0"/>
              </a:rPr>
              <a:t> станом </a:t>
            </a:r>
            <a:r>
              <a:rPr lang="ru-RU" dirty="0" err="1">
                <a:latin typeface="Century Gothic" panose="020B0502020202020204" pitchFamily="34" charset="0"/>
              </a:rPr>
              <a:t>здоров’я</a:t>
            </a:r>
            <a:r>
              <a:rPr lang="ru-RU" dirty="0">
                <a:latin typeface="Century Gothic" panose="020B0502020202020204" pitchFamily="34" charset="0"/>
              </a:rPr>
              <a:t>. До </a:t>
            </a:r>
            <a:r>
              <a:rPr lang="ru-RU" dirty="0" err="1">
                <a:latin typeface="Century Gothic" panose="020B0502020202020204" pitchFamily="34" charset="0"/>
              </a:rPr>
              <a:t>нього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кінець</a:t>
            </a:r>
            <a:r>
              <a:rPr lang="ru-RU" dirty="0">
                <a:latin typeface="Century Gothic" panose="020B0502020202020204" pitchFamily="34" charset="0"/>
              </a:rPr>
              <a:t> 1941 р вступило </a:t>
            </a:r>
            <a:r>
              <a:rPr lang="ru-RU" dirty="0" err="1">
                <a:latin typeface="Century Gothic" panose="020B0502020202020204" pitchFamily="34" charset="0"/>
              </a:rPr>
              <a:t>бл</a:t>
            </a:r>
            <a:r>
              <a:rPr lang="ru-RU" dirty="0">
                <a:latin typeface="Century Gothic" panose="020B0502020202020204" pitchFamily="34" charset="0"/>
              </a:rPr>
              <a:t>. 1300 тис. </a:t>
            </a:r>
            <a:r>
              <a:rPr lang="ru-RU" dirty="0" err="1">
                <a:latin typeface="Century Gothic" panose="020B0502020202020204" pitchFamily="34" charset="0"/>
              </a:rPr>
              <a:t>осіб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Мобілізаційні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заходи на </a:t>
            </a:r>
            <a:r>
              <a:rPr lang="ru-RU" dirty="0" err="1">
                <a:latin typeface="Century Gothic" panose="020B0502020202020204" pitchFamily="34" charset="0"/>
              </a:rPr>
              <a:t>західноукраїнських</a:t>
            </a:r>
            <a:r>
              <a:rPr lang="ru-RU" dirty="0">
                <a:latin typeface="Century Gothic" panose="020B0502020202020204" pitchFamily="34" charset="0"/>
              </a:rPr>
              <a:t> землях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повністю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зірвані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пояснюється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швидким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просуванням</a:t>
            </a:r>
            <a:r>
              <a:rPr lang="ru-RU" dirty="0">
                <a:latin typeface="Century Gothic" panose="020B0502020202020204" pitchFamily="34" charset="0"/>
              </a:rPr>
              <a:t> ворога, </a:t>
            </a:r>
            <a:r>
              <a:rPr lang="ru-RU" dirty="0" err="1">
                <a:latin typeface="Century Gothic" panose="020B0502020202020204" pitchFamily="34" charset="0"/>
              </a:rPr>
              <a:t>негативним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ставленням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більшості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населення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західноукраїнських</a:t>
            </a:r>
            <a:r>
              <a:rPr lang="ru-RU" dirty="0">
                <a:latin typeface="Century Gothic" panose="020B0502020202020204" pitchFamily="34" charset="0"/>
              </a:rPr>
              <a:t> земель до </a:t>
            </a:r>
            <a:r>
              <a:rPr lang="ru-RU" dirty="0" err="1">
                <a:latin typeface="Century Gothic" panose="020B0502020202020204" pitchFamily="34" charset="0"/>
              </a:rPr>
              <a:t>радянської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влади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репресивними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діями</a:t>
            </a:r>
            <a:r>
              <a:rPr lang="ru-RU" dirty="0">
                <a:latin typeface="Century Gothic" panose="020B0502020202020204" pitchFamily="34" charset="0"/>
              </a:rPr>
              <a:t> НКВС </a:t>
            </a:r>
            <a:r>
              <a:rPr lang="ru-RU" dirty="0" err="1">
                <a:latin typeface="Century Gothic" panose="020B0502020202020204" pitchFamily="34" charset="0"/>
              </a:rPr>
              <a:t>тощо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Більшість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чоловіків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котрих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мобілізували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Україні</a:t>
            </a:r>
            <a:r>
              <a:rPr lang="ru-RU" dirty="0">
                <a:latin typeface="Century Gothic" panose="020B0502020202020204" pitchFamily="34" charset="0"/>
              </a:rPr>
              <a:t>, у 1941-1942 </a:t>
            </a:r>
            <a:r>
              <a:rPr lang="ru-RU" dirty="0" err="1">
                <a:latin typeface="Century Gothic" panose="020B0502020202020204" pitchFamily="34" charset="0"/>
              </a:rPr>
              <a:t>рр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загинули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або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потрапили</a:t>
            </a:r>
            <a:r>
              <a:rPr lang="ru-RU" dirty="0">
                <a:latin typeface="Century Gothic" panose="020B0502020202020204" pitchFamily="34" charset="0"/>
              </a:rPr>
              <a:t> в полон (227 </a:t>
            </a:r>
            <a:r>
              <a:rPr lang="ru-RU" dirty="0" err="1">
                <a:latin typeface="Century Gothic" panose="020B0502020202020204" pitchFamily="34" charset="0"/>
              </a:rPr>
              <a:t>тисяч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полонених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нацисти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відпустили</a:t>
            </a:r>
            <a:r>
              <a:rPr lang="ru-RU" dirty="0">
                <a:latin typeface="Century Gothic" panose="020B0502020202020204" pitchFamily="34" charset="0"/>
              </a:rPr>
              <a:t>), </a:t>
            </a:r>
            <a:r>
              <a:rPr lang="ru-RU" dirty="0" err="1">
                <a:latin typeface="Century Gothic" panose="020B0502020202020204" pitchFamily="34" charset="0"/>
              </a:rPr>
              <a:t>або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розійшлися</a:t>
            </a:r>
            <a:r>
              <a:rPr lang="ru-RU" dirty="0">
                <a:latin typeface="Century Gothic" panose="020B0502020202020204" pitchFamily="34" charset="0"/>
              </a:rPr>
              <a:t> по </a:t>
            </a:r>
            <a:r>
              <a:rPr lang="ru-RU" dirty="0" err="1">
                <a:latin typeface="Century Gothic" panose="020B0502020202020204" pitchFamily="34" charset="0"/>
              </a:rPr>
              <a:t>домівках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дезертирувавши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Червоної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армії</a:t>
            </a:r>
            <a:r>
              <a:rPr lang="ru-RU" dirty="0">
                <a:latin typeface="Century Gothic" panose="020B0502020202020204" pitchFamily="34" charset="0"/>
              </a:rPr>
              <a:t>. Як </a:t>
            </a:r>
            <a:r>
              <a:rPr lang="ru-RU" dirty="0" err="1">
                <a:latin typeface="Century Gothic" panose="020B0502020202020204" pitchFamily="34" charset="0"/>
              </a:rPr>
              <a:t>наслідок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нацистською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окупацією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опинилися</a:t>
            </a:r>
            <a:r>
              <a:rPr lang="ru-RU" dirty="0">
                <a:latin typeface="Century Gothic" panose="020B0502020202020204" pitchFamily="34" charset="0"/>
              </a:rPr>
              <a:t> 92 % </a:t>
            </a:r>
            <a:r>
              <a:rPr lang="ru-RU" dirty="0" err="1">
                <a:latin typeface="Century Gothic" panose="020B0502020202020204" pitchFamily="34" charset="0"/>
              </a:rPr>
              <a:t>довоєнного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населення</a:t>
            </a:r>
            <a:r>
              <a:rPr lang="ru-RU" dirty="0">
                <a:latin typeface="Century Gothic" panose="020B0502020202020204" pitchFamily="34" charset="0"/>
              </a:rPr>
              <a:t> УРСР.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latin typeface="Century Gothic" panose="020B0502020202020204" pitchFamily="34" charset="0"/>
              </a:rPr>
              <a:t>Вдалося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досить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різко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збільшити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військове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виробництво</a:t>
            </a:r>
            <a:r>
              <a:rPr lang="ru-RU" sz="2000" dirty="0">
                <a:latin typeface="Century Gothic" panose="020B0502020202020204" pitchFamily="34" charset="0"/>
              </a:rPr>
              <a:t>, але </a:t>
            </a:r>
            <a:r>
              <a:rPr lang="ru-RU" sz="2000" dirty="0" err="1">
                <a:latin typeface="Century Gothic" panose="020B0502020202020204" pitchFamily="34" charset="0"/>
              </a:rPr>
              <a:t>воно</a:t>
            </a:r>
            <a:r>
              <a:rPr lang="ru-RU" sz="2000" dirty="0">
                <a:latin typeface="Century Gothic" panose="020B0502020202020204" pitchFamily="34" charset="0"/>
              </a:rPr>
              <a:t> не могло </a:t>
            </a:r>
            <a:r>
              <a:rPr lang="ru-RU" sz="2000" dirty="0" err="1">
                <a:latin typeface="Century Gothic" panose="020B0502020202020204" pitchFamily="34" charset="0"/>
              </a:rPr>
              <a:t>покрити</a:t>
            </a:r>
            <a:r>
              <a:rPr lang="ru-RU" sz="2000" dirty="0">
                <a:latin typeface="Century Gothic" panose="020B0502020202020204" pitchFamily="34" charset="0"/>
              </a:rPr>
              <a:t> тих </a:t>
            </a:r>
            <a:r>
              <a:rPr lang="ru-RU" sz="2000" dirty="0" err="1">
                <a:latin typeface="Century Gothic" panose="020B0502020202020204" pitchFamily="34" charset="0"/>
              </a:rPr>
              <a:t>втрат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яких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зазнала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Червона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армія</a:t>
            </a:r>
            <a:r>
              <a:rPr lang="ru-RU" sz="2000" dirty="0">
                <a:latin typeface="Century Gothic" panose="020B0502020202020204" pitchFamily="34" charset="0"/>
              </a:rPr>
              <a:t> у </a:t>
            </a:r>
            <a:r>
              <a:rPr lang="ru-RU" sz="2000" dirty="0" err="1">
                <a:latin typeface="Century Gothic" panose="020B0502020202020204" pitchFamily="34" charset="0"/>
              </a:rPr>
              <a:t>прикордонних</a:t>
            </a:r>
            <a:r>
              <a:rPr lang="ru-RU" sz="2000" dirty="0">
                <a:latin typeface="Century Gothic" panose="020B0502020202020204" pitchFamily="34" charset="0"/>
              </a:rPr>
              <a:t> боях.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algn="ctr"/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До </a:t>
            </a:r>
            <a:r>
              <a:rPr lang="ru-RU" sz="2000" dirty="0" err="1">
                <a:latin typeface="Century Gothic" panose="020B0502020202020204" pitchFamily="34" charset="0"/>
              </a:rPr>
              <a:t>східних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районів</a:t>
            </a:r>
            <a:r>
              <a:rPr lang="ru-RU" sz="2000" dirty="0">
                <a:latin typeface="Century Gothic" panose="020B0502020202020204" pitchFamily="34" charset="0"/>
              </a:rPr>
              <a:t> СРСР </a:t>
            </a:r>
            <a:r>
              <a:rPr lang="ru-RU" sz="2000" dirty="0" err="1">
                <a:latin typeface="Century Gothic" panose="020B0502020202020204" pitchFamily="34" charset="0"/>
              </a:rPr>
              <a:t>було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вивезено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понад</a:t>
            </a:r>
            <a:r>
              <a:rPr lang="ru-RU" sz="2000" dirty="0">
                <a:latin typeface="Century Gothic" panose="020B0502020202020204" pitchFamily="34" charset="0"/>
              </a:rPr>
              <a:t> 550 великих </a:t>
            </a:r>
            <a:r>
              <a:rPr lang="ru-RU" sz="2000" dirty="0" err="1">
                <a:latin typeface="Century Gothic" panose="020B0502020202020204" pitchFamily="34" charset="0"/>
              </a:rPr>
              <a:t>підприємств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тридцяти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галузей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промисловості</a:t>
            </a:r>
            <a:r>
              <a:rPr lang="ru-RU" sz="2000" dirty="0">
                <a:latin typeface="Century Gothic" panose="020B0502020202020204" pitchFamily="34" charset="0"/>
              </a:rPr>
              <a:t>, 23 </a:t>
            </a:r>
            <a:r>
              <a:rPr lang="ru-RU" sz="2000" dirty="0" err="1">
                <a:latin typeface="Century Gothic" panose="020B0502020202020204" pitchFamily="34" charset="0"/>
              </a:rPr>
              <a:t>потужні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будівельні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організації</a:t>
            </a:r>
            <a:r>
              <a:rPr lang="ru-RU" sz="2000" dirty="0"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latin typeface="Century Gothic" panose="020B0502020202020204" pitchFamily="34" charset="0"/>
              </a:rPr>
              <a:t>майно</a:t>
            </a:r>
            <a:r>
              <a:rPr lang="ru-RU" sz="2000" dirty="0">
                <a:latin typeface="Century Gothic" panose="020B0502020202020204" pitchFamily="34" charset="0"/>
              </a:rPr>
              <a:t> 9 </a:t>
            </a:r>
            <a:r>
              <a:rPr lang="ru-RU" sz="2000" dirty="0" err="1">
                <a:latin typeface="Century Gothic" panose="020B0502020202020204" pitchFamily="34" charset="0"/>
              </a:rPr>
              <a:t>залізничних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господарств</a:t>
            </a:r>
            <a:r>
              <a:rPr lang="ru-RU" sz="2000" dirty="0">
                <a:latin typeface="Century Gothic" panose="020B0502020202020204" pitchFamily="34" charset="0"/>
              </a:rPr>
              <a:t>, ЗО тис. </a:t>
            </a:r>
            <a:r>
              <a:rPr lang="ru-RU" sz="2000" dirty="0" err="1">
                <a:latin typeface="Century Gothic" panose="020B0502020202020204" pitchFamily="34" charset="0"/>
              </a:rPr>
              <a:t>тракторів</a:t>
            </a:r>
            <a:r>
              <a:rPr lang="ru-RU" sz="2000" dirty="0">
                <a:latin typeface="Century Gothic" panose="020B0502020202020204" pitchFamily="34" charset="0"/>
              </a:rPr>
              <a:t>, 125 </a:t>
            </a:r>
            <a:r>
              <a:rPr lang="ru-RU" sz="2000" dirty="0" err="1">
                <a:latin typeface="Century Gothic" panose="020B0502020202020204" pitchFamily="34" charset="0"/>
              </a:rPr>
              <a:t>мли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пудів</a:t>
            </a:r>
            <a:r>
              <a:rPr lang="ru-RU" sz="2000" dirty="0">
                <a:latin typeface="Century Gothic" panose="020B0502020202020204" pitchFamily="34" charset="0"/>
              </a:rPr>
              <a:t> зерна та </a:t>
            </a:r>
            <a:r>
              <a:rPr lang="ru-RU" sz="2000" dirty="0" err="1">
                <a:latin typeface="Century Gothic" panose="020B0502020202020204" pitchFamily="34" charset="0"/>
              </a:rPr>
              <a:t>іншого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продовольства</a:t>
            </a:r>
            <a:r>
              <a:rPr lang="ru-RU" sz="2000" dirty="0">
                <a:latin typeface="Century Gothic" panose="020B0502020202020204" pitchFamily="34" charset="0"/>
              </a:rPr>
              <a:t>, 6 </a:t>
            </a:r>
            <a:r>
              <a:rPr lang="ru-RU" sz="2000" dirty="0" err="1">
                <a:latin typeface="Century Gothic" panose="020B0502020202020204" pitchFamily="34" charset="0"/>
              </a:rPr>
              <a:t>мли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голів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худоби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Евакуювали</a:t>
            </a:r>
            <a:r>
              <a:rPr lang="ru-RU" sz="2000" dirty="0">
                <a:latin typeface="Century Gothic" panose="020B0502020202020204" pitchFamily="34" charset="0"/>
              </a:rPr>
              <a:t> установи </a:t>
            </a:r>
            <a:r>
              <a:rPr lang="ru-RU" sz="2000" dirty="0" err="1">
                <a:latin typeface="Century Gothic" panose="020B0502020202020204" pitchFamily="34" charset="0"/>
              </a:rPr>
              <a:t>Академії</a:t>
            </a:r>
            <a:r>
              <a:rPr lang="ru-RU" sz="2000" dirty="0">
                <a:latin typeface="Century Gothic" panose="020B0502020202020204" pitchFamily="34" charset="0"/>
              </a:rPr>
              <a:t> наук УРСР, 70 </a:t>
            </a:r>
            <a:r>
              <a:rPr lang="ru-RU" sz="2000" dirty="0" err="1">
                <a:latin typeface="Century Gothic" panose="020B0502020202020204" pitchFamily="34" charset="0"/>
              </a:rPr>
              <a:t>вишів</a:t>
            </a:r>
            <a:r>
              <a:rPr lang="ru-RU" sz="2000" dirty="0">
                <a:latin typeface="Century Gothic" panose="020B0502020202020204" pitchFamily="34" charset="0"/>
              </a:rPr>
              <a:t>, 50 </a:t>
            </a:r>
            <a:r>
              <a:rPr lang="ru-RU" sz="2000" dirty="0" err="1">
                <a:latin typeface="Century Gothic" panose="020B0502020202020204" pitchFamily="34" charset="0"/>
              </a:rPr>
              <a:t>театрів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</a:rPr>
              <a:t>Виїхало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3,5 </a:t>
            </a:r>
            <a:r>
              <a:rPr lang="ru-RU" sz="2000" dirty="0" err="1">
                <a:latin typeface="Century Gothic" panose="020B0502020202020204" pitchFamily="34" charset="0"/>
              </a:rPr>
              <a:t>мли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осіб</a:t>
            </a:r>
            <a:r>
              <a:rPr lang="ru-RU" sz="2000" dirty="0">
                <a:latin typeface="Century Gothic" panose="020B0502020202020204" pitchFamily="34" charset="0"/>
              </a:rPr>
              <a:t>, з </a:t>
            </a:r>
            <a:r>
              <a:rPr lang="ru-RU" sz="2000" dirty="0" err="1">
                <a:latin typeface="Century Gothic" panose="020B0502020202020204" pitchFamily="34" charset="0"/>
              </a:rPr>
              <a:t>яких</a:t>
            </a:r>
            <a:r>
              <a:rPr lang="ru-RU" sz="2000" dirty="0">
                <a:latin typeface="Century Gothic" panose="020B0502020202020204" pitchFamily="34" charset="0"/>
              </a:rPr>
              <a:t> половину становили </a:t>
            </a:r>
            <a:r>
              <a:rPr lang="ru-RU" sz="2000" dirty="0" err="1">
                <a:latin typeface="Century Gothic" panose="020B0502020202020204" pitchFamily="34" charset="0"/>
              </a:rPr>
              <a:t>висококваліфіковані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робітники</a:t>
            </a:r>
            <a:r>
              <a:rPr lang="ru-RU" sz="2000" dirty="0"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latin typeface="Century Gothic" panose="020B0502020202020204" pitchFamily="34" charset="0"/>
              </a:rPr>
              <a:t>інженери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</a:rPr>
              <a:t>Завдяки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вивезеному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устаткуванню</a:t>
            </a:r>
            <a:r>
              <a:rPr lang="ru-RU" sz="2000" dirty="0"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latin typeface="Century Gothic" panose="020B0502020202020204" pitchFamily="34" charset="0"/>
              </a:rPr>
              <a:t>обладнанню</a:t>
            </a:r>
            <a:r>
              <a:rPr lang="ru-RU" sz="2000" dirty="0">
                <a:latin typeface="Century Gothic" panose="020B0502020202020204" pitchFamily="34" charset="0"/>
              </a:rPr>
              <a:t> у </a:t>
            </a:r>
            <a:r>
              <a:rPr lang="ru-RU" sz="2000" dirty="0" err="1">
                <a:latin typeface="Century Gothic" panose="020B0502020202020204" pitchFamily="34" charset="0"/>
              </a:rPr>
              <a:t>східних</a:t>
            </a:r>
            <a:r>
              <a:rPr lang="ru-RU" sz="2000" dirty="0">
                <a:latin typeface="Century Gothic" panose="020B0502020202020204" pitchFamily="34" charset="0"/>
              </a:rPr>
              <a:t> районах СРСР </a:t>
            </a:r>
            <a:r>
              <a:rPr lang="ru-RU" sz="2000" dirty="0" err="1">
                <a:latin typeface="Century Gothic" panose="020B0502020202020204" pitchFamily="34" charset="0"/>
              </a:rPr>
              <a:t>виробництво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металургійних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підприємств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збільшилось</a:t>
            </a:r>
            <a:r>
              <a:rPr lang="ru-RU" sz="2000" dirty="0">
                <a:latin typeface="Century Gothic" panose="020B0502020202020204" pitchFamily="34" charset="0"/>
              </a:rPr>
              <a:t> у 1,5 рази </a:t>
            </a:r>
            <a:r>
              <a:rPr lang="ru-RU" sz="2000" dirty="0" err="1">
                <a:latin typeface="Century Gothic" panose="020B0502020202020204" pitchFamily="34" charset="0"/>
              </a:rPr>
              <a:t>порівняно</a:t>
            </a:r>
            <a:r>
              <a:rPr lang="ru-RU" sz="2000" dirty="0">
                <a:latin typeface="Century Gothic" panose="020B0502020202020204" pitchFamily="34" charset="0"/>
              </a:rPr>
              <a:t> з </a:t>
            </a:r>
            <a:r>
              <a:rPr lang="ru-RU" sz="2000" dirty="0" err="1">
                <a:latin typeface="Century Gothic" panose="020B0502020202020204" pitchFamily="34" charset="0"/>
              </a:rPr>
              <a:t>довоєнним</a:t>
            </a:r>
            <a:r>
              <a:rPr lang="ru-RU" sz="2000" dirty="0">
                <a:latin typeface="Century Gothic" panose="020B0502020202020204" pitchFamily="34" charset="0"/>
              </a:rPr>
              <a:t> часом, </a:t>
            </a:r>
            <a:r>
              <a:rPr lang="ru-RU" sz="2000" dirty="0" err="1">
                <a:latin typeface="Century Gothic" panose="020B0502020202020204" pitchFamily="34" charset="0"/>
              </a:rPr>
              <a:t>хімічна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промисловість</a:t>
            </a:r>
            <a:r>
              <a:rPr lang="ru-RU" sz="2000" dirty="0">
                <a:latin typeface="Century Gothic" panose="020B0502020202020204" pitchFamily="34" charset="0"/>
              </a:rPr>
              <a:t> у 1943 р. </a:t>
            </a:r>
            <a:r>
              <a:rPr lang="ru-RU" sz="2000" dirty="0" err="1">
                <a:latin typeface="Century Gothic" panose="020B0502020202020204" pitchFamily="34" charset="0"/>
              </a:rPr>
              <a:t>повністю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відновила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свої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об’єми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</a:rPr>
              <a:t>Загалом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станом на </a:t>
            </a:r>
            <a:r>
              <a:rPr lang="ru-RU" sz="2000" dirty="0" err="1">
                <a:latin typeface="Century Gothic" panose="020B0502020202020204" pitchFamily="34" charset="0"/>
              </a:rPr>
              <a:t>кінець</a:t>
            </a:r>
            <a:r>
              <a:rPr lang="ru-RU" sz="2000" dirty="0">
                <a:latin typeface="Century Gothic" panose="020B0502020202020204" pitchFamily="34" charset="0"/>
              </a:rPr>
              <a:t> 1942 р. </a:t>
            </a:r>
            <a:r>
              <a:rPr lang="ru-RU" sz="2000" dirty="0" err="1">
                <a:latin typeface="Century Gothic" panose="020B0502020202020204" pitchFamily="34" charset="0"/>
              </a:rPr>
              <a:t>радянський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оборонний</a:t>
            </a:r>
            <a:r>
              <a:rPr lang="ru-RU" sz="2000" dirty="0">
                <a:latin typeface="Century Gothic" panose="020B0502020202020204" pitchFamily="34" charset="0"/>
              </a:rPr>
              <a:t> комплекс </a:t>
            </a:r>
            <a:r>
              <a:rPr lang="ru-RU" sz="2000" dirty="0" err="1">
                <a:latin typeface="Century Gothic" panose="020B0502020202020204" pitchFamily="34" charset="0"/>
              </a:rPr>
              <a:t>виробляв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зброї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більше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ніж</a:t>
            </a:r>
            <a:r>
              <a:rPr lang="ru-RU" sz="2000" dirty="0">
                <a:latin typeface="Century Gothic" panose="020B0502020202020204" pitchFamily="34" charset="0"/>
              </a:rPr>
              <a:t> вся </a:t>
            </a:r>
            <a:r>
              <a:rPr lang="ru-RU" sz="2000" dirty="0" err="1">
                <a:latin typeface="Century Gothic" panose="020B0502020202020204" pitchFamily="34" charset="0"/>
              </a:rPr>
              <a:t>промисловість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Німеччини</a:t>
            </a:r>
            <a:r>
              <a:rPr lang="ru-RU" sz="2000" dirty="0">
                <a:latin typeface="Century Gothic" panose="020B0502020202020204" pitchFamily="34" charset="0"/>
              </a:rPr>
              <a:t> й </a:t>
            </a:r>
            <a:r>
              <a:rPr lang="ru-RU" sz="2000" dirty="0" err="1">
                <a:latin typeface="Century Gothic" panose="020B0502020202020204" pitchFamily="34" charset="0"/>
              </a:rPr>
              <a:t>окупованої</a:t>
            </a:r>
            <a:r>
              <a:rPr lang="ru-RU" sz="2000" dirty="0">
                <a:latin typeface="Century Gothic" panose="020B0502020202020204" pitchFamily="34" charset="0"/>
              </a:rPr>
              <a:t> нею </a:t>
            </a:r>
            <a:r>
              <a:rPr lang="ru-RU" sz="2000" dirty="0" err="1">
                <a:latin typeface="Century Gothic" panose="020B0502020202020204" pitchFamily="34" charset="0"/>
              </a:rPr>
              <a:t>Європи</a:t>
            </a:r>
            <a:r>
              <a:rPr lang="ru-RU" sz="2000" dirty="0">
                <a:latin typeface="Century Gothic" panose="020B0502020202020204" pitchFamily="34" charset="0"/>
              </a:rPr>
              <a:t> — «</a:t>
            </a:r>
            <a:r>
              <a:rPr lang="ru-RU" sz="2000" dirty="0" err="1">
                <a:latin typeface="Century Gothic" panose="020B0502020202020204" pitchFamily="34" charset="0"/>
              </a:rPr>
              <a:t>Магнітогорськ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переміг</a:t>
            </a:r>
            <a:r>
              <a:rPr lang="ru-RU" sz="2000" dirty="0">
                <a:latin typeface="Century Gothic" panose="020B0502020202020204" pitchFamily="34" charset="0"/>
              </a:rPr>
              <a:t> Рур» (</a:t>
            </a:r>
            <a:r>
              <a:rPr lang="ru-RU" sz="2000" dirty="0" err="1">
                <a:latin typeface="Century Gothic" panose="020B0502020202020204" pitchFamily="34" charset="0"/>
              </a:rPr>
              <a:t>центри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військового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виробництва</a:t>
            </a:r>
            <a:r>
              <a:rPr lang="ru-RU" sz="2000" dirty="0">
                <a:latin typeface="Century Gothic" panose="020B0502020202020204" pitchFamily="34" charset="0"/>
              </a:rPr>
              <a:t> СРСР та </a:t>
            </a:r>
            <a:r>
              <a:rPr lang="ru-RU" sz="2000" dirty="0" err="1">
                <a:latin typeface="Century Gothic" panose="020B0502020202020204" pitchFamily="34" charset="0"/>
              </a:rPr>
              <a:t>Німеччини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під</a:t>
            </a:r>
            <a:r>
              <a:rPr lang="ru-RU" sz="2000" dirty="0">
                <a:latin typeface="Century Gothic" panose="020B0502020202020204" pitchFamily="34" charset="0"/>
              </a:rPr>
              <a:t> час </a:t>
            </a:r>
            <a:r>
              <a:rPr lang="ru-RU" sz="2000" dirty="0" err="1">
                <a:latin typeface="Century Gothic" panose="020B0502020202020204" pitchFamily="34" charset="0"/>
              </a:rPr>
              <a:t>війни</a:t>
            </a:r>
            <a:r>
              <a:rPr lang="ru-RU" sz="2000" dirty="0">
                <a:latin typeface="Century Gothic" panose="020B0502020202020204" pitchFamily="34" charset="0"/>
              </a:rPr>
              <a:t>).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Усе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що</a:t>
            </a:r>
            <a:r>
              <a:rPr lang="ru-RU" sz="2000" dirty="0">
                <a:latin typeface="Century Gothic" panose="020B0502020202020204" pitchFamily="34" charset="0"/>
              </a:rPr>
              <a:t> не </a:t>
            </a:r>
            <a:r>
              <a:rPr lang="ru-RU" sz="2000" dirty="0" err="1">
                <a:latin typeface="Century Gothic" panose="020B0502020202020204" pitchFamily="34" charset="0"/>
              </a:rPr>
              <a:t>підлягало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евакуації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передбачалося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знищити</a:t>
            </a:r>
            <a:r>
              <a:rPr lang="ru-RU" sz="2000" dirty="0">
                <a:latin typeface="Century Gothic" panose="020B0502020202020204" pitchFamily="34" charset="0"/>
              </a:rPr>
              <a:t>: </a:t>
            </a:r>
            <a:r>
              <a:rPr lang="ru-RU" sz="2000" dirty="0" err="1">
                <a:latin typeface="Century Gothic" panose="020B0502020202020204" pitchFamily="34" charset="0"/>
              </a:rPr>
              <a:t>було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зруйновано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сотні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промислових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підприємств</a:t>
            </a:r>
            <a:r>
              <a:rPr lang="ru-RU" sz="2000" dirty="0">
                <a:latin typeface="Century Gothic" panose="020B0502020202020204" pitchFamily="34" charset="0"/>
              </a:rPr>
              <a:t>, шахт, </a:t>
            </a:r>
            <a:r>
              <a:rPr lang="ru-RU" sz="2000" dirty="0" err="1">
                <a:latin typeface="Century Gothic" panose="020B0502020202020204" pitchFamily="34" charset="0"/>
              </a:rPr>
              <a:t>підірвано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цілі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вулиці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населених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пунктів</a:t>
            </a:r>
            <a:r>
              <a:rPr lang="ru-RU" sz="2000" dirty="0">
                <a:latin typeface="Century Gothic" panose="020B0502020202020204" pitchFamily="34" charset="0"/>
              </a:rPr>
              <a:t> (у </a:t>
            </a:r>
            <a:r>
              <a:rPr lang="ru-RU" sz="2000" dirty="0" err="1">
                <a:latin typeface="Century Gothic" panose="020B0502020202020204" pitchFamily="34" charset="0"/>
              </a:rPr>
              <a:t>Києві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Харкові</a:t>
            </a:r>
            <a:r>
              <a:rPr lang="ru-RU" sz="2000" dirty="0"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latin typeface="Century Gothic" panose="020B0502020202020204" pitchFamily="34" charset="0"/>
              </a:rPr>
              <a:t>ін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r>
              <a:rPr lang="ru-RU" sz="2000" dirty="0" err="1">
                <a:latin typeface="Century Gothic" panose="020B0502020202020204" pitchFamily="34" charset="0"/>
              </a:rPr>
              <a:t>містах</a:t>
            </a:r>
            <a:r>
              <a:rPr lang="ru-RU" sz="2000" dirty="0">
                <a:latin typeface="Century Gothic" panose="020B0502020202020204" pitchFamily="34" charset="0"/>
              </a:rPr>
              <a:t>), спалено </a:t>
            </a:r>
            <a:r>
              <a:rPr lang="ru-RU" sz="2000" dirty="0" err="1">
                <a:latin typeface="Century Gothic" panose="020B0502020202020204" pitchFamily="34" charset="0"/>
              </a:rPr>
              <a:t>тисячі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гектарів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незібраного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врожаю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лісів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тощо</a:t>
            </a:r>
            <a:r>
              <a:rPr lang="ru-RU" sz="2000" dirty="0">
                <a:latin typeface="Century Gothic" panose="020B0502020202020204" pitchFamily="34" charset="0"/>
              </a:rPr>
              <a:t>. Так, </a:t>
            </a:r>
            <a:r>
              <a:rPr lang="ru-RU" sz="2000" dirty="0" err="1">
                <a:latin typeface="Century Gothic" panose="020B0502020202020204" pitchFamily="34" charset="0"/>
              </a:rPr>
              <a:t>наприклад</a:t>
            </a:r>
            <a:r>
              <a:rPr lang="ru-RU" sz="2000" dirty="0">
                <a:latin typeface="Century Gothic" panose="020B0502020202020204" pitchFamily="34" charset="0"/>
              </a:rPr>
              <a:t>, при </a:t>
            </a:r>
            <a:r>
              <a:rPr lang="ru-RU" sz="2000" dirty="0" err="1">
                <a:latin typeface="Century Gothic" panose="020B0502020202020204" pitchFamily="34" charset="0"/>
              </a:rPr>
              <a:t>евакуації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Запоріжжя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підірвали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Дніпрогес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711116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Завершення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окупації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України</a:t>
            </a:r>
            <a:endParaRPr lang="ru-RU" sz="2400" dirty="0" smtClean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нацистськими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загарбниками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355558"/>
            <a:ext cx="5759116" cy="4319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935704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Наприкінці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осені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— на початку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зими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1941 р.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вирішальні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бої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радянсько-німецькому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фронті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розгорілися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Москвою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Червона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армія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зупинила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нацистський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наступ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завдала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контрудару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1941 —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січень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1942 </a:t>
            </a:r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рр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Century Gothic" panose="020B0502020202020204" pitchFamily="34" charset="0"/>
              </a:rPr>
              <a:t>Південно-Західному</a:t>
            </a:r>
            <a:r>
              <a:rPr lang="ru-RU" sz="2000" dirty="0">
                <a:latin typeface="Century Gothic" panose="020B0502020202020204" pitchFamily="34" charset="0"/>
              </a:rPr>
              <a:t> і </a:t>
            </a:r>
            <a:r>
              <a:rPr lang="ru-RU" sz="2000" dirty="0" err="1">
                <a:latin typeface="Century Gothic" panose="020B0502020202020204" pitchFamily="34" charset="0"/>
              </a:rPr>
              <a:t>Південному</a:t>
            </a:r>
            <a:r>
              <a:rPr lang="ru-RU" sz="2000" dirty="0">
                <a:latin typeface="Century Gothic" panose="020B0502020202020204" pitchFamily="34" charset="0"/>
              </a:rPr>
              <a:t> фронтам </a:t>
            </a:r>
            <a:r>
              <a:rPr lang="ru-RU" sz="2000" dirty="0" err="1">
                <a:latin typeface="Century Gothic" panose="020B0502020202020204" pitchFamily="34" charset="0"/>
              </a:rPr>
              <a:t>було</a:t>
            </a:r>
            <a:r>
              <a:rPr lang="ru-RU" sz="2000" dirty="0">
                <a:latin typeface="Century Gothic" panose="020B0502020202020204" pitchFamily="34" charset="0"/>
              </a:rPr>
              <a:t> поставлено </a:t>
            </a:r>
            <a:r>
              <a:rPr lang="ru-RU" sz="2000" dirty="0" err="1">
                <a:latin typeface="Century Gothic" panose="020B0502020202020204" pitchFamily="34" charset="0"/>
              </a:rPr>
              <a:t>завдання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прорвати</a:t>
            </a:r>
            <a:r>
              <a:rPr lang="ru-RU" sz="2000" dirty="0">
                <a:latin typeface="Century Gothic" panose="020B0502020202020204" pitchFamily="34" charset="0"/>
              </a:rPr>
              <a:t> оборону ворога в </a:t>
            </a:r>
            <a:r>
              <a:rPr lang="ru-RU" sz="2000" dirty="0" err="1">
                <a:latin typeface="Century Gothic" panose="020B0502020202020204" pitchFamily="34" charset="0"/>
              </a:rPr>
              <a:t>районі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Балаклеї</a:t>
            </a:r>
            <a:r>
              <a:rPr lang="ru-RU" sz="2000" dirty="0"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latin typeface="Century Gothic" panose="020B0502020202020204" pitchFamily="34" charset="0"/>
              </a:rPr>
              <a:t>Артемівська</a:t>
            </a:r>
            <a:r>
              <a:rPr lang="ru-RU" sz="2000" dirty="0">
                <a:latin typeface="Century Gothic" panose="020B0502020202020204" pitchFamily="34" charset="0"/>
              </a:rPr>
              <a:t> (</a:t>
            </a:r>
            <a:r>
              <a:rPr lang="ru-RU" sz="2000" dirty="0" err="1">
                <a:latin typeface="Century Gothic" panose="020B0502020202020204" pitchFamily="34" charset="0"/>
              </a:rPr>
              <a:t>нині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Бахмут</a:t>
            </a:r>
            <a:r>
              <a:rPr lang="ru-RU" sz="2000" dirty="0">
                <a:latin typeface="Century Gothic" panose="020B0502020202020204" pitchFamily="34" charset="0"/>
              </a:rPr>
              <a:t>), </a:t>
            </a:r>
            <a:r>
              <a:rPr lang="ru-RU" sz="2000" dirty="0" err="1">
                <a:latin typeface="Century Gothic" panose="020B0502020202020204" pitchFamily="34" charset="0"/>
              </a:rPr>
              <a:t>вийти</a:t>
            </a:r>
            <a:r>
              <a:rPr lang="ru-RU" sz="2000" dirty="0">
                <a:latin typeface="Century Gothic" panose="020B0502020202020204" pitchFamily="34" charset="0"/>
              </a:rPr>
              <a:t> в </a:t>
            </a:r>
            <a:r>
              <a:rPr lang="ru-RU" sz="2000" dirty="0" err="1">
                <a:latin typeface="Century Gothic" panose="020B0502020202020204" pitchFamily="34" charset="0"/>
              </a:rPr>
              <a:t>тил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донбаського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угруповання</a:t>
            </a:r>
            <a:r>
              <a:rPr lang="ru-RU" sz="2000" dirty="0">
                <a:latin typeface="Century Gothic" panose="020B0502020202020204" pitchFamily="34" charset="0"/>
              </a:rPr>
              <a:t> противника і </a:t>
            </a:r>
            <a:r>
              <a:rPr lang="ru-RU" sz="2000" dirty="0" err="1">
                <a:latin typeface="Century Gothic" panose="020B0502020202020204" pitchFamily="34" charset="0"/>
              </a:rPr>
              <a:t>відрізати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йому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відхід</a:t>
            </a:r>
            <a:r>
              <a:rPr lang="ru-RU" sz="2000" dirty="0">
                <a:latin typeface="Century Gothic" panose="020B0502020202020204" pitchFamily="34" charset="0"/>
              </a:rPr>
              <a:t> на </a:t>
            </a:r>
            <a:r>
              <a:rPr lang="ru-RU" sz="2000" dirty="0" err="1">
                <a:latin typeface="Century Gothic" panose="020B0502020202020204" pitchFamily="34" charset="0"/>
              </a:rPr>
              <a:t>захід</a:t>
            </a:r>
            <a:endParaRPr lang="ru-RU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37" y="3704472"/>
            <a:ext cx="3857627" cy="2783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37" y="216068"/>
            <a:ext cx="3960189" cy="3056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85" y="216068"/>
            <a:ext cx="77162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Одночасно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передбачалося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відбити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Харків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Ці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далекосяжні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плани</a:t>
            </a:r>
            <a:r>
              <a:rPr lang="ru-RU" dirty="0">
                <a:latin typeface="Century Gothic" panose="020B0502020202020204" pitchFamily="34" charset="0"/>
              </a:rPr>
              <a:t> не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підкріплені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достатньою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кількістю</a:t>
            </a:r>
            <a:r>
              <a:rPr lang="ru-RU" dirty="0">
                <a:latin typeface="Century Gothic" panose="020B0502020202020204" pitchFamily="34" charset="0"/>
              </a:rPr>
              <a:t> сил, тому </a:t>
            </a:r>
            <a:r>
              <a:rPr lang="ru-RU" dirty="0" err="1">
                <a:latin typeface="Century Gothic" panose="020B0502020202020204" pitchFamily="34" charset="0"/>
              </a:rPr>
              <a:t>результати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наступу</a:t>
            </a:r>
            <a:r>
              <a:rPr lang="ru-RU" dirty="0">
                <a:latin typeface="Century Gothic" panose="020B0502020202020204" pitchFamily="34" charset="0"/>
              </a:rPr>
              <a:t> 18-31 </a:t>
            </a:r>
            <a:r>
              <a:rPr lang="ru-RU" dirty="0" err="1">
                <a:latin typeface="Century Gothic" panose="020B0502020202020204" pitchFamily="34" charset="0"/>
              </a:rPr>
              <a:t>січня</a:t>
            </a:r>
            <a:r>
              <a:rPr lang="ru-RU" dirty="0">
                <a:latin typeface="Century Gothic" panose="020B0502020202020204" pitchFamily="34" charset="0"/>
              </a:rPr>
              <a:t> 1942 р. </a:t>
            </a:r>
            <a:r>
              <a:rPr lang="ru-RU" dirty="0" err="1">
                <a:latin typeface="Century Gothic" panose="020B0502020202020204" pitchFamily="34" charset="0"/>
              </a:rPr>
              <a:t>виявилися</a:t>
            </a:r>
            <a:r>
              <a:rPr lang="ru-RU" dirty="0">
                <a:latin typeface="Century Gothic" panose="020B0502020202020204" pitchFamily="34" charset="0"/>
              </a:rPr>
              <a:t> не такими, </a:t>
            </a:r>
            <a:r>
              <a:rPr lang="ru-RU" dirty="0" err="1">
                <a:latin typeface="Century Gothic" panose="020B0502020202020204" pitchFamily="34" charset="0"/>
              </a:rPr>
              <a:t>яких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очікували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Барвінківсько-Лозовська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операція</a:t>
            </a:r>
            <a:r>
              <a:rPr lang="ru-RU" dirty="0" smtClean="0">
                <a:latin typeface="Century Gothic" panose="020B0502020202020204" pitchFamily="34" charset="0"/>
              </a:rPr>
              <a:t>).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Хоча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радянські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війська</a:t>
            </a:r>
            <a:r>
              <a:rPr lang="ru-RU" dirty="0">
                <a:latin typeface="Century Gothic" panose="020B0502020202020204" pitchFamily="34" charset="0"/>
              </a:rPr>
              <a:t> й </a:t>
            </a:r>
            <a:r>
              <a:rPr lang="ru-RU" dirty="0" err="1">
                <a:latin typeface="Century Gothic" panose="020B0502020202020204" pitchFamily="34" charset="0"/>
              </a:rPr>
              <a:t>просунулися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захід</a:t>
            </a:r>
            <a:r>
              <a:rPr lang="ru-RU" dirty="0">
                <a:latin typeface="Century Gothic" panose="020B0502020202020204" pitchFamily="34" charset="0"/>
              </a:rPr>
              <a:t> до 100 км, але </a:t>
            </a:r>
            <a:r>
              <a:rPr lang="ru-RU" dirty="0" err="1">
                <a:latin typeface="Century Gothic" panose="020B0502020202020204" pitchFamily="34" charset="0"/>
              </a:rPr>
              <a:t>жодної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стратегічної</a:t>
            </a:r>
            <a:r>
              <a:rPr lang="ru-RU" dirty="0">
                <a:latin typeface="Century Gothic" panose="020B0502020202020204" pitchFamily="34" charset="0"/>
              </a:rPr>
              <a:t> мети не </a:t>
            </a:r>
            <a:r>
              <a:rPr lang="ru-RU" dirty="0" err="1" smtClean="0">
                <a:latin typeface="Century Gothic" panose="020B0502020202020204" pitchFamily="34" charset="0"/>
              </a:rPr>
              <a:t>досягли.Наступ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призвів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утворення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Барвінківського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виступу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загрожував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донбаському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угрупованню</a:t>
            </a:r>
            <a:r>
              <a:rPr lang="ru-RU" dirty="0">
                <a:latin typeface="Century Gothic" panose="020B0502020202020204" pitchFamily="34" charset="0"/>
              </a:rPr>
              <a:t> ворога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Впродовж</a:t>
            </a:r>
            <a:r>
              <a:rPr lang="ru-RU" dirty="0">
                <a:latin typeface="Century Gothic" panose="020B0502020202020204" pitchFamily="34" charset="0"/>
              </a:rPr>
              <a:t> лютого-</a:t>
            </a:r>
            <a:r>
              <a:rPr lang="ru-RU" dirty="0" err="1">
                <a:latin typeface="Century Gothic" panose="020B0502020202020204" pitchFamily="34" charset="0"/>
              </a:rPr>
              <a:t>квітня</a:t>
            </a:r>
            <a:r>
              <a:rPr lang="ru-RU" dirty="0">
                <a:latin typeface="Century Gothic" panose="020B0502020202020204" pitchFamily="34" charset="0"/>
              </a:rPr>
              <a:t> 1942 р. в </a:t>
            </a:r>
            <a:r>
              <a:rPr lang="ru-RU" dirty="0" err="1">
                <a:latin typeface="Century Gothic" panose="020B0502020202020204" pitchFamily="34" charset="0"/>
              </a:rPr>
              <a:t>районі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виступу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точилися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запеклі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бої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Німці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намагалися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його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ліквідувати</a:t>
            </a:r>
            <a:r>
              <a:rPr lang="ru-RU" dirty="0">
                <a:latin typeface="Century Gothic" panose="020B0502020202020204" pitchFamily="34" charset="0"/>
              </a:rPr>
              <a:t>, а </a:t>
            </a:r>
            <a:r>
              <a:rPr lang="ru-RU" dirty="0" err="1">
                <a:latin typeface="Century Gothic" panose="020B0502020202020204" pitchFamily="34" charset="0"/>
              </a:rPr>
              <a:t>радянське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командування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планувало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забезпечити</a:t>
            </a:r>
            <a:r>
              <a:rPr lang="ru-RU" dirty="0">
                <a:latin typeface="Century Gothic" panose="020B0502020202020204" pitchFamily="34" charset="0"/>
              </a:rPr>
              <a:t> плацдарм для нового </a:t>
            </a:r>
            <a:r>
              <a:rPr lang="ru-RU" dirty="0" err="1">
                <a:latin typeface="Century Gothic" panose="020B0502020202020204" pitchFamily="34" charset="0"/>
              </a:rPr>
              <a:t>наступу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Харків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відбувся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травні</a:t>
            </a:r>
            <a:r>
              <a:rPr lang="ru-RU" dirty="0">
                <a:latin typeface="Century Gothic" panose="020B0502020202020204" pitchFamily="34" charset="0"/>
              </a:rPr>
              <a:t> 1942 р.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Також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стратегічної</a:t>
            </a:r>
            <a:r>
              <a:rPr lang="ru-RU" dirty="0">
                <a:latin typeface="Century Gothic" panose="020B0502020202020204" pitchFamily="34" charset="0"/>
              </a:rPr>
              <a:t> мети </a:t>
            </a:r>
            <a:r>
              <a:rPr lang="ru-RU" dirty="0" err="1">
                <a:latin typeface="Century Gothic" panose="020B0502020202020204" pitchFamily="34" charset="0"/>
              </a:rPr>
              <a:t>порятунку</a:t>
            </a:r>
            <a:r>
              <a:rPr lang="ru-RU" dirty="0">
                <a:latin typeface="Century Gothic" panose="020B0502020202020204" pitchFamily="34" charset="0"/>
              </a:rPr>
              <a:t> Севастополя і </a:t>
            </a:r>
            <a:r>
              <a:rPr lang="ru-RU" dirty="0" err="1">
                <a:latin typeface="Century Gothic" panose="020B0502020202020204" pitchFamily="34" charset="0"/>
              </a:rPr>
              <a:t>визволення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Криму</a:t>
            </a:r>
            <a:r>
              <a:rPr lang="ru-RU" dirty="0">
                <a:latin typeface="Century Gothic" panose="020B0502020202020204" pitchFamily="34" charset="0"/>
              </a:rPr>
              <a:t> не </a:t>
            </a:r>
            <a:r>
              <a:rPr lang="ru-RU" dirty="0" err="1">
                <a:latin typeface="Century Gothic" panose="020B0502020202020204" pitchFamily="34" charset="0"/>
              </a:rPr>
              <a:t>досягла</a:t>
            </a:r>
            <a:r>
              <a:rPr lang="ru-RU" dirty="0">
                <a:latin typeface="Century Gothic" panose="020B0502020202020204" pitchFamily="34" charset="0"/>
              </a:rPr>
              <a:t> й </a:t>
            </a:r>
            <a:r>
              <a:rPr lang="ru-RU" dirty="0" err="1">
                <a:latin typeface="Century Gothic" panose="020B0502020202020204" pitchFamily="34" charset="0"/>
              </a:rPr>
              <a:t>Керченсько-Феодосійська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десантна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операція</a:t>
            </a:r>
            <a:r>
              <a:rPr lang="ru-RU" dirty="0">
                <a:latin typeface="Century Gothic" panose="020B0502020202020204" pitchFamily="34" charset="0"/>
              </a:rPr>
              <a:t> (25 </a:t>
            </a:r>
            <a:r>
              <a:rPr lang="ru-RU" dirty="0" err="1">
                <a:latin typeface="Century Gothic" panose="020B0502020202020204" pitchFamily="34" charset="0"/>
              </a:rPr>
              <a:t>грудня</a:t>
            </a:r>
            <a:r>
              <a:rPr lang="ru-RU" dirty="0">
                <a:latin typeface="Century Gothic" panose="020B0502020202020204" pitchFamily="34" charset="0"/>
              </a:rPr>
              <a:t> 1941 — 2 </a:t>
            </a:r>
            <a:r>
              <a:rPr lang="ru-RU" dirty="0" err="1">
                <a:latin typeface="Century Gothic" panose="020B0502020202020204" pitchFamily="34" charset="0"/>
              </a:rPr>
              <a:t>січня</a:t>
            </a:r>
            <a:r>
              <a:rPr lang="ru-RU" dirty="0">
                <a:latin typeface="Century Gothic" panose="020B0502020202020204" pitchFamily="34" charset="0"/>
              </a:rPr>
              <a:t> 1942 р.). </a:t>
            </a:r>
            <a:r>
              <a:rPr lang="ru-RU" dirty="0" err="1">
                <a:latin typeface="Century Gothic" panose="020B0502020202020204" pitchFamily="34" charset="0"/>
              </a:rPr>
              <a:t>Червона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змогла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лише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звільнити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ворога </a:t>
            </a:r>
            <a:r>
              <a:rPr lang="ru-RU" dirty="0" err="1">
                <a:latin typeface="Century Gothic" panose="020B0502020202020204" pitchFamily="34" charset="0"/>
              </a:rPr>
              <a:t>Керченський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півострів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>
                <a:latin typeface="Century Gothic" panose="020B0502020202020204" pitchFamily="34" charset="0"/>
              </a:rPr>
              <a:t>Нові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поразки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радянських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призвели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повної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окупації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України</a:t>
            </a:r>
            <a:r>
              <a:rPr lang="ru-RU" dirty="0">
                <a:latin typeface="Century Gothic" panose="020B0502020202020204" pitchFamily="34" charset="0"/>
              </a:rPr>
              <a:t> 22 </a:t>
            </a:r>
            <a:r>
              <a:rPr lang="ru-RU" dirty="0" err="1">
                <a:latin typeface="Century Gothic" panose="020B0502020202020204" pitchFamily="34" charset="0"/>
              </a:rPr>
              <a:t>липня</a:t>
            </a:r>
            <a:r>
              <a:rPr lang="ru-RU" dirty="0">
                <a:latin typeface="Century Gothic" panose="020B0502020202020204" pitchFamily="34" charset="0"/>
              </a:rPr>
              <a:t> 1942 р. </a:t>
            </a:r>
          </a:p>
        </p:txBody>
      </p:sp>
    </p:spTree>
    <p:extLst>
      <p:ext uri="{BB962C8B-B14F-4D97-AF65-F5344CB8AC3E}">
        <p14:creationId xmlns:p14="http://schemas.microsoft.com/office/powerpoint/2010/main" val="30528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261937"/>
          </a:xfrm>
          <a:prstGeom prst="rect">
            <a:avLst/>
          </a:prstGeom>
          <a:solidFill>
            <a:schemeClr val="bg1">
              <a:lumMod val="65000"/>
              <a:alpha val="3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4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Український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національний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</a:t>
            </a:r>
          </a:p>
          <a:p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рух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у 1941-1942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рр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6" y="1732548"/>
            <a:ext cx="6015790" cy="3930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98" y="2261937"/>
            <a:ext cx="56307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Century Gothic" panose="020B0502020202020204" pitchFamily="34" charset="0"/>
              </a:rPr>
              <a:t>Конфлікт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що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розгорався</a:t>
            </a:r>
            <a:r>
              <a:rPr lang="ru-RU" sz="2000" dirty="0">
                <a:latin typeface="Century Gothic" panose="020B0502020202020204" pitchFamily="34" charset="0"/>
              </a:rPr>
              <a:t> в </a:t>
            </a:r>
            <a:r>
              <a:rPr lang="ru-RU" sz="2000" dirty="0" err="1">
                <a:latin typeface="Century Gothic" panose="020B0502020202020204" pitchFamily="34" charset="0"/>
              </a:rPr>
              <a:t>Європі</a:t>
            </a:r>
            <a:r>
              <a:rPr lang="ru-RU" sz="2000" dirty="0">
                <a:latin typeface="Century Gothic" panose="020B0502020202020204" pitchFamily="34" charset="0"/>
              </a:rPr>
              <a:t> та </a:t>
            </a:r>
            <a:r>
              <a:rPr lang="ru-RU" sz="2000" dirty="0" err="1">
                <a:latin typeface="Century Gothic" panose="020B0502020202020204" pitchFamily="34" charset="0"/>
              </a:rPr>
              <a:t>світі</a:t>
            </a:r>
            <a:r>
              <a:rPr lang="ru-RU" sz="2000" dirty="0">
                <a:latin typeface="Century Gothic" panose="020B0502020202020204" pitchFamily="34" charset="0"/>
              </a:rPr>
              <a:t>, не </a:t>
            </a:r>
            <a:r>
              <a:rPr lang="ru-RU" sz="2000" dirty="0" err="1">
                <a:latin typeface="Century Gothic" panose="020B0502020202020204" pitchFamily="34" charset="0"/>
              </a:rPr>
              <a:t>міг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залишити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жодну</a:t>
            </a:r>
            <a:r>
              <a:rPr lang="ru-RU" sz="2000" dirty="0">
                <a:latin typeface="Century Gothic" panose="020B0502020202020204" pitchFamily="34" charset="0"/>
              </a:rPr>
              <a:t> з </a:t>
            </a:r>
            <a:r>
              <a:rPr lang="ru-RU" sz="2000" dirty="0" err="1">
                <a:latin typeface="Century Gothic" panose="020B0502020202020204" pitchFamily="34" charset="0"/>
              </a:rPr>
              <a:t>політичних</a:t>
            </a:r>
            <a:r>
              <a:rPr lang="ru-RU" sz="2000" dirty="0">
                <a:latin typeface="Century Gothic" panose="020B0502020202020204" pitchFamily="34" charset="0"/>
              </a:rPr>
              <a:t> сил та </a:t>
            </a:r>
            <a:r>
              <a:rPr lang="ru-RU" sz="2000" dirty="0" err="1">
                <a:latin typeface="Century Gothic" panose="020B0502020202020204" pitchFamily="34" charset="0"/>
              </a:rPr>
              <a:t>її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діячів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осторонь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нього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latin typeface="Century Gothic" panose="020B0502020202020204" pitchFamily="34" charset="0"/>
              </a:rPr>
              <a:t>Українці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знову</a:t>
            </a:r>
            <a:r>
              <a:rPr lang="ru-RU" sz="2000" dirty="0">
                <a:latin typeface="Century Gothic" panose="020B0502020202020204" pitchFamily="34" charset="0"/>
              </a:rPr>
              <a:t> стали </a:t>
            </a:r>
            <a:r>
              <a:rPr lang="ru-RU" sz="2000" dirty="0" err="1">
                <a:latin typeface="Century Gothic" panose="020B0502020202020204" pitchFamily="34" charset="0"/>
              </a:rPr>
              <a:t>плекати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надії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що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новий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загальноєвропейський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конфлікт</a:t>
            </a:r>
            <a:r>
              <a:rPr lang="ru-RU" sz="2000" dirty="0">
                <a:latin typeface="Century Gothic" panose="020B0502020202020204" pitchFamily="34" charset="0"/>
              </a:rPr>
              <a:t> створить </a:t>
            </a:r>
            <a:r>
              <a:rPr lang="ru-RU" sz="2000" dirty="0" err="1">
                <a:latin typeface="Century Gothic" panose="020B0502020202020204" pitchFamily="34" charset="0"/>
              </a:rPr>
              <a:t>умови</a:t>
            </a:r>
            <a:r>
              <a:rPr lang="ru-RU" sz="2000" dirty="0">
                <a:latin typeface="Century Gothic" panose="020B0502020202020204" pitchFamily="34" charset="0"/>
              </a:rPr>
              <a:t> для </a:t>
            </a:r>
            <a:r>
              <a:rPr lang="ru-RU" sz="2000" dirty="0" err="1">
                <a:latin typeface="Century Gothic" panose="020B0502020202020204" pitchFamily="34" charset="0"/>
              </a:rPr>
              <a:t>відродження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власної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держави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Український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національний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рух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напередодні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Другої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світової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війни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гуртувався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навколо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декількох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центрів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9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37" y="140229"/>
            <a:ext cx="8270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Перший центр </a:t>
            </a:r>
            <a:r>
              <a:rPr lang="ru-RU" dirty="0" err="1" smtClean="0">
                <a:latin typeface="Century Gothic" panose="020B0502020202020204" pitchFamily="34" charset="0"/>
              </a:rPr>
              <a:t>був</a:t>
            </a:r>
            <a:r>
              <a:rPr lang="ru-RU" dirty="0" smtClean="0">
                <a:latin typeface="Century Gothic" panose="020B0502020202020204" pitchFamily="34" charset="0"/>
              </a:rPr>
              <a:t> представлений урядом УНР в </a:t>
            </a:r>
            <a:r>
              <a:rPr lang="ru-RU" dirty="0" err="1" smtClean="0">
                <a:latin typeface="Century Gothic" panose="020B0502020202020204" pitchFamily="34" charset="0"/>
              </a:rPr>
              <a:t>екзилі</a:t>
            </a:r>
            <a:r>
              <a:rPr lang="ru-RU" dirty="0" smtClean="0"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latin typeface="Century Gothic" panose="020B0502020202020204" pitchFamily="34" charset="0"/>
              </a:rPr>
              <a:t>чолі</a:t>
            </a:r>
            <a:r>
              <a:rPr lang="ru-RU" dirty="0" smtClean="0">
                <a:latin typeface="Century Gothic" panose="020B0502020202020204" pitchFamily="34" charset="0"/>
              </a:rPr>
              <a:t> з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А. </a:t>
            </a:r>
            <a:r>
              <a:rPr lang="ru-RU" b="1" dirty="0" err="1" smtClean="0">
                <a:latin typeface="Century Gothic" panose="020B0502020202020204" pitchFamily="34" charset="0"/>
              </a:rPr>
              <a:t>Лівицьким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latin typeface="Century Gothic" panose="020B0502020202020204" pitchFamily="34" charset="0"/>
              </a:rPr>
              <a:t>що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мав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свої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представництва</a:t>
            </a:r>
            <a:r>
              <a:rPr lang="ru-RU" dirty="0" smtClean="0">
                <a:latin typeface="Century Gothic" panose="020B0502020202020204" pitchFamily="34" charset="0"/>
              </a:rPr>
              <a:t> в </a:t>
            </a:r>
            <a:r>
              <a:rPr lang="ru-RU" dirty="0" err="1" smtClean="0">
                <a:latin typeface="Century Gothic" panose="020B0502020202020204" pitchFamily="34" charset="0"/>
              </a:rPr>
              <a:t>різних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країнах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Європи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УНРівці</a:t>
            </a:r>
            <a:r>
              <a:rPr lang="ru-RU" dirty="0" smtClean="0">
                <a:latin typeface="Century Gothic" panose="020B0502020202020204" pitchFamily="34" charset="0"/>
              </a:rPr>
              <a:t> не </a:t>
            </a:r>
            <a:r>
              <a:rPr lang="ru-RU" dirty="0" err="1" smtClean="0">
                <a:latin typeface="Century Gothic" panose="020B0502020202020204" pitchFamily="34" charset="0"/>
              </a:rPr>
              <a:t>мали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чіткої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єдиної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позиції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щодо</a:t>
            </a:r>
            <a:r>
              <a:rPr lang="ru-RU" dirty="0" smtClean="0">
                <a:latin typeface="Century Gothic" panose="020B0502020202020204" pitchFamily="34" charset="0"/>
              </a:rPr>
              <a:t> того, чий </a:t>
            </a:r>
            <a:r>
              <a:rPr lang="ru-RU" dirty="0" err="1" smtClean="0">
                <a:latin typeface="Century Gothic" panose="020B0502020202020204" pitchFamily="34" charset="0"/>
              </a:rPr>
              <a:t>бік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зайняти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  <a:r>
              <a:rPr lang="ru-RU" dirty="0" err="1" smtClean="0">
                <a:latin typeface="Century Gothic" panose="020B0502020202020204" pitchFamily="34" charset="0"/>
              </a:rPr>
              <a:t>Частина</a:t>
            </a:r>
            <a:r>
              <a:rPr lang="ru-RU" dirty="0" smtClean="0">
                <a:latin typeface="Century Gothic" panose="020B0502020202020204" pitchFamily="34" charset="0"/>
              </a:rPr>
              <a:t> заявили свою </a:t>
            </a:r>
            <a:r>
              <a:rPr lang="ru-RU" dirty="0" err="1" smtClean="0">
                <a:latin typeface="Century Gothic" panose="020B0502020202020204" pitchFamily="34" charset="0"/>
              </a:rPr>
              <a:t>прихильність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ідеалам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демократії</a:t>
            </a:r>
            <a:r>
              <a:rPr lang="ru-RU" dirty="0" smtClean="0">
                <a:latin typeface="Century Gothic" panose="020B0502020202020204" pitchFamily="34" charset="0"/>
              </a:rPr>
              <a:t> і, </a:t>
            </a:r>
            <a:r>
              <a:rPr lang="ru-RU" dirty="0" err="1" smtClean="0">
                <a:latin typeface="Century Gothic" panose="020B0502020202020204" pitchFamily="34" charset="0"/>
              </a:rPr>
              <a:t>відповідно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latin typeface="Century Gothic" panose="020B0502020202020204" pitchFamily="34" charset="0"/>
              </a:rPr>
              <a:t>тяжіли</a:t>
            </a:r>
            <a:r>
              <a:rPr lang="ru-RU" dirty="0" smtClean="0">
                <a:latin typeface="Century Gothic" panose="020B0502020202020204" pitchFamily="34" charset="0"/>
              </a:rPr>
              <a:t> до англо-</a:t>
            </a:r>
            <a:r>
              <a:rPr lang="ru-RU" dirty="0" err="1" smtClean="0">
                <a:latin typeface="Century Gothic" panose="020B0502020202020204" pitchFamily="34" charset="0"/>
              </a:rPr>
              <a:t>французької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коаліції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Однак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швидка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поразка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Польщі</a:t>
            </a:r>
            <a:r>
              <a:rPr lang="ru-RU" dirty="0" smtClean="0">
                <a:latin typeface="Century Gothic" panose="020B0502020202020204" pitchFamily="34" charset="0"/>
              </a:rPr>
              <a:t>, а </a:t>
            </a:r>
            <a:r>
              <a:rPr lang="ru-RU" dirty="0" err="1" smtClean="0">
                <a:latin typeface="Century Gothic" panose="020B0502020202020204" pitchFamily="34" charset="0"/>
              </a:rPr>
              <a:t>згодом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Франції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latin typeface="Century Gothic" panose="020B0502020202020204" pitchFamily="34" charset="0"/>
              </a:rPr>
              <a:t>переконала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прихильників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відновлення</a:t>
            </a:r>
            <a:r>
              <a:rPr lang="ru-RU" dirty="0" smtClean="0">
                <a:latin typeface="Century Gothic" panose="020B0502020202020204" pitchFamily="34" charset="0"/>
              </a:rPr>
              <a:t> УНР у </a:t>
            </a:r>
            <a:r>
              <a:rPr lang="ru-RU" dirty="0" err="1" smtClean="0">
                <a:latin typeface="Century Gothic" panose="020B0502020202020204" pitchFamily="34" charset="0"/>
              </a:rPr>
              <a:t>необхідності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спроб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налагодити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співпрацю</a:t>
            </a:r>
            <a:r>
              <a:rPr lang="ru-RU" dirty="0" smtClean="0">
                <a:latin typeface="Century Gothic" panose="020B0502020202020204" pitchFamily="34" charset="0"/>
              </a:rPr>
              <a:t> з </a:t>
            </a:r>
            <a:r>
              <a:rPr lang="en-US" dirty="0" smtClean="0">
                <a:latin typeface="Century Gothic" panose="020B0502020202020204" pitchFamily="34" charset="0"/>
              </a:rPr>
              <a:t>III </a:t>
            </a:r>
            <a:r>
              <a:rPr lang="ru-RU" dirty="0" smtClean="0">
                <a:latin typeface="Century Gothic" panose="020B0502020202020204" pitchFamily="34" charset="0"/>
              </a:rPr>
              <a:t>рейхом.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91073" y="0"/>
            <a:ext cx="3400926" cy="38180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3" y="140230"/>
            <a:ext cx="3224463" cy="367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1296" y="3445068"/>
            <a:ext cx="22204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Андрій </a:t>
            </a:r>
            <a:r>
              <a:rPr lang="uk-UA" dirty="0" err="1" smtClean="0">
                <a:latin typeface="Century Gothic" panose="020B0502020202020204" pitchFamily="34" charset="0"/>
              </a:rPr>
              <a:t>Лівицький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56547"/>
            <a:ext cx="3144253" cy="3601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56547"/>
            <a:ext cx="2839453" cy="3414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222" y="6488668"/>
            <a:ext cx="207460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Тарас </a:t>
            </a:r>
            <a:r>
              <a:rPr lang="uk-UA" dirty="0" err="1" smtClean="0">
                <a:latin typeface="Century Gothic" panose="020B0502020202020204" pitchFamily="34" charset="0"/>
              </a:rPr>
              <a:t>Боровець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2432" y="4041610"/>
            <a:ext cx="8763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Крім</a:t>
            </a:r>
            <a:r>
              <a:rPr lang="ru-RU" dirty="0">
                <a:latin typeface="Century Gothic" panose="020B0502020202020204" pitchFamily="34" charset="0"/>
              </a:rPr>
              <a:t> того, </a:t>
            </a:r>
            <a:r>
              <a:rPr lang="ru-RU" dirty="0" err="1">
                <a:latin typeface="Century Gothic" panose="020B0502020202020204" pitchFamily="34" charset="0"/>
              </a:rPr>
              <a:t>військові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структури</a:t>
            </a:r>
            <a:r>
              <a:rPr lang="ru-RU" dirty="0">
                <a:latin typeface="Century Gothic" panose="020B0502020202020204" pitchFamily="34" charset="0"/>
              </a:rPr>
              <a:t> УНР </a:t>
            </a:r>
            <a:r>
              <a:rPr lang="ru-RU" dirty="0" err="1">
                <a:latin typeface="Century Gothic" panose="020B0502020202020204" pitchFamily="34" charset="0"/>
              </a:rPr>
              <a:t>висунули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ідею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створити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Волині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збройні</a:t>
            </a:r>
            <a:r>
              <a:rPr lang="ru-RU" dirty="0">
                <a:latin typeface="Century Gothic" panose="020B0502020202020204" pitchFamily="34" charset="0"/>
              </a:rPr>
              <a:t> загони «</a:t>
            </a:r>
            <a:r>
              <a:rPr lang="ru-RU" dirty="0" err="1">
                <a:latin typeface="Century Gothic" panose="020B0502020202020204" pitchFamily="34" charset="0"/>
              </a:rPr>
              <a:t>Січі</a:t>
            </a:r>
            <a:r>
              <a:rPr lang="ru-RU" dirty="0">
                <a:latin typeface="Century Gothic" panose="020B0502020202020204" pitchFamily="34" charset="0"/>
              </a:rPr>
              <a:t>», </a:t>
            </a:r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з початком </a:t>
            </a:r>
            <a:r>
              <a:rPr lang="ru-RU" dirty="0" err="1">
                <a:latin typeface="Century Gothic" panose="020B0502020202020204" pitchFamily="34" charset="0"/>
              </a:rPr>
              <a:t>радянсько-німецької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організуватися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армію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ко­тра</a:t>
            </a:r>
            <a:r>
              <a:rPr lang="ru-RU" dirty="0">
                <a:latin typeface="Century Gothic" panose="020B0502020202020204" pitchFamily="34" charset="0"/>
              </a:rPr>
              <a:t> разом з </a:t>
            </a:r>
            <a:r>
              <a:rPr lang="ru-RU" dirty="0" err="1">
                <a:latin typeface="Century Gothic" panose="020B0502020202020204" pitchFamily="34" charset="0"/>
              </a:rPr>
              <a:t>німецькими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військами</a:t>
            </a:r>
            <a:r>
              <a:rPr lang="ru-RU" dirty="0">
                <a:latin typeface="Century Gothic" panose="020B0502020202020204" pitchFamily="34" charset="0"/>
              </a:rPr>
              <a:t> мала б </a:t>
            </a:r>
            <a:r>
              <a:rPr lang="ru-RU" dirty="0" err="1">
                <a:latin typeface="Century Gothic" panose="020B0502020202020204" pitchFamily="34" charset="0"/>
              </a:rPr>
              <a:t>звільнити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більшовизму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Реалізація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цієї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ідеї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почалася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середині</a:t>
            </a:r>
            <a:r>
              <a:rPr lang="ru-RU" dirty="0">
                <a:latin typeface="Century Gothic" panose="020B0502020202020204" pitchFamily="34" charset="0"/>
              </a:rPr>
              <a:t> 1940 р., а </a:t>
            </a:r>
            <a:r>
              <a:rPr lang="ru-RU" dirty="0" err="1">
                <a:latin typeface="Century Gothic" panose="020B0502020202020204" pitchFamily="34" charset="0"/>
              </a:rPr>
              <a:t>далі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вилилася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створення</a:t>
            </a:r>
            <a:r>
              <a:rPr lang="ru-RU" dirty="0">
                <a:latin typeface="Century Gothic" panose="020B0502020202020204" pitchFamily="34" charset="0"/>
              </a:rPr>
              <a:t> «</a:t>
            </a:r>
            <a:r>
              <a:rPr lang="ru-RU" dirty="0" err="1">
                <a:latin typeface="Century Gothic" panose="020B0502020202020204" pitchFamily="34" charset="0"/>
              </a:rPr>
              <a:t>Поліської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Січі</a:t>
            </a:r>
            <a:r>
              <a:rPr lang="ru-RU" dirty="0">
                <a:latin typeface="Century Gothic" panose="020B0502020202020204" pitchFamily="34" charset="0"/>
              </a:rPr>
              <a:t>»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керівництвом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Тараса </a:t>
            </a:r>
            <a:r>
              <a:rPr lang="ru-RU" b="1" dirty="0" err="1">
                <a:latin typeface="Century Gothic" panose="020B0502020202020204" pitchFamily="34" charset="0"/>
              </a:rPr>
              <a:t>Бульби</a:t>
            </a:r>
            <a:r>
              <a:rPr lang="ru-RU" b="1" dirty="0">
                <a:latin typeface="Century Gothic" panose="020B0502020202020204" pitchFamily="34" charset="0"/>
              </a:rPr>
              <a:t> (</a:t>
            </a:r>
            <a:r>
              <a:rPr lang="ru-RU" b="1" dirty="0" err="1">
                <a:latin typeface="Century Gothic" panose="020B0502020202020204" pitchFamily="34" charset="0"/>
              </a:rPr>
              <a:t>Боровця</a:t>
            </a:r>
            <a:r>
              <a:rPr lang="ru-RU" b="1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81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3329739" cy="6858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4" y="0"/>
            <a:ext cx="2803861" cy="3333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136" y="3021645"/>
            <a:ext cx="210346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Андрій Мельник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1345" y="168273"/>
            <a:ext cx="84060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Найбільш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дієву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позицію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серед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політичних</a:t>
            </a:r>
            <a:r>
              <a:rPr lang="ru-RU" dirty="0">
                <a:latin typeface="Century Gothic" panose="020B0502020202020204" pitchFamily="34" charset="0"/>
              </a:rPr>
              <a:t> сил </a:t>
            </a:r>
            <a:r>
              <a:rPr lang="ru-RU" dirty="0" err="1">
                <a:latin typeface="Century Gothic" panose="020B0502020202020204" pitchFamily="34" charset="0"/>
              </a:rPr>
              <a:t>займала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ОУН. 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Однак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на </a:t>
            </a:r>
            <a:r>
              <a:rPr lang="ru-RU" dirty="0" err="1">
                <a:latin typeface="Century Gothic" panose="020B0502020202020204" pitchFamily="34" charset="0"/>
              </a:rPr>
              <a:t>вироблення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єдиної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лінії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організації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майбутній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боротьбі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трагічно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позначився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розкол</a:t>
            </a:r>
            <a:r>
              <a:rPr lang="ru-RU" dirty="0">
                <a:latin typeface="Century Gothic" panose="020B0502020202020204" pitchFamily="34" charset="0"/>
              </a:rPr>
              <a:t> в ОУН (1940 р.) на </a:t>
            </a:r>
            <a:r>
              <a:rPr lang="ru-RU" dirty="0" err="1">
                <a:latin typeface="Century Gothic" panose="020B0502020202020204" pitchFamily="34" charset="0"/>
              </a:rPr>
              <a:t>прихильників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голови</a:t>
            </a:r>
            <a:r>
              <a:rPr lang="ru-RU" dirty="0">
                <a:latin typeface="Century Gothic" panose="020B0502020202020204" pitchFamily="34" charset="0"/>
              </a:rPr>
              <a:t> ПУН </a:t>
            </a:r>
            <a:r>
              <a:rPr lang="ru-RU" b="1" dirty="0">
                <a:latin typeface="Century Gothic" panose="020B0502020202020204" pitchFamily="34" charset="0"/>
              </a:rPr>
              <a:t>А. Мельника </a:t>
            </a:r>
            <a:r>
              <a:rPr lang="ru-RU" dirty="0">
                <a:latin typeface="Century Gothic" panose="020B0502020202020204" pitchFamily="34" charset="0"/>
              </a:rPr>
              <a:t>й </a:t>
            </a:r>
            <a:r>
              <a:rPr lang="ru-RU" dirty="0" err="1">
                <a:latin typeface="Century Gothic" panose="020B0502020202020204" pitchFamily="34" charset="0"/>
              </a:rPr>
              <a:t>керівника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Крайової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екзекутиви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західноукраїнських</a:t>
            </a:r>
            <a:r>
              <a:rPr lang="ru-RU" dirty="0">
                <a:latin typeface="Century Gothic" panose="020B0502020202020204" pitchFamily="34" charset="0"/>
              </a:rPr>
              <a:t> землях </a:t>
            </a:r>
            <a:r>
              <a:rPr lang="ru-RU" b="1" dirty="0">
                <a:latin typeface="Century Gothic" panose="020B0502020202020204" pitchFamily="34" charset="0"/>
              </a:rPr>
              <a:t>С. </a:t>
            </a:r>
            <a:r>
              <a:rPr lang="ru-RU" b="1" dirty="0" err="1">
                <a:latin typeface="Century Gothic" panose="020B0502020202020204" pitchFamily="34" charset="0"/>
              </a:rPr>
              <a:t>Бандери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Головним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питанням</a:t>
            </a:r>
            <a:r>
              <a:rPr lang="ru-RU" dirty="0">
                <a:latin typeface="Century Gothic" panose="020B0502020202020204" pitchFamily="34" charset="0"/>
              </a:rPr>
              <a:t>, яке </a:t>
            </a:r>
            <a:r>
              <a:rPr lang="ru-RU" dirty="0" err="1">
                <a:latin typeface="Century Gothic" panose="020B0502020202020204" pitchFamily="34" charset="0"/>
              </a:rPr>
              <a:t>призвело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розбіжностей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між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двома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фракціями</a:t>
            </a:r>
            <a:r>
              <a:rPr lang="ru-RU" dirty="0">
                <a:latin typeface="Century Gothic" panose="020B0502020202020204" pitchFamily="34" charset="0"/>
              </a:rPr>
              <a:t> ОУН, стало </a:t>
            </a:r>
            <a:r>
              <a:rPr lang="ru-RU" dirty="0" err="1" smtClean="0">
                <a:latin typeface="Century Gothic" panose="020B0502020202020204" pitchFamily="34" charset="0"/>
              </a:rPr>
              <a:t>визначення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стратегії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подальшої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боротьби</a:t>
            </a:r>
            <a:r>
              <a:rPr lang="ru-RU" dirty="0">
                <a:latin typeface="Century Gothic" panose="020B0502020202020204" pitchFamily="34" charset="0"/>
              </a:rPr>
              <a:t>. І А. Мельник, і С. </a:t>
            </a:r>
            <a:r>
              <a:rPr lang="ru-RU" dirty="0" err="1">
                <a:latin typeface="Century Gothic" panose="020B0502020202020204" pitchFamily="34" charset="0"/>
              </a:rPr>
              <a:t>Бандера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виходили</a:t>
            </a:r>
            <a:r>
              <a:rPr lang="ru-RU" dirty="0">
                <a:latin typeface="Century Gothic" panose="020B0502020202020204" pitchFamily="34" charset="0"/>
              </a:rPr>
              <a:t> з того,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радянська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імперія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її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сталінським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тоталітарним</a:t>
            </a:r>
            <a:r>
              <a:rPr lang="ru-RU" dirty="0">
                <a:latin typeface="Century Gothic" panose="020B0502020202020204" pitchFamily="34" charset="0"/>
              </a:rPr>
              <a:t> режимом є </a:t>
            </a:r>
            <a:r>
              <a:rPr lang="ru-RU" dirty="0" err="1">
                <a:latin typeface="Century Gothic" panose="020B0502020202020204" pitchFamily="34" charset="0"/>
              </a:rPr>
              <a:t>головним</a:t>
            </a:r>
            <a:r>
              <a:rPr lang="ru-RU" dirty="0">
                <a:latin typeface="Century Gothic" panose="020B0502020202020204" pitchFamily="34" charset="0"/>
              </a:rPr>
              <a:t> ворогом </a:t>
            </a:r>
            <a:r>
              <a:rPr lang="ru-RU" dirty="0" err="1">
                <a:latin typeface="Century Gothic" panose="020B0502020202020204" pitchFamily="34" charset="0"/>
              </a:rPr>
              <a:t>українського</a:t>
            </a:r>
            <a:r>
              <a:rPr lang="ru-RU" dirty="0">
                <a:latin typeface="Century Gothic" panose="020B0502020202020204" pitchFamily="34" charset="0"/>
              </a:rPr>
              <a:t> народу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Звідси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випливала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основна</a:t>
            </a:r>
            <a:r>
              <a:rPr lang="ru-RU" dirty="0">
                <a:latin typeface="Century Gothic" panose="020B0502020202020204" pitchFamily="34" charset="0"/>
              </a:rPr>
              <a:t> мета </a:t>
            </a:r>
            <a:r>
              <a:rPr lang="ru-RU" dirty="0" err="1">
                <a:latin typeface="Century Gothic" panose="020B0502020202020204" pitchFamily="34" charset="0"/>
              </a:rPr>
              <a:t>українських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політичних</a:t>
            </a:r>
            <a:r>
              <a:rPr lang="ru-RU" dirty="0">
                <a:latin typeface="Century Gothic" panose="020B0502020202020204" pitchFamily="34" charset="0"/>
              </a:rPr>
              <a:t> сил — </a:t>
            </a:r>
            <a:r>
              <a:rPr lang="ru-RU" dirty="0" err="1">
                <a:latin typeface="Century Gothic" panose="020B0502020202020204" pitchFamily="34" charset="0"/>
              </a:rPr>
              <a:t>рішуча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боротьба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проти</a:t>
            </a:r>
            <a:r>
              <a:rPr lang="ru-RU" dirty="0">
                <a:latin typeface="Century Gothic" panose="020B0502020202020204" pitchFamily="34" charset="0"/>
              </a:rPr>
              <a:t> СРСР. У </a:t>
            </a:r>
            <a:r>
              <a:rPr lang="ru-RU" dirty="0" err="1">
                <a:latin typeface="Century Gothic" panose="020B0502020202020204" pitchFamily="34" charset="0"/>
              </a:rPr>
              <a:t>цій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боротьбі</a:t>
            </a:r>
            <a:r>
              <a:rPr lang="ru-RU" dirty="0">
                <a:latin typeface="Century Gothic" panose="020B0502020202020204" pitchFamily="34" charset="0"/>
              </a:rPr>
              <a:t> ОУН(М) </a:t>
            </a:r>
            <a:r>
              <a:rPr lang="ru-RU" dirty="0" err="1">
                <a:latin typeface="Century Gothic" panose="020B0502020202020204" pitchFamily="34" charset="0"/>
              </a:rPr>
              <a:t>орієнтувалася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нацистську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Німеччину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Своєю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чергою</a:t>
            </a:r>
            <a:r>
              <a:rPr lang="ru-RU" dirty="0">
                <a:latin typeface="Century Gothic" panose="020B0502020202020204" pitchFamily="34" charset="0"/>
              </a:rPr>
              <a:t>, ОУН(Б) </a:t>
            </a:r>
            <a:r>
              <a:rPr lang="ru-RU" dirty="0" err="1">
                <a:latin typeface="Century Gothic" panose="020B0502020202020204" pitchFamily="34" charset="0"/>
              </a:rPr>
              <a:t>вважала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самостійну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соборну</a:t>
            </a:r>
            <a:r>
              <a:rPr lang="ru-RU" dirty="0">
                <a:latin typeface="Century Gothic" panose="020B0502020202020204" pitchFamily="34" charset="0"/>
              </a:rPr>
              <a:t> державу </a:t>
            </a:r>
            <a:r>
              <a:rPr lang="ru-RU" dirty="0" err="1">
                <a:latin typeface="Century Gothic" panose="020B0502020202020204" pitchFamily="34" charset="0"/>
              </a:rPr>
              <a:t>можна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вибороти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лише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власними</a:t>
            </a:r>
            <a:r>
              <a:rPr lang="ru-RU" dirty="0">
                <a:latin typeface="Century Gothic" panose="020B0502020202020204" pitchFamily="34" charset="0"/>
              </a:rPr>
              <a:t> силами і </a:t>
            </a:r>
            <a:r>
              <a:rPr lang="ru-RU" dirty="0" err="1">
                <a:latin typeface="Century Gothic" panose="020B0502020202020204" pitchFamily="34" charset="0"/>
              </a:rPr>
              <a:t>революційними</a:t>
            </a:r>
            <a:r>
              <a:rPr lang="ru-RU" dirty="0">
                <a:latin typeface="Century Gothic" panose="020B0502020202020204" pitchFamily="34" charset="0"/>
              </a:rPr>
              <a:t> методами та </a:t>
            </a:r>
            <a:r>
              <a:rPr lang="ru-RU" dirty="0" err="1">
                <a:latin typeface="Century Gothic" panose="020B0502020202020204" pitchFamily="34" charset="0"/>
              </a:rPr>
              <a:t>засобами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боротьби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Разом </a:t>
            </a:r>
            <a:r>
              <a:rPr lang="ru-RU" dirty="0">
                <a:latin typeface="Century Gothic" panose="020B0502020202020204" pitchFamily="34" charset="0"/>
              </a:rPr>
              <a:t>з </a:t>
            </a:r>
            <a:r>
              <a:rPr lang="ru-RU" dirty="0" err="1">
                <a:latin typeface="Century Gothic" panose="020B0502020202020204" pitchFamily="34" charset="0"/>
              </a:rPr>
              <a:t>тим</a:t>
            </a:r>
            <a:r>
              <a:rPr lang="ru-RU" dirty="0">
                <a:latin typeface="Century Gothic" panose="020B0502020202020204" pitchFamily="34" charset="0"/>
              </a:rPr>
              <a:t>, ОУН(Б) не </a:t>
            </a:r>
            <a:r>
              <a:rPr lang="ru-RU" dirty="0" err="1">
                <a:latin typeface="Century Gothic" panose="020B0502020202020204" pitchFamily="34" charset="0"/>
              </a:rPr>
              <a:t>бажала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щоб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поневолення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України</a:t>
            </a:r>
            <a:r>
              <a:rPr lang="ru-RU" dirty="0">
                <a:latin typeface="Century Gothic" panose="020B0502020202020204" pitchFamily="34" charset="0"/>
              </a:rPr>
              <a:t> «</a:t>
            </a:r>
            <a:r>
              <a:rPr lang="ru-RU" dirty="0" err="1">
                <a:latin typeface="Century Gothic" panose="020B0502020202020204" pitchFamily="34" charset="0"/>
              </a:rPr>
              <a:t>совєтами</a:t>
            </a:r>
            <a:r>
              <a:rPr lang="ru-RU" dirty="0">
                <a:latin typeface="Century Gothic" panose="020B0502020202020204" pitchFamily="34" charset="0"/>
              </a:rPr>
              <a:t>» </a:t>
            </a:r>
            <a:r>
              <a:rPr lang="ru-RU" dirty="0" err="1">
                <a:latin typeface="Century Gothic" panose="020B0502020202020204" pitchFamily="34" charset="0"/>
              </a:rPr>
              <a:t>змінилося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новим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поневоленням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Німеччиною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1"/>
          <a:stretch/>
        </p:blipFill>
        <p:spPr>
          <a:xfrm>
            <a:off x="245104" y="3428999"/>
            <a:ext cx="2839526" cy="3314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610" y="6373672"/>
            <a:ext cx="220284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Степан Бандера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44859" y="325107"/>
            <a:ext cx="4170947" cy="57510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6851" y="254714"/>
            <a:ext cx="77180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ОУН(Б) </a:t>
            </a:r>
            <a:r>
              <a:rPr lang="ru-RU" dirty="0" err="1">
                <a:latin typeface="Century Gothic" panose="020B0502020202020204" pitchFamily="34" charset="0"/>
              </a:rPr>
              <a:t>велику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увагу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приділяла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питанню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створення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армії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За </a:t>
            </a:r>
            <a:r>
              <a:rPr lang="ru-RU" dirty="0" err="1">
                <a:latin typeface="Century Gothic" panose="020B0502020202020204" pitchFamily="34" charset="0"/>
              </a:rPr>
              <a:t>згодою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німецькими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військовими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розвідкою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діячі</a:t>
            </a:r>
            <a:r>
              <a:rPr lang="ru-RU" dirty="0">
                <a:latin typeface="Century Gothic" panose="020B0502020202020204" pitchFamily="34" charset="0"/>
              </a:rPr>
              <a:t> ОУН(Б) проходили </a:t>
            </a:r>
            <a:r>
              <a:rPr lang="ru-RU" dirty="0" err="1">
                <a:latin typeface="Century Gothic" panose="020B0502020202020204" pitchFamily="34" charset="0"/>
              </a:rPr>
              <a:t>вишкіл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поліцейських</a:t>
            </a:r>
            <a:r>
              <a:rPr lang="ru-RU" dirty="0">
                <a:latin typeface="Century Gothic" panose="020B0502020202020204" pitchFamily="34" charset="0"/>
              </a:rPr>
              <a:t> школах та </a:t>
            </a:r>
            <a:r>
              <a:rPr lang="ru-RU" dirty="0" err="1">
                <a:latin typeface="Century Gothic" panose="020B0502020202020204" pitchFamily="34" charset="0"/>
              </a:rPr>
              <a:t>старшинській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школі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Кракові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Навесні</a:t>
            </a:r>
            <a:r>
              <a:rPr lang="ru-RU" dirty="0">
                <a:latin typeface="Century Gothic" panose="020B0502020202020204" pitchFamily="34" charset="0"/>
              </a:rPr>
              <a:t> 1941 р. у </a:t>
            </a:r>
            <a:r>
              <a:rPr lang="ru-RU" dirty="0" err="1">
                <a:latin typeface="Century Gothic" panose="020B0502020202020204" pitchFamily="34" charset="0"/>
              </a:rPr>
              <a:t>складі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спецпідрозділів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абверу</a:t>
            </a:r>
            <a:r>
              <a:rPr lang="ru-RU" dirty="0">
                <a:latin typeface="Century Gothic" panose="020B0502020202020204" pitchFamily="34" charset="0"/>
              </a:rPr>
              <a:t> створили </a:t>
            </a:r>
            <a:r>
              <a:rPr lang="ru-RU" dirty="0" err="1">
                <a:latin typeface="Century Gothic" panose="020B0502020202020204" pitchFamily="34" charset="0"/>
              </a:rPr>
              <a:t>батальйони</a:t>
            </a:r>
            <a:r>
              <a:rPr lang="ru-RU" dirty="0">
                <a:latin typeface="Century Gothic" panose="020B0502020202020204" pitchFamily="34" charset="0"/>
              </a:rPr>
              <a:t> «Роланд» і «</a:t>
            </a:r>
            <a:r>
              <a:rPr lang="ru-RU" dirty="0" err="1">
                <a:latin typeface="Century Gothic" panose="020B0502020202020204" pitchFamily="34" charset="0"/>
              </a:rPr>
              <a:t>Нахтігаль</a:t>
            </a:r>
            <a:r>
              <a:rPr lang="ru-RU" dirty="0">
                <a:latin typeface="Century Gothic" panose="020B0502020202020204" pitchFamily="34" charset="0"/>
              </a:rPr>
              <a:t>».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Водночас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ОУН(Б) стала активно </a:t>
            </a:r>
            <a:r>
              <a:rPr lang="ru-RU" dirty="0" err="1">
                <a:latin typeface="Century Gothic" panose="020B0502020202020204" pitchFamily="34" charset="0"/>
              </a:rPr>
              <a:t>формувати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похідні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групи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загальна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чисельність</a:t>
            </a:r>
            <a:r>
              <a:rPr lang="ru-RU" dirty="0">
                <a:latin typeface="Century Gothic" panose="020B0502020202020204" pitchFamily="34" charset="0"/>
              </a:rPr>
              <a:t> 5 тис. </a:t>
            </a:r>
            <a:r>
              <a:rPr lang="ru-RU" dirty="0" err="1">
                <a:latin typeface="Century Gothic" panose="020B0502020202020204" pitchFamily="34" charset="0"/>
              </a:rPr>
              <a:t>осіб</a:t>
            </a:r>
            <a:r>
              <a:rPr lang="ru-RU" dirty="0">
                <a:latin typeface="Century Gothic" panose="020B0502020202020204" pitchFamily="34" charset="0"/>
              </a:rPr>
              <a:t>), </a:t>
            </a:r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рухатися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слідом</a:t>
            </a:r>
            <a:r>
              <a:rPr lang="ru-RU" dirty="0">
                <a:latin typeface="Century Gothic" panose="020B0502020202020204" pitchFamily="34" charset="0"/>
              </a:rPr>
              <a:t> за </a:t>
            </a:r>
            <a:r>
              <a:rPr lang="ru-RU" dirty="0" err="1">
                <a:latin typeface="Century Gothic" panose="020B0502020202020204" pitchFamily="34" charset="0"/>
              </a:rPr>
              <a:t>німецькою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армією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здійснювати</a:t>
            </a:r>
            <a:r>
              <a:rPr lang="ru-RU" dirty="0">
                <a:latin typeface="Century Gothic" panose="020B0502020202020204" pitchFamily="34" charset="0"/>
              </a:rPr>
              <a:t> пропаганду та </a:t>
            </a:r>
            <a:r>
              <a:rPr lang="ru-RU" dirty="0" err="1">
                <a:latin typeface="Century Gothic" panose="020B0502020202020204" pitchFamily="34" charset="0"/>
              </a:rPr>
              <a:t>агітацію</a:t>
            </a:r>
            <a:r>
              <a:rPr lang="ru-RU" dirty="0">
                <a:latin typeface="Century Gothic" panose="020B0502020202020204" pitchFamily="34" charset="0"/>
              </a:rPr>
              <a:t>, а </a:t>
            </a:r>
            <a:r>
              <a:rPr lang="ru-RU" dirty="0" err="1">
                <a:latin typeface="Century Gothic" panose="020B0502020202020204" pitchFamily="34" charset="0"/>
              </a:rPr>
              <a:t>також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формувати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місцеві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влади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щоб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поставити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Німеччину</a:t>
            </a:r>
            <a:r>
              <a:rPr lang="ru-RU" dirty="0">
                <a:latin typeface="Century Gothic" panose="020B0502020202020204" pitchFamily="34" charset="0"/>
              </a:rPr>
              <a:t> перед фактом </a:t>
            </a:r>
            <a:r>
              <a:rPr lang="ru-RU" dirty="0" err="1">
                <a:latin typeface="Century Gothic" panose="020B0502020202020204" pitchFamily="34" charset="0"/>
              </a:rPr>
              <a:t>відновлення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держави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Діставшись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ЗО </a:t>
            </a:r>
            <a:r>
              <a:rPr lang="ru-RU" dirty="0" err="1">
                <a:latin typeface="Century Gothic" panose="020B0502020202020204" pitchFamily="34" charset="0"/>
              </a:rPr>
              <a:t>червня</a:t>
            </a:r>
            <a:r>
              <a:rPr lang="ru-RU" dirty="0">
                <a:latin typeface="Century Gothic" panose="020B0502020202020204" pitchFamily="34" charset="0"/>
              </a:rPr>
              <a:t> 1941 р. Львова, вони </a:t>
            </a:r>
            <a:r>
              <a:rPr lang="ru-RU" dirty="0" err="1">
                <a:latin typeface="Century Gothic" panose="020B0502020202020204" pitchFamily="34" charset="0"/>
              </a:rPr>
              <a:t>налагодили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зв’язок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очільниками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Крайової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екзекутиви</a:t>
            </a:r>
            <a:r>
              <a:rPr lang="ru-RU" dirty="0">
                <a:latin typeface="Century Gothic" panose="020B0502020202020204" pitchFamily="34" charset="0"/>
              </a:rPr>
              <a:t> ОУН,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діяла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підпіллі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Увечері</a:t>
            </a:r>
            <a:r>
              <a:rPr lang="ru-RU" dirty="0">
                <a:latin typeface="Century Gothic" panose="020B0502020202020204" pitchFamily="34" charset="0"/>
              </a:rPr>
              <a:t> того ж дня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проведені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Національні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збори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близько</a:t>
            </a:r>
            <a:r>
              <a:rPr lang="ru-RU" dirty="0">
                <a:latin typeface="Century Gothic" panose="020B0502020202020204" pitchFamily="34" charset="0"/>
              </a:rPr>
              <a:t> 100 </a:t>
            </a:r>
            <a:r>
              <a:rPr lang="ru-RU" dirty="0" err="1">
                <a:latin typeface="Century Gothic" panose="020B0502020202020204" pitchFamily="34" charset="0"/>
              </a:rPr>
              <a:t>осіб</a:t>
            </a:r>
            <a:r>
              <a:rPr lang="ru-RU" dirty="0">
                <a:latin typeface="Century Gothic" panose="020B0502020202020204" pitchFamily="34" charset="0"/>
              </a:rPr>
              <a:t>), на </a:t>
            </a:r>
            <a:r>
              <a:rPr lang="ru-RU" dirty="0" err="1">
                <a:latin typeface="Century Gothic" panose="020B0502020202020204" pitchFamily="34" charset="0"/>
              </a:rPr>
              <a:t>котрих</a:t>
            </a:r>
            <a:r>
              <a:rPr lang="ru-RU" dirty="0">
                <a:latin typeface="Century Gothic" panose="020B0502020202020204" pitchFamily="34" charset="0"/>
              </a:rPr>
              <a:t> Я. Стецько </a:t>
            </a:r>
            <a:r>
              <a:rPr lang="ru-RU" dirty="0" err="1">
                <a:latin typeface="Century Gothic" panose="020B0502020202020204" pitchFamily="34" charset="0"/>
              </a:rPr>
              <a:t>оголосив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i="1" dirty="0">
                <a:latin typeface="Century Gothic" panose="020B0502020202020204" pitchFamily="34" charset="0"/>
              </a:rPr>
              <a:t>«Акт </a:t>
            </a:r>
            <a:r>
              <a:rPr lang="ru-RU" i="1" dirty="0" err="1">
                <a:latin typeface="Century Gothic" panose="020B0502020202020204" pitchFamily="34" charset="0"/>
              </a:rPr>
              <a:t>відновлення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  <a:r>
              <a:rPr lang="ru-RU" i="1" dirty="0" err="1">
                <a:latin typeface="Century Gothic" panose="020B0502020202020204" pitchFamily="34" charset="0"/>
              </a:rPr>
              <a:t>Української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  <a:r>
              <a:rPr lang="ru-RU" i="1" dirty="0" err="1">
                <a:latin typeface="Century Gothic" panose="020B0502020202020204" pitchFamily="34" charset="0"/>
              </a:rPr>
              <a:t>Держави</a:t>
            </a:r>
            <a:r>
              <a:rPr lang="ru-RU" i="1" dirty="0">
                <a:latin typeface="Century Gothic" panose="020B0502020202020204" pitchFamily="34" charset="0"/>
              </a:rPr>
              <a:t>». </a:t>
            </a:r>
            <a:endParaRPr lang="ru-RU" i="1" dirty="0" smtClean="0">
              <a:latin typeface="Century Gothic" panose="020B0502020202020204" pitchFamily="34" charset="0"/>
            </a:endParaRPr>
          </a:p>
          <a:p>
            <a:endParaRPr lang="ru-RU" i="1" dirty="0" smtClean="0">
              <a:latin typeface="Century Gothic" panose="020B0502020202020204" pitchFamily="34" charset="0"/>
            </a:endParaRPr>
          </a:p>
          <a:p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проголошення</a:t>
            </a:r>
            <a:r>
              <a:rPr lang="ru-RU" dirty="0">
                <a:latin typeface="Century Gothic" panose="020B0502020202020204" pitchFamily="34" charset="0"/>
              </a:rPr>
              <a:t> Акта Я. </a:t>
            </a:r>
            <a:r>
              <a:rPr lang="ru-RU" dirty="0" err="1">
                <a:latin typeface="Century Gothic" panose="020B0502020202020204" pitchFamily="34" charset="0"/>
              </a:rPr>
              <a:t>Стецька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обрали</a:t>
            </a:r>
            <a:r>
              <a:rPr lang="ru-RU" dirty="0">
                <a:latin typeface="Century Gothic" panose="020B0502020202020204" pitchFamily="34" charset="0"/>
              </a:rPr>
              <a:t> головою Державного </a:t>
            </a:r>
            <a:r>
              <a:rPr lang="ru-RU" dirty="0" err="1">
                <a:latin typeface="Century Gothic" panose="020B0502020202020204" pitchFamily="34" charset="0"/>
              </a:rPr>
              <a:t>правління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сформував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Крайове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правління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Відразу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проголошення</a:t>
            </a:r>
            <a:r>
              <a:rPr lang="ru-RU" dirty="0">
                <a:latin typeface="Century Gothic" panose="020B0502020202020204" pitchFamily="34" charset="0"/>
              </a:rPr>
              <a:t> Акта </a:t>
            </a:r>
            <a:r>
              <a:rPr lang="ru-RU" dirty="0" err="1">
                <a:latin typeface="Century Gothic" panose="020B0502020202020204" pitchFamily="34" charset="0"/>
              </a:rPr>
              <a:t>почалося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створення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відповідних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влади</a:t>
            </a:r>
            <a:endParaRPr lang="ru-RU" i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97" y="666930"/>
            <a:ext cx="3564858" cy="509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1064" y="6146595"/>
            <a:ext cx="401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Акт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відновлення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968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>
                <a:latin typeface="Century Gothic" panose="020B0502020202020204" pitchFamily="34" charset="0"/>
              </a:rPr>
              <a:t>Сподіваючись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підтримку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Німеччини</a:t>
            </a:r>
            <a:r>
              <a:rPr lang="ru-RU" dirty="0">
                <a:latin typeface="Century Gothic" panose="020B0502020202020204" pitchFamily="34" charset="0"/>
              </a:rPr>
              <a:t>, ОУН(М) </a:t>
            </a:r>
            <a:r>
              <a:rPr lang="ru-RU" dirty="0" err="1">
                <a:latin typeface="Century Gothic" panose="020B0502020202020204" pitchFamily="34" charset="0"/>
              </a:rPr>
              <a:t>теж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спорядила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Україну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похідні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групи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 smtClean="0">
                <a:latin typeface="Century Gothic" panose="020B0502020202020204" pitchFamily="34" charset="0"/>
              </a:rPr>
              <a:t>Провідну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роль в </a:t>
            </a:r>
            <a:r>
              <a:rPr lang="ru-RU" dirty="0" err="1">
                <a:latin typeface="Century Gothic" panose="020B0502020202020204" pitchFamily="34" charset="0"/>
              </a:rPr>
              <a:t>розгортанні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діяльності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організації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відігравав</a:t>
            </a:r>
            <a:r>
              <a:rPr lang="ru-RU" dirty="0">
                <a:latin typeface="Century Gothic" panose="020B0502020202020204" pitchFamily="34" charset="0"/>
              </a:rPr>
              <a:t> заступник </a:t>
            </a:r>
            <a:r>
              <a:rPr lang="ru-RU" dirty="0" err="1">
                <a:latin typeface="Century Gothic" panose="020B0502020202020204" pitchFamily="34" charset="0"/>
              </a:rPr>
              <a:t>голови</a:t>
            </a:r>
            <a:r>
              <a:rPr lang="ru-RU" dirty="0">
                <a:latin typeface="Century Gothic" panose="020B0502020202020204" pitchFamily="34" charset="0"/>
              </a:rPr>
              <a:t> проводу ОУН(М) О. </a:t>
            </a:r>
            <a:r>
              <a:rPr lang="ru-RU" dirty="0" err="1">
                <a:latin typeface="Century Gothic" panose="020B0502020202020204" pitchFamily="34" charset="0"/>
              </a:rPr>
              <a:t>Кандиба-Ольжич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5 </a:t>
            </a:r>
            <a:r>
              <a:rPr lang="ru-RU" dirty="0" err="1">
                <a:latin typeface="Century Gothic" panose="020B0502020202020204" pitchFamily="34" charset="0"/>
              </a:rPr>
              <a:t>жовтня</a:t>
            </a:r>
            <a:r>
              <a:rPr lang="ru-RU" dirty="0">
                <a:latin typeface="Century Gothic" panose="020B0502020202020204" pitchFamily="34" charset="0"/>
              </a:rPr>
              <a:t> 1941 р. в </a:t>
            </a:r>
            <a:r>
              <a:rPr lang="ru-RU" dirty="0" err="1">
                <a:latin typeface="Century Gothic" panose="020B0502020202020204" pitchFamily="34" charset="0"/>
              </a:rPr>
              <a:t>Києві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відкрилися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установчі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збори</a:t>
            </a:r>
            <a:r>
              <a:rPr lang="ru-RU" dirty="0">
                <a:latin typeface="Century Gothic" panose="020B0502020202020204" pitchFamily="34" charset="0"/>
              </a:rPr>
              <a:t>, на </a:t>
            </a:r>
            <a:r>
              <a:rPr lang="ru-RU" dirty="0" err="1">
                <a:latin typeface="Century Gothic" panose="020B0502020202020204" pitchFamily="34" charset="0"/>
              </a:rPr>
              <a:t>яких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обрали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Національну</a:t>
            </a:r>
            <a:r>
              <a:rPr lang="ru-RU" dirty="0">
                <a:latin typeface="Century Gothic" panose="020B0502020202020204" pitchFamily="34" charset="0"/>
              </a:rPr>
              <a:t> Раду (</a:t>
            </a:r>
            <a:r>
              <a:rPr lang="ru-RU" dirty="0" err="1">
                <a:latin typeface="Century Gothic" panose="020B0502020202020204" pitchFamily="34" charset="0"/>
              </a:rPr>
              <a:t>УНРаду</a:t>
            </a:r>
            <a:r>
              <a:rPr lang="ru-RU" dirty="0">
                <a:latin typeface="Century Gothic" panose="020B0502020202020204" pitchFamily="34" charset="0"/>
              </a:rPr>
              <a:t>) на </a:t>
            </a:r>
            <a:r>
              <a:rPr lang="ru-RU" dirty="0" err="1">
                <a:latin typeface="Century Gothic" panose="020B0502020202020204" pitchFamily="34" charset="0"/>
              </a:rPr>
              <a:t>чолі</a:t>
            </a:r>
            <a:r>
              <a:rPr lang="ru-RU" dirty="0">
                <a:latin typeface="Century Gothic" panose="020B0502020202020204" pitchFamily="34" charset="0"/>
              </a:rPr>
              <a:t> з М. </a:t>
            </a:r>
            <a:r>
              <a:rPr lang="ru-RU" dirty="0" err="1">
                <a:latin typeface="Century Gothic" panose="020B0502020202020204" pitchFamily="34" charset="0"/>
              </a:rPr>
              <a:t>Величковським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Почались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арешти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активістів</a:t>
            </a:r>
            <a:r>
              <a:rPr lang="ru-RU" dirty="0">
                <a:latin typeface="Century Gothic" panose="020B0502020202020204" pitchFamily="34" charset="0"/>
              </a:rPr>
              <a:t> ОУН та </a:t>
            </a:r>
            <a:r>
              <a:rPr lang="ru-RU" dirty="0" err="1">
                <a:latin typeface="Century Gothic" panose="020B0502020202020204" pitchFamily="34" charset="0"/>
              </a:rPr>
              <a:t>активістів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місцевих</a:t>
            </a:r>
            <a:r>
              <a:rPr lang="ru-RU" dirty="0">
                <a:latin typeface="Century Gothic" panose="020B0502020202020204" pitchFamily="34" charset="0"/>
              </a:rPr>
              <a:t> рад. </a:t>
            </a:r>
            <a:r>
              <a:rPr lang="ru-RU" dirty="0" err="1">
                <a:latin typeface="Century Gothic" panose="020B0502020202020204" pitchFamily="34" charset="0"/>
              </a:rPr>
              <a:t>Частину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їх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стратили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Бабиному</a:t>
            </a:r>
            <a:r>
              <a:rPr lang="ru-RU" dirty="0">
                <a:latin typeface="Century Gothic" panose="020B0502020202020204" pitchFamily="34" charset="0"/>
              </a:rPr>
              <a:t> Яру, </a:t>
            </a:r>
            <a:r>
              <a:rPr lang="ru-RU" dirty="0" err="1">
                <a:latin typeface="Century Gothic" panose="020B0502020202020204" pitchFamily="34" charset="0"/>
              </a:rPr>
              <a:t>зокрема</a:t>
            </a:r>
            <a:r>
              <a:rPr lang="ru-RU" dirty="0">
                <a:latin typeface="Century Gothic" panose="020B0502020202020204" pitchFamily="34" charset="0"/>
              </a:rPr>
              <a:t> О. </a:t>
            </a:r>
            <a:r>
              <a:rPr lang="ru-RU" dirty="0" err="1">
                <a:latin typeface="Century Gothic" panose="020B0502020202020204" pitchFamily="34" charset="0"/>
              </a:rPr>
              <a:t>Телігу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Century Gothic" panose="020B0502020202020204" pitchFamily="34" charset="0"/>
              </a:rPr>
              <a:t>Львівську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УНРаду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очолював</a:t>
            </a:r>
            <a:r>
              <a:rPr lang="ru-RU" dirty="0">
                <a:latin typeface="Century Gothic" panose="020B0502020202020204" pitchFamily="34" charset="0"/>
              </a:rPr>
              <a:t> К. </a:t>
            </a:r>
            <a:r>
              <a:rPr lang="ru-RU" dirty="0" err="1">
                <a:latin typeface="Century Gothic" panose="020B0502020202020204" pitchFamily="34" charset="0"/>
              </a:rPr>
              <a:t>Левицький</a:t>
            </a:r>
            <a:r>
              <a:rPr lang="ru-RU" dirty="0">
                <a:latin typeface="Century Gothic" panose="020B0502020202020204" pitchFamily="34" charset="0"/>
              </a:rPr>
              <a:t>, а з листопада 1941 р. — А. </a:t>
            </a:r>
            <a:r>
              <a:rPr lang="ru-RU" dirty="0" err="1">
                <a:latin typeface="Century Gothic" panose="020B0502020202020204" pitchFamily="34" charset="0"/>
              </a:rPr>
              <a:t>Шептицький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Останній</a:t>
            </a:r>
            <a:r>
              <a:rPr lang="ru-RU" dirty="0">
                <a:latin typeface="Century Gothic" panose="020B0502020202020204" pitchFamily="34" charset="0"/>
              </a:rPr>
              <a:t> у лютому 1942 р. </a:t>
            </a:r>
            <a:r>
              <a:rPr lang="ru-RU" dirty="0" err="1">
                <a:latin typeface="Century Gothic" panose="020B0502020202020204" pitchFamily="34" charset="0"/>
              </a:rPr>
              <a:t>надіслав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Берліна</a:t>
            </a:r>
            <a:r>
              <a:rPr lang="ru-RU" dirty="0">
                <a:latin typeface="Century Gothic" panose="020B0502020202020204" pitchFamily="34" charset="0"/>
              </a:rPr>
              <a:t> меморандум з приводу геноциду </a:t>
            </a:r>
            <a:r>
              <a:rPr lang="ru-RU" dirty="0" err="1">
                <a:latin typeface="Century Gothic" panose="020B0502020202020204" pitchFamily="34" charset="0"/>
              </a:rPr>
              <a:t>євреїв</a:t>
            </a:r>
            <a:r>
              <a:rPr lang="ru-RU" dirty="0">
                <a:latin typeface="Century Gothic" panose="020B0502020202020204" pitchFamily="34" charset="0"/>
              </a:rPr>
              <a:t>, а </a:t>
            </a:r>
            <a:r>
              <a:rPr lang="ru-RU" dirty="0" err="1">
                <a:latin typeface="Century Gothic" panose="020B0502020202020204" pitchFamily="34" charset="0"/>
              </a:rPr>
              <a:t>також</a:t>
            </a:r>
            <a:r>
              <a:rPr lang="ru-RU" dirty="0">
                <a:latin typeface="Century Gothic" panose="020B0502020202020204" pitchFamily="34" charset="0"/>
              </a:rPr>
              <a:t> заявив про права </a:t>
            </a:r>
            <a:r>
              <a:rPr lang="ru-RU" dirty="0" err="1">
                <a:latin typeface="Century Gothic" panose="020B0502020202020204" pitchFamily="34" charset="0"/>
              </a:rPr>
              <a:t>українців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власну</a:t>
            </a:r>
            <a:r>
              <a:rPr lang="ru-RU" dirty="0">
                <a:latin typeface="Century Gothic" panose="020B0502020202020204" pitchFamily="34" charset="0"/>
              </a:rPr>
              <a:t> державу.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1942 </a:t>
            </a:r>
            <a:r>
              <a:rPr lang="ru-RU" dirty="0">
                <a:latin typeface="Century Gothic" panose="020B0502020202020204" pitchFamily="34" charset="0"/>
              </a:rPr>
              <a:t>р. </a:t>
            </a:r>
            <a:r>
              <a:rPr lang="ru-RU" dirty="0" err="1">
                <a:latin typeface="Century Gothic" panose="020B0502020202020204" pitchFamily="34" charset="0"/>
              </a:rPr>
              <a:t>Серед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політичних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військових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угруповань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претендували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першість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протистоянні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окупантами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була</a:t>
            </a:r>
            <a:r>
              <a:rPr lang="ru-RU" dirty="0">
                <a:latin typeface="Century Gothic" panose="020B0502020202020204" pitchFamily="34" charset="0"/>
              </a:rPr>
              <a:t> «</a:t>
            </a:r>
            <a:r>
              <a:rPr lang="ru-RU" dirty="0" err="1">
                <a:latin typeface="Century Gothic" panose="020B0502020202020204" pitchFamily="34" charset="0"/>
              </a:rPr>
              <a:t>Поліська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Січ</a:t>
            </a:r>
            <a:r>
              <a:rPr lang="ru-RU" dirty="0">
                <a:latin typeface="Century Gothic" panose="020B0502020202020204" pitchFamily="34" charset="0"/>
              </a:rPr>
              <a:t>» </a:t>
            </a:r>
            <a:r>
              <a:rPr lang="ru-RU" dirty="0" err="1">
                <a:latin typeface="Century Gothic" panose="020B0502020202020204" pitchFamily="34" charset="0"/>
              </a:rPr>
              <a:t>під</a:t>
            </a:r>
            <a:r>
              <a:rPr lang="ru-RU" dirty="0">
                <a:latin typeface="Century Gothic" panose="020B0502020202020204" pitchFamily="34" charset="0"/>
              </a:rPr>
              <a:t> проводом Тараса </a:t>
            </a:r>
            <a:r>
              <a:rPr lang="ru-RU" dirty="0" err="1">
                <a:latin typeface="Century Gothic" panose="020B0502020202020204" pitchFamily="34" charset="0"/>
              </a:rPr>
              <a:t>Боровця</a:t>
            </a:r>
            <a:r>
              <a:rPr lang="ru-RU" dirty="0">
                <a:latin typeface="Century Gothic" panose="020B0502020202020204" pitchFamily="34" charset="0"/>
              </a:rPr>
              <a:t> (Тарас Бульба</a:t>
            </a:r>
            <a:r>
              <a:rPr lang="ru-RU" dirty="0" smtClean="0">
                <a:latin typeface="Century Gothic" panose="020B0502020202020204" pitchFamily="34" charset="0"/>
              </a:rPr>
              <a:t>). </a:t>
            </a:r>
            <a:r>
              <a:rPr lang="ru-RU" dirty="0">
                <a:latin typeface="Century Gothic" panose="020B0502020202020204" pitchFamily="34" charset="0"/>
              </a:rPr>
              <a:t>Але </a:t>
            </a:r>
            <a:r>
              <a:rPr lang="ru-RU" dirty="0" err="1">
                <a:latin typeface="Century Gothic" panose="020B0502020202020204" pitchFamily="34" charset="0"/>
              </a:rPr>
              <a:t>наприкінці</a:t>
            </a:r>
            <a:r>
              <a:rPr lang="ru-RU" dirty="0">
                <a:latin typeface="Century Gothic" panose="020B0502020202020204" pitchFamily="34" charset="0"/>
              </a:rPr>
              <a:t> 1941 р. </a:t>
            </a:r>
            <a:r>
              <a:rPr lang="ru-RU" dirty="0" err="1">
                <a:latin typeface="Century Gothic" panose="020B0502020202020204" pitchFamily="34" charset="0"/>
              </a:rPr>
              <a:t>нацисти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ліквідовують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формування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Боровця</a:t>
            </a:r>
            <a:r>
              <a:rPr lang="ru-RU" dirty="0" smtClean="0">
                <a:latin typeface="Century Gothic" panose="020B0502020202020204" pitchFamily="34" charset="0"/>
              </a:rPr>
              <a:t> . 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На </a:t>
            </a:r>
            <a:r>
              <a:rPr lang="ru-RU" dirty="0">
                <a:latin typeface="Century Gothic" panose="020B0502020202020204" pitchFamily="34" charset="0"/>
              </a:rPr>
              <a:t>початок 1943 р. </a:t>
            </a:r>
            <a:r>
              <a:rPr lang="ru-RU" dirty="0" err="1">
                <a:latin typeface="Century Gothic" panose="020B0502020202020204" pitchFamily="34" charset="0"/>
              </a:rPr>
              <a:t>серед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всіх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партій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організацій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легальну</a:t>
            </a:r>
            <a:r>
              <a:rPr lang="ru-RU" dirty="0">
                <a:latin typeface="Century Gothic" panose="020B0502020202020204" pitchFamily="34" charset="0"/>
              </a:rPr>
              <a:t> роботу </a:t>
            </a:r>
            <a:r>
              <a:rPr lang="ru-RU" dirty="0" err="1">
                <a:latin typeface="Century Gothic" panose="020B0502020202020204" pitchFamily="34" charset="0"/>
              </a:rPr>
              <a:t>продовжував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лише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Український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центральний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комітет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його</a:t>
            </a:r>
            <a:r>
              <a:rPr lang="ru-RU" dirty="0">
                <a:latin typeface="Century Gothic" panose="020B0502020202020204" pitchFamily="34" charset="0"/>
              </a:rPr>
              <a:t> створили у </a:t>
            </a:r>
            <a:r>
              <a:rPr lang="ru-RU" dirty="0" err="1">
                <a:latin typeface="Century Gothic" panose="020B0502020202020204" pitchFamily="34" charset="0"/>
              </a:rPr>
              <a:t>Кракові</a:t>
            </a:r>
            <a:r>
              <a:rPr lang="ru-RU" dirty="0">
                <a:latin typeface="Century Gothic" panose="020B0502020202020204" pitchFamily="34" charset="0"/>
              </a:rPr>
              <a:t> в 1940 р. на </a:t>
            </a:r>
            <a:r>
              <a:rPr lang="ru-RU" dirty="0" err="1">
                <a:latin typeface="Century Gothic" panose="020B0502020202020204" pitchFamily="34" charset="0"/>
              </a:rPr>
              <a:t>чолі</a:t>
            </a:r>
            <a:r>
              <a:rPr lang="ru-RU" dirty="0">
                <a:latin typeface="Century Gothic" panose="020B0502020202020204" pitchFamily="34" charset="0"/>
              </a:rPr>
              <a:t> з В. </a:t>
            </a:r>
            <a:r>
              <a:rPr lang="ru-RU" dirty="0" err="1">
                <a:latin typeface="Century Gothic" panose="020B0502020202020204" pitchFamily="34" charset="0"/>
              </a:rPr>
              <a:t>Кубійовичем</a:t>
            </a:r>
            <a:r>
              <a:rPr lang="ru-RU" dirty="0">
                <a:latin typeface="Century Gothic" panose="020B0502020202020204" pitchFamily="34" charset="0"/>
              </a:rPr>
              <a:t>. На початку 1944 р. </a:t>
            </a:r>
            <a:r>
              <a:rPr lang="ru-RU" dirty="0" err="1">
                <a:latin typeface="Century Gothic" panose="020B0502020202020204" pitchFamily="34" charset="0"/>
              </a:rPr>
              <a:t>гітлерівці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здійснили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ще</a:t>
            </a:r>
            <a:r>
              <a:rPr lang="ru-RU" dirty="0">
                <a:latin typeface="Century Gothic" panose="020B0502020202020204" pitchFamily="34" charset="0"/>
              </a:rPr>
              <a:t> одну </a:t>
            </a:r>
            <a:r>
              <a:rPr lang="ru-RU" dirty="0" err="1">
                <a:latin typeface="Century Gothic" panose="020B0502020202020204" pitchFamily="34" charset="0"/>
              </a:rPr>
              <a:t>хвилю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арештів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Так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ув’язнені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провідники</a:t>
            </a:r>
            <a:r>
              <a:rPr lang="ru-RU" dirty="0">
                <a:latin typeface="Century Gothic" panose="020B0502020202020204" pitchFamily="34" charset="0"/>
              </a:rPr>
              <a:t> ОУН(М): А. Мельник, О. </a:t>
            </a:r>
            <a:r>
              <a:rPr lang="ru-RU" dirty="0" err="1">
                <a:latin typeface="Century Gothic" panose="020B0502020202020204" pitchFamily="34" charset="0"/>
              </a:rPr>
              <a:t>Кандиба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Ольжич</a:t>
            </a:r>
            <a:r>
              <a:rPr lang="ru-RU" dirty="0">
                <a:latin typeface="Century Gothic" panose="020B0502020202020204" pitchFamily="34" charset="0"/>
              </a:rPr>
              <a:t>) та </a:t>
            </a:r>
            <a:r>
              <a:rPr lang="ru-RU" dirty="0" err="1">
                <a:latin typeface="Century Gothic" panose="020B0502020202020204" pitchFamily="34" charset="0"/>
              </a:rPr>
              <a:t>ін</a:t>
            </a:r>
            <a:r>
              <a:rPr lang="ru-RU" dirty="0">
                <a:latin typeface="Century Gothic" panose="020B0502020202020204" pitchFamily="34" charset="0"/>
              </a:rPr>
              <a:t>. Таким чином, </a:t>
            </a:r>
            <a:r>
              <a:rPr lang="ru-RU" dirty="0" err="1">
                <a:latin typeface="Century Gothic" panose="020B0502020202020204" pitchFamily="34" charset="0"/>
              </a:rPr>
              <a:t>нацистська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окупаційна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політика</a:t>
            </a:r>
            <a:r>
              <a:rPr lang="ru-RU" dirty="0">
                <a:latin typeface="Century Gothic" panose="020B0502020202020204" pitchFamily="34" charset="0"/>
              </a:rPr>
              <a:t> не </a:t>
            </a:r>
            <a:r>
              <a:rPr lang="ru-RU" dirty="0" err="1">
                <a:latin typeface="Century Gothic" panose="020B0502020202020204" pitchFamily="34" charset="0"/>
              </a:rPr>
              <a:t>полишила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українству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іншого</a:t>
            </a:r>
            <a:r>
              <a:rPr lang="ru-RU" dirty="0">
                <a:latin typeface="Century Gothic" panose="020B0502020202020204" pitchFamily="34" charset="0"/>
              </a:rPr>
              <a:t> шляху, </a:t>
            </a:r>
            <a:r>
              <a:rPr lang="ru-RU" dirty="0" err="1">
                <a:latin typeface="Century Gothic" panose="020B0502020202020204" pitchFamily="34" charset="0"/>
              </a:rPr>
              <a:t>ніж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збройна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боротьба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2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2189" y="240631"/>
            <a:ext cx="4026569" cy="7539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Century Gothic" panose="020B0502020202020204" pitchFamily="34" charset="0"/>
              </a:rPr>
              <a:t>Висновки: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4" y="1292118"/>
            <a:ext cx="11416146" cy="526297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22 </a:t>
            </a:r>
            <a:r>
              <a:rPr lang="ru-RU" sz="2400" dirty="0" err="1">
                <a:latin typeface="Century Gothic" panose="020B0502020202020204" pitchFamily="34" charset="0"/>
              </a:rPr>
              <a:t>червня</a:t>
            </a:r>
            <a:r>
              <a:rPr lang="ru-RU" sz="2400" dirty="0">
                <a:latin typeface="Century Gothic" panose="020B0502020202020204" pitchFamily="34" charset="0"/>
              </a:rPr>
              <a:t> 1941 р. </a:t>
            </a:r>
            <a:r>
              <a:rPr lang="ru-RU" sz="2400" dirty="0" err="1">
                <a:latin typeface="Century Gothic" panose="020B0502020202020204" pitchFamily="34" charset="0"/>
              </a:rPr>
              <a:t>нацистська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Німеччина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здійснила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напад</a:t>
            </a:r>
            <a:r>
              <a:rPr lang="ru-RU" sz="2400" dirty="0">
                <a:latin typeface="Century Gothic" panose="020B0502020202020204" pitchFamily="34" charset="0"/>
              </a:rPr>
              <a:t> на СРСР. На </a:t>
            </a:r>
            <a:r>
              <a:rPr lang="ru-RU" sz="2400" dirty="0" err="1">
                <a:latin typeface="Century Gothic" panose="020B0502020202020204" pitchFamily="34" charset="0"/>
              </a:rPr>
              <a:t>території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України</a:t>
            </a:r>
            <a:r>
              <a:rPr lang="ru-RU" sz="2400" dirty="0">
                <a:latin typeface="Century Gothic" panose="020B0502020202020204" pitchFamily="34" charset="0"/>
              </a:rPr>
              <a:t> наступала </a:t>
            </a:r>
            <a:r>
              <a:rPr lang="ru-RU" sz="2400" dirty="0" err="1">
                <a:latin typeface="Century Gothic" panose="020B0502020202020204" pitchFamily="34" charset="0"/>
              </a:rPr>
              <a:t>група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армій</a:t>
            </a:r>
            <a:r>
              <a:rPr lang="ru-RU" sz="2400" dirty="0">
                <a:latin typeface="Century Gothic" panose="020B0502020202020204" pitchFamily="34" charset="0"/>
              </a:rPr>
              <a:t> «</a:t>
            </a:r>
            <a:r>
              <a:rPr lang="ru-RU" sz="2400" dirty="0" err="1">
                <a:latin typeface="Century Gothic" panose="020B0502020202020204" pitchFamily="34" charset="0"/>
              </a:rPr>
              <a:t>Південь</a:t>
            </a:r>
            <a:r>
              <a:rPr lang="ru-RU" sz="2400" dirty="0">
                <a:latin typeface="Century Gothic" panose="020B0502020202020204" pitchFamily="34" charset="0"/>
              </a:rPr>
              <a:t>».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r>
              <a:rPr lang="ru-RU" sz="2400" dirty="0" err="1" smtClean="0">
                <a:latin typeface="Century Gothic" panose="020B0502020202020204" pitchFamily="34" charset="0"/>
              </a:rPr>
              <a:t>Червона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армія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хоча</a:t>
            </a:r>
            <a:r>
              <a:rPr lang="ru-RU" sz="2400" dirty="0">
                <a:latin typeface="Century Gothic" panose="020B0502020202020204" pitchFamily="34" charset="0"/>
              </a:rPr>
              <a:t> й мала </a:t>
            </a:r>
            <a:r>
              <a:rPr lang="ru-RU" sz="2400" dirty="0" err="1">
                <a:latin typeface="Century Gothic" panose="020B0502020202020204" pitchFamily="34" charset="0"/>
              </a:rPr>
              <a:t>перевагу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зазнала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нищівної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поразки</a:t>
            </a:r>
            <a:r>
              <a:rPr lang="ru-RU" sz="2400" dirty="0">
                <a:latin typeface="Century Gothic" panose="020B0502020202020204" pitchFamily="34" charset="0"/>
              </a:rPr>
              <a:t>. Лише </a:t>
            </a:r>
            <a:r>
              <a:rPr lang="ru-RU" sz="2400" dirty="0" err="1">
                <a:latin typeface="Century Gothic" panose="020B0502020202020204" pitchFamily="34" charset="0"/>
              </a:rPr>
              <a:t>героїзм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рядових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бійців</a:t>
            </a:r>
            <a:r>
              <a:rPr lang="ru-RU" sz="2400" dirty="0">
                <a:latin typeface="Century Gothic" panose="020B0502020202020204" pitchFamily="34" charset="0"/>
              </a:rPr>
              <a:t> не дав нацистам </a:t>
            </a:r>
            <a:r>
              <a:rPr lang="ru-RU" sz="2400" dirty="0" err="1">
                <a:latin typeface="Century Gothic" panose="020B0502020202020204" pitchFamily="34" charset="0"/>
              </a:rPr>
              <a:t>реалізувати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своїх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планів</a:t>
            </a:r>
            <a:r>
              <a:rPr lang="ru-RU" sz="2400" dirty="0"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latin typeface="Century Gothic" panose="020B0502020202020204" pitchFamily="34" charset="0"/>
              </a:rPr>
              <a:t>Бліцкриг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провалився</a:t>
            </a:r>
            <a:r>
              <a:rPr lang="ru-RU" sz="2400" dirty="0">
                <a:latin typeface="Century Gothic" panose="020B0502020202020204" pitchFamily="34" charset="0"/>
              </a:rPr>
              <a:t>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</a:rPr>
              <a:t>22 </a:t>
            </a:r>
            <a:r>
              <a:rPr lang="ru-RU" sz="2400" dirty="0" err="1">
                <a:latin typeface="Century Gothic" panose="020B0502020202020204" pitchFamily="34" charset="0"/>
              </a:rPr>
              <a:t>липня</a:t>
            </a:r>
            <a:r>
              <a:rPr lang="ru-RU" sz="2400" dirty="0">
                <a:latin typeface="Century Gothic" panose="020B0502020202020204" pitchFamily="34" charset="0"/>
              </a:rPr>
              <a:t> 1942 р. </a:t>
            </a:r>
            <a:r>
              <a:rPr lang="ru-RU" sz="2400" dirty="0" err="1">
                <a:latin typeface="Century Gothic" panose="020B0502020202020204" pitchFamily="34" charset="0"/>
              </a:rPr>
              <a:t>гітлерівці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повністю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захопили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територію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України</a:t>
            </a:r>
            <a:r>
              <a:rPr lang="ru-RU" sz="2400" dirty="0">
                <a:latin typeface="Century Gothic" panose="020B0502020202020204" pitchFamily="34" charset="0"/>
              </a:rPr>
              <a:t>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</a:rPr>
              <a:t>Початок </a:t>
            </a:r>
            <a:r>
              <a:rPr lang="ru-RU" sz="2400" dirty="0" err="1">
                <a:latin typeface="Century Gothic" panose="020B0502020202020204" pitchFamily="34" charset="0"/>
              </a:rPr>
              <a:t>війни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між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Німеччиною</a:t>
            </a:r>
            <a:r>
              <a:rPr lang="ru-RU" sz="2400" dirty="0">
                <a:latin typeface="Century Gothic" panose="020B0502020202020204" pitchFamily="34" charset="0"/>
              </a:rPr>
              <a:t> та СРСР </a:t>
            </a:r>
            <a:r>
              <a:rPr lang="ru-RU" sz="2400" dirty="0" err="1">
                <a:latin typeface="Century Gothic" panose="020B0502020202020204" pitchFamily="34" charset="0"/>
              </a:rPr>
              <a:t>намагалися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використати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українські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політичні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сили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що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виступали</a:t>
            </a:r>
            <a:r>
              <a:rPr lang="ru-RU" sz="2400" dirty="0">
                <a:latin typeface="Century Gothic" panose="020B0502020202020204" pitchFamily="34" charset="0"/>
              </a:rPr>
              <a:t> за </a:t>
            </a:r>
            <a:r>
              <a:rPr lang="ru-RU" sz="2400" dirty="0" err="1">
                <a:latin typeface="Century Gothic" panose="020B0502020202020204" pitchFamily="34" charset="0"/>
              </a:rPr>
              <a:t>незалежність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України</a:t>
            </a:r>
            <a:r>
              <a:rPr lang="ru-RU" sz="2400" dirty="0">
                <a:latin typeface="Century Gothic" panose="020B0502020202020204" pitchFamily="34" charset="0"/>
              </a:rPr>
              <a:t>. ЗО </a:t>
            </a:r>
            <a:r>
              <a:rPr lang="ru-RU" sz="2400" dirty="0" err="1">
                <a:latin typeface="Century Gothic" panose="020B0502020202020204" pitchFamily="34" charset="0"/>
              </a:rPr>
              <a:t>червня</a:t>
            </a:r>
            <a:r>
              <a:rPr lang="ru-RU" sz="2400" dirty="0">
                <a:latin typeface="Century Gothic" panose="020B0502020202020204" pitchFamily="34" charset="0"/>
              </a:rPr>
              <a:t> 1941 р. ОУН(Б) у </a:t>
            </a:r>
            <a:r>
              <a:rPr lang="ru-RU" sz="2400" dirty="0" err="1">
                <a:latin typeface="Century Gothic" panose="020B0502020202020204" pitchFamily="34" charset="0"/>
              </a:rPr>
              <a:t>Львові</a:t>
            </a:r>
            <a:r>
              <a:rPr lang="ru-RU" sz="2400" dirty="0">
                <a:latin typeface="Century Gothic" panose="020B0502020202020204" pitchFamily="34" charset="0"/>
              </a:rPr>
              <a:t> проголосила Акт </a:t>
            </a:r>
            <a:r>
              <a:rPr lang="ru-RU" sz="2400" dirty="0" err="1">
                <a:latin typeface="Century Gothic" panose="020B0502020202020204" pitchFamily="34" charset="0"/>
              </a:rPr>
              <a:t>відновлення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Української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держави</a:t>
            </a:r>
            <a:r>
              <a:rPr lang="ru-RU" sz="2400" dirty="0">
                <a:latin typeface="Century Gothic" panose="020B0502020202020204" pitchFamily="34" charset="0"/>
              </a:rPr>
              <a:t>. Але </a:t>
            </a:r>
            <a:r>
              <a:rPr lang="ru-RU" sz="2400" dirty="0" err="1">
                <a:latin typeface="Century Gothic" panose="020B0502020202020204" pitchFamily="34" charset="0"/>
              </a:rPr>
              <a:t>репресії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проти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українського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руху</a:t>
            </a:r>
            <a:r>
              <a:rPr lang="ru-RU" sz="2400" dirty="0">
                <a:latin typeface="Century Gothic" panose="020B0502020202020204" pitchFamily="34" charset="0"/>
              </a:rPr>
              <a:t> не </a:t>
            </a:r>
            <a:r>
              <a:rPr lang="ru-RU" sz="2400" dirty="0" err="1">
                <a:latin typeface="Century Gothic" panose="020B0502020202020204" pitchFamily="34" charset="0"/>
              </a:rPr>
              <a:t>залишили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іншого</a:t>
            </a:r>
            <a:r>
              <a:rPr lang="ru-RU" sz="2400" dirty="0">
                <a:latin typeface="Century Gothic" panose="020B0502020202020204" pitchFamily="34" charset="0"/>
              </a:rPr>
              <a:t> шляху </a:t>
            </a:r>
            <a:r>
              <a:rPr lang="ru-RU" sz="2400" dirty="0" err="1">
                <a:latin typeface="Century Gothic" panose="020B0502020202020204" pitchFamily="34" charset="0"/>
              </a:rPr>
              <a:t>боротьби</a:t>
            </a:r>
            <a:r>
              <a:rPr lang="ru-RU" sz="2400" dirty="0">
                <a:latin typeface="Century Gothic" panose="020B0502020202020204" pitchFamily="34" charset="0"/>
              </a:rPr>
              <a:t>, як </a:t>
            </a:r>
            <a:r>
              <a:rPr lang="ru-RU" sz="2400" dirty="0" err="1">
                <a:latin typeface="Century Gothic" panose="020B0502020202020204" pitchFamily="34" charset="0"/>
              </a:rPr>
              <a:t>обернути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зброю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проти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окупантів</a:t>
            </a:r>
            <a:r>
              <a:rPr lang="ru-RU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7936" y="124690"/>
            <a:ext cx="2691684" cy="6568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entury Gothic" panose="020B0502020202020204" pitchFamily="34" charset="0"/>
              </a:rPr>
              <a:t>План: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089" y="124691"/>
            <a:ext cx="2691684" cy="6568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Century Gothic" panose="020B0502020202020204" pitchFamily="34" charset="0"/>
              </a:rPr>
              <a:t>Дати</a:t>
            </a:r>
            <a:r>
              <a:rPr lang="uk-UA" sz="2400" b="1" dirty="0">
                <a:latin typeface="Century Gothic" panose="020B0502020202020204" pitchFamily="34" charset="0"/>
              </a:rPr>
              <a:t> </a:t>
            </a:r>
            <a:r>
              <a:rPr lang="uk-UA" sz="2400" b="1" dirty="0" smtClean="0">
                <a:latin typeface="Century Gothic" panose="020B0502020202020204" pitchFamily="34" charset="0"/>
              </a:rPr>
              <a:t>і терміни </a:t>
            </a:r>
            <a:r>
              <a:rPr lang="ru-RU" sz="2400" b="1" dirty="0" smtClean="0">
                <a:latin typeface="Century Gothic" panose="020B0502020202020204" pitchFamily="34" charset="0"/>
              </a:rPr>
              <a:t>: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193" y="1013795"/>
            <a:ext cx="5355625" cy="5509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Початок </a:t>
            </a:r>
            <a:r>
              <a:rPr lang="ru-RU" sz="2400" dirty="0" err="1" smtClean="0">
                <a:latin typeface="Century Gothic" panose="020B0502020202020204" pitchFamily="34" charset="0"/>
              </a:rPr>
              <a:t>німецько-радянської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війни</a:t>
            </a:r>
            <a:r>
              <a:rPr lang="ru-RU" sz="2400" dirty="0" smtClean="0">
                <a:latin typeface="Century Gothic" panose="020B0502020202020204" pitchFamily="34" charset="0"/>
              </a:rPr>
              <a:t>. </a:t>
            </a:r>
            <a:r>
              <a:rPr lang="ru-RU" sz="2400" dirty="0" err="1" smtClean="0">
                <a:latin typeface="Century Gothic" panose="020B0502020202020204" pitchFamily="34" charset="0"/>
              </a:rPr>
              <a:t>Поразки</a:t>
            </a:r>
            <a:r>
              <a:rPr lang="ru-RU" sz="2400" dirty="0" smtClean="0">
                <a:latin typeface="Century Gothic" panose="020B0502020202020204" pitchFamily="34" charset="0"/>
              </a:rPr>
              <a:t> і </a:t>
            </a:r>
            <a:r>
              <a:rPr lang="ru-RU" sz="2400" dirty="0" err="1" smtClean="0">
                <a:latin typeface="Century Gothic" panose="020B0502020202020204" pitchFamily="34" charset="0"/>
              </a:rPr>
              <a:t>відступ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Червоної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армії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Century Gothic" panose="020B0502020202020204" pitchFamily="34" charset="0"/>
              </a:rPr>
              <a:t>Мобілізаційні</a:t>
            </a:r>
            <a:r>
              <a:rPr lang="ru-RU" sz="2400" dirty="0" smtClean="0">
                <a:latin typeface="Century Gothic" panose="020B0502020202020204" pitchFamily="34" charset="0"/>
              </a:rPr>
              <a:t> заходи та </a:t>
            </a:r>
            <a:r>
              <a:rPr lang="ru-RU" sz="2400" dirty="0" err="1" smtClean="0">
                <a:latin typeface="Century Gothic" panose="020B0502020202020204" pitchFamily="34" charset="0"/>
              </a:rPr>
              <a:t>евакуація</a:t>
            </a:r>
            <a:r>
              <a:rPr lang="ru-RU" sz="2400" dirty="0" smtClean="0">
                <a:latin typeface="Century Gothic" panose="020B0502020202020204" pitchFamily="34" charset="0"/>
              </a:rPr>
              <a:t> на </a:t>
            </a:r>
            <a:r>
              <a:rPr lang="ru-RU" sz="2400" dirty="0" err="1" smtClean="0">
                <a:latin typeface="Century Gothic" panose="020B0502020202020204" pitchFamily="34" charset="0"/>
              </a:rPr>
              <a:t>Схід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Century Gothic" panose="020B0502020202020204" pitchFamily="34" charset="0"/>
              </a:rPr>
              <a:t>Завершення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окупації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України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нацистськими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загарбниками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Century Gothic" panose="020B0502020202020204" pitchFamily="34" charset="0"/>
              </a:rPr>
              <a:t>Український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національний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рух</a:t>
            </a:r>
            <a:r>
              <a:rPr lang="ru-RU" sz="2400" dirty="0" smtClean="0">
                <a:latin typeface="Century Gothic" panose="020B0502020202020204" pitchFamily="34" charset="0"/>
              </a:rPr>
              <a:t> у 1941-1942 </a:t>
            </a:r>
            <a:r>
              <a:rPr lang="ru-RU" sz="2400" dirty="0" err="1" smtClean="0">
                <a:latin typeface="Century Gothic" panose="020B0502020202020204" pitchFamily="34" charset="0"/>
              </a:rPr>
              <a:t>рр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35782" y="1013795"/>
            <a:ext cx="5971310" cy="52629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22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червня</a:t>
            </a:r>
            <a:r>
              <a:rPr lang="ru-RU" sz="2400" b="1" dirty="0" smtClean="0">
                <a:latin typeface="Century Gothic" panose="020B0502020202020204" pitchFamily="34" charset="0"/>
              </a:rPr>
              <a:t> 1941 р</a:t>
            </a:r>
            <a:r>
              <a:rPr lang="ru-RU" sz="2400" dirty="0" smtClean="0">
                <a:latin typeface="Century Gothic" panose="020B0502020202020204" pitchFamily="34" charset="0"/>
              </a:rPr>
              <a:t>. </a:t>
            </a:r>
            <a:r>
              <a:rPr lang="ru-RU" sz="2400" dirty="0" err="1" smtClean="0">
                <a:latin typeface="Century Gothic" panose="020B0502020202020204" pitchFamily="34" charset="0"/>
              </a:rPr>
              <a:t>Німеччина</a:t>
            </a:r>
            <a:r>
              <a:rPr lang="ru-RU" sz="2400" dirty="0" smtClean="0">
                <a:latin typeface="Century Gothic" panose="020B0502020202020204" pitchFamily="34" charset="0"/>
              </a:rPr>
              <a:t> напала на СРСР.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22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липня</a:t>
            </a:r>
            <a:r>
              <a:rPr lang="ru-RU" sz="2400" b="1" dirty="0" smtClean="0">
                <a:latin typeface="Century Gothic" panose="020B0502020202020204" pitchFamily="34" charset="0"/>
              </a:rPr>
              <a:t> 1942 р</a:t>
            </a:r>
            <a:r>
              <a:rPr lang="ru-RU" sz="2400" dirty="0" smtClean="0">
                <a:latin typeface="Century Gothic" panose="020B0502020202020204" pitchFamily="34" charset="0"/>
              </a:rPr>
              <a:t>. </a:t>
            </a:r>
            <a:r>
              <a:rPr lang="ru-RU" sz="2400" dirty="0" err="1" smtClean="0">
                <a:latin typeface="Century Gothic" panose="020B0502020202020204" pitchFamily="34" charset="0"/>
              </a:rPr>
              <a:t>гітлерівці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захопили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Україну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ЗО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червня</a:t>
            </a:r>
            <a:r>
              <a:rPr lang="ru-RU" sz="2400" b="1" dirty="0" smtClean="0">
                <a:latin typeface="Century Gothic" panose="020B0502020202020204" pitchFamily="34" charset="0"/>
              </a:rPr>
              <a:t> 1941 р</a:t>
            </a:r>
            <a:r>
              <a:rPr lang="ru-RU" sz="2400" dirty="0" smtClean="0">
                <a:latin typeface="Century Gothic" panose="020B0502020202020204" pitchFamily="34" charset="0"/>
              </a:rPr>
              <a:t>. ОУН(Б) у </a:t>
            </a:r>
            <a:r>
              <a:rPr lang="ru-RU" sz="2400" dirty="0" err="1" smtClean="0">
                <a:latin typeface="Century Gothic" panose="020B0502020202020204" pitchFamily="34" charset="0"/>
              </a:rPr>
              <a:t>Львові</a:t>
            </a:r>
            <a:r>
              <a:rPr lang="ru-RU" sz="2400" dirty="0" smtClean="0">
                <a:latin typeface="Century Gothic" panose="020B0502020202020204" pitchFamily="34" charset="0"/>
              </a:rPr>
              <a:t> проголосила Акт </a:t>
            </a:r>
            <a:r>
              <a:rPr lang="ru-RU" sz="2400" dirty="0" err="1" smtClean="0">
                <a:latin typeface="Century Gothic" panose="020B0502020202020204" pitchFamily="34" charset="0"/>
              </a:rPr>
              <a:t>відновлення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Української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держави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5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липня</a:t>
            </a:r>
            <a:r>
              <a:rPr lang="ru-RU" sz="2400" b="1" dirty="0" smtClean="0">
                <a:latin typeface="Century Gothic" panose="020B0502020202020204" pitchFamily="34" charset="0"/>
              </a:rPr>
              <a:t> 1941 р </a:t>
            </a:r>
            <a:r>
              <a:rPr lang="ru-RU" sz="2400" dirty="0" smtClean="0">
                <a:latin typeface="Century Gothic" panose="020B0502020202020204" pitchFamily="34" charset="0"/>
              </a:rPr>
              <a:t>. </a:t>
            </a:r>
            <a:r>
              <a:rPr lang="ru-RU" sz="2400" dirty="0" err="1" smtClean="0">
                <a:latin typeface="Century Gothic" panose="020B0502020202020204" pitchFamily="34" charset="0"/>
              </a:rPr>
              <a:t>Київська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стратегічна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оборонна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операція</a:t>
            </a:r>
            <a:r>
              <a:rPr lang="ru-RU" sz="2400" dirty="0" smtClean="0">
                <a:latin typeface="Century Gothic" panose="020B0502020202020204" pitchFamily="34" charset="0"/>
              </a:rPr>
              <a:t>, </a:t>
            </a:r>
            <a:r>
              <a:rPr lang="ru-RU" sz="2400" dirty="0" err="1" smtClean="0">
                <a:latin typeface="Century Gothic" panose="020B0502020202020204" pitchFamily="34" charset="0"/>
              </a:rPr>
              <a:t>тривала</a:t>
            </a:r>
            <a:r>
              <a:rPr lang="ru-RU" sz="2400" dirty="0" smtClean="0">
                <a:latin typeface="Century Gothic" panose="020B0502020202020204" pitchFamily="34" charset="0"/>
              </a:rPr>
              <a:t> 83 </a:t>
            </a:r>
            <a:r>
              <a:rPr lang="ru-RU" sz="2400" dirty="0" err="1" smtClean="0">
                <a:latin typeface="Century Gothic" panose="020B0502020202020204" pitchFamily="34" charset="0"/>
              </a:rPr>
              <a:t>дні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ru-RU" sz="2400" b="1" dirty="0" err="1" smtClean="0">
                <a:latin typeface="Century Gothic" panose="020B0502020202020204" pitchFamily="34" charset="0"/>
              </a:rPr>
              <a:t>Блискавична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війна</a:t>
            </a:r>
            <a:r>
              <a:rPr lang="ru-RU" sz="2400" b="1" dirty="0" smtClean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(</a:t>
            </a:r>
            <a:r>
              <a:rPr lang="ru-RU" sz="2400" dirty="0" err="1" smtClean="0">
                <a:latin typeface="Century Gothic" panose="020B0502020202020204" pitchFamily="34" charset="0"/>
              </a:rPr>
              <a:t>бліцкриг</a:t>
            </a:r>
            <a:r>
              <a:rPr lang="ru-RU" sz="2400" dirty="0" smtClean="0">
                <a:latin typeface="Century Gothic" panose="020B0502020202020204" pitchFamily="34" charset="0"/>
              </a:rPr>
              <a:t>)- </a:t>
            </a:r>
            <a:r>
              <a:rPr lang="ru-RU" sz="2400" dirty="0" err="1" smtClean="0">
                <a:latin typeface="Century Gothic" panose="020B0502020202020204" pitchFamily="34" charset="0"/>
              </a:rPr>
              <a:t>теорія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досягнення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швидкої</a:t>
            </a:r>
            <a:r>
              <a:rPr lang="ru-RU" sz="2400" dirty="0" smtClean="0">
                <a:latin typeface="Century Gothic" panose="020B0502020202020204" pitchFamily="34" charset="0"/>
              </a:rPr>
              <a:t> перемоги у </a:t>
            </a:r>
            <a:r>
              <a:rPr lang="ru-RU" sz="2400" dirty="0" err="1" smtClean="0">
                <a:latin typeface="Century Gothic" panose="020B0502020202020204" pitchFamily="34" charset="0"/>
              </a:rPr>
              <a:t>війні</a:t>
            </a:r>
            <a:r>
              <a:rPr lang="ru-RU" sz="2400" dirty="0" smtClean="0">
                <a:latin typeface="Century Gothic" panose="020B0502020202020204" pitchFamily="34" charset="0"/>
              </a:rPr>
              <a:t>, противник </a:t>
            </a:r>
            <a:r>
              <a:rPr lang="ru-RU" sz="2400" dirty="0" err="1" smtClean="0">
                <a:latin typeface="Century Gothic" panose="020B0502020202020204" pitchFamily="34" charset="0"/>
              </a:rPr>
              <a:t>захоплений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зненацька</a:t>
            </a:r>
            <a:r>
              <a:rPr lang="ru-RU" sz="2400" dirty="0" smtClean="0">
                <a:latin typeface="Century Gothic" panose="020B0502020202020204" pitchFamily="34" charset="0"/>
              </a:rPr>
              <a:t> і не </a:t>
            </a:r>
            <a:r>
              <a:rPr lang="ru-RU" sz="2400" dirty="0" err="1" smtClean="0">
                <a:latin typeface="Century Gothic" panose="020B0502020202020204" pitchFamily="34" charset="0"/>
              </a:rPr>
              <a:t>встига</a:t>
            </a:r>
            <a:r>
              <a:rPr lang="ru-RU" sz="2400" dirty="0" err="1">
                <a:latin typeface="Century Gothic" panose="020B0502020202020204" pitchFamily="34" charset="0"/>
              </a:rPr>
              <a:t>є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розгорнути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свої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сили</a:t>
            </a:r>
            <a:r>
              <a:rPr lang="ru-RU" sz="2400" dirty="0" smtClean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9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095" y="401050"/>
            <a:ext cx="4732421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Запитання і завдання : 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74" y="1491916"/>
            <a:ext cx="8252580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1. Як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називався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план нападу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гітлерівської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Німеччина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на СРСР?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1284" y="1491916"/>
            <a:ext cx="2813591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План «</a:t>
            </a:r>
            <a:r>
              <a:rPr lang="uk-UA" sz="2000" dirty="0" err="1" smtClean="0">
                <a:latin typeface="Century Gothic" panose="020B0502020202020204" pitchFamily="34" charset="0"/>
              </a:rPr>
              <a:t>Барбаросса</a:t>
            </a:r>
            <a:r>
              <a:rPr lang="uk-UA" sz="2000" dirty="0" smtClean="0">
                <a:latin typeface="Century Gothic" panose="020B0502020202020204" pitchFamily="34" charset="0"/>
              </a:rPr>
              <a:t>»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674" y="2502213"/>
            <a:ext cx="6589418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2. Коли </a:t>
            </a:r>
            <a:r>
              <a:rPr lang="ru-RU" sz="2000" dirty="0" err="1">
                <a:latin typeface="Century Gothic" panose="020B0502020202020204" pitchFamily="34" charset="0"/>
              </a:rPr>
              <a:t>почалася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німецько-радянська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війна</a:t>
            </a:r>
            <a:r>
              <a:rPr lang="ru-RU" sz="2000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1284" y="2373521"/>
            <a:ext cx="2273379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22 </a:t>
            </a:r>
            <a:r>
              <a:rPr lang="ru-RU" sz="2000" dirty="0" err="1">
                <a:latin typeface="Century Gothic" panose="020B0502020202020204" pitchFamily="34" charset="0"/>
              </a:rPr>
              <a:t>червня</a:t>
            </a:r>
            <a:r>
              <a:rPr lang="ru-RU" sz="2000" dirty="0">
                <a:latin typeface="Century Gothic" panose="020B0502020202020204" pitchFamily="34" charset="0"/>
              </a:rPr>
              <a:t> 1941 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674" y="3512510"/>
            <a:ext cx="3958135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3. Хто був керівниками ОУН?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9254" y="3511799"/>
            <a:ext cx="3381054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С. Бандера і А. Мельник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378" y="4522096"/>
            <a:ext cx="8303876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4. Коли </a:t>
            </a:r>
            <a:r>
              <a:rPr lang="ru-RU" sz="2000" dirty="0" err="1" smtClean="0">
                <a:latin typeface="Century Gothic" panose="020B0502020202020204" pitchFamily="34" charset="0"/>
              </a:rPr>
              <a:t>розпочалася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Київська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стратегічна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оборонна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операція</a:t>
            </a:r>
            <a:r>
              <a:rPr lang="ru-RU" sz="2000" dirty="0" smtClean="0">
                <a:latin typeface="Century Gothic" panose="020B0502020202020204" pitchFamily="34" charset="0"/>
              </a:rPr>
              <a:t>?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7382" y="4522096"/>
            <a:ext cx="2007281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5 </a:t>
            </a:r>
            <a:r>
              <a:rPr lang="ru-RU" sz="2000" dirty="0" err="1">
                <a:latin typeface="Century Gothic" panose="020B0502020202020204" pitchFamily="34" charset="0"/>
              </a:rPr>
              <a:t>липня</a:t>
            </a:r>
            <a:r>
              <a:rPr lang="ru-RU" sz="2000" dirty="0">
                <a:latin typeface="Century Gothic" panose="020B0502020202020204" pitchFamily="34" charset="0"/>
              </a:rPr>
              <a:t> 1941 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378" y="5531682"/>
            <a:ext cx="2929007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5. </a:t>
            </a:r>
            <a:r>
              <a:rPr lang="ru-RU" sz="2000" dirty="0" err="1" smtClean="0">
                <a:latin typeface="Century Gothic" panose="020B0502020202020204" pitchFamily="34" charset="0"/>
              </a:rPr>
              <a:t>Що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таке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бл</a:t>
            </a:r>
            <a:r>
              <a:rPr lang="uk-UA" sz="2000" dirty="0" err="1" smtClean="0">
                <a:latin typeface="Century Gothic" panose="020B0502020202020204" pitchFamily="34" charset="0"/>
              </a:rPr>
              <a:t>іцкриг</a:t>
            </a:r>
            <a:r>
              <a:rPr lang="uk-UA" sz="2000" dirty="0" smtClean="0">
                <a:latin typeface="Century Gothic" panose="020B0502020202020204" pitchFamily="34" charset="0"/>
              </a:rPr>
              <a:t>?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18" y="5531682"/>
            <a:ext cx="2557110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entury Gothic" panose="020B0502020202020204" pitchFamily="34" charset="0"/>
              </a:rPr>
              <a:t>Блискавична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війна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504668"/>
            <a:ext cx="11352706" cy="60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2420471"/>
          </a:xfrm>
          <a:prstGeom prst="rect">
            <a:avLst/>
          </a:prstGeom>
          <a:solidFill>
            <a:schemeClr val="bg1">
              <a:lumMod val="6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  1. Початок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німецько-радянської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війни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   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Поразки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і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відступ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Червоної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армії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15" y="882316"/>
            <a:ext cx="5321541" cy="5325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95" y="2532765"/>
            <a:ext cx="6503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b="1" dirty="0" smtClean="0">
                <a:latin typeface="Century Gothic" panose="020B0502020202020204" pitchFamily="34" charset="0"/>
              </a:rPr>
              <a:t>22 </a:t>
            </a:r>
            <a:r>
              <a:rPr lang="ru-RU" sz="2000" b="1" dirty="0" err="1" smtClean="0">
                <a:latin typeface="Century Gothic" panose="020B0502020202020204" pitchFamily="34" charset="0"/>
              </a:rPr>
              <a:t>червня</a:t>
            </a:r>
            <a:r>
              <a:rPr lang="ru-RU" sz="2000" b="1" dirty="0" smtClean="0">
                <a:latin typeface="Century Gothic" panose="020B0502020202020204" pitchFamily="34" charset="0"/>
              </a:rPr>
              <a:t> 1941 р. о З -й </a:t>
            </a:r>
            <a:r>
              <a:rPr lang="ru-RU" sz="2000" b="1" dirty="0" err="1" smtClean="0">
                <a:latin typeface="Century Gothic" panose="020B0502020202020204" pitchFamily="34" charset="0"/>
              </a:rPr>
              <a:t>годині</a:t>
            </a:r>
            <a:r>
              <a:rPr lang="ru-RU" sz="2000" b="1" dirty="0" smtClean="0">
                <a:latin typeface="Century Gothic" panose="020B0502020202020204" pitchFamily="34" charset="0"/>
              </a:rPr>
              <a:t> З0 </a:t>
            </a:r>
            <a:r>
              <a:rPr lang="ru-RU" sz="2000" b="1" dirty="0" err="1" smtClean="0">
                <a:latin typeface="Century Gothic" panose="020B0502020202020204" pitchFamily="34" charset="0"/>
              </a:rPr>
              <a:t>хвилин</a:t>
            </a:r>
            <a:r>
              <a:rPr 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війська</a:t>
            </a:r>
            <a:r>
              <a:rPr lang="ru-RU" sz="2000" dirty="0" smtClean="0">
                <a:latin typeface="Century Gothic" panose="020B0502020202020204" pitchFamily="34" charset="0"/>
              </a:rPr>
              <a:t> вермахту </a:t>
            </a:r>
            <a:r>
              <a:rPr lang="ru-RU" sz="2000" dirty="0" err="1" smtClean="0">
                <a:latin typeface="Century Gothic" panose="020B0502020202020204" pitchFamily="34" charset="0"/>
              </a:rPr>
              <a:t>завдали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артилерійсько-мінометного</a:t>
            </a:r>
            <a:r>
              <a:rPr lang="ru-RU" sz="2000" dirty="0" smtClean="0">
                <a:latin typeface="Century Gothic" panose="020B0502020202020204" pitchFamily="34" charset="0"/>
              </a:rPr>
              <a:t> удару по </a:t>
            </a:r>
            <a:r>
              <a:rPr lang="ru-RU" sz="2000" dirty="0" err="1" smtClean="0">
                <a:latin typeface="Century Gothic" panose="020B0502020202020204" pitchFamily="34" charset="0"/>
              </a:rPr>
              <a:t>радянській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території</a:t>
            </a:r>
            <a:r>
              <a:rPr lang="ru-RU" sz="2000" dirty="0" smtClean="0">
                <a:latin typeface="Century Gothic" panose="020B0502020202020204" pitchFamily="34" charset="0"/>
              </a:rPr>
              <a:t>. </a:t>
            </a: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Century Gothic" panose="020B0502020202020204" pitchFamily="34" charset="0"/>
              </a:rPr>
              <a:t>За короткий час </a:t>
            </a:r>
            <a:r>
              <a:rPr lang="ru-RU" sz="2000" dirty="0" err="1" smtClean="0">
                <a:latin typeface="Century Gothic" panose="020B0502020202020204" pitchFamily="34" charset="0"/>
              </a:rPr>
              <a:t>гітлерівська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армія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перетнула</a:t>
            </a:r>
            <a:r>
              <a:rPr lang="ru-RU" sz="2000" dirty="0" smtClean="0">
                <a:latin typeface="Century Gothic" panose="020B0502020202020204" pitchFamily="34" charset="0"/>
              </a:rPr>
              <a:t> кордон СРСР. </a:t>
            </a: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latin typeface="Century Gothic" panose="020B0502020202020204" pitchFamily="34" charset="0"/>
              </a:rPr>
              <a:t>Повітряних</a:t>
            </a:r>
            <a:r>
              <a:rPr lang="ru-RU" sz="2000" dirty="0" smtClean="0">
                <a:latin typeface="Century Gothic" panose="020B0502020202020204" pitchFamily="34" charset="0"/>
              </a:rPr>
              <a:t> атак </a:t>
            </a:r>
            <a:r>
              <a:rPr lang="ru-RU" sz="2000" dirty="0" err="1" smtClean="0">
                <a:latin typeface="Century Gothic" panose="020B0502020202020204" pitchFamily="34" charset="0"/>
              </a:rPr>
              <a:t>зазнали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i="1" dirty="0" err="1" smtClean="0">
                <a:latin typeface="Century Gothic" panose="020B0502020202020204" pitchFamily="34" charset="0"/>
              </a:rPr>
              <a:t>Львів</a:t>
            </a:r>
            <a:r>
              <a:rPr lang="ru-RU" sz="2000" i="1" dirty="0" smtClean="0">
                <a:latin typeface="Century Gothic" panose="020B0502020202020204" pitchFamily="34" charset="0"/>
              </a:rPr>
              <a:t>, </a:t>
            </a:r>
            <a:r>
              <a:rPr lang="ru-RU" sz="2000" i="1" dirty="0" err="1" smtClean="0">
                <a:latin typeface="Century Gothic" panose="020B0502020202020204" pitchFamily="34" charset="0"/>
              </a:rPr>
              <a:t>Рівне</a:t>
            </a:r>
            <a:r>
              <a:rPr lang="ru-RU" sz="2000" i="1" dirty="0" smtClean="0">
                <a:latin typeface="Century Gothic" panose="020B0502020202020204" pitchFamily="34" charset="0"/>
              </a:rPr>
              <a:t>, Житомир, </a:t>
            </a:r>
            <a:r>
              <a:rPr lang="ru-RU" sz="2000" i="1" dirty="0" err="1" smtClean="0">
                <a:latin typeface="Century Gothic" panose="020B0502020202020204" pitchFamily="34" charset="0"/>
              </a:rPr>
              <a:t>Київ</a:t>
            </a:r>
            <a:r>
              <a:rPr lang="ru-RU" sz="2000" i="1" dirty="0" smtClean="0">
                <a:latin typeface="Century Gothic" panose="020B0502020202020204" pitchFamily="34" charset="0"/>
              </a:rPr>
              <a:t>, Одеса, Севастополь.</a:t>
            </a: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latin typeface="Century Gothic" panose="020B0502020202020204" pitchFamily="34" charset="0"/>
              </a:rPr>
              <a:t>Тільки</a:t>
            </a:r>
            <a:r>
              <a:rPr lang="ru-RU" sz="2000" dirty="0" smtClean="0">
                <a:latin typeface="Century Gothic" panose="020B0502020202020204" pitchFamily="34" charset="0"/>
              </a:rPr>
              <a:t> на </a:t>
            </a:r>
            <a:r>
              <a:rPr lang="ru-RU" sz="2000" dirty="0" err="1" smtClean="0">
                <a:latin typeface="Century Gothic" panose="020B0502020202020204" pitchFamily="34" charset="0"/>
              </a:rPr>
              <a:t>летовигцах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німецька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авіація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знищила</a:t>
            </a:r>
            <a:r>
              <a:rPr lang="ru-RU" sz="2000" dirty="0" smtClean="0">
                <a:latin typeface="Century Gothic" panose="020B0502020202020204" pitchFamily="34" charset="0"/>
              </a:rPr>
              <a:t> 1200 </a:t>
            </a:r>
            <a:r>
              <a:rPr lang="ru-RU" sz="2000" dirty="0" err="1" smtClean="0">
                <a:latin typeface="Century Gothic" panose="020B0502020202020204" pitchFamily="34" charset="0"/>
              </a:rPr>
              <a:t>радянських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літаків</a:t>
            </a:r>
            <a:r>
              <a:rPr lang="ru-RU" sz="2000" dirty="0" smtClean="0">
                <a:latin typeface="Century Gothic" panose="020B0502020202020204" pitchFamily="34" charset="0"/>
              </a:rPr>
              <a:t>, </a:t>
            </a:r>
            <a:r>
              <a:rPr lang="ru-RU" sz="2000" dirty="0" err="1" smtClean="0">
                <a:latin typeface="Century Gothic" panose="020B0502020202020204" pitchFamily="34" charset="0"/>
              </a:rPr>
              <a:t>переважно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нових</a:t>
            </a:r>
            <a:r>
              <a:rPr lang="ru-RU" sz="2000" dirty="0" smtClean="0">
                <a:latin typeface="Century Gothic" panose="020B0502020202020204" pitchFamily="34" charset="0"/>
              </a:rPr>
              <a:t> моделей.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705600" cy="4074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2" y="198270"/>
            <a:ext cx="6820377" cy="3876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1053" y="1187116"/>
            <a:ext cx="3497179" cy="516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51024" y="262723"/>
            <a:ext cx="47324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За детально </a:t>
            </a:r>
            <a:r>
              <a:rPr lang="ru-RU" sz="2000" dirty="0" err="1" smtClean="0">
                <a:latin typeface="Century Gothic" panose="020B0502020202020204" pitchFamily="34" charset="0"/>
              </a:rPr>
              <a:t>розробленим</a:t>
            </a:r>
            <a:r>
              <a:rPr lang="ru-RU" sz="2000" dirty="0" smtClean="0">
                <a:latin typeface="Century Gothic" panose="020B0502020202020204" pitchFamily="34" charset="0"/>
              </a:rPr>
              <a:t> планом </a:t>
            </a:r>
            <a:r>
              <a:rPr lang="ru-RU" sz="2000" b="1" dirty="0" smtClean="0">
                <a:latin typeface="Century Gothic" panose="020B0502020202020204" pitchFamily="34" charset="0"/>
              </a:rPr>
              <a:t>«Барбаросса» </a:t>
            </a:r>
            <a:r>
              <a:rPr lang="ru-RU" sz="2000" dirty="0" err="1" smtClean="0">
                <a:latin typeface="Century Gothic" panose="020B0502020202020204" pitchFamily="34" charset="0"/>
              </a:rPr>
              <a:t>Німеччина</a:t>
            </a:r>
            <a:r>
              <a:rPr lang="ru-RU" sz="2000" dirty="0" smtClean="0">
                <a:latin typeface="Century Gothic" panose="020B0502020202020204" pitchFamily="34" charset="0"/>
              </a:rPr>
              <a:t> та </a:t>
            </a:r>
            <a:r>
              <a:rPr lang="ru-RU" sz="2000" dirty="0" err="1" smtClean="0">
                <a:latin typeface="Century Gothic" panose="020B0502020202020204" pitchFamily="34" charset="0"/>
              </a:rPr>
              <a:t>її</a:t>
            </a:r>
            <a:r>
              <a:rPr lang="ru-RU" sz="2000" dirty="0" smtClean="0">
                <a:latin typeface="Century Gothic" panose="020B0502020202020204" pitchFamily="34" charset="0"/>
              </a:rPr>
              <a:t> союзники для нападу на СРСР </a:t>
            </a:r>
            <a:r>
              <a:rPr lang="ru-RU" sz="2000" dirty="0" err="1" smtClean="0">
                <a:latin typeface="Century Gothic" panose="020B0502020202020204" pitchFamily="34" charset="0"/>
              </a:rPr>
              <a:t>зосередили</a:t>
            </a:r>
            <a:r>
              <a:rPr lang="ru-RU" sz="2000" dirty="0" smtClean="0">
                <a:latin typeface="Century Gothic" panose="020B0502020202020204" pitchFamily="34" charset="0"/>
              </a:rPr>
              <a:t> 190 </a:t>
            </a:r>
            <a:r>
              <a:rPr lang="ru-RU" sz="2000" dirty="0" err="1" smtClean="0">
                <a:latin typeface="Century Gothic" panose="020B0502020202020204" pitchFamily="34" charset="0"/>
              </a:rPr>
              <a:t>дивізій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чисельністю</a:t>
            </a:r>
            <a:r>
              <a:rPr lang="ru-RU" sz="2000" dirty="0" smtClean="0">
                <a:latin typeface="Century Gothic" panose="020B0502020202020204" pitchFamily="34" charset="0"/>
              </a:rPr>
              <a:t> 5,5 </a:t>
            </a:r>
            <a:r>
              <a:rPr lang="ru-RU" sz="2000" dirty="0" err="1" smtClean="0">
                <a:latin typeface="Century Gothic" panose="020B0502020202020204" pitchFamily="34" charset="0"/>
              </a:rPr>
              <a:t>мли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осіб</a:t>
            </a:r>
            <a:r>
              <a:rPr lang="ru-RU" sz="2000" dirty="0" smtClean="0">
                <a:latin typeface="Century Gothic" panose="020B0502020202020204" pitchFamily="34" charset="0"/>
              </a:rPr>
              <a:t>. </a:t>
            </a: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</a:rPr>
              <a:t>Їм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протистояло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угруповання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радянських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військ</a:t>
            </a:r>
            <a:r>
              <a:rPr lang="ru-RU" sz="2000" dirty="0" smtClean="0">
                <a:latin typeface="Century Gothic" panose="020B0502020202020204" pitchFamily="34" charset="0"/>
              </a:rPr>
              <a:t>, яке </a:t>
            </a:r>
            <a:r>
              <a:rPr lang="ru-RU" sz="2000" dirty="0" err="1" smtClean="0">
                <a:latin typeface="Century Gothic" panose="020B0502020202020204" pitchFamily="34" charset="0"/>
              </a:rPr>
              <a:t>налічувало</a:t>
            </a:r>
            <a:r>
              <a:rPr lang="ru-RU" sz="2000" dirty="0" smtClean="0">
                <a:latin typeface="Century Gothic" panose="020B0502020202020204" pitchFamily="34" charset="0"/>
              </a:rPr>
              <a:t> 170 </a:t>
            </a:r>
            <a:r>
              <a:rPr lang="ru-RU" sz="2000" dirty="0" err="1" smtClean="0">
                <a:latin typeface="Century Gothic" panose="020B0502020202020204" pitchFamily="34" charset="0"/>
              </a:rPr>
              <a:t>дивізій</a:t>
            </a:r>
            <a:r>
              <a:rPr lang="ru-RU" sz="2000" dirty="0" smtClean="0">
                <a:latin typeface="Century Gothic" panose="020B0502020202020204" pitchFamily="34" charset="0"/>
              </a:rPr>
              <a:t> і 2 </a:t>
            </a:r>
            <a:r>
              <a:rPr lang="ru-RU" sz="2000" dirty="0" err="1" smtClean="0">
                <a:latin typeface="Century Gothic" panose="020B0502020202020204" pitchFamily="34" charset="0"/>
              </a:rPr>
              <a:t>бригади</a:t>
            </a:r>
            <a:r>
              <a:rPr lang="ru-RU" sz="2000" dirty="0" smtClean="0">
                <a:latin typeface="Century Gothic" panose="020B0502020202020204" pitchFamily="34" charset="0"/>
              </a:rPr>
              <a:t> (2,9 </a:t>
            </a:r>
            <a:r>
              <a:rPr lang="ru-RU" sz="2000" dirty="0" err="1" smtClean="0">
                <a:latin typeface="Century Gothic" panose="020B0502020202020204" pitchFamily="34" charset="0"/>
              </a:rPr>
              <a:t>мли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осіб</a:t>
            </a:r>
            <a:r>
              <a:rPr lang="ru-RU" sz="2000" dirty="0" smtClean="0">
                <a:latin typeface="Century Gothic" panose="020B0502020202020204" pitchFamily="34" charset="0"/>
              </a:rPr>
              <a:t>). 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</a:rPr>
              <a:t>Нацистський</a:t>
            </a:r>
            <a:r>
              <a:rPr lang="ru-RU" sz="2000" dirty="0" smtClean="0">
                <a:latin typeface="Century Gothic" panose="020B0502020202020204" pitchFamily="34" charset="0"/>
              </a:rPr>
              <a:t> план </a:t>
            </a:r>
            <a:r>
              <a:rPr lang="ru-RU" sz="2000" dirty="0" err="1" smtClean="0">
                <a:latin typeface="Century Gothic" panose="020B0502020202020204" pitchFamily="34" charset="0"/>
              </a:rPr>
              <a:t>був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розрахований</a:t>
            </a:r>
            <a:r>
              <a:rPr lang="ru-RU" sz="2000" dirty="0" smtClean="0">
                <a:latin typeface="Century Gothic" panose="020B0502020202020204" pitchFamily="34" charset="0"/>
              </a:rPr>
              <a:t> на </a:t>
            </a:r>
            <a:r>
              <a:rPr lang="ru-RU" sz="2000" dirty="0" err="1" smtClean="0">
                <a:latin typeface="Century Gothic" panose="020B0502020202020204" pitchFamily="34" charset="0"/>
              </a:rPr>
              <a:t>блискавичну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війну</a:t>
            </a:r>
            <a:r>
              <a:rPr lang="ru-RU" sz="2000" dirty="0" smtClean="0">
                <a:latin typeface="Century Gothic" panose="020B0502020202020204" pitchFamily="34" charset="0"/>
              </a:rPr>
              <a:t> (</a:t>
            </a:r>
            <a:r>
              <a:rPr lang="ru-RU" sz="2000" i="1" dirty="0" err="1" smtClean="0">
                <a:latin typeface="Century Gothic" panose="020B0502020202020204" pitchFamily="34" charset="0"/>
              </a:rPr>
              <a:t>бліцкриг</a:t>
            </a:r>
            <a:r>
              <a:rPr lang="ru-RU" sz="2000" dirty="0" smtClean="0">
                <a:latin typeface="Century Gothic" panose="020B0502020202020204" pitchFamily="34" charset="0"/>
              </a:rPr>
              <a:t>) — </a:t>
            </a:r>
            <a:r>
              <a:rPr lang="ru-RU" sz="2000" dirty="0" err="1" smtClean="0">
                <a:latin typeface="Century Gothic" panose="020B0502020202020204" pitchFamily="34" charset="0"/>
              </a:rPr>
              <a:t>швидке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просування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війська</a:t>
            </a:r>
            <a:r>
              <a:rPr lang="ru-RU" sz="2000" dirty="0" smtClean="0">
                <a:latin typeface="Century Gothic" panose="020B0502020202020204" pitchFamily="34" charset="0"/>
              </a:rPr>
              <a:t> до </a:t>
            </a:r>
            <a:r>
              <a:rPr lang="ru-RU" sz="2000" dirty="0" err="1" smtClean="0">
                <a:latin typeface="Century Gothic" panose="020B0502020202020204" pitchFamily="34" charset="0"/>
              </a:rPr>
              <a:t>найважливіших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політичних</a:t>
            </a:r>
            <a:r>
              <a:rPr lang="ru-RU" sz="2000" dirty="0" smtClean="0">
                <a:latin typeface="Century Gothic" panose="020B0502020202020204" pitchFamily="34" charset="0"/>
              </a:rPr>
              <a:t> та </a:t>
            </a:r>
            <a:r>
              <a:rPr lang="ru-RU" sz="2000" dirty="0" err="1" smtClean="0">
                <a:latin typeface="Century Gothic" panose="020B0502020202020204" pitchFamily="34" charset="0"/>
              </a:rPr>
              <a:t>економічних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центрів</a:t>
            </a:r>
            <a:r>
              <a:rPr lang="ru-RU" sz="2000" dirty="0" smtClean="0">
                <a:latin typeface="Century Gothic" panose="020B0502020202020204" pitchFamily="34" charset="0"/>
              </a:rPr>
              <a:t>, </a:t>
            </a:r>
            <a:r>
              <a:rPr lang="ru-RU" sz="2000" dirty="0" err="1" smtClean="0">
                <a:latin typeface="Century Gothic" panose="020B0502020202020204" pitchFamily="34" charset="0"/>
              </a:rPr>
              <a:t>оточення</a:t>
            </a:r>
            <a:r>
              <a:rPr lang="ru-RU" sz="2000" dirty="0" smtClean="0">
                <a:latin typeface="Century Gothic" panose="020B0502020202020204" pitchFamily="34" charset="0"/>
              </a:rPr>
              <a:t> та </a:t>
            </a:r>
            <a:r>
              <a:rPr lang="ru-RU" sz="2000" dirty="0" err="1" smtClean="0">
                <a:latin typeface="Century Gothic" panose="020B0502020202020204" pitchFamily="34" charset="0"/>
              </a:rPr>
              <a:t>розгром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радянських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частин</a:t>
            </a:r>
            <a:r>
              <a:rPr lang="ru-RU" sz="2000" dirty="0" smtClean="0">
                <a:latin typeface="Century Gothic" panose="020B0502020202020204" pitchFamily="34" charset="0"/>
              </a:rPr>
              <a:t> у </a:t>
            </a:r>
            <a:r>
              <a:rPr lang="ru-RU" sz="2000" dirty="0" err="1" smtClean="0">
                <a:latin typeface="Century Gothic" panose="020B0502020202020204" pitchFamily="34" charset="0"/>
              </a:rPr>
              <a:t>прикордонних</a:t>
            </a:r>
            <a:r>
              <a:rPr lang="ru-RU" sz="2000" dirty="0" smtClean="0">
                <a:latin typeface="Century Gothic" panose="020B0502020202020204" pitchFamily="34" charset="0"/>
              </a:rPr>
              <a:t> боях.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15" y="4272965"/>
            <a:ext cx="643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На </a:t>
            </a:r>
            <a:r>
              <a:rPr lang="ru-RU" sz="2000" dirty="0" err="1" smtClean="0">
                <a:latin typeface="Century Gothic" panose="020B0502020202020204" pitchFamily="34" charset="0"/>
              </a:rPr>
              <a:t>Україну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спрямували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наступ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німецької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групи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армій</a:t>
            </a:r>
            <a:r>
              <a:rPr lang="ru-RU" sz="2000" dirty="0" smtClean="0">
                <a:latin typeface="Century Gothic" panose="020B0502020202020204" pitchFamily="34" charset="0"/>
              </a:rPr>
              <a:t> «</a:t>
            </a:r>
            <a:r>
              <a:rPr lang="ru-RU" sz="2000" dirty="0" err="1" smtClean="0">
                <a:latin typeface="Century Gothic" panose="020B0502020202020204" pitchFamily="34" charset="0"/>
              </a:rPr>
              <a:t>Південь</a:t>
            </a:r>
            <a:r>
              <a:rPr lang="ru-RU" sz="2000" dirty="0" smtClean="0">
                <a:latin typeface="Century Gothic" panose="020B0502020202020204" pitchFamily="34" charset="0"/>
              </a:rPr>
              <a:t>» (</a:t>
            </a:r>
            <a:r>
              <a:rPr lang="ru-RU" sz="2000" dirty="0" err="1" smtClean="0">
                <a:latin typeface="Century Gothic" panose="020B0502020202020204" pitchFamily="34" charset="0"/>
              </a:rPr>
              <a:t>командувач</a:t>
            </a:r>
            <a:r>
              <a:rPr lang="ru-RU" sz="2000" dirty="0" smtClean="0">
                <a:latin typeface="Century Gothic" panose="020B0502020202020204" pitchFamily="34" charset="0"/>
              </a:rPr>
              <a:t> генерал-фельдмаршал Г. </a:t>
            </a:r>
            <a:r>
              <a:rPr lang="ru-RU" sz="2000" dirty="0" err="1" smtClean="0">
                <a:latin typeface="Century Gothic" panose="020B0502020202020204" pitchFamily="34" charset="0"/>
              </a:rPr>
              <a:t>Рундштедт</a:t>
            </a:r>
            <a:r>
              <a:rPr lang="ru-RU" sz="2000" dirty="0" smtClean="0">
                <a:latin typeface="Century Gothic" panose="020B0502020202020204" pitchFamily="34" charset="0"/>
              </a:rPr>
              <a:t>). </a:t>
            </a: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</a:rPr>
              <a:t>Згідно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із</a:t>
            </a:r>
            <a:r>
              <a:rPr lang="ru-RU" sz="2000" dirty="0" smtClean="0">
                <a:latin typeface="Century Gothic" panose="020B0502020202020204" pitchFamily="34" charset="0"/>
              </a:rPr>
              <a:t> планом «Барбаросса», </a:t>
            </a:r>
            <a:r>
              <a:rPr lang="ru-RU" sz="2000" dirty="0" err="1" smtClean="0">
                <a:latin typeface="Century Gothic" panose="020B0502020202020204" pitchFamily="34" charset="0"/>
              </a:rPr>
              <a:t>наступ</a:t>
            </a:r>
            <a:r>
              <a:rPr lang="ru-RU" sz="2000" dirty="0" smtClean="0">
                <a:latin typeface="Century Gothic" panose="020B0502020202020204" pitchFamily="34" charset="0"/>
              </a:rPr>
              <a:t> в </a:t>
            </a:r>
            <a:r>
              <a:rPr lang="ru-RU" sz="2000" dirty="0" err="1" smtClean="0">
                <a:latin typeface="Century Gothic" panose="020B0502020202020204" pitchFamily="34" charset="0"/>
              </a:rPr>
              <a:t>Україні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був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допоміжним</a:t>
            </a:r>
            <a:r>
              <a:rPr lang="ru-RU" sz="2000" dirty="0" smtClean="0">
                <a:latin typeface="Century Gothic" panose="020B0502020202020204" pitchFamily="34" charset="0"/>
              </a:rPr>
              <a:t>. </a:t>
            </a:r>
            <a:r>
              <a:rPr lang="ru-RU" sz="2000" dirty="0" err="1" smtClean="0">
                <a:latin typeface="Century Gothic" panose="020B0502020202020204" pitchFamily="34" charset="0"/>
              </a:rPr>
              <a:t>Головні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сили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нацистів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мали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наступати</a:t>
            </a:r>
            <a:r>
              <a:rPr lang="ru-RU" sz="2000" dirty="0" smtClean="0">
                <a:latin typeface="Century Gothic" panose="020B0502020202020204" pitchFamily="34" charset="0"/>
              </a:rPr>
              <a:t> через </a:t>
            </a:r>
            <a:r>
              <a:rPr lang="ru-RU" sz="2000" dirty="0" err="1" smtClean="0">
                <a:latin typeface="Century Gothic" panose="020B0502020202020204" pitchFamily="34" charset="0"/>
              </a:rPr>
              <a:t>Білорусію</a:t>
            </a:r>
            <a:r>
              <a:rPr lang="ru-RU" sz="2000" dirty="0" smtClean="0">
                <a:latin typeface="Century Gothic" panose="020B0502020202020204" pitchFamily="34" charset="0"/>
              </a:rPr>
              <a:t> на Москву.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1" y="3128210"/>
            <a:ext cx="3084618" cy="28234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44379" y="6116722"/>
            <a:ext cx="4115229" cy="615553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Century Gothic" panose="020B0502020202020204" pitchFamily="34" charset="0"/>
              </a:rPr>
              <a:t>Київський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залізничний</a:t>
            </a:r>
            <a:r>
              <a:rPr lang="ru-RU" sz="1600" dirty="0" smtClean="0">
                <a:latin typeface="Century Gothic" panose="020B0502020202020204" pitchFamily="34" charset="0"/>
              </a:rPr>
              <a:t> вокзал </a:t>
            </a:r>
          </a:p>
          <a:p>
            <a:r>
              <a:rPr lang="ru-RU" sz="1600" dirty="0" err="1" smtClean="0">
                <a:latin typeface="Century Gothic" panose="020B0502020202020204" pitchFamily="34" charset="0"/>
              </a:rPr>
              <a:t>після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err="1" smtClean="0">
                <a:latin typeface="Century Gothic" panose="020B0502020202020204" pitchFamily="34" charset="0"/>
              </a:rPr>
              <a:t>бомбардування</a:t>
            </a:r>
            <a:r>
              <a:rPr lang="ru-RU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err="1" smtClean="0">
                <a:latin typeface="Century Gothic" panose="020B0502020202020204" pitchFamily="34" charset="0"/>
              </a:rPr>
              <a:t>червень</a:t>
            </a:r>
            <a:r>
              <a:rPr lang="ru-RU" sz="1600" dirty="0" smtClean="0">
                <a:latin typeface="Century Gothic" panose="020B0502020202020204" pitchFamily="34" charset="0"/>
              </a:rPr>
              <a:t> 1941 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90" y="3201466"/>
            <a:ext cx="3015164" cy="27501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518301" y="6239833"/>
            <a:ext cx="3797835" cy="369332"/>
          </a:xfrm>
          <a:prstGeom prst="rect">
            <a:avLst/>
          </a:prstGeom>
          <a:solidFill>
            <a:schemeClr val="bg1">
              <a:lumMod val="6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Німецькі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війська</a:t>
            </a:r>
            <a:r>
              <a:rPr lang="ru-RU" dirty="0" smtClean="0">
                <a:latin typeface="Century Gothic" panose="020B0502020202020204" pitchFamily="34" charset="0"/>
              </a:rPr>
              <a:t> в </a:t>
            </a:r>
            <a:r>
              <a:rPr lang="ru-RU" dirty="0" err="1" smtClean="0">
                <a:latin typeface="Century Gothic" panose="020B0502020202020204" pitchFamily="34" charset="0"/>
              </a:rPr>
              <a:t>Києві</a:t>
            </a:r>
            <a:r>
              <a:rPr lang="ru-RU" dirty="0" smtClean="0">
                <a:latin typeface="Century Gothic" panose="020B0502020202020204" pitchFamily="34" charset="0"/>
              </a:rPr>
              <a:t>, 1941 р.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8" y="3201466"/>
            <a:ext cx="2996172" cy="2833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8451982" y="6263531"/>
            <a:ext cx="3674404" cy="369332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Р</a:t>
            </a:r>
            <a:r>
              <a:rPr lang="ru-RU" dirty="0" err="1" smtClean="0">
                <a:latin typeface="Century Gothic" panose="020B0502020202020204" pitchFamily="34" charset="0"/>
              </a:rPr>
              <a:t>адянські</a:t>
            </a:r>
            <a:r>
              <a:rPr lang="ru-RU" dirty="0" smtClean="0">
                <a:latin typeface="Century Gothic" panose="020B0502020202020204" pitchFamily="34" charset="0"/>
              </a:rPr>
              <a:t> танки у </a:t>
            </a:r>
            <a:r>
              <a:rPr lang="ru-RU" dirty="0" err="1" smtClean="0">
                <a:latin typeface="Century Gothic" panose="020B0502020202020204" pitchFamily="34" charset="0"/>
              </a:rPr>
              <a:t>червні</a:t>
            </a:r>
            <a:r>
              <a:rPr lang="ru-RU" dirty="0" smtClean="0">
                <a:latin typeface="Century Gothic" panose="020B0502020202020204" pitchFamily="34" charset="0"/>
              </a:rPr>
              <a:t> 1941р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511" y="121783"/>
            <a:ext cx="11884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Угрупованню</a:t>
            </a:r>
            <a:r>
              <a:rPr lang="ru-RU" dirty="0" smtClean="0">
                <a:latin typeface="Century Gothic" panose="020B0502020202020204" pitchFamily="34" charset="0"/>
              </a:rPr>
              <a:t> ворога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протистояли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підрозділи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Київського</a:t>
            </a:r>
            <a:r>
              <a:rPr lang="ru-RU" dirty="0">
                <a:latin typeface="Century Gothic" panose="020B0502020202020204" pitchFamily="34" charset="0"/>
              </a:rPr>
              <a:t> особливого та </a:t>
            </a:r>
            <a:r>
              <a:rPr lang="ru-RU" dirty="0" err="1">
                <a:latin typeface="Century Gothic" panose="020B0502020202020204" pitchFamily="34" charset="0"/>
              </a:rPr>
              <a:t>Одеського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військового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округів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з початком </a:t>
            </a:r>
            <a:r>
              <a:rPr lang="ru-RU" dirty="0" err="1">
                <a:latin typeface="Century Gothic" panose="020B0502020202020204" pitchFamily="34" charset="0"/>
              </a:rPr>
              <a:t>війни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перетворені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відповідно</a:t>
            </a:r>
            <a:r>
              <a:rPr lang="ru-RU" dirty="0">
                <a:latin typeface="Century Gothic" panose="020B0502020202020204" pitchFamily="34" charset="0"/>
              </a:rPr>
              <a:t>, на </a:t>
            </a:r>
            <a:r>
              <a:rPr lang="ru-RU" dirty="0" err="1">
                <a:latin typeface="Century Gothic" panose="020B0502020202020204" pitchFamily="34" charset="0"/>
              </a:rPr>
              <a:t>Південно-Західний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командувач</a:t>
            </a:r>
            <a:r>
              <a:rPr lang="ru-RU" dirty="0">
                <a:latin typeface="Century Gothic" panose="020B0502020202020204" pitchFamily="34" charset="0"/>
              </a:rPr>
              <a:t> М. </a:t>
            </a:r>
            <a:r>
              <a:rPr lang="ru-RU" dirty="0" err="1">
                <a:latin typeface="Century Gothic" panose="020B0502020202020204" pitchFamily="34" charset="0"/>
              </a:rPr>
              <a:t>Кирпонос</a:t>
            </a:r>
            <a:r>
              <a:rPr lang="ru-RU" dirty="0">
                <a:latin typeface="Century Gothic" panose="020B0502020202020204" pitchFamily="34" charset="0"/>
              </a:rPr>
              <a:t>) і </a:t>
            </a:r>
            <a:r>
              <a:rPr lang="ru-RU" dirty="0" err="1">
                <a:latin typeface="Century Gothic" panose="020B0502020202020204" pitchFamily="34" charset="0"/>
              </a:rPr>
              <a:t>Південний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фронти</a:t>
            </a:r>
            <a:r>
              <a:rPr lang="ru-RU" dirty="0">
                <a:latin typeface="Century Gothic" panose="020B0502020202020204" pitchFamily="34" charset="0"/>
              </a:rPr>
              <a:t> (</a:t>
            </a:r>
            <a:r>
              <a:rPr lang="ru-RU" dirty="0" err="1">
                <a:latin typeface="Century Gothic" panose="020B0502020202020204" pitchFamily="34" charset="0"/>
              </a:rPr>
              <a:t>командувач</a:t>
            </a:r>
            <a:r>
              <a:rPr lang="ru-RU" dirty="0">
                <a:latin typeface="Century Gothic" panose="020B0502020202020204" pitchFamily="34" charset="0"/>
              </a:rPr>
              <a:t> І. </a:t>
            </a:r>
            <a:r>
              <a:rPr lang="ru-RU" dirty="0" err="1">
                <a:latin typeface="Century Gothic" panose="020B0502020202020204" pitchFamily="34" charset="0"/>
              </a:rPr>
              <a:t>Тюленєв</a:t>
            </a:r>
            <a:r>
              <a:rPr lang="ru-RU" dirty="0" smtClean="0">
                <a:latin typeface="Century Gothic" panose="020B0502020202020204" pitchFamily="34" charset="0"/>
              </a:rPr>
              <a:t>).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23 </a:t>
            </a:r>
            <a:r>
              <a:rPr lang="ru-RU" dirty="0" err="1">
                <a:latin typeface="Century Gothic" panose="020B0502020202020204" pitchFamily="34" charset="0"/>
              </a:rPr>
              <a:t>червня</a:t>
            </a:r>
            <a:r>
              <a:rPr lang="ru-RU" dirty="0">
                <a:latin typeface="Century Gothic" panose="020B0502020202020204" pitchFamily="34" charset="0"/>
              </a:rPr>
              <a:t> 1941 р. </a:t>
            </a:r>
            <a:r>
              <a:rPr lang="ru-RU" dirty="0" err="1">
                <a:latin typeface="Century Gothic" panose="020B0502020202020204" pitchFamily="34" charset="0"/>
              </a:rPr>
              <a:t>головні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частини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німецьких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контратаковані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радянськими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механізованими</a:t>
            </a:r>
            <a:r>
              <a:rPr lang="ru-RU" dirty="0">
                <a:latin typeface="Century Gothic" panose="020B0502020202020204" pitchFamily="34" charset="0"/>
              </a:rPr>
              <a:t> корпусами в </a:t>
            </a:r>
            <a:r>
              <a:rPr lang="ru-RU" dirty="0" err="1">
                <a:latin typeface="Century Gothic" panose="020B0502020202020204" pitchFamily="34" charset="0"/>
              </a:rPr>
              <a:t>районі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міст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Луцьк</a:t>
            </a:r>
            <a:r>
              <a:rPr lang="ru-RU" dirty="0">
                <a:latin typeface="Century Gothic" panose="020B0502020202020204" pitchFamily="34" charset="0"/>
              </a:rPr>
              <a:t>-</a:t>
            </a:r>
            <a:r>
              <a:rPr lang="ru-RU" dirty="0" err="1">
                <a:latin typeface="Century Gothic" panose="020B0502020202020204" pitchFamily="34" charset="0"/>
              </a:rPr>
              <a:t>Рівне</a:t>
            </a:r>
            <a:r>
              <a:rPr lang="ru-RU" dirty="0">
                <a:latin typeface="Century Gothic" panose="020B0502020202020204" pitchFamily="34" charset="0"/>
              </a:rPr>
              <a:t>-Дубно-Броди.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Розгорілася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перша в </a:t>
            </a:r>
            <a:r>
              <a:rPr lang="ru-RU" dirty="0" err="1">
                <a:latin typeface="Century Gothic" panose="020B0502020202020204" pitchFamily="34" charset="0"/>
              </a:rPr>
              <a:t>Другій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світовій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грандіозна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танкова</a:t>
            </a:r>
            <a:r>
              <a:rPr lang="ru-RU" dirty="0">
                <a:latin typeface="Century Gothic" panose="020B0502020202020204" pitchFamily="34" charset="0"/>
              </a:rPr>
              <a:t> битва,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тривала</a:t>
            </a:r>
            <a:r>
              <a:rPr lang="ru-RU" dirty="0">
                <a:latin typeface="Century Gothic" panose="020B0502020202020204" pitchFamily="34" charset="0"/>
              </a:rPr>
              <a:t> до 29 </a:t>
            </a:r>
            <a:r>
              <a:rPr lang="ru-RU" dirty="0" err="1">
                <a:latin typeface="Century Gothic" panose="020B0502020202020204" pitchFamily="34" charset="0"/>
              </a:rPr>
              <a:t>червня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Через </a:t>
            </a:r>
            <a:r>
              <a:rPr lang="ru-RU" dirty="0" err="1">
                <a:latin typeface="Century Gothic" panose="020B0502020202020204" pitchFamily="34" charset="0"/>
              </a:rPr>
              <a:t>погану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координацію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відсутність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авіаційного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артилерійського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прикриття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Червона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зазнала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нищівної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поразки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Однак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просування</a:t>
            </a:r>
            <a:r>
              <a:rPr lang="ru-RU" dirty="0">
                <a:latin typeface="Century Gothic" panose="020B0502020202020204" pitchFamily="34" charset="0"/>
              </a:rPr>
              <a:t> ворога </a:t>
            </a:r>
            <a:r>
              <a:rPr lang="ru-RU" dirty="0" err="1">
                <a:latin typeface="Century Gothic" panose="020B0502020202020204" pitchFamily="34" charset="0"/>
              </a:rPr>
              <a:t>затрималося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тиждень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зірвало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спробу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німців</a:t>
            </a:r>
            <a:r>
              <a:rPr lang="ru-RU" dirty="0">
                <a:latin typeface="Century Gothic" panose="020B0502020202020204" pitchFamily="34" charset="0"/>
              </a:rPr>
              <a:t> з ходу </a:t>
            </a:r>
            <a:r>
              <a:rPr lang="ru-RU" dirty="0" err="1">
                <a:latin typeface="Century Gothic" panose="020B0502020202020204" pitchFamily="34" charset="0"/>
              </a:rPr>
              <a:t>оволодіти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Києвом</a:t>
            </a:r>
            <a:r>
              <a:rPr lang="ru-RU" dirty="0">
                <a:latin typeface="Century Gothic" panose="020B0502020202020204" pitchFamily="34" charset="0"/>
              </a:rPr>
              <a:t> і дало </a:t>
            </a:r>
            <a:r>
              <a:rPr lang="ru-RU" dirty="0" err="1">
                <a:latin typeface="Century Gothic" panose="020B0502020202020204" pitchFamily="34" charset="0"/>
              </a:rPr>
              <a:t>можливість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підготувати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оборонні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рубежі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підступах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міста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194" y="5795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4" y="4642368"/>
            <a:ext cx="7182118" cy="2106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546" y="180304"/>
            <a:ext cx="11732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Century Gothic" panose="020B0502020202020204" pitchFamily="34" charset="0"/>
              </a:rPr>
              <a:t>5 </a:t>
            </a:r>
            <a:r>
              <a:rPr lang="ru-RU" dirty="0" err="1">
                <a:latin typeface="Century Gothic" panose="020B0502020202020204" pitchFamily="34" charset="0"/>
              </a:rPr>
              <a:t>липня</a:t>
            </a:r>
            <a:r>
              <a:rPr lang="ru-RU" dirty="0">
                <a:latin typeface="Century Gothic" panose="020B0502020202020204" pitchFamily="34" charset="0"/>
              </a:rPr>
              <a:t> 1941 р . </a:t>
            </a:r>
            <a:r>
              <a:rPr lang="ru-RU" dirty="0" err="1">
                <a:latin typeface="Century Gothic" panose="020B0502020202020204" pitchFamily="34" charset="0"/>
              </a:rPr>
              <a:t>розпочалася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Київська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стратегічна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оборонна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операція</a:t>
            </a: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ru-RU" dirty="0" smtClean="0">
                <a:latin typeface="Century Gothic" panose="020B0502020202020204" pitchFamily="34" charset="0"/>
              </a:rPr>
              <a:t>83 </a:t>
            </a:r>
            <a:r>
              <a:rPr lang="ru-RU" dirty="0" err="1">
                <a:latin typeface="Century Gothic" panose="020B0502020202020204" pitchFamily="34" charset="0"/>
              </a:rPr>
              <a:t>дні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Перший </a:t>
            </a:r>
            <a:r>
              <a:rPr lang="ru-RU" dirty="0">
                <a:latin typeface="Century Gothic" panose="020B0502020202020204" pitchFamily="34" charset="0"/>
              </a:rPr>
              <a:t>штурм </a:t>
            </a:r>
            <a:r>
              <a:rPr lang="ru-RU" dirty="0" err="1">
                <a:latin typeface="Century Gothic" panose="020B0502020202020204" pitchFamily="34" charset="0"/>
              </a:rPr>
              <a:t>Києва</a:t>
            </a:r>
            <a:r>
              <a:rPr lang="ru-RU" dirty="0">
                <a:latin typeface="Century Gothic" panose="020B0502020202020204" pitchFamily="34" charset="0"/>
              </a:rPr>
              <a:t> 11-14 </a:t>
            </a:r>
            <a:r>
              <a:rPr lang="ru-RU" dirty="0" err="1">
                <a:latin typeface="Century Gothic" panose="020B0502020202020204" pitchFamily="34" charset="0"/>
              </a:rPr>
              <a:t>липня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uk-UA" dirty="0" smtClean="0">
                <a:latin typeface="Century Gothic" panose="020B0502020202020204" pitchFamily="34" charset="0"/>
              </a:rPr>
              <a:t>був </a:t>
            </a:r>
            <a:r>
              <a:rPr lang="ru-RU" dirty="0" err="1" smtClean="0">
                <a:latin typeface="Century Gothic" panose="020B0502020202020204" pitchFamily="34" charset="0"/>
              </a:rPr>
              <a:t>невдалим</a:t>
            </a:r>
            <a:r>
              <a:rPr lang="ru-RU" dirty="0" smtClean="0">
                <a:latin typeface="Century Gothic" panose="020B0502020202020204" pitchFamily="34" charset="0"/>
              </a:rPr>
              <a:t> для ворога, як і </a:t>
            </a:r>
            <a:r>
              <a:rPr lang="ru-RU" dirty="0" err="1" smtClean="0">
                <a:latin typeface="Century Gothic" panose="020B0502020202020204" pitchFamily="34" charset="0"/>
              </a:rPr>
              <a:t>наступні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спроби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оволодіти</a:t>
            </a:r>
            <a:r>
              <a:rPr lang="ru-RU" dirty="0" smtClean="0">
                <a:latin typeface="Century Gothic" panose="020B0502020202020204" pitchFamily="34" charset="0"/>
              </a:rPr>
              <a:t> столицею.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Оборона </a:t>
            </a:r>
            <a:r>
              <a:rPr lang="ru-RU" dirty="0" err="1" smtClean="0">
                <a:latin typeface="Century Gothic" panose="020B0502020202020204" pitchFamily="34" charset="0"/>
              </a:rPr>
              <a:t>столиці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УРСР </a:t>
            </a:r>
            <a:r>
              <a:rPr lang="ru-RU" dirty="0" err="1">
                <a:latin typeface="Century Gothic" panose="020B0502020202020204" pitchFamily="34" charset="0"/>
              </a:rPr>
              <a:t>змусила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нацистів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відійти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плану «Барбаросса</a:t>
            </a:r>
            <a:r>
              <a:rPr lang="ru-RU" dirty="0" smtClean="0">
                <a:latin typeface="Century Gothic" panose="020B0502020202020204" pitchFamily="34" charset="0"/>
              </a:rPr>
              <a:t>».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На </a:t>
            </a:r>
            <a:r>
              <a:rPr lang="ru-RU" dirty="0">
                <a:latin typeface="Century Gothic" panose="020B0502020202020204" pitchFamily="34" charset="0"/>
              </a:rPr>
              <a:t>початку </a:t>
            </a:r>
            <a:r>
              <a:rPr lang="ru-RU" dirty="0" err="1">
                <a:latin typeface="Century Gothic" panose="020B0502020202020204" pitchFamily="34" charset="0"/>
              </a:rPr>
              <a:t>липня</a:t>
            </a:r>
            <a:r>
              <a:rPr lang="ru-RU" dirty="0">
                <a:latin typeface="Century Gothic" panose="020B0502020202020204" pitchFamily="34" charset="0"/>
              </a:rPr>
              <a:t> 1941 р. </a:t>
            </a:r>
            <a:r>
              <a:rPr lang="ru-RU" dirty="0" err="1">
                <a:latin typeface="Century Gothic" panose="020B0502020202020204" pitchFamily="34" charset="0"/>
              </a:rPr>
              <a:t>армії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Німеччини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Угорщини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Румунії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перейшли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рішучий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наступ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Південного</a:t>
            </a:r>
            <a:r>
              <a:rPr lang="ru-RU" dirty="0">
                <a:latin typeface="Century Gothic" panose="020B0502020202020204" pitchFamily="34" charset="0"/>
              </a:rPr>
              <a:t> фронту </a:t>
            </a:r>
            <a:r>
              <a:rPr lang="ru-RU" dirty="0" err="1">
                <a:latin typeface="Century Gothic" panose="020B0502020202020204" pitchFamily="34" charset="0"/>
              </a:rPr>
              <a:t>радянських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військ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Century Gothic" panose="020B0502020202020204" pitchFamily="34" charset="0"/>
              </a:rPr>
              <a:t>Спроба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командування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Південного</a:t>
            </a:r>
            <a:r>
              <a:rPr lang="ru-RU" dirty="0">
                <a:latin typeface="Century Gothic" panose="020B0502020202020204" pitchFamily="34" charset="0"/>
              </a:rPr>
              <a:t> фронту </a:t>
            </a:r>
            <a:r>
              <a:rPr lang="ru-RU" dirty="0" err="1">
                <a:latin typeface="Century Gothic" panose="020B0502020202020204" pitchFamily="34" charset="0"/>
              </a:rPr>
              <a:t>організувати</a:t>
            </a:r>
            <a:r>
              <a:rPr lang="ru-RU" dirty="0">
                <a:latin typeface="Century Gothic" panose="020B0502020202020204" pitchFamily="34" charset="0"/>
              </a:rPr>
              <a:t> контрудар завершилась </a:t>
            </a:r>
            <a:r>
              <a:rPr lang="ru-RU" dirty="0" err="1">
                <a:latin typeface="Century Gothic" panose="020B0502020202020204" pitchFamily="34" charset="0"/>
              </a:rPr>
              <a:t>черговим</a:t>
            </a:r>
            <a:r>
              <a:rPr lang="ru-RU" dirty="0">
                <a:latin typeface="Century Gothic" panose="020B0502020202020204" pitchFamily="34" charset="0"/>
              </a:rPr>
              <a:t> погромом </a:t>
            </a:r>
            <a:r>
              <a:rPr lang="ru-RU" dirty="0" err="1">
                <a:latin typeface="Century Gothic" panose="020B0502020202020204" pitchFamily="34" charset="0"/>
              </a:rPr>
              <a:t>радянських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танкових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частин</a:t>
            </a:r>
            <a:r>
              <a:rPr lang="ru-RU" dirty="0">
                <a:latin typeface="Century Gothic" panose="020B0502020202020204" pitchFamily="34" charset="0"/>
              </a:rPr>
              <a:t>. Ворог </a:t>
            </a:r>
            <a:r>
              <a:rPr lang="ru-RU" dirty="0" err="1">
                <a:latin typeface="Century Gothic" panose="020B0502020202020204" pitchFamily="34" charset="0"/>
              </a:rPr>
              <a:t>зумів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районі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Умані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оточити</a:t>
            </a:r>
            <a:r>
              <a:rPr lang="ru-RU" dirty="0">
                <a:latin typeface="Century Gothic" panose="020B0502020202020204" pitchFamily="34" charset="0"/>
              </a:rPr>
              <a:t> й </a:t>
            </a:r>
            <a:r>
              <a:rPr lang="ru-RU" dirty="0" err="1">
                <a:latin typeface="Century Gothic" panose="020B0502020202020204" pitchFamily="34" charset="0"/>
              </a:rPr>
              <a:t>знищити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з’єднання</a:t>
            </a:r>
            <a:r>
              <a:rPr lang="ru-RU" dirty="0">
                <a:latin typeface="Century Gothic" panose="020B0502020202020204" pitchFamily="34" charset="0"/>
              </a:rPr>
              <a:t> фронту (8 </a:t>
            </a:r>
            <a:r>
              <a:rPr lang="ru-RU" dirty="0" err="1">
                <a:latin typeface="Century Gothic" panose="020B0502020202020204" pitchFamily="34" charset="0"/>
              </a:rPr>
              <a:t>вересня</a:t>
            </a:r>
            <a:r>
              <a:rPr lang="ru-RU" dirty="0">
                <a:latin typeface="Century Gothic" panose="020B0502020202020204" pitchFamily="34" charset="0"/>
              </a:rPr>
              <a:t> 1941 р.). Лише в полон </a:t>
            </a:r>
            <a:r>
              <a:rPr lang="ru-RU" dirty="0" err="1">
                <a:latin typeface="Century Gothic" panose="020B0502020202020204" pitchFamily="34" charset="0"/>
              </a:rPr>
              <a:t>потрапили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понад</a:t>
            </a:r>
            <a:r>
              <a:rPr lang="ru-RU" dirty="0">
                <a:latin typeface="Century Gothic" panose="020B0502020202020204" pitchFamily="34" charset="0"/>
              </a:rPr>
              <a:t> 100 </a:t>
            </a:r>
            <a:r>
              <a:rPr lang="ru-RU" dirty="0" err="1">
                <a:latin typeface="Century Gothic" panose="020B0502020202020204" pitchFamily="34" charset="0"/>
              </a:rPr>
              <a:t>тисяч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червоноармійців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дало </a:t>
            </a:r>
            <a:r>
              <a:rPr lang="ru-RU" dirty="0" err="1">
                <a:latin typeface="Century Gothic" panose="020B0502020202020204" pitchFamily="34" charset="0"/>
              </a:rPr>
              <a:t>змогу</a:t>
            </a:r>
            <a:r>
              <a:rPr lang="ru-RU" dirty="0">
                <a:latin typeface="Century Gothic" panose="020B0502020202020204" pitchFamily="34" charset="0"/>
              </a:rPr>
              <a:t> противнику </a:t>
            </a:r>
            <a:r>
              <a:rPr lang="ru-RU" dirty="0" err="1">
                <a:latin typeface="Century Gothic" panose="020B0502020202020204" pitchFamily="34" charset="0"/>
              </a:rPr>
              <a:t>вийти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Дніпра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південніше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Києва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smtClean="0">
                <a:latin typeface="Century Gothic" panose="020B0502020202020204" pitchFamily="34" charset="0"/>
              </a:rPr>
              <a:t>і зайти </a:t>
            </a:r>
            <a:r>
              <a:rPr lang="ru-RU" dirty="0">
                <a:latin typeface="Century Gothic" panose="020B0502020202020204" pitchFamily="34" charset="0"/>
              </a:rPr>
              <a:t>у </a:t>
            </a:r>
            <a:r>
              <a:rPr lang="ru-RU" dirty="0" err="1">
                <a:latin typeface="Century Gothic" panose="020B0502020202020204" pitchFamily="34" charset="0"/>
              </a:rPr>
              <a:t>глибокий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тил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Південного</a:t>
            </a:r>
            <a:r>
              <a:rPr lang="ru-RU" dirty="0">
                <a:latin typeface="Century Gothic" panose="020B0502020202020204" pitchFamily="34" charset="0"/>
              </a:rPr>
              <a:t> фронту. </a:t>
            </a:r>
            <a:r>
              <a:rPr lang="ru-RU" dirty="0" err="1">
                <a:latin typeface="Century Gothic" panose="020B0502020202020204" pitchFamily="34" charset="0"/>
              </a:rPr>
              <a:t>Тільки</a:t>
            </a:r>
            <a:r>
              <a:rPr lang="ru-RU" dirty="0">
                <a:latin typeface="Century Gothic" panose="020B0502020202020204" pitchFamily="34" charset="0"/>
              </a:rPr>
              <a:t> Одеса до 16 </a:t>
            </a:r>
            <a:r>
              <a:rPr lang="ru-RU" dirty="0" err="1">
                <a:latin typeface="Century Gothic" panose="020B0502020202020204" pitchFamily="34" charset="0"/>
              </a:rPr>
              <a:t>жовтня</a:t>
            </a:r>
            <a:r>
              <a:rPr lang="ru-RU" dirty="0">
                <a:latin typeface="Century Gothic" panose="020B0502020202020204" pitchFamily="34" charset="0"/>
              </a:rPr>
              <a:t> 1941 р. (</a:t>
            </a:r>
            <a:r>
              <a:rPr lang="ru-RU" dirty="0" err="1">
                <a:latin typeface="Century Gothic" panose="020B0502020202020204" pitchFamily="34" charset="0"/>
              </a:rPr>
              <a:t>впродовж</a:t>
            </a:r>
            <a:r>
              <a:rPr lang="ru-RU" dirty="0">
                <a:latin typeface="Century Gothic" panose="020B0502020202020204" pitchFamily="34" charset="0"/>
              </a:rPr>
              <a:t> 73 </a:t>
            </a:r>
            <a:r>
              <a:rPr lang="ru-RU" dirty="0" err="1">
                <a:latin typeface="Century Gothic" panose="020B0502020202020204" pitchFamily="34" charset="0"/>
              </a:rPr>
              <a:t>днів</a:t>
            </a:r>
            <a:r>
              <a:rPr lang="ru-RU" dirty="0">
                <a:latin typeface="Century Gothic" panose="020B0502020202020204" pitchFamily="34" charset="0"/>
              </a:rPr>
              <a:t>) </a:t>
            </a:r>
            <a:r>
              <a:rPr lang="ru-RU" dirty="0" err="1">
                <a:latin typeface="Century Gothic" panose="020B0502020202020204" pitchFamily="34" charset="0"/>
              </a:rPr>
              <a:t>тримала</a:t>
            </a:r>
            <a:r>
              <a:rPr lang="ru-RU" dirty="0">
                <a:latin typeface="Century Gothic" panose="020B0502020202020204" pitchFamily="34" charset="0"/>
              </a:rPr>
              <a:t> оборону.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546" y="3590249"/>
            <a:ext cx="11397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Century Gothic" panose="020B0502020202020204" pitchFamily="34" charset="0"/>
              </a:rPr>
              <a:t>Розгромивши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Південного</a:t>
            </a:r>
            <a:r>
              <a:rPr lang="ru-RU" dirty="0">
                <a:latin typeface="Century Gothic" panose="020B0502020202020204" pitchFamily="34" charset="0"/>
              </a:rPr>
              <a:t> фронту на </a:t>
            </a:r>
            <a:r>
              <a:rPr lang="ru-RU" dirty="0" err="1">
                <a:latin typeface="Century Gothic" panose="020B0502020202020204" pitchFamily="34" charset="0"/>
              </a:rPr>
              <a:t>Правобережжі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німецька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армія</a:t>
            </a:r>
            <a:r>
              <a:rPr lang="ru-RU" dirty="0">
                <a:latin typeface="Century Gothic" panose="020B0502020202020204" pitchFamily="34" charset="0"/>
              </a:rPr>
              <a:t> створила </a:t>
            </a:r>
            <a:r>
              <a:rPr lang="ru-RU" dirty="0" err="1">
                <a:latin typeface="Century Gothic" panose="020B0502020202020204" pitchFamily="34" charset="0"/>
              </a:rPr>
              <a:t>загрозу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Південно-Західному</a:t>
            </a:r>
            <a:r>
              <a:rPr lang="ru-RU" dirty="0">
                <a:latin typeface="Century Gothic" panose="020B0502020202020204" pitchFamily="34" charset="0"/>
              </a:rPr>
              <a:t> фронту з </a:t>
            </a:r>
            <a:r>
              <a:rPr lang="ru-RU" dirty="0" err="1">
                <a:latin typeface="Century Gothic" panose="020B0502020202020204" pitchFamily="34" charset="0"/>
              </a:rPr>
              <a:t>півдня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Така</a:t>
            </a:r>
            <a:r>
              <a:rPr lang="ru-RU" dirty="0">
                <a:latin typeface="Century Gothic" panose="020B0502020202020204" pitchFamily="34" charset="0"/>
              </a:rPr>
              <a:t> ж </a:t>
            </a:r>
            <a:r>
              <a:rPr lang="ru-RU" dirty="0" err="1">
                <a:latin typeface="Century Gothic" panose="020B0502020202020204" pitchFamily="34" charset="0"/>
              </a:rPr>
              <a:t>небезпечна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ситуація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склалася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північному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напрямку</a:t>
            </a:r>
            <a:r>
              <a:rPr lang="ru-RU" dirty="0">
                <a:latin typeface="Century Gothic" panose="020B0502020202020204" pitchFamily="34" charset="0"/>
              </a:rPr>
              <a:t>, коли ворог </a:t>
            </a:r>
            <a:r>
              <a:rPr lang="ru-RU" dirty="0" err="1">
                <a:latin typeface="Century Gothic" panose="020B0502020202020204" pitchFamily="34" charset="0"/>
              </a:rPr>
              <a:t>оволодів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Смоленськом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74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3" y="261332"/>
            <a:ext cx="6070780" cy="4189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1" y="261332"/>
            <a:ext cx="56667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Г</a:t>
            </a:r>
            <a:r>
              <a:rPr lang="ru-RU" dirty="0">
                <a:latin typeface="Century Gothic" panose="020B0502020202020204" pitchFamily="34" charset="0"/>
              </a:rPr>
              <a:t>. Жуков </a:t>
            </a:r>
            <a:r>
              <a:rPr lang="ru-RU" dirty="0" err="1">
                <a:latin typeface="Century Gothic" panose="020B0502020202020204" pitchFamily="34" charset="0"/>
              </a:rPr>
              <a:t>запропонував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відвести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війська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лівий</a:t>
            </a:r>
            <a:r>
              <a:rPr lang="ru-RU" dirty="0">
                <a:latin typeface="Century Gothic" panose="020B0502020202020204" pitchFamily="34" charset="0"/>
              </a:rPr>
              <a:t> берег </a:t>
            </a:r>
            <a:r>
              <a:rPr lang="ru-RU" dirty="0" err="1">
                <a:latin typeface="Century Gothic" panose="020B0502020202020204" pitchFamily="34" charset="0"/>
              </a:rPr>
              <a:t>Дніпра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зміцнити</a:t>
            </a:r>
            <a:r>
              <a:rPr lang="ru-RU" dirty="0">
                <a:latin typeface="Century Gothic" panose="020B0502020202020204" pitchFamily="34" charset="0"/>
              </a:rPr>
              <a:t> фронт. </a:t>
            </a:r>
            <a:r>
              <a:rPr lang="ru-RU" dirty="0" smtClean="0">
                <a:latin typeface="Century Gothic" panose="020B0502020202020204" pitchFamily="34" charset="0"/>
              </a:rPr>
              <a:t>Й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 smtClean="0">
                <a:latin typeface="Century Gothic" panose="020B0502020202020204" pitchFamily="34" charset="0"/>
              </a:rPr>
              <a:t>Сталін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відмовився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цієї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пропозиції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Як </a:t>
            </a:r>
            <a:r>
              <a:rPr lang="ru-RU" dirty="0" err="1">
                <a:latin typeface="Century Gothic" panose="020B0502020202020204" pitchFamily="34" charset="0"/>
              </a:rPr>
              <a:t>наслідок</a:t>
            </a:r>
            <a:r>
              <a:rPr lang="ru-RU" dirty="0">
                <a:latin typeface="Century Gothic" panose="020B0502020202020204" pitchFamily="34" charset="0"/>
              </a:rPr>
              <a:t> — на початку </a:t>
            </a:r>
            <a:r>
              <a:rPr lang="ru-RU" i="1" dirty="0" err="1">
                <a:latin typeface="Century Gothic" panose="020B0502020202020204" pitchFamily="34" charset="0"/>
              </a:rPr>
              <a:t>вересня</a:t>
            </a:r>
            <a:r>
              <a:rPr lang="ru-RU" i="1" dirty="0">
                <a:latin typeface="Century Gothic" panose="020B0502020202020204" pitchFamily="34" charset="0"/>
              </a:rPr>
              <a:t> 1941 р. </a:t>
            </a:r>
            <a:r>
              <a:rPr lang="ru-RU" dirty="0" err="1">
                <a:latin typeface="Century Gothic" panose="020B0502020202020204" pitchFamily="34" charset="0"/>
              </a:rPr>
              <a:t>німецькі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танкові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підрозділи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півночі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форсували</a:t>
            </a:r>
            <a:r>
              <a:rPr lang="ru-RU" dirty="0">
                <a:latin typeface="Century Gothic" panose="020B0502020202020204" pitchFamily="34" charset="0"/>
              </a:rPr>
              <a:t> Десну і з </a:t>
            </a:r>
            <a:r>
              <a:rPr lang="ru-RU" dirty="0" err="1" smtClean="0">
                <a:latin typeface="Century Gothic" panose="020B0502020202020204" pitchFamily="34" charset="0"/>
              </a:rPr>
              <a:t>півдня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в </a:t>
            </a:r>
            <a:r>
              <a:rPr lang="ru-RU" dirty="0" err="1">
                <a:latin typeface="Century Gothic" panose="020B0502020202020204" pitchFamily="34" charset="0"/>
              </a:rPr>
              <a:t>районі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Кременчука</a:t>
            </a:r>
            <a:r>
              <a:rPr lang="ru-RU" dirty="0">
                <a:latin typeface="Century Gothic" panose="020B0502020202020204" pitchFamily="34" charset="0"/>
              </a:rPr>
              <a:t> — </a:t>
            </a:r>
            <a:r>
              <a:rPr lang="ru-RU" dirty="0" err="1">
                <a:latin typeface="Century Gothic" panose="020B0502020202020204" pitchFamily="34" charset="0"/>
              </a:rPr>
              <a:t>Дніпро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Century Gothic" panose="020B0502020202020204" pitchFamily="34" charset="0"/>
              </a:rPr>
              <a:t>15 </a:t>
            </a:r>
            <a:r>
              <a:rPr lang="ru-RU" i="1" dirty="0" err="1">
                <a:latin typeface="Century Gothic" panose="020B0502020202020204" pitchFamily="34" charset="0"/>
              </a:rPr>
              <a:t>вересня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завершили </a:t>
            </a:r>
            <a:r>
              <a:rPr lang="ru-RU" dirty="0" err="1">
                <a:latin typeface="Century Gothic" panose="020B0502020202020204" pitchFamily="34" charset="0"/>
              </a:rPr>
              <a:t>оточення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київського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угруповання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районі</a:t>
            </a:r>
            <a:r>
              <a:rPr lang="ru-RU" dirty="0">
                <a:latin typeface="Century Gothic" panose="020B0502020202020204" pitchFamily="34" charset="0"/>
              </a:rPr>
              <a:t> с. </a:t>
            </a:r>
            <a:r>
              <a:rPr lang="ru-RU" dirty="0" err="1" smtClean="0">
                <a:latin typeface="Century Gothic" panose="020B0502020202020204" pitchFamily="34" charset="0"/>
              </a:rPr>
              <a:t>Лохвиця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Century Gothic" panose="020B0502020202020204" pitchFamily="34" charset="0"/>
              </a:rPr>
              <a:t>17 </a:t>
            </a:r>
            <a:r>
              <a:rPr lang="ru-RU" i="1" dirty="0" err="1">
                <a:latin typeface="Century Gothic" panose="020B0502020202020204" pitchFamily="34" charset="0"/>
              </a:rPr>
              <a:t>вересня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Ставка дала наказ </a:t>
            </a:r>
            <a:r>
              <a:rPr lang="ru-RU" dirty="0" err="1">
                <a:latin typeface="Century Gothic" panose="020B0502020202020204" pitchFamily="34" charset="0"/>
              </a:rPr>
              <a:t>залишити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Київ</a:t>
            </a:r>
            <a:r>
              <a:rPr lang="ru-RU" dirty="0">
                <a:latin typeface="Century Gothic" panose="020B0502020202020204" pitchFamily="34" charset="0"/>
              </a:rPr>
              <a:t>, але </a:t>
            </a:r>
            <a:r>
              <a:rPr lang="ru-RU" dirty="0" err="1">
                <a:latin typeface="Century Gothic" panose="020B0502020202020204" pitchFamily="34" charset="0"/>
              </a:rPr>
              <a:t>було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вже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пізно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Війська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Південно-Західного</a:t>
            </a:r>
            <a:r>
              <a:rPr lang="ru-RU" dirty="0">
                <a:latin typeface="Century Gothic" panose="020B0502020202020204" pitchFamily="34" charset="0"/>
              </a:rPr>
              <a:t> фронту </a:t>
            </a:r>
            <a:r>
              <a:rPr lang="ru-RU" dirty="0" err="1">
                <a:latin typeface="Century Gothic" panose="020B0502020202020204" pitchFamily="34" charset="0"/>
              </a:rPr>
              <a:t>потрапили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оточення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були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розгромлені</a:t>
            </a:r>
            <a:r>
              <a:rPr lang="ru-RU" dirty="0">
                <a:latin typeface="Century Gothic" panose="020B0502020202020204" pitchFamily="34" charset="0"/>
              </a:rPr>
              <a:t>. У полон взяли 663 тис. </a:t>
            </a:r>
            <a:r>
              <a:rPr lang="ru-RU" dirty="0" err="1">
                <a:latin typeface="Century Gothic" panose="020B0502020202020204" pitchFamily="34" charset="0"/>
              </a:rPr>
              <a:t>червоноармійців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i="1" dirty="0">
                <a:latin typeface="Century Gothic" panose="020B0502020202020204" pitchFamily="34" charset="0"/>
              </a:rPr>
              <a:t>19 </a:t>
            </a:r>
            <a:r>
              <a:rPr lang="ru-RU" i="1" dirty="0" err="1">
                <a:latin typeface="Century Gothic" panose="020B0502020202020204" pitchFamily="34" charset="0"/>
              </a:rPr>
              <a:t>вересня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у </a:t>
            </a:r>
            <a:r>
              <a:rPr lang="ru-RU" dirty="0" err="1">
                <a:latin typeface="Century Gothic" panose="020B0502020202020204" pitchFamily="34" charset="0"/>
              </a:rPr>
              <a:t>Київ</a:t>
            </a:r>
            <a:r>
              <a:rPr lang="ru-RU" dirty="0">
                <a:latin typeface="Century Gothic" panose="020B0502020202020204" pitchFamily="34" charset="0"/>
              </a:rPr>
              <a:t> вступили </a:t>
            </a:r>
            <a:r>
              <a:rPr lang="ru-RU" dirty="0" err="1">
                <a:latin typeface="Century Gothic" panose="020B0502020202020204" pitchFamily="34" charset="0"/>
              </a:rPr>
              <a:t>частини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німецької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армії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Розгром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Південного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Південно-Західного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фронтів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радянських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військ</a:t>
            </a:r>
            <a:r>
              <a:rPr lang="ru-RU" dirty="0">
                <a:latin typeface="Century Gothic" panose="020B0502020202020204" pitchFamily="34" charset="0"/>
              </a:rPr>
              <a:t> дав </a:t>
            </a:r>
            <a:r>
              <a:rPr lang="ru-RU" dirty="0" err="1">
                <a:latin typeface="Century Gothic" panose="020B0502020202020204" pitchFamily="34" charset="0"/>
              </a:rPr>
              <a:t>змогу</a:t>
            </a:r>
            <a:r>
              <a:rPr lang="ru-RU" dirty="0">
                <a:latin typeface="Century Gothic" panose="020B0502020202020204" pitchFamily="34" charset="0"/>
              </a:rPr>
              <a:t> нацистам </a:t>
            </a:r>
            <a:r>
              <a:rPr lang="ru-RU" dirty="0" err="1">
                <a:latin typeface="Century Gothic" panose="020B0502020202020204" pitchFamily="34" charset="0"/>
              </a:rPr>
              <a:t>продовжити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наступ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Лівобережжі</a:t>
            </a:r>
            <a:r>
              <a:rPr lang="ru-RU" dirty="0">
                <a:latin typeface="Century Gothic" panose="020B0502020202020204" pitchFamily="34" charset="0"/>
              </a:rPr>
              <a:t> та </a:t>
            </a:r>
            <a:r>
              <a:rPr lang="ru-RU" dirty="0" err="1">
                <a:latin typeface="Century Gothic" panose="020B0502020202020204" pitchFamily="34" charset="0"/>
              </a:rPr>
              <a:t>прорватися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Крим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Century Gothic" panose="020B0502020202020204" pitchFamily="34" charset="0"/>
              </a:rPr>
              <a:t>16 </a:t>
            </a:r>
            <a:r>
              <a:rPr lang="ru-RU" i="1" dirty="0">
                <a:latin typeface="Century Gothic" panose="020B0502020202020204" pitchFamily="34" charset="0"/>
              </a:rPr>
              <a:t>ж о в т н я 1 9 4 1 р 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захисники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залишили</a:t>
            </a:r>
            <a:r>
              <a:rPr lang="ru-RU" dirty="0">
                <a:latin typeface="Century Gothic" panose="020B0502020202020204" pitchFamily="34" charset="0"/>
              </a:rPr>
              <a:t> Одесу.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27" y="4829576"/>
            <a:ext cx="6452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>
                <a:latin typeface="Century Gothic" panose="020B0502020202020204" pitchFamily="34" charset="0"/>
              </a:rPr>
              <a:t>Евакуйовані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частини</a:t>
            </a:r>
            <a:r>
              <a:rPr lang="ru-RU" dirty="0">
                <a:latin typeface="Century Gothic" panose="020B0502020202020204" pitchFamily="34" charset="0"/>
              </a:rPr>
              <a:t> перекинули у Севастополь, </a:t>
            </a:r>
            <a:r>
              <a:rPr lang="ru-RU" dirty="0" err="1">
                <a:latin typeface="Century Gothic" panose="020B0502020202020204" pitchFamily="34" charset="0"/>
              </a:rPr>
              <a:t>який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опинився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ворожому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оточенні</a:t>
            </a:r>
            <a:r>
              <a:rPr lang="ru-RU" dirty="0">
                <a:latin typeface="Century Gothic" panose="020B0502020202020204" pitchFamily="34" charset="0"/>
              </a:rPr>
              <a:t>. Оборона </a:t>
            </a:r>
            <a:r>
              <a:rPr lang="ru-RU" dirty="0" err="1">
                <a:latin typeface="Century Gothic" panose="020B0502020202020204" pitchFamily="34" charset="0"/>
              </a:rPr>
              <a:t>міста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тривала</a:t>
            </a:r>
            <a:r>
              <a:rPr lang="ru-RU" dirty="0">
                <a:latin typeface="Century Gothic" panose="020B0502020202020204" pitchFamily="34" charset="0"/>
              </a:rPr>
              <a:t> 250 </a:t>
            </a:r>
            <a:r>
              <a:rPr lang="ru-RU" dirty="0" err="1">
                <a:latin typeface="Century Gothic" panose="020B0502020202020204" pitchFamily="34" charset="0"/>
              </a:rPr>
              <a:t>днів</a:t>
            </a:r>
            <a:r>
              <a:rPr lang="ru-RU" dirty="0">
                <a:latin typeface="Century Gothic" panose="020B0502020202020204" pitchFamily="34" charset="0"/>
              </a:rPr>
              <a:t> (з ЗО </a:t>
            </a:r>
            <a:r>
              <a:rPr lang="ru-RU" dirty="0" err="1">
                <a:latin typeface="Century Gothic" panose="020B0502020202020204" pitchFamily="34" charset="0"/>
              </a:rPr>
              <a:t>жовтня</a:t>
            </a:r>
            <a:r>
              <a:rPr lang="ru-RU" dirty="0">
                <a:latin typeface="Century Gothic" panose="020B0502020202020204" pitchFamily="34" charset="0"/>
              </a:rPr>
              <a:t> 1941 р. по 4 </a:t>
            </a:r>
            <a:r>
              <a:rPr lang="ru-RU" dirty="0" err="1">
                <a:latin typeface="Century Gothic" panose="020B0502020202020204" pitchFamily="34" charset="0"/>
              </a:rPr>
              <a:t>липня</a:t>
            </a:r>
            <a:r>
              <a:rPr lang="ru-RU" dirty="0">
                <a:latin typeface="Century Gothic" panose="020B0502020202020204" pitchFamily="34" charset="0"/>
              </a:rPr>
              <a:t> 1942 р.), </a:t>
            </a:r>
            <a:r>
              <a:rPr lang="ru-RU" dirty="0" err="1">
                <a:latin typeface="Century Gothic" panose="020B0502020202020204" pitchFamily="34" charset="0"/>
              </a:rPr>
              <a:t>зірвала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плани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гітлерівців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щодо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швидкого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наступу</a:t>
            </a:r>
            <a:r>
              <a:rPr lang="ru-RU" dirty="0">
                <a:latin typeface="Century Gothic" panose="020B0502020202020204" pitchFamily="34" charset="0"/>
              </a:rPr>
              <a:t> на Кавказ і </a:t>
            </a:r>
            <a:r>
              <a:rPr lang="ru-RU" dirty="0" err="1">
                <a:latin typeface="Century Gothic" panose="020B0502020202020204" pitchFamily="34" charset="0"/>
              </a:rPr>
              <a:t>Закавказзя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9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069432"/>
          </a:xfrm>
          <a:prstGeom prst="rect">
            <a:avLst/>
          </a:prstGeom>
          <a:solidFill>
            <a:schemeClr val="bg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95" y="1275008"/>
            <a:ext cx="6255392" cy="4649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15" y="506741"/>
            <a:ext cx="418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2. </a:t>
            </a:r>
            <a:r>
              <a:rPr lang="ru-RU" sz="2400" i="1" dirty="0" err="1">
                <a:latin typeface="Century Gothic" panose="020B0502020202020204" pitchFamily="34" charset="0"/>
              </a:rPr>
              <a:t>Мобілізаційні</a:t>
            </a:r>
            <a:r>
              <a:rPr lang="ru-RU" sz="2400" i="1" dirty="0">
                <a:latin typeface="Century Gothic" panose="020B0502020202020204" pitchFamily="34" charset="0"/>
              </a:rPr>
              <a:t> заходи </a:t>
            </a:r>
            <a:r>
              <a:rPr lang="ru-RU" sz="2400" i="1" dirty="0" smtClean="0">
                <a:latin typeface="Century Gothic" panose="020B0502020202020204" pitchFamily="34" charset="0"/>
              </a:rPr>
              <a:t>та</a:t>
            </a:r>
          </a:p>
          <a:p>
            <a:pPr algn="ctr"/>
            <a:endParaRPr lang="ru-RU" sz="2400" i="1" dirty="0">
              <a:latin typeface="Century Gothic" panose="020B0502020202020204" pitchFamily="34" charset="0"/>
            </a:endParaRPr>
          </a:p>
          <a:p>
            <a:pPr algn="ctr"/>
            <a:r>
              <a:rPr lang="ru-RU" sz="2400" i="1" dirty="0" smtClean="0"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latin typeface="Century Gothic" panose="020B0502020202020204" pitchFamily="34" charset="0"/>
              </a:rPr>
              <a:t>евакуація</a:t>
            </a:r>
            <a:r>
              <a:rPr lang="ru-RU" sz="2400" i="1" dirty="0">
                <a:latin typeface="Century Gothic" panose="020B0502020202020204" pitchFamily="34" charset="0"/>
              </a:rPr>
              <a:t> на </a:t>
            </a:r>
            <a:r>
              <a:rPr lang="ru-RU" sz="2400" i="1" dirty="0" err="1">
                <a:latin typeface="Century Gothic" panose="020B0502020202020204" pitchFamily="34" charset="0"/>
              </a:rPr>
              <a:t>Схід</a:t>
            </a:r>
            <a:endParaRPr lang="ru-RU" sz="2400" i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2" y="2069432"/>
            <a:ext cx="5609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Century Gothic" panose="020B0502020202020204" pitchFamily="34" charset="0"/>
              </a:rPr>
              <a:t>Війна</a:t>
            </a:r>
            <a:r>
              <a:rPr lang="ru-RU" sz="2000" dirty="0">
                <a:latin typeface="Century Gothic" panose="020B0502020202020204" pitchFamily="34" charset="0"/>
              </a:rPr>
              <a:t> поставила на порядок </a:t>
            </a:r>
            <a:r>
              <a:rPr lang="ru-RU" sz="2000" dirty="0" err="1">
                <a:latin typeface="Century Gothic" panose="020B0502020202020204" pitchFamily="34" charset="0"/>
              </a:rPr>
              <a:t>денний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питання</a:t>
            </a:r>
            <a:r>
              <a:rPr lang="ru-RU" sz="2000" dirty="0">
                <a:latin typeface="Century Gothic" panose="020B0502020202020204" pitchFamily="34" charset="0"/>
              </a:rPr>
              <a:t> про </a:t>
            </a:r>
            <a:r>
              <a:rPr lang="ru-RU" sz="2000" dirty="0" err="1">
                <a:latin typeface="Century Gothic" panose="020B0502020202020204" pitchFamily="34" charset="0"/>
              </a:rPr>
              <a:t>негайну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мобілізацію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усіх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матеріальних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і </a:t>
            </a:r>
            <a:r>
              <a:rPr lang="ru-RU" sz="2000" dirty="0" err="1">
                <a:latin typeface="Century Gothic" panose="020B0502020202020204" pitchFamily="34" charset="0"/>
              </a:rPr>
              <a:t>людських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ресурсів</a:t>
            </a:r>
            <a:r>
              <a:rPr lang="ru-RU" sz="2000" dirty="0">
                <a:latin typeface="Century Gothic" panose="020B0502020202020204" pitchFamily="34" charset="0"/>
              </a:rPr>
              <a:t> для </a:t>
            </a:r>
            <a:r>
              <a:rPr lang="ru-RU" sz="2000" dirty="0" err="1">
                <a:latin typeface="Century Gothic" panose="020B0502020202020204" pitchFamily="34" charset="0"/>
              </a:rPr>
              <a:t>відсічі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нацистської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агресії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Century Gothic" panose="020B0502020202020204" pitchFamily="34" charset="0"/>
              </a:rPr>
              <a:t>На </a:t>
            </a:r>
            <a:r>
              <a:rPr lang="ru-RU" sz="2000" dirty="0" err="1">
                <a:latin typeface="Century Gothic" panose="020B0502020202020204" pitchFamily="34" charset="0"/>
              </a:rPr>
              <a:t>території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України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було</a:t>
            </a:r>
            <a:r>
              <a:rPr lang="ru-RU" sz="2000" dirty="0">
                <a:latin typeface="Century Gothic" panose="020B0502020202020204" pitchFamily="34" charset="0"/>
              </a:rPr>
              <a:t> введено </a:t>
            </a:r>
            <a:r>
              <a:rPr lang="ru-RU" sz="2000" dirty="0" err="1" smtClean="0">
                <a:latin typeface="Century Gothic" panose="020B0502020202020204" pitchFamily="34" charset="0"/>
              </a:rPr>
              <a:t>воєнний</a:t>
            </a:r>
            <a:r>
              <a:rPr lang="ru-RU" sz="2000" dirty="0" smtClean="0">
                <a:latin typeface="Century Gothic" panose="020B0502020202020204" pitchFamily="34" charset="0"/>
              </a:rPr>
              <a:t> стан.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На </a:t>
            </a:r>
            <a:r>
              <a:rPr lang="ru-RU" sz="2000" dirty="0" err="1">
                <a:latin typeface="Century Gothic" panose="020B0502020202020204" pitchFamily="34" charset="0"/>
              </a:rPr>
              <a:t>оборонних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підприємствах</a:t>
            </a:r>
            <a:r>
              <a:rPr lang="ru-RU" sz="2000" dirty="0">
                <a:latin typeface="Century Gothic" panose="020B0502020202020204" pitchFamily="34" charset="0"/>
              </a:rPr>
              <a:t> і </a:t>
            </a:r>
            <a:r>
              <a:rPr lang="ru-RU" sz="2000" dirty="0" err="1">
                <a:latin typeface="Century Gothic" panose="020B0502020202020204" pitchFamily="34" charset="0"/>
              </a:rPr>
              <a:t>транспорті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впроваджувався</a:t>
            </a:r>
            <a:r>
              <a:rPr lang="ru-RU" sz="2000" dirty="0">
                <a:latin typeface="Century Gothic" panose="020B0502020202020204" pitchFamily="34" charset="0"/>
              </a:rPr>
              <a:t> режим </a:t>
            </a:r>
            <a:r>
              <a:rPr lang="ru-RU" sz="2000" dirty="0" err="1">
                <a:latin typeface="Century Gothic" panose="020B0502020202020204" pitchFamily="34" charset="0"/>
              </a:rPr>
              <a:t>воєнного</a:t>
            </a:r>
            <a:r>
              <a:rPr lang="ru-RU" sz="2000" dirty="0">
                <a:latin typeface="Century Gothic" panose="020B0502020202020204" pitchFamily="34" charset="0"/>
              </a:rPr>
              <a:t> часу. За </a:t>
            </a:r>
            <a:r>
              <a:rPr lang="ru-RU" sz="2000" dirty="0" err="1">
                <a:latin typeface="Century Gothic" panose="020B0502020202020204" pitchFamily="34" charset="0"/>
              </a:rPr>
              <a:t>самовільне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залишення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робочого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місця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оголошували</a:t>
            </a:r>
            <a:r>
              <a:rPr lang="ru-RU" sz="2000" dirty="0">
                <a:latin typeface="Century Gothic" panose="020B0502020202020204" pitchFamily="34" charset="0"/>
              </a:rPr>
              <a:t> дезертиром і </a:t>
            </a:r>
            <a:r>
              <a:rPr lang="ru-RU" sz="2000" dirty="0" err="1">
                <a:latin typeface="Century Gothic" panose="020B0502020202020204" pitchFamily="34" charset="0"/>
              </a:rPr>
              <a:t>засуджували</a:t>
            </a:r>
            <a:r>
              <a:rPr lang="ru-RU" sz="2000" dirty="0">
                <a:latin typeface="Century Gothic" panose="020B0502020202020204" pitchFamily="34" charset="0"/>
              </a:rPr>
              <a:t> на строк </a:t>
            </a:r>
            <a:r>
              <a:rPr lang="ru-RU" sz="2000" dirty="0" err="1">
                <a:latin typeface="Century Gothic" panose="020B0502020202020204" pitchFamily="34" charset="0"/>
              </a:rPr>
              <a:t>від</a:t>
            </a:r>
            <a:r>
              <a:rPr lang="ru-RU" sz="2000" dirty="0">
                <a:latin typeface="Century Gothic" panose="020B0502020202020204" pitchFamily="34" charset="0"/>
              </a:rPr>
              <a:t> 5 до 8 </a:t>
            </a:r>
            <a:r>
              <a:rPr lang="ru-RU" sz="2000" dirty="0" err="1">
                <a:latin typeface="Century Gothic" panose="020B0502020202020204" pitchFamily="34" charset="0"/>
              </a:rPr>
              <a:t>років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2419</Words>
  <Application>Microsoft Office PowerPoint</Application>
  <PresentationFormat>Широкоэкранный</PresentationFormat>
  <Paragraphs>174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Коломиец</dc:creator>
  <cp:lastModifiedBy>Роман</cp:lastModifiedBy>
  <cp:revision>25</cp:revision>
  <dcterms:created xsi:type="dcterms:W3CDTF">2020-03-23T14:06:41Z</dcterms:created>
  <dcterms:modified xsi:type="dcterms:W3CDTF">2021-02-27T17:00:14Z</dcterms:modified>
</cp:coreProperties>
</file>