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72" r:id="rId5"/>
    <p:sldId id="270" r:id="rId6"/>
    <p:sldId id="271" r:id="rId7"/>
    <p:sldId id="268" r:id="rId8"/>
    <p:sldId id="274" r:id="rId9"/>
    <p:sldId id="269" r:id="rId10"/>
    <p:sldId id="28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F8BE"/>
    <a:srgbClr val="E6F397"/>
    <a:srgbClr val="92A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1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22.png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25.png"/><Relationship Id="rId4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microsoft.com/office/2007/relationships/hdphoto" Target="../media/hdphoto1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1745723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b="1" dirty="0" smtClean="0">
                <a:latin typeface="Segoe Script" pitchFamily="34" charset="0"/>
                <a:cs typeface="Sakkal Majalla" pitchFamily="2" charset="-78"/>
              </a:rPr>
              <a:t>РОЗЧИНИ</a:t>
            </a:r>
            <a:endParaRPr lang="ru-RU" sz="7200" b="1" dirty="0">
              <a:latin typeface="Segoe Script" pitchFamily="34" charset="0"/>
              <a:cs typeface="Sakkal Majalla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9952" y="4653136"/>
            <a:ext cx="50040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latin typeface="Segoe Script" pitchFamily="34" charset="0"/>
              </a:rPr>
              <a:t>РОЗВ</a:t>
            </a:r>
            <a:r>
              <a:rPr lang="en-US" sz="4000" b="1" dirty="0" smtClean="0">
                <a:latin typeface="Segoe Script" pitchFamily="34" charset="0"/>
              </a:rPr>
              <a:t>’</a:t>
            </a:r>
            <a:r>
              <a:rPr lang="uk-UA" sz="4000" b="1" dirty="0" smtClean="0">
                <a:latin typeface="Segoe Script" pitchFamily="34" charset="0"/>
              </a:rPr>
              <a:t>ЯЗУВАННЯ ЗАДАЧ</a:t>
            </a:r>
            <a:endParaRPr lang="ru-RU" sz="4000" b="1" dirty="0">
              <a:latin typeface="Segoe Scrip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6096" y="3645024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latin typeface="Segoe Script" pitchFamily="34" charset="0"/>
              </a:rPr>
              <a:t>7 клас</a:t>
            </a:r>
            <a:endParaRPr lang="ru-RU" sz="3600" b="1" dirty="0">
              <a:latin typeface="Segoe Scrip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1999" y="6309320"/>
            <a:ext cx="457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58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5301208"/>
            <a:ext cx="3240360" cy="15696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Домашнє  завдання:</a:t>
            </a:r>
            <a:r>
              <a:rPr lang="uk-UA" sz="2400" b="1" dirty="0" err="1" smtClean="0"/>
              <a:t>повтор.пар</a:t>
            </a:r>
            <a:r>
              <a:rPr lang="uk-UA" sz="2400" b="1" dirty="0" smtClean="0"/>
              <a:t> 23, виконати задачі №2, 3,4 на стор158-159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98496" y="4494730"/>
            <a:ext cx="6385872" cy="3385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/>
              <a:t>Для створення презентації використовувалися матеріали ІНТЕРНЕТУ</a:t>
            </a:r>
            <a:endParaRPr lang="ru-RU" sz="1600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27"/>
          <a:stretch/>
        </p:blipFill>
        <p:spPr bwMode="auto">
          <a:xfrm>
            <a:off x="6755631" y="4857066"/>
            <a:ext cx="2153980" cy="1904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496" y="337067"/>
            <a:ext cx="6334125" cy="415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479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3" b="21777"/>
          <a:stretch/>
        </p:blipFill>
        <p:spPr bwMode="auto">
          <a:xfrm>
            <a:off x="107505" y="5325835"/>
            <a:ext cx="4896544" cy="1532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32" r="32537"/>
          <a:stretch/>
        </p:blipFill>
        <p:spPr bwMode="auto">
          <a:xfrm>
            <a:off x="1547664" y="813048"/>
            <a:ext cx="1441054" cy="4272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281" y="3546308"/>
            <a:ext cx="1983995" cy="148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6" t="3735" r="29829" b="14805"/>
          <a:stretch/>
        </p:blipFill>
        <p:spPr bwMode="auto">
          <a:xfrm>
            <a:off x="107505" y="1383432"/>
            <a:ext cx="129174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777" y="188640"/>
            <a:ext cx="3470268" cy="2019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911" y="2081722"/>
            <a:ext cx="3666611" cy="2275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4509120"/>
            <a:ext cx="3167445" cy="2051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262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3" b="21777"/>
          <a:stretch/>
        </p:blipFill>
        <p:spPr bwMode="auto">
          <a:xfrm>
            <a:off x="2399450" y="5546137"/>
            <a:ext cx="4680519" cy="131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899592" y="404664"/>
            <a:ext cx="7488832" cy="20882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РОЗЧИН</a:t>
            </a:r>
            <a:r>
              <a:rPr lang="ru-RU" b="1" dirty="0" smtClean="0">
                <a:solidFill>
                  <a:schemeClr val="tx1"/>
                </a:solidFill>
              </a:rPr>
              <a:t> – </a:t>
            </a:r>
            <a:r>
              <a:rPr lang="ru-RU" sz="2000" b="1" dirty="0" smtClean="0">
                <a:solidFill>
                  <a:schemeClr val="tx1"/>
                </a:solidFill>
              </a:rPr>
              <a:t>ОДНОРІДНА СУМІШ, УТВОРЕНА КІЛЬКОМА РЕЧОВИНАМИ.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РЕЧОВИНИ, З ЯКИХ УТВОРЕНИЙ РОЗЧИН, Є ЙОГО КОМПОНЕНТАМИ, СЕРЕД ЯКИХ РОЗРІЗНЯЮТЬ РОЗЧИННИК  ТА РОЗЧИНЕНУ РЕЧОВИНУ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59633" y="3717032"/>
            <a:ext cx="208823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</a:rPr>
              <a:t>Розчини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23928" y="3140968"/>
            <a:ext cx="1872208" cy="57606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</a:rPr>
              <a:t>Газоподібні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23928" y="3946924"/>
            <a:ext cx="1872208" cy="57606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</a:rPr>
              <a:t>Рідкі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23928" y="4797152"/>
            <a:ext cx="1872208" cy="64807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</a:rPr>
              <a:t>Тверді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6372200" y="3140968"/>
            <a:ext cx="1872208" cy="5760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</a:rPr>
              <a:t>повітря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6372200" y="3933056"/>
            <a:ext cx="1872208" cy="5760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</a:rPr>
              <a:t>морська вода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6372200" y="4797152"/>
            <a:ext cx="1872208" cy="648071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</a:rPr>
              <a:t>с</a:t>
            </a:r>
            <a:r>
              <a:rPr lang="uk-UA" sz="2000" b="1" dirty="0" smtClean="0">
                <a:solidFill>
                  <a:schemeClr val="tx1"/>
                </a:solidFill>
              </a:rPr>
              <a:t>плави  металів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19974828">
            <a:off x="3223365" y="3420891"/>
            <a:ext cx="762892" cy="3503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3347864" y="3990039"/>
            <a:ext cx="57606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2573950">
            <a:off x="3195364" y="4576758"/>
            <a:ext cx="801120" cy="3438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5796136" y="3287661"/>
            <a:ext cx="576064" cy="1413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5796136" y="4113077"/>
            <a:ext cx="576064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5796136" y="4953234"/>
            <a:ext cx="576064" cy="1679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8" b="105"/>
          <a:stretch/>
        </p:blipFill>
        <p:spPr bwMode="auto">
          <a:xfrm>
            <a:off x="1177159" y="2573367"/>
            <a:ext cx="2746769" cy="300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891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1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3" b="21777"/>
          <a:stretch/>
        </p:blipFill>
        <p:spPr bwMode="auto">
          <a:xfrm>
            <a:off x="2555776" y="5274984"/>
            <a:ext cx="4896544" cy="1532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899592" y="404664"/>
            <a:ext cx="7344816" cy="165618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МАСОВА ЧАСТКА </a:t>
            </a:r>
            <a:r>
              <a:rPr lang="uk-UA" sz="2000" b="1" dirty="0" smtClean="0">
                <a:solidFill>
                  <a:schemeClr val="tx1"/>
                </a:solidFill>
              </a:rPr>
              <a:t>– ЦЕ ВІДНОШЕННЯ МАСИ РОЗЧИНЕНОЇ РЕЧОВИНИ ДО ЗАГАЛЬНОЇ МАСИ РОЗЧИНУ.  </a:t>
            </a:r>
          </a:p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МАСА РОЗЧИНУ </a:t>
            </a:r>
            <a:r>
              <a:rPr lang="uk-UA" sz="2000" b="1" dirty="0" smtClean="0">
                <a:solidFill>
                  <a:schemeClr val="tx1"/>
                </a:solidFill>
              </a:rPr>
              <a:t>– ЦЕ СУМА МАСИ РАЗЧИНЕНОЇ РЕЧОВИНИ  ТА МАСИ РОЗЧИННИКА.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51207"/>
            <a:ext cx="2160240" cy="4097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843" t="16641" r="2889" b="62893"/>
          <a:stretch/>
        </p:blipFill>
        <p:spPr bwMode="auto">
          <a:xfrm>
            <a:off x="4355976" y="3458458"/>
            <a:ext cx="4219144" cy="77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81" t="53429" r="22820" b="32957"/>
          <a:stretch/>
        </p:blipFill>
        <p:spPr bwMode="auto">
          <a:xfrm>
            <a:off x="4214971" y="4653136"/>
            <a:ext cx="4843626" cy="51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692"/>
          <a:stretch/>
        </p:blipFill>
        <p:spPr bwMode="auto">
          <a:xfrm>
            <a:off x="4214971" y="2492896"/>
            <a:ext cx="3553505" cy="697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5" t="20223" r="18520" b="23601"/>
          <a:stretch/>
        </p:blipFill>
        <p:spPr bwMode="auto">
          <a:xfrm>
            <a:off x="2746393" y="3315300"/>
            <a:ext cx="1104001" cy="88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080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3" b="21777"/>
          <a:stretch/>
        </p:blipFill>
        <p:spPr bwMode="auto">
          <a:xfrm>
            <a:off x="2485585" y="5325835"/>
            <a:ext cx="4896544" cy="1532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043608" y="548680"/>
            <a:ext cx="7128792" cy="1512168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Задача 1. </a:t>
            </a:r>
            <a:r>
              <a:rPr lang="ru-RU" sz="2000" dirty="0">
                <a:solidFill>
                  <a:schemeClr val="tx1"/>
                </a:solidFill>
              </a:rPr>
              <a:t>У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воді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масою</a:t>
            </a:r>
            <a:r>
              <a:rPr lang="ru-RU" sz="2000" dirty="0">
                <a:solidFill>
                  <a:schemeClr val="tx1"/>
                </a:solidFill>
              </a:rPr>
              <a:t> 100 г </a:t>
            </a:r>
            <a:r>
              <a:rPr lang="ru-RU" sz="2000" dirty="0" err="1" smtClean="0">
                <a:solidFill>
                  <a:schemeClr val="tx1"/>
                </a:solidFill>
              </a:rPr>
              <a:t>розчиняється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сіль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ферум</a:t>
            </a:r>
            <a:r>
              <a:rPr lang="ru-RU" sz="2000" dirty="0">
                <a:solidFill>
                  <a:schemeClr val="tx1"/>
                </a:solidFill>
              </a:rPr>
              <a:t>(ІІ) сульфат </a:t>
            </a:r>
            <a:r>
              <a:rPr lang="ru-RU" sz="2000" dirty="0" err="1">
                <a:solidFill>
                  <a:schemeClr val="tx1"/>
                </a:solidFill>
              </a:rPr>
              <a:t>масою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26,3 </a:t>
            </a:r>
            <a:r>
              <a:rPr lang="ru-RU" sz="2000" dirty="0">
                <a:solidFill>
                  <a:schemeClr val="tx1"/>
                </a:solidFill>
              </a:rPr>
              <a:t>г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Обчисліть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масову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частку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ферум</a:t>
            </a:r>
            <a:r>
              <a:rPr lang="ru-RU" sz="2000" dirty="0">
                <a:solidFill>
                  <a:schemeClr val="tx1"/>
                </a:solidFill>
              </a:rPr>
              <a:t>(ІІ) сульфату в </a:t>
            </a:r>
            <a:r>
              <a:rPr lang="ru-RU" sz="2000" dirty="0" err="1" smtClean="0">
                <a:solidFill>
                  <a:schemeClr val="tx1"/>
                </a:solidFill>
              </a:rPr>
              <a:t>розчині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</a:p>
          <a:p>
            <a:pPr algn="ctr"/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0561"/>
          <a:stretch/>
        </p:blipFill>
        <p:spPr bwMode="auto">
          <a:xfrm>
            <a:off x="1127975" y="2492895"/>
            <a:ext cx="2048980" cy="2173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88" t="44157" b="1"/>
          <a:stretch/>
        </p:blipFill>
        <p:spPr bwMode="auto">
          <a:xfrm>
            <a:off x="3176954" y="3108449"/>
            <a:ext cx="4995445" cy="1387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76955" y="2492896"/>
            <a:ext cx="32672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7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Розв</a:t>
            </a:r>
            <a:r>
              <a:rPr lang="en-US" sz="17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’</a:t>
            </a:r>
            <a:r>
              <a:rPr lang="uk-UA" sz="17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язування</a:t>
            </a:r>
            <a:r>
              <a:rPr lang="uk-UA" sz="17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:</a:t>
            </a:r>
          </a:p>
          <a:p>
            <a:r>
              <a:rPr lang="uk-UA" sz="17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Знаходимо масу розчину.</a:t>
            </a:r>
            <a:endParaRPr lang="ru-RU" sz="17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1" t="7020" r="3332" b="17848"/>
          <a:stretch/>
        </p:blipFill>
        <p:spPr bwMode="auto">
          <a:xfrm>
            <a:off x="7681539" y="3766386"/>
            <a:ext cx="981722" cy="915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021" y="2451864"/>
            <a:ext cx="9810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910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3" b="21777"/>
          <a:stretch/>
        </p:blipFill>
        <p:spPr bwMode="auto">
          <a:xfrm>
            <a:off x="2159732" y="5331479"/>
            <a:ext cx="4896544" cy="1532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259632" y="620688"/>
            <a:ext cx="6696744" cy="1368152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Задача </a:t>
            </a:r>
            <a:r>
              <a:rPr lang="ru-RU" sz="2000" dirty="0" smtClean="0">
                <a:solidFill>
                  <a:schemeClr val="tx1"/>
                </a:solidFill>
              </a:rPr>
              <a:t>2. </a:t>
            </a:r>
            <a:r>
              <a:rPr lang="ru-RU" sz="2000" dirty="0" err="1">
                <a:solidFill>
                  <a:schemeClr val="tx1"/>
                </a:solidFill>
              </a:rPr>
              <a:t>Обчисліть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масу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розчину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лимонної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кислоти</a:t>
            </a:r>
            <a:r>
              <a:rPr lang="ru-RU" sz="2000" dirty="0">
                <a:solidFill>
                  <a:schemeClr val="tx1"/>
                </a:solidFill>
              </a:rPr>
              <a:t> з </a:t>
            </a:r>
            <a:r>
              <a:rPr lang="ru-RU" sz="2000" dirty="0" err="1">
                <a:solidFill>
                  <a:schemeClr val="tx1"/>
                </a:solidFill>
              </a:rPr>
              <a:t>масовою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часткою</a:t>
            </a:r>
            <a:r>
              <a:rPr lang="ru-RU" sz="2000" dirty="0">
                <a:solidFill>
                  <a:schemeClr val="tx1"/>
                </a:solidFill>
              </a:rPr>
              <a:t> 30 %, </a:t>
            </a:r>
            <a:r>
              <a:rPr lang="ru-RU" sz="2000" dirty="0" err="1">
                <a:solidFill>
                  <a:schemeClr val="tx1"/>
                </a:solidFill>
              </a:rPr>
              <a:t>що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містить</a:t>
            </a:r>
            <a:r>
              <a:rPr lang="ru-RU" sz="2000" dirty="0">
                <a:solidFill>
                  <a:schemeClr val="tx1"/>
                </a:solidFill>
              </a:rPr>
              <a:t> 90 г </a:t>
            </a:r>
            <a:r>
              <a:rPr lang="ru-RU" sz="2000" dirty="0" err="1">
                <a:solidFill>
                  <a:schemeClr val="tx1"/>
                </a:solidFill>
              </a:rPr>
              <a:t>кислоти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4860"/>
          <a:stretch/>
        </p:blipFill>
        <p:spPr bwMode="auto">
          <a:xfrm>
            <a:off x="1269881" y="2355132"/>
            <a:ext cx="2387719" cy="223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7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89"/>
          <a:stretch/>
        </p:blipFill>
        <p:spPr bwMode="auto">
          <a:xfrm>
            <a:off x="3657600" y="2344678"/>
            <a:ext cx="4426033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429000"/>
            <a:ext cx="9810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00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3" b="21777"/>
          <a:stretch/>
        </p:blipFill>
        <p:spPr bwMode="auto">
          <a:xfrm>
            <a:off x="2267744" y="5325834"/>
            <a:ext cx="4896544" cy="1532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1331640" y="620688"/>
            <a:ext cx="6696744" cy="1476164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Задача 3. </a:t>
            </a:r>
            <a:r>
              <a:rPr lang="ru-RU" sz="2000" dirty="0">
                <a:solidFill>
                  <a:schemeClr val="tx1"/>
                </a:solidFill>
              </a:rPr>
              <a:t>Яку </a:t>
            </a:r>
            <a:r>
              <a:rPr lang="ru-RU" sz="2000" dirty="0" err="1">
                <a:solidFill>
                  <a:schemeClr val="tx1"/>
                </a:solidFill>
              </a:rPr>
              <a:t>масу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NaCl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uk-UA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натрій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хлориду та води </a:t>
            </a:r>
            <a:r>
              <a:rPr lang="ru-RU" sz="2000" dirty="0" err="1">
                <a:solidFill>
                  <a:schemeClr val="tx1"/>
                </a:solidFill>
              </a:rPr>
              <a:t>потрібно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взяти</a:t>
            </a:r>
            <a:r>
              <a:rPr lang="ru-RU" sz="2000" dirty="0">
                <a:solidFill>
                  <a:schemeClr val="tx1"/>
                </a:solidFill>
              </a:rPr>
              <a:t> для </a:t>
            </a:r>
            <a:r>
              <a:rPr lang="ru-RU" sz="2000" dirty="0" err="1">
                <a:solidFill>
                  <a:schemeClr val="tx1"/>
                </a:solidFill>
              </a:rPr>
              <a:t>приготування</a:t>
            </a:r>
            <a:r>
              <a:rPr lang="ru-RU" sz="2000" dirty="0">
                <a:solidFill>
                  <a:schemeClr val="tx1"/>
                </a:solidFill>
              </a:rPr>
              <a:t> 460 г </a:t>
            </a:r>
            <a:r>
              <a:rPr lang="ru-RU" sz="2000" dirty="0" err="1">
                <a:solidFill>
                  <a:schemeClr val="tx1"/>
                </a:solidFill>
              </a:rPr>
              <a:t>розчину</a:t>
            </a:r>
            <a:r>
              <a:rPr lang="ru-RU" sz="2000" dirty="0">
                <a:solidFill>
                  <a:schemeClr val="tx1"/>
                </a:solidFill>
              </a:rPr>
              <a:t> з </a:t>
            </a:r>
            <a:r>
              <a:rPr lang="ru-RU" sz="2000" dirty="0" err="1">
                <a:solidFill>
                  <a:schemeClr val="tx1"/>
                </a:solidFill>
              </a:rPr>
              <a:t>масовою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часткою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NaCl</a:t>
            </a:r>
            <a:r>
              <a:rPr lang="ru-RU" sz="2000" dirty="0">
                <a:solidFill>
                  <a:schemeClr val="tx1"/>
                </a:solidFill>
              </a:rPr>
              <a:t> 15 %?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981"/>
          <a:stretch/>
        </p:blipFill>
        <p:spPr bwMode="auto">
          <a:xfrm>
            <a:off x="1391535" y="2369107"/>
            <a:ext cx="219544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87"/>
          <a:stretch/>
        </p:blipFill>
        <p:spPr bwMode="auto">
          <a:xfrm>
            <a:off x="3586975" y="2369107"/>
            <a:ext cx="4510669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622" y="2650168"/>
            <a:ext cx="9810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129" y="3573016"/>
            <a:ext cx="9747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859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3" b="21777"/>
          <a:stretch/>
        </p:blipFill>
        <p:spPr bwMode="auto">
          <a:xfrm>
            <a:off x="2483768" y="5579522"/>
            <a:ext cx="4608512" cy="1217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475656" y="620688"/>
            <a:ext cx="6552728" cy="1152128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Задача 4.  Об</a:t>
            </a:r>
            <a:r>
              <a:rPr lang="en-US" sz="2000" dirty="0" smtClean="0">
                <a:solidFill>
                  <a:schemeClr val="tx1"/>
                </a:solidFill>
              </a:rPr>
              <a:t>’</a:t>
            </a:r>
            <a:r>
              <a:rPr lang="uk-UA" sz="2000" dirty="0">
                <a:solidFill>
                  <a:schemeClr val="tx1"/>
                </a:solidFill>
              </a:rPr>
              <a:t>є</a:t>
            </a:r>
            <a:r>
              <a:rPr lang="ru-RU" sz="2000" dirty="0" smtClean="0">
                <a:solidFill>
                  <a:schemeClr val="tx1"/>
                </a:solidFill>
              </a:rPr>
              <a:t>м води </a:t>
            </a:r>
            <a:r>
              <a:rPr lang="ru-RU" sz="2000" dirty="0">
                <a:solidFill>
                  <a:schemeClr val="tx1"/>
                </a:solidFill>
              </a:rPr>
              <a:t>180мл </a:t>
            </a:r>
            <a:r>
              <a:rPr lang="ru-RU" sz="2000" dirty="0" smtClean="0">
                <a:solidFill>
                  <a:schemeClr val="tx1"/>
                </a:solidFill>
              </a:rPr>
              <a:t>води. У </a:t>
            </a:r>
            <a:r>
              <a:rPr lang="ru-RU" sz="2000" dirty="0" err="1" smtClean="0">
                <a:solidFill>
                  <a:schemeClr val="tx1"/>
                </a:solidFill>
              </a:rPr>
              <a:t>воді</a:t>
            </a:r>
            <a:r>
              <a:rPr lang="ru-RU" sz="2000" dirty="0" smtClean="0">
                <a:solidFill>
                  <a:schemeClr val="tx1"/>
                </a:solidFill>
              </a:rPr>
              <a:t>  </a:t>
            </a:r>
            <a:r>
              <a:rPr lang="ru-RU" sz="2000" dirty="0" err="1">
                <a:solidFill>
                  <a:schemeClr val="tx1"/>
                </a:solidFill>
              </a:rPr>
              <a:t>розчинили</a:t>
            </a:r>
            <a:r>
              <a:rPr lang="ru-RU" sz="2000" dirty="0">
                <a:solidFill>
                  <a:schemeClr val="tx1"/>
                </a:solidFill>
              </a:rPr>
              <a:t> 20г </a:t>
            </a:r>
            <a:r>
              <a:rPr lang="ru-RU" sz="2000" dirty="0" err="1" smtClean="0">
                <a:solidFill>
                  <a:schemeClr val="tx1"/>
                </a:solidFill>
              </a:rPr>
              <a:t>солі</a:t>
            </a:r>
            <a:r>
              <a:rPr lang="ru-RU" sz="2000" dirty="0" smtClean="0">
                <a:solidFill>
                  <a:schemeClr val="tx1"/>
                </a:solidFill>
              </a:rPr>
              <a:t>. </a:t>
            </a:r>
            <a:r>
              <a:rPr lang="ru-RU" sz="2000" dirty="0" err="1" smtClean="0">
                <a:solidFill>
                  <a:schemeClr val="tx1"/>
                </a:solidFill>
              </a:rPr>
              <a:t>Обчисліть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масову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частку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солі</a:t>
            </a:r>
            <a:r>
              <a:rPr lang="ru-RU" sz="2000" dirty="0">
                <a:solidFill>
                  <a:schemeClr val="tx1"/>
                </a:solidFill>
              </a:rPr>
              <a:t> в </a:t>
            </a:r>
            <a:r>
              <a:rPr lang="ru-RU" sz="2000" dirty="0" err="1">
                <a:solidFill>
                  <a:schemeClr val="tx1"/>
                </a:solidFill>
              </a:rPr>
              <a:t>розчині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115" t="-522" r="69916" b="522"/>
          <a:stretch/>
        </p:blipFill>
        <p:spPr bwMode="auto">
          <a:xfrm>
            <a:off x="1475656" y="1772816"/>
            <a:ext cx="2006098" cy="3780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53"/>
          <a:stretch/>
        </p:blipFill>
        <p:spPr bwMode="auto">
          <a:xfrm>
            <a:off x="3481754" y="1802135"/>
            <a:ext cx="4239974" cy="37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070" y="2204864"/>
            <a:ext cx="9810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434694"/>
            <a:ext cx="9810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639372"/>
            <a:ext cx="9810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70" t="4587" r="3354" b="68753"/>
          <a:stretch/>
        </p:blipFill>
        <p:spPr bwMode="auto">
          <a:xfrm>
            <a:off x="535917" y="3495123"/>
            <a:ext cx="2525941" cy="1204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264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3" b="21777"/>
          <a:stretch/>
        </p:blipFill>
        <p:spPr bwMode="auto">
          <a:xfrm>
            <a:off x="2051720" y="5325835"/>
            <a:ext cx="4896544" cy="1532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835696" y="692696"/>
            <a:ext cx="6120680" cy="1152128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Задача 1.   У </a:t>
            </a:r>
            <a:r>
              <a:rPr lang="ru-RU" sz="2000" dirty="0">
                <a:solidFill>
                  <a:schemeClr val="tx1"/>
                </a:solidFill>
              </a:rPr>
              <a:t>180 г води </a:t>
            </a:r>
            <a:r>
              <a:rPr lang="ru-RU" sz="2000" dirty="0" err="1">
                <a:solidFill>
                  <a:schemeClr val="tx1"/>
                </a:solidFill>
              </a:rPr>
              <a:t>розчинили</a:t>
            </a:r>
            <a:r>
              <a:rPr lang="ru-RU" sz="2000" dirty="0">
                <a:solidFill>
                  <a:schemeClr val="tx1"/>
                </a:solidFill>
              </a:rPr>
              <a:t> 60 г </a:t>
            </a:r>
            <a:r>
              <a:rPr lang="ru-RU" sz="2000" dirty="0" err="1">
                <a:solidFill>
                  <a:schemeClr val="tx1"/>
                </a:solidFill>
              </a:rPr>
              <a:t>цукру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Яка </a:t>
            </a:r>
            <a:r>
              <a:rPr lang="ru-RU" sz="2000" dirty="0" err="1">
                <a:solidFill>
                  <a:schemeClr val="tx1"/>
                </a:solidFill>
              </a:rPr>
              <a:t>масова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частка</a:t>
            </a:r>
            <a:r>
              <a:rPr lang="ru-RU" sz="2000" dirty="0">
                <a:solidFill>
                  <a:schemeClr val="tx1"/>
                </a:solidFill>
              </a:rPr>
              <a:t> (%) </a:t>
            </a:r>
            <a:r>
              <a:rPr lang="ru-RU" sz="2000" dirty="0" err="1">
                <a:solidFill>
                  <a:schemeClr val="tx1"/>
                </a:solidFill>
              </a:rPr>
              <a:t>розчиненого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цукру</a:t>
            </a:r>
            <a:r>
              <a:rPr lang="ru-RU" sz="2000" dirty="0">
                <a:solidFill>
                  <a:schemeClr val="tx1"/>
                </a:solidFill>
              </a:rPr>
              <a:t> в </a:t>
            </a:r>
            <a:r>
              <a:rPr lang="ru-RU" sz="2000" dirty="0" err="1">
                <a:solidFill>
                  <a:schemeClr val="tx1"/>
                </a:solidFill>
              </a:rPr>
              <a:t>розчині</a:t>
            </a:r>
            <a:r>
              <a:rPr lang="ru-RU" sz="20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7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243"/>
          <a:stretch/>
        </p:blipFill>
        <p:spPr bwMode="auto">
          <a:xfrm>
            <a:off x="1331640" y="2408748"/>
            <a:ext cx="2520280" cy="2391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1616783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7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62" r="1483"/>
          <a:stretch/>
        </p:blipFill>
        <p:spPr bwMode="auto">
          <a:xfrm>
            <a:off x="3860268" y="2408748"/>
            <a:ext cx="4820361" cy="224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623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209</Words>
  <Application>Microsoft Office PowerPoint</Application>
  <PresentationFormat>Экран (4:3)</PresentationFormat>
  <Paragraphs>26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ПК</cp:lastModifiedBy>
  <cp:revision>82</cp:revision>
  <dcterms:created xsi:type="dcterms:W3CDTF">2020-03-26T16:47:56Z</dcterms:created>
  <dcterms:modified xsi:type="dcterms:W3CDTF">2023-04-09T15:37:09Z</dcterms:modified>
</cp:coreProperties>
</file>