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305" r:id="rId3"/>
    <p:sldId id="259" r:id="rId4"/>
    <p:sldId id="279" r:id="rId5"/>
    <p:sldId id="280" r:id="rId6"/>
    <p:sldId id="308" r:id="rId7"/>
    <p:sldId id="282" r:id="rId8"/>
    <p:sldId id="283" r:id="rId9"/>
    <p:sldId id="284" r:id="rId10"/>
    <p:sldId id="285" r:id="rId11"/>
    <p:sldId id="287" r:id="rId12"/>
    <p:sldId id="302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304" r:id="rId22"/>
    <p:sldId id="300" r:id="rId23"/>
    <p:sldId id="301" r:id="rId24"/>
    <p:sldId id="297" r:id="rId25"/>
    <p:sldId id="299" r:id="rId26"/>
    <p:sldId id="272" r:id="rId27"/>
    <p:sldId id="275" r:id="rId28"/>
    <p:sldId id="30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0" d="100"/>
          <a:sy n="100" d="100"/>
        </p:scale>
        <p:origin x="-2112" y="5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081129784150086E-2"/>
          <c:y val="8.9314194577352568E-2"/>
          <c:w val="0.90055568613624759"/>
          <c:h val="0.517054339499428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У поліетиленовий пакет</c:v>
                </c:pt>
                <c:pt idx="1">
                  <c:v>У паперовий пакет</c:v>
                </c:pt>
                <c:pt idx="2">
                  <c:v>У тканинну сумку або рюкзак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У поліетиленовий пакет</c:v>
                </c:pt>
                <c:pt idx="1">
                  <c:v>У паперовий пакет</c:v>
                </c:pt>
                <c:pt idx="2">
                  <c:v>У тканинну сумку або рюкзак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14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У поліетиленовий пакет</c:v>
                </c:pt>
                <c:pt idx="1">
                  <c:v>У паперовий пакет</c:v>
                </c:pt>
                <c:pt idx="2">
                  <c:v>У тканинну сумку або рюкзак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2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805888"/>
        <c:axId val="22684800"/>
      </c:barChart>
      <c:catAx>
        <c:axId val="22805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684800"/>
        <c:crosses val="autoZero"/>
        <c:auto val="1"/>
        <c:lblAlgn val="ctr"/>
        <c:lblOffset val="100"/>
        <c:noMultiLvlLbl val="0"/>
      </c:catAx>
      <c:valAx>
        <c:axId val="22684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805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Один раз </c:v>
                </c:pt>
                <c:pt idx="1">
                  <c:v>Якщо пакет в доброму стані – декілька разів</c:v>
                </c:pt>
                <c:pt idx="2">
                  <c:v>У мене вдома пакети відсутні, я ними не користуюсь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Один раз </c:v>
                </c:pt>
                <c:pt idx="1">
                  <c:v>Якщо пакет в доброму стані – декілька разів</c:v>
                </c:pt>
                <c:pt idx="2">
                  <c:v>У мене вдома пакети відсутні, я ними не користуюсь 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86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Один раз </c:v>
                </c:pt>
                <c:pt idx="1">
                  <c:v>Якщо пакет в доброму стані – декілька разів</c:v>
                </c:pt>
                <c:pt idx="2">
                  <c:v>У мене вдома пакети відсутні, я ними не користуюсь 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772416"/>
        <c:axId val="27773952"/>
      </c:barChart>
      <c:catAx>
        <c:axId val="27772416"/>
        <c:scaling>
          <c:orientation val="minMax"/>
        </c:scaling>
        <c:delete val="0"/>
        <c:axPos val="b"/>
        <c:majorTickMark val="out"/>
        <c:minorTickMark val="none"/>
        <c:tickLblPos val="nextTo"/>
        <c:crossAx val="27773952"/>
        <c:crosses val="autoZero"/>
        <c:auto val="1"/>
        <c:lblAlgn val="ctr"/>
        <c:lblOffset val="100"/>
        <c:noMultiLvlLbl val="0"/>
      </c:catAx>
      <c:valAx>
        <c:axId val="277739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77724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943423042626474"/>
          <c:y val="6.6297157866070766E-2"/>
          <c:w val="0.74545998226106491"/>
          <c:h val="0.707987409298336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Майже кожен день </c:v>
                </c:pt>
                <c:pt idx="1">
                  <c:v>Пару разів на тиждень </c:v>
                </c:pt>
                <c:pt idx="2">
                  <c:v>Ніколи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Майже кожен день </c:v>
                </c:pt>
                <c:pt idx="1">
                  <c:v>Пару разів на тиждень </c:v>
                </c:pt>
                <c:pt idx="2">
                  <c:v>Ніколи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40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Майже кожен день </c:v>
                </c:pt>
                <c:pt idx="1">
                  <c:v>Пару разів на тиждень </c:v>
                </c:pt>
                <c:pt idx="2">
                  <c:v>Ніколи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2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700416"/>
        <c:axId val="22703104"/>
      </c:barChart>
      <c:catAx>
        <c:axId val="22700416"/>
        <c:scaling>
          <c:orientation val="minMax"/>
        </c:scaling>
        <c:delete val="0"/>
        <c:axPos val="b"/>
        <c:majorTickMark val="out"/>
        <c:minorTickMark val="none"/>
        <c:tickLblPos val="nextTo"/>
        <c:crossAx val="22703104"/>
        <c:crosses val="autoZero"/>
        <c:auto val="1"/>
        <c:lblAlgn val="ctr"/>
        <c:lblOffset val="100"/>
        <c:noMultiLvlLbl val="0"/>
      </c:catAx>
      <c:valAx>
        <c:axId val="227031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7004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910097213702453"/>
          <c:y val="0.18503690846141649"/>
          <c:w val="0.77156900437657105"/>
          <c:h val="0.644720156198641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З паперових тарілок </c:v>
                </c:pt>
                <c:pt idx="1">
                  <c:v>З пластикових тарілок, які я відразу викину </c:v>
                </c:pt>
                <c:pt idx="2">
                  <c:v>З керамічних тарілок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З паперових тарілок </c:v>
                </c:pt>
                <c:pt idx="1">
                  <c:v>З пластикових тарілок, які я відразу викину </c:v>
                </c:pt>
                <c:pt idx="2">
                  <c:v>З керамічних тарілок 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З паперових тарілок </c:v>
                </c:pt>
                <c:pt idx="1">
                  <c:v>З пластикових тарілок, які я відразу викину </c:v>
                </c:pt>
                <c:pt idx="2">
                  <c:v>З керамічних тарілок 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2">
                  <c:v>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756160"/>
        <c:axId val="19757696"/>
      </c:barChart>
      <c:catAx>
        <c:axId val="19756160"/>
        <c:scaling>
          <c:orientation val="minMax"/>
        </c:scaling>
        <c:delete val="0"/>
        <c:axPos val="b"/>
        <c:majorTickMark val="out"/>
        <c:minorTickMark val="none"/>
        <c:tickLblPos val="nextTo"/>
        <c:crossAx val="19757696"/>
        <c:crosses val="autoZero"/>
        <c:auto val="1"/>
        <c:lblAlgn val="ctr"/>
        <c:lblOffset val="100"/>
        <c:noMultiLvlLbl val="0"/>
      </c:catAx>
      <c:valAx>
        <c:axId val="197576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75616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В тому випадку, якщо в мене немає іншого вибору </c:v>
                </c:pt>
                <c:pt idx="1">
                  <c:v>Так, постійно </c:v>
                </c:pt>
                <c:pt idx="2">
                  <c:v>Ні, я завжди ношу з собою багаторазову ємкість для води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В тому випадку, якщо в мене немає іншого вибору </c:v>
                </c:pt>
                <c:pt idx="1">
                  <c:v>Так, постійно </c:v>
                </c:pt>
                <c:pt idx="2">
                  <c:v>Ні, я завжди ношу з собою багаторазову ємкість для води 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37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В тому випадку, якщо в мене немає іншого вибору </c:v>
                </c:pt>
                <c:pt idx="1">
                  <c:v>Так, постійно </c:v>
                </c:pt>
                <c:pt idx="2">
                  <c:v>Ні, я завжди ношу з собою багаторазову ємкість для води 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2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18624"/>
        <c:axId val="27824512"/>
      </c:barChart>
      <c:catAx>
        <c:axId val="27818624"/>
        <c:scaling>
          <c:orientation val="minMax"/>
        </c:scaling>
        <c:delete val="0"/>
        <c:axPos val="b"/>
        <c:majorTickMark val="out"/>
        <c:minorTickMark val="none"/>
        <c:tickLblPos val="nextTo"/>
        <c:crossAx val="27824512"/>
        <c:crosses val="autoZero"/>
        <c:auto val="1"/>
        <c:lblAlgn val="ctr"/>
        <c:lblOffset val="100"/>
        <c:noMultiLvlLbl val="0"/>
      </c:catAx>
      <c:valAx>
        <c:axId val="278245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78186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22909292301799E-2"/>
          <c:y val="2.9391535183577351E-2"/>
          <c:w val="0.90366577572298856"/>
          <c:h val="0.584693871440974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Я вже давно цим займаюсь та здаю дещо на утилізацію чи переробіток </c:v>
                </c:pt>
                <c:pt idx="1">
                  <c:v>Можливо, якщо баки для сортування сміття поставлять поряд з моїм домоволодінням </c:v>
                </c:pt>
                <c:pt idx="2">
                  <c:v>Ні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Я вже давно цим займаюсь та здаю дещо на утилізацію чи переробіток </c:v>
                </c:pt>
                <c:pt idx="1">
                  <c:v>Можливо, якщо баки для сортування сміття поставлять поряд з моїм домоволодінням </c:v>
                </c:pt>
                <c:pt idx="2">
                  <c:v>Ні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71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Я вже давно цим займаюсь та здаю дещо на утилізацію чи переробіток </c:v>
                </c:pt>
                <c:pt idx="1">
                  <c:v>Можливо, якщо баки для сортування сміття поставлять поряд з моїм домоволодінням </c:v>
                </c:pt>
                <c:pt idx="2">
                  <c:v>Ні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2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812736"/>
        <c:axId val="19814272"/>
      </c:barChart>
      <c:catAx>
        <c:axId val="19812736"/>
        <c:scaling>
          <c:orientation val="minMax"/>
        </c:scaling>
        <c:delete val="0"/>
        <c:axPos val="b"/>
        <c:majorTickMark val="out"/>
        <c:minorTickMark val="none"/>
        <c:tickLblPos val="nextTo"/>
        <c:crossAx val="19814272"/>
        <c:crosses val="autoZero"/>
        <c:auto val="1"/>
        <c:lblAlgn val="ctr"/>
        <c:lblOffset val="100"/>
        <c:noMultiLvlLbl val="0"/>
      </c:catAx>
      <c:valAx>
        <c:axId val="19814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8127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58448492027977E-2"/>
          <c:y val="7.6843368870431084E-2"/>
          <c:w val="0.91213978797813289"/>
          <c:h val="0.67480100924841924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Лист1!$A$1:$A$3</c:f>
              <c:strCache>
                <c:ptCount val="3"/>
                <c:pt idx="0">
                  <c:v>Одне, а що треба більше?</c:v>
                </c:pt>
                <c:pt idx="1">
                  <c:v>Два: одне для відходів харчових продуктів, інше – для відходів виробів з пластику </c:v>
                </c:pt>
                <c:pt idx="2">
                  <c:v>Три або більше: пластик, скло, папір, органіка (відходи харчових продуктів) </c:v>
                </c:pt>
              </c:strCache>
            </c:strRef>
          </c:cat>
          <c:val>
            <c:numRef>
              <c:f>Лист1!$B$1:$B$3</c:f>
              <c:numCache>
                <c:formatCode>General</c:formatCode>
                <c:ptCount val="3"/>
                <c:pt idx="0">
                  <c:v>23</c:v>
                </c:pt>
              </c:numCache>
            </c:numRef>
          </c:val>
        </c:ser>
        <c:ser>
          <c:idx val="1"/>
          <c:order val="1"/>
          <c:invertIfNegative val="0"/>
          <c:cat>
            <c:strRef>
              <c:f>Лист1!$A$1:$A$3</c:f>
              <c:strCache>
                <c:ptCount val="3"/>
                <c:pt idx="0">
                  <c:v>Одне, а що треба більше?</c:v>
                </c:pt>
                <c:pt idx="1">
                  <c:v>Два: одне для відходів харчових продуктів, інше – для відходів виробів з пластику </c:v>
                </c:pt>
                <c:pt idx="2">
                  <c:v>Три або більше: пластик, скло, папір, органіка (відходи харчових продуктів) </c:v>
                </c:pt>
              </c:strCache>
            </c:strRef>
          </c:cat>
          <c:val>
            <c:numRef>
              <c:f>Лист1!$C$1:$C$3</c:f>
              <c:numCache>
                <c:formatCode>General</c:formatCode>
                <c:ptCount val="3"/>
                <c:pt idx="1">
                  <c:v>66</c:v>
                </c:pt>
              </c:numCache>
            </c:numRef>
          </c:val>
        </c:ser>
        <c:ser>
          <c:idx val="2"/>
          <c:order val="2"/>
          <c:invertIfNegative val="0"/>
          <c:cat>
            <c:strRef>
              <c:f>Лист1!$A$1:$A$3</c:f>
              <c:strCache>
                <c:ptCount val="3"/>
                <c:pt idx="0">
                  <c:v>Одне, а що треба більше?</c:v>
                </c:pt>
                <c:pt idx="1">
                  <c:v>Два: одне для відходів харчових продуктів, інше – для відходів виробів з пластику </c:v>
                </c:pt>
                <c:pt idx="2">
                  <c:v>Три або більше: пластик, скло, папір, органіка (відходи харчових продуктів) </c:v>
                </c:pt>
              </c:strCache>
            </c:strRef>
          </c:cat>
          <c:val>
            <c:numRef>
              <c:f>Лист1!$D$1:$D$3</c:f>
              <c:numCache>
                <c:formatCode>General</c:formatCode>
                <c:ptCount val="3"/>
                <c:pt idx="2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6768256"/>
        <c:axId val="71758976"/>
      </c:barChart>
      <c:catAx>
        <c:axId val="66768256"/>
        <c:scaling>
          <c:orientation val="minMax"/>
        </c:scaling>
        <c:delete val="0"/>
        <c:axPos val="b"/>
        <c:majorTickMark val="out"/>
        <c:minorTickMark val="none"/>
        <c:tickLblPos val="nextTo"/>
        <c:crossAx val="71758976"/>
        <c:crosses val="autoZero"/>
        <c:auto val="1"/>
        <c:lblAlgn val="ctr"/>
        <c:lblOffset val="100"/>
        <c:noMultiLvlLbl val="0"/>
      </c:catAx>
      <c:valAx>
        <c:axId val="717589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67682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602386602615524E-2"/>
          <c:y val="2.5257224185942343E-2"/>
          <c:w val="0.89976087862284537"/>
          <c:h val="0.700364017066026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Я вже давно цим займаюсь та здаю дещо на утилізацію чи переробіток </c:v>
                </c:pt>
                <c:pt idx="1">
                  <c:v>Можливо, якщо баки для сортування сміття поставлять поряд з моїм домоволодінням </c:v>
                </c:pt>
                <c:pt idx="2">
                  <c:v>Ні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Я вже давно цим займаюсь та здаю дещо на утилізацію чи переробіток </c:v>
                </c:pt>
                <c:pt idx="1">
                  <c:v>Можливо, якщо баки для сортування сміття поставлять поряд з моїм домоволодінням </c:v>
                </c:pt>
                <c:pt idx="2">
                  <c:v>Ні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71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Я вже давно цим займаюсь та здаю дещо на утилізацію чи переробіток </c:v>
                </c:pt>
                <c:pt idx="1">
                  <c:v>Можливо, якщо баки для сортування сміття поставлять поряд з моїм домоволодінням </c:v>
                </c:pt>
                <c:pt idx="2">
                  <c:v>Ні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2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83776"/>
        <c:axId val="27910144"/>
      </c:barChart>
      <c:catAx>
        <c:axId val="27883776"/>
        <c:scaling>
          <c:orientation val="minMax"/>
        </c:scaling>
        <c:delete val="0"/>
        <c:axPos val="b"/>
        <c:majorTickMark val="out"/>
        <c:minorTickMark val="none"/>
        <c:tickLblPos val="nextTo"/>
        <c:crossAx val="27910144"/>
        <c:crosses val="autoZero"/>
        <c:auto val="1"/>
        <c:lblAlgn val="ctr"/>
        <c:lblOffset val="100"/>
        <c:noMultiLvlLbl val="0"/>
      </c:catAx>
      <c:valAx>
        <c:axId val="27910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78837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9347AE-78FC-489B-B87D-01A9342E6EA6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BAC1FB-AD99-4271-B957-DA3C94924C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7832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8599B-3408-454A-8B32-3D3D9BA91D28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r>
              <a:rPr lang="uk-UA" dirty="0" smtClean="0"/>
              <a:t>Інка </a:t>
            </a:r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63D54-CEB2-4FC7-B990-6B007AC851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420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63D54-CEB2-4FC7-B990-6B007AC8511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62589C-1565-4AB3-B72A-C2335C72CEB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497E22-0502-43FD-B2D4-C5D0F018C0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62589C-1565-4AB3-B72A-C2335C72CEB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497E22-0502-43FD-B2D4-C5D0F018C0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62589C-1565-4AB3-B72A-C2335C72CEB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497E22-0502-43FD-B2D4-C5D0F018C0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62589C-1565-4AB3-B72A-C2335C72CEB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497E22-0502-43FD-B2D4-C5D0F018C0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62589C-1565-4AB3-B72A-C2335C72CEB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497E22-0502-43FD-B2D4-C5D0F018C0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62589C-1565-4AB3-B72A-C2335C72CEB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497E22-0502-43FD-B2D4-C5D0F018C0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62589C-1565-4AB3-B72A-C2335C72CEB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497E22-0502-43FD-B2D4-C5D0F018C0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62589C-1565-4AB3-B72A-C2335C72CEB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497E22-0502-43FD-B2D4-C5D0F018C0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62589C-1565-4AB3-B72A-C2335C72CEB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497E22-0502-43FD-B2D4-C5D0F018C0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62589C-1565-4AB3-B72A-C2335C72CEB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497E22-0502-43FD-B2D4-C5D0F018C0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62589C-1565-4AB3-B72A-C2335C72CEB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497E22-0502-43FD-B2D4-C5D0F018C0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762589C-1565-4AB3-B72A-C2335C72CEB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E497E22-0502-43FD-B2D4-C5D0F018C0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32560" y="0"/>
            <a:ext cx="7406640" cy="300037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uk-UA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uk-UA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uk-UA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uk-UA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Поліетиленові вироби: вимога часу чи екологічна проблема. Дослідження властивостей поліетилену. Альтернативи їх застосуванню.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4436456"/>
          </a:xfrm>
        </p:spPr>
        <p:txBody>
          <a:bodyPr>
            <a:normAutofit fontScale="62500" lnSpcReduction="20000"/>
          </a:bodyPr>
          <a:lstStyle/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                                                                    </a:t>
            </a:r>
          </a:p>
          <a:p>
            <a:endParaRPr lang="uk-UA" dirty="0" smtClean="0"/>
          </a:p>
          <a:p>
            <a:r>
              <a:rPr lang="uk-UA" sz="6000" dirty="0" smtClean="0"/>
              <a:t>                                                                                                                </a:t>
            </a:r>
          </a:p>
          <a:p>
            <a:endParaRPr lang="uk-UA" sz="6000" dirty="0" smtClean="0"/>
          </a:p>
          <a:p>
            <a:endParaRPr lang="uk-UA" sz="6000" dirty="0" smtClean="0"/>
          </a:p>
          <a:p>
            <a:r>
              <a:rPr lang="uk-UA" sz="6000" dirty="0" smtClean="0"/>
              <a:t>                                                                                  </a:t>
            </a:r>
            <a:endParaRPr lang="uk-UA" sz="9600" dirty="0" smtClean="0"/>
          </a:p>
          <a:p>
            <a:r>
              <a:rPr lang="uk-UA" sz="9600" dirty="0" smtClean="0"/>
              <a:t>                                                                                                                       </a:t>
            </a:r>
            <a:endParaRPr lang="ru-RU" sz="9600" dirty="0"/>
          </a:p>
        </p:txBody>
      </p:sp>
      <p:pic>
        <p:nvPicPr>
          <p:cNvPr id="1026" name="Picture 2" descr="C:\Users\Администратор\Desktop\фото - МАН -21\Priem-polietilenovih-paket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624" y="3140968"/>
            <a:ext cx="4347117" cy="3127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Дослід №3 Дія розчину лугу на поліетилен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pPr>
              <a:buNone/>
            </a:pPr>
            <a:r>
              <a:rPr lang="uk-UA" dirty="0" smtClean="0"/>
              <a:t>                         </a:t>
            </a:r>
          </a:p>
          <a:p>
            <a:pPr>
              <a:buNone/>
            </a:pPr>
            <a:r>
              <a:rPr lang="uk-UA" dirty="0" smtClean="0"/>
              <a:t>                        </a:t>
            </a:r>
          </a:p>
          <a:p>
            <a:endParaRPr lang="uk-UA" dirty="0" smtClean="0"/>
          </a:p>
          <a:p>
            <a:pPr>
              <a:buNone/>
            </a:pPr>
            <a:r>
              <a:rPr lang="uk-UA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реакція не відбулась – поліетилен стійкий до дії розчину лугу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7356" y="1428736"/>
            <a:ext cx="2124075" cy="2679768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0" y="1928802"/>
            <a:ext cx="2058686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Дослід №4 Дія окислювачів на поліетилен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pPr>
              <a:buNone/>
            </a:pPr>
            <a:r>
              <a:rPr lang="uk-UA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реакція не відбулась – поліетилен стійкий до дії окислювачів</a:t>
            </a:r>
          </a:p>
        </p:txBody>
      </p:sp>
      <p:pic>
        <p:nvPicPr>
          <p:cNvPr id="4" name="Рисунок 3" descr="C:\Users\ПК\AppData\Local\Microsoft\Windows\Temporary Internet Files\Content.Word\IMG_20211112_092633_26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428868"/>
            <a:ext cx="2714625" cy="2035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ПК\AppData\Local\Microsoft\Windows\Temporary Internet Files\Content.Word\IMG_20211112_094407_97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794" y="1357298"/>
            <a:ext cx="2121505" cy="27672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Висновок</a:t>
            </a:r>
            <a:r>
              <a:rPr lang="uk-UA" dirty="0" smtClean="0">
                <a:solidFill>
                  <a:srgbClr val="0070C0"/>
                </a:solidFill>
              </a:rPr>
              <a:t>: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поліетиленові вироби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мають низьку хімічну активність,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що спричиняє 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тривалий їх термін зберігання 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забруднення навколишнього середовища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dnipr.kyivcity.gov.ua/files/2018/7/12/3348be5796143aa2acef424eca2fc7e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3143248"/>
            <a:ext cx="550072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Анкета «Я за життя без поліетилену»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1.У що Ви складаєте товари придбані в магазині?</a:t>
            </a:r>
          </a:p>
          <a:p>
            <a:pPr marL="0">
              <a:spcBef>
                <a:spcPts val="0"/>
              </a:spcBef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а) у поліетиленовий пакет - 74 %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б) у паперовий пакет - 14 %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в) у тканинну сумку або рюкзак - 12 %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uk-UA" dirty="0" smtClean="0"/>
          </a:p>
          <a:p>
            <a:endParaRPr lang="uk-UA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2285984" y="3500438"/>
          <a:ext cx="5500726" cy="2714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Скільки разів  Ви використовуєте поліетиленовий пакет?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а) один раз - 14 %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б) якщо пакет в доброму стані, - декілька разів - 86 %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в) у мене вдома пакети відсутні, я ними не </a:t>
            </a:r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користуюсь-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0 %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000232" y="3071810"/>
          <a:ext cx="5786478" cy="3000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2638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3.Як часто  Ви використовуєте поліетиленові вироби 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428736"/>
            <a:ext cx="7498080" cy="4800600"/>
          </a:xfrm>
        </p:spPr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а) майже кожен день - 46 %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б) пару разів на тиждень - 40 %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в) ніколи - 14 %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071670" y="2571744"/>
          <a:ext cx="6715172" cy="342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2914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4.Ви влаштовуєте вдома вечірку. З якого  посуду  будете  пригощати гостей?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а) з паперових тарілок - 8 %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б) з пластикових тарілок, які я відразу викину - 3 %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в) з керамічних тарілок - 89 %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571604" y="2214554"/>
          <a:ext cx="6786610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0" y="3000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5.Чи часто Ви купуєте воду в пластикових  пляшках?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а) в тому випадку, якщо в мене немає іншого вибору -51 %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б) так, постійно - 37 %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в) ні, я завжди ношу з собою багаторазову ємкість для води -12 %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571736" y="3286124"/>
          <a:ext cx="5429288" cy="3000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Чи готові Ви сортувати сміття? </a:t>
            </a:r>
            <a:r>
              <a:rPr lang="ru-RU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071546"/>
            <a:ext cx="7498080" cy="5176854"/>
          </a:xfrm>
        </p:spPr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я вже давно цим займаюсь та здаю дещо на утилізацію чи переробіток - 12 %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б) можливо, якщо баки для сортування сміття поставлять поряд з моїм домоволодінням -71 %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в) ні - 17 %</a:t>
            </a:r>
          </a:p>
          <a:p>
            <a:pPr marL="0">
              <a:spcBef>
                <a:spcPts val="0"/>
              </a:spcBef>
              <a:buNone/>
            </a:pPr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428860" y="3071810"/>
          <a:ext cx="5429288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Скільки у Вас вдома відер для сміття?</a:t>
            </a:r>
            <a:endParaRPr lang="ru-RU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142984"/>
            <a:ext cx="7498080" cy="5105416"/>
          </a:xfrm>
        </p:spPr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а) одне, а що треба більше? - 23 %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б) два: одне для відходів харчових продуктів, інше - для відходів виробів з пластику - 66 %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в) три або більше: пластик, скло, папір, органіка (відходи харчових продуктів) -11 %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143108" y="3143248"/>
          <a:ext cx="5929354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3105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Опрацювати літературу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Дослідити, чи є  екологічною проблемою  забруднення навколишнього середовища пластиковими пакетами 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ясувати, як вирішується проблема в Україні та світі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Визначити фізико-хімічні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властивості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поліетиленових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оцінити їх екологічну  небезпеку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Результати дослідження оформити у вигляді таблиць та діаграм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Запропонувати шляхи застосування використаних поліетиленових пакетів та альтернативу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їм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350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142852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100" b="1" dirty="0" smtClean="0"/>
              <a:t/>
            </a:r>
            <a:br>
              <a:rPr lang="uk-UA" sz="3100" b="1" dirty="0" smtClean="0"/>
            </a:br>
            <a:r>
              <a:rPr lang="uk-UA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8.Чи знаєте Ви, що в деяких містах є пункти приймання пластикових виробів?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196752"/>
            <a:ext cx="7498080" cy="5051648"/>
          </a:xfrm>
        </p:spPr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а) так, здаю особисто вироби з пластику - 6 %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б) так, але в населеному пункті, де я проживаю такі пункти відсутні - 86 %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в) ні, ніколи таким не цікавлюсь - 8 %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858901937"/>
              </p:ext>
            </p:extLst>
          </p:nvPr>
        </p:nvGraphicFramePr>
        <p:xfrm>
          <a:off x="1979712" y="2852936"/>
          <a:ext cx="6408712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776864" cy="149817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9.Якщо одночасно зникнуть поліетиленові вироби з прилавків магазинів, як Ви до цього віднесетесь?</a:t>
            </a:r>
            <a:endParaRPr lang="ru-RU" sz="31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628800"/>
            <a:ext cx="6912768" cy="4403005"/>
          </a:xfrm>
        </p:spPr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а) в мене буде паніка - 0 %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б) я б знайшов  альтернативу поліетиленовим пакетам - 37 %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в) я б нормально це сприйняв - 63 %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/>
          </a:p>
          <a:p>
            <a:endParaRPr lang="uk-UA" dirty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uk-UA" dirty="0"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332" y="3140968"/>
            <a:ext cx="7195140" cy="3636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745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Еко-товари</a:t>
            </a:r>
            <a:r>
              <a:rPr lang="uk-UA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альтернатива пластиковим виробам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G:\екологічний проект -21-22\Фото МАН-2021 стиснуті\торб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714488"/>
            <a:ext cx="1928826" cy="25717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G:\екологічний проект -21-22\Фото МАН-2021 стиснуті\IMG_20211112_094628_4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2000240"/>
            <a:ext cx="2286016" cy="3143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/>
          <p:nvPr/>
        </p:nvPicPr>
        <p:blipFill>
          <a:blip r:embed="rId4"/>
          <a:stretch>
            <a:fillRect/>
          </a:stretch>
        </p:blipFill>
        <p:spPr>
          <a:xfrm>
            <a:off x="6643702" y="3214686"/>
            <a:ext cx="2143140" cy="2928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Просвітницька робота </a:t>
            </a:r>
            <a:endParaRPr lang="ru-RU" sz="3200" dirty="0"/>
          </a:p>
        </p:txBody>
      </p:sp>
      <p:pic>
        <p:nvPicPr>
          <p:cNvPr id="4" name="Содержимое 3" descr="C:\Users\ПК\AppData\Local\Microsoft\Windows\Temporary Internet Files\Content.Word\IMG_20211112_095424_88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1" y="1214423"/>
            <a:ext cx="1785950" cy="2428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G:\екологічний проект -21-22\Фото МАН-2021 стиснуті\IMG_20211112_094844_8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1785926"/>
            <a:ext cx="2667019" cy="20002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C:\Users\ПК\AppData\Local\Microsoft\Windows\Temporary Internet Files\Content.Word\IMG_20211112_100306_51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1285860"/>
            <a:ext cx="2428892" cy="1714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ПК\AppData\Local\Microsoft\Windows\Temporary Internet Files\Content.Word\IMG_20211112_095550_83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04" y="4071942"/>
            <a:ext cx="2857520" cy="2143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ПК\AppData\Local\Microsoft\Windows\Temporary Internet Files\Content.Word\IMG_20211112_095939_96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22" y="4071942"/>
            <a:ext cx="2714644" cy="20002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59632" y="265589"/>
            <a:ext cx="7847226" cy="114300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Проведення екологічних акцій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3059832" y="1028883"/>
            <a:ext cx="360040" cy="1855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4857752" y="128586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994612" y="1036621"/>
            <a:ext cx="714380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Содержимое 15" descr="20190411_142442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2928934"/>
            <a:ext cx="2571768" cy="16430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 descr="E:\15.09\IMG-8b1ffac2b7f2ec51145509665b1c792f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0" y="1500174"/>
            <a:ext cx="2357454" cy="1785950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22" name="Рисунок 21" descr="E:\15.09\Facebook(5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4651039"/>
            <a:ext cx="2291146" cy="1857388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28" name="Рисунок 27" descr="E:\15.09\Facebook(2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2" y="2928934"/>
            <a:ext cx="1796780" cy="1928826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29" name="Рисунок 28" descr="C:\Users\ПК\Desktop\IMG_20190226_142634_HDR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385" y="1571612"/>
            <a:ext cx="1998095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Рисунок 31" descr="G:\тиждень хімії\IMG_20190225_12281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169674">
            <a:off x="6542097" y="3466356"/>
            <a:ext cx="1858036" cy="1341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Описание: 20190411_142029.jp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42976" y="1214422"/>
            <a:ext cx="2571768" cy="15716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/>
          <p:nvPr/>
        </p:nvPicPr>
        <p:blipFill>
          <a:blip r:embed="rId9" cstate="print"/>
          <a:stretch>
            <a:fillRect/>
          </a:stretch>
        </p:blipFill>
        <p:spPr>
          <a:xfrm rot="669997">
            <a:off x="7048464" y="4792206"/>
            <a:ext cx="1637133" cy="18337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368412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Третє липня 2019 рік – Міжнародний день відмови від поліетиленових виробів</a:t>
            </a:r>
            <a:r>
              <a:rPr lang="uk-UA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571612"/>
            <a:ext cx="7498080" cy="467678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2800" b="1" i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Мета акції</a:t>
            </a:r>
            <a:r>
              <a:rPr lang="uk-UA" sz="24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: привернути увагу до проблеми надмірного споживання одноразових поліетиленових виробів  та забруднення навколишнього середовища їх відходами</a:t>
            </a:r>
          </a:p>
          <a:p>
            <a:pPr algn="ctr">
              <a:buNone/>
            </a:pPr>
            <a:endParaRPr lang="ru-RU" sz="2800" b="1" i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www.projectkesher.org.ua/wp-content/uploads/2019/07/dii-min-1024x53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214686"/>
            <a:ext cx="342902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quality.nuph.edu.ua/wp-content/uploads/2019/07/IMG_0641_%D0%B7%D0%B5%D0%BB%D0%B5%D0%BD%D1%8B%D0%B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4000504"/>
            <a:ext cx="320040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Вважаю: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uk-UA" sz="3100" i="1" dirty="0" smtClean="0">
                <a:latin typeface="Times New Roman" pitchFamily="18" charset="0"/>
                <a:cs typeface="Times New Roman" pitchFamily="18" charset="0"/>
              </a:rPr>
              <a:t>1. Поліетиленові вироби негативно впливають на навколишнє середовище та організм людини.</a:t>
            </a:r>
            <a:endParaRPr lang="ru-RU" sz="31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3100" i="1" dirty="0" smtClean="0">
                <a:latin typeface="Times New Roman" pitchFamily="18" charset="0"/>
                <a:cs typeface="Times New Roman" pitchFamily="18" charset="0"/>
              </a:rPr>
              <a:t>2. Використання та утилізація поліетиленових виробів - глобальна екологічна проблема.</a:t>
            </a:r>
            <a:endParaRPr lang="ru-RU" sz="31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3100" i="1" dirty="0" smtClean="0">
                <a:latin typeface="Times New Roman" pitchFamily="18" charset="0"/>
                <a:cs typeface="Times New Roman" pitchFamily="18" charset="0"/>
              </a:rPr>
              <a:t>3.Необхідно обмежити виробництво та використання пластикових  пакетів.</a:t>
            </a:r>
            <a:endParaRPr lang="ru-RU" sz="31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3100" i="1" dirty="0" smtClean="0">
                <a:latin typeface="Times New Roman" pitchFamily="18" charset="0"/>
                <a:cs typeface="Times New Roman" pitchFamily="18" charset="0"/>
              </a:rPr>
              <a:t>4. Сортувати сміття –  вимога часу.  </a:t>
            </a:r>
            <a:endParaRPr lang="ru-RU" sz="31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3100" i="1" dirty="0" smtClean="0">
                <a:latin typeface="Times New Roman" pitchFamily="18" charset="0"/>
                <a:cs typeface="Times New Roman" pitchFamily="18" charset="0"/>
              </a:rPr>
              <a:t>5.Альтернатива поліетиленовим виробам – </a:t>
            </a:r>
          </a:p>
          <a:p>
            <a:pPr>
              <a:buNone/>
            </a:pPr>
            <a:r>
              <a:rPr lang="uk-UA" sz="3100" i="1" dirty="0" err="1" smtClean="0">
                <a:latin typeface="Times New Roman" pitchFamily="18" charset="0"/>
                <a:cs typeface="Times New Roman" pitchFamily="18" charset="0"/>
              </a:rPr>
              <a:t>еко-товари</a:t>
            </a:r>
            <a:r>
              <a:rPr lang="uk-UA" sz="31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sz="3100" i="1" dirty="0" err="1" smtClean="0">
                <a:latin typeface="Times New Roman" pitchFamily="18" charset="0"/>
                <a:cs typeface="Times New Roman" pitchFamily="18" charset="0"/>
              </a:rPr>
              <a:t>еко-сумки</a:t>
            </a:r>
            <a:r>
              <a:rPr lang="uk-UA" sz="3100" i="1" dirty="0" smtClean="0">
                <a:latin typeface="Times New Roman" pitchFamily="18" charset="0"/>
                <a:cs typeface="Times New Roman" pitchFamily="18" charset="0"/>
              </a:rPr>
              <a:t>, паперові пакети та філіжанки.</a:t>
            </a:r>
            <a:endParaRPr lang="ru-RU" sz="31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100" i="1" dirty="0" smtClean="0">
                <a:latin typeface="Times New Roman" pitchFamily="18" charset="0"/>
                <a:cs typeface="Times New Roman" pitchFamily="18" charset="0"/>
              </a:rPr>
              <a:t>6.Завдання школи: </a:t>
            </a:r>
            <a:r>
              <a:rPr lang="uk-UA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ормув</a:t>
            </a:r>
            <a:r>
              <a:rPr lang="uk-UA" sz="3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ання</a:t>
            </a:r>
            <a:r>
              <a:rPr lang="uk-UA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екологічн</a:t>
            </a:r>
            <a:r>
              <a:rPr lang="uk-UA" sz="3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ої</a:t>
            </a:r>
            <a:r>
              <a:rPr lang="uk-UA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культури та екологічної поведінки молоді, </a:t>
            </a:r>
            <a:r>
              <a:rPr lang="ru-RU" sz="3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привер</a:t>
            </a:r>
            <a:r>
              <a:rPr lang="uk-UA" sz="3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нення</a:t>
            </a:r>
            <a:r>
              <a:rPr lang="uk-UA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уваг</a:t>
            </a:r>
            <a:r>
              <a:rPr lang="uk-UA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3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проблеми</a:t>
            </a: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забруднення</a:t>
            </a: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довкілля</a:t>
            </a: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надмірного</a:t>
            </a: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одноразо</a:t>
            </a:r>
            <a:r>
              <a:rPr lang="uk-UA" sz="3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вих</a:t>
            </a: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паке</a:t>
            </a:r>
            <a:r>
              <a:rPr lang="uk-UA" sz="3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тів</a:t>
            </a:r>
            <a:r>
              <a:rPr lang="uk-UA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1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Теоретичне та практичне значення дослідження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sz="2600" i="1" dirty="0" smtClean="0">
                <a:latin typeface="Times New Roman" pitchFamily="18" charset="0"/>
                <a:cs typeface="Times New Roman" pitchFamily="18" charset="0"/>
              </a:rPr>
              <a:t>Результати дослідження можна використати при проведенні уроків хімії, біології, географії,   екології та виховних заходів в школі</a:t>
            </a:r>
          </a:p>
          <a:p>
            <a:r>
              <a:rPr lang="uk-UA" sz="2600" i="1" dirty="0" smtClean="0">
                <a:latin typeface="Times New Roman" pitchFamily="18" charset="0"/>
                <a:cs typeface="Times New Roman" pitchFamily="18" charset="0"/>
              </a:rPr>
              <a:t>Необхідно проводити просвітницьку роботу серед населення</a:t>
            </a:r>
          </a:p>
          <a:p>
            <a:r>
              <a:rPr lang="uk-UA" sz="2600" i="1" dirty="0" smtClean="0">
                <a:latin typeface="Times New Roman" pitchFamily="18" charset="0"/>
                <a:cs typeface="Times New Roman" pitchFamily="18" charset="0"/>
              </a:rPr>
              <a:t>Лише  с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пільними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зусиллями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ми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зможемо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зменшити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поліетиленових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пакетів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залучити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людей до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екологічного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способу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життя</a:t>
            </a:r>
            <a:endParaRPr lang="ru-RU" sz="26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600" i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аша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екологія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здоров’я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нас!</a:t>
            </a:r>
          </a:p>
          <a:p>
            <a:pPr>
              <a:buNone/>
            </a:pPr>
            <a:endParaRPr lang="ru-RU" sz="2600" i="1" u="heavy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2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чом</a:t>
            </a: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</a:t>
            </a: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почати</a:t>
            </a: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себе? 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Не стати </a:t>
            </a:r>
            <a:r>
              <a:rPr lang="ru-RU" sz="2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трішки</a:t>
            </a: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екологічнішим</a:t>
            </a: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600" b="1" i="1" u="heavy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4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E:\15.09\IMG_20200915_112831_HDR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2" y="1928802"/>
            <a:ext cx="5214974" cy="4000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41732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uk-UA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єкт</a:t>
            </a:r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дослідження  </a:t>
            </a:r>
            <a:r>
              <a:rPr lang="uk-U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поліетиленові                    пакети</a:t>
            </a:r>
            <a:endParaRPr lang="ru-RU" sz="3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500166" y="1714488"/>
            <a:ext cx="3593042" cy="4472952"/>
          </a:xfrm>
        </p:spPr>
        <p:txBody>
          <a:bodyPr>
            <a:normAutofit/>
          </a:bodyPr>
          <a:lstStyle/>
          <a:p>
            <a:r>
              <a:rPr lang="uk-UA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Предмет дослідження</a:t>
            </a:r>
            <a:r>
              <a:rPr lang="uk-UA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  вплив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поліетиленових пакетів на довкілля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429256" y="1714488"/>
            <a:ext cx="3504432" cy="44729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Методи дослідження</a:t>
            </a:r>
            <a:r>
              <a:rPr lang="uk-UA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органолептичні методи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лабораторні методи 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соціологічне дослідження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проведення екологічних акцій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просвітницька робота </a:t>
            </a:r>
          </a:p>
          <a:p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E:\школа 2\екологічна олімпіада\1416760498_turtle_plastic_bag-scaled100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80" y="3714752"/>
            <a:ext cx="2895600" cy="1933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фактів, які повинен знати кожен</a:t>
            </a:r>
            <a:endParaRPr lang="ru-RU" sz="32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 160 000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пластикових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пакетів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світі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щосекунди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 5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трильйонів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пакетів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виробляється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3.  Пластик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штучно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синтезованою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сполукою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розпаду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триває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до 1000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Пластиковий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пакет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забруднює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вколишнє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середовище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середньому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одна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сім’я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використовує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пакетів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за один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похід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магазинів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1% до 3%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пакетів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піддаються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вторинній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переробці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всьому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світі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Пластикові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пакети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причина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загибелі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морських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тварин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Велика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тихоокеанська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сміттєва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пляма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скупчення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поліетиленових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пакетів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9. Щорічно пластикові відходи стають причиною смерті 1 млн. птахів, 100 тис. морських ссавців і незліченної кількості риб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10.Пластик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виробляється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невідновлюваних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таких як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нафтопродукти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природній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газ,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видобуток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шкодить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довкіллю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Вплив пластикових виробів на організм людини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ru-RU" dirty="0"/>
          </a:p>
        </p:txBody>
      </p:sp>
      <p:sp>
        <p:nvSpPr>
          <p:cNvPr id="5" name="Выноска-облако 4"/>
          <p:cNvSpPr/>
          <p:nvPr/>
        </p:nvSpPr>
        <p:spPr>
          <a:xfrm rot="21062522">
            <a:off x="1544910" y="2404214"/>
            <a:ext cx="2860354" cy="1716347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орушення функцій </a:t>
            </a:r>
          </a:p>
          <a:p>
            <a:pPr algn="ctr"/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мунної системи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-облако 5"/>
          <p:cNvSpPr/>
          <p:nvPr/>
        </p:nvSpPr>
        <p:spPr>
          <a:xfrm rot="317618">
            <a:off x="6018097" y="1620607"/>
            <a:ext cx="2703205" cy="172096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ідвищення ризиків онкологічних захворювань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3929058" y="3455189"/>
            <a:ext cx="2786082" cy="214314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ниження репродуктивної функції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Мета дослідження: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0"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Привернути увагу громадськості до проблеми забруднення навколишнього середовища поліетиленовими  виробами</a:t>
            </a:r>
          </a:p>
          <a:p>
            <a:pPr marL="360000" algn="just"/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Обгрунтувати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важливість  вірної  їх утилізації з метою подальшого використання</a:t>
            </a:r>
          </a:p>
          <a:p>
            <a:pPr marL="360000"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Запропонувати альтернативу</a:t>
            </a:r>
            <a:r>
              <a:rPr lang="uk-UA" sz="2400" dirty="0"/>
              <a:t> 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виробам з поліетилену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endParaRPr lang="ru-RU" dirty="0"/>
          </a:p>
        </p:txBody>
      </p:sp>
      <p:pic>
        <p:nvPicPr>
          <p:cNvPr id="4" name="Рисунок 3" descr="E:\школа 2\екологічна олімпіада\1416760396_0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149080"/>
            <a:ext cx="3033691" cy="2163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773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Фізичні властивості поліетилену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1"/>
          <a:ext cx="7499350" cy="31956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675"/>
                <a:gridCol w="3749675"/>
              </a:tblGrid>
              <a:tr h="456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Calibri"/>
                          <a:cs typeface="Times New Roman"/>
                        </a:rPr>
                        <a:t>Ознаки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Calibri"/>
                          <a:cs typeface="Times New Roman"/>
                        </a:rPr>
                        <a:t>Фізичні властивості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65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Calibri"/>
                          <a:cs typeface="Times New Roman"/>
                        </a:rPr>
                        <a:t>агрегатний стан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Calibri"/>
                          <a:cs typeface="Times New Roman"/>
                        </a:rPr>
                        <a:t>тверда речовина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65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Calibri"/>
                          <a:cs typeface="Times New Roman"/>
                        </a:rPr>
                        <a:t>колір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Calibri"/>
                          <a:cs typeface="Times New Roman"/>
                        </a:rPr>
                        <a:t>білий, легко забарвлюється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65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Calibri"/>
                          <a:cs typeface="Times New Roman"/>
                        </a:rPr>
                        <a:t>на дотик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Calibri"/>
                          <a:cs typeface="Times New Roman"/>
                        </a:rPr>
                        <a:t>масний (нагадує твердий парафін)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65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Calibri"/>
                          <a:cs typeface="Times New Roman"/>
                        </a:rPr>
                        <a:t>міцність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Calibri"/>
                          <a:cs typeface="Times New Roman"/>
                        </a:rPr>
                        <a:t>міцний, важко розірвати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65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Calibri"/>
                          <a:cs typeface="Times New Roman"/>
                        </a:rPr>
                        <a:t>розчинність у воді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Calibri"/>
                          <a:cs typeface="Times New Roman"/>
                        </a:rPr>
                        <a:t>нерозчинний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651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Calibri"/>
                          <a:cs typeface="Times New Roman"/>
                        </a:rPr>
                        <a:t>пластичність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Calibri"/>
                          <a:cs typeface="Times New Roman"/>
                        </a:rPr>
                        <a:t>термопластичний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Лабораторні дослідження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Дослід №1 Реакція горіння поліетилену</a:t>
            </a:r>
          </a:p>
          <a:p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</a:p>
          <a:p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uk-UA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легко </a:t>
            </a:r>
            <a:r>
              <a:rPr lang="uk-UA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розм</a:t>
            </a:r>
            <a:r>
              <a:rPr lang="en-US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якшується</a:t>
            </a:r>
            <a:r>
              <a:rPr lang="uk-UA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 algn="just">
              <a:buNone/>
            </a:pPr>
            <a:r>
              <a:rPr lang="en-US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uk-UA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при нагріванні, горить </a:t>
            </a:r>
          </a:p>
          <a:p>
            <a:pPr algn="just">
              <a:buNone/>
            </a:pPr>
            <a:r>
              <a:rPr lang="uk-UA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синім  </a:t>
            </a:r>
            <a:r>
              <a:rPr lang="uk-UA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полум</a:t>
            </a:r>
            <a:r>
              <a:rPr lang="en-US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ям  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643042" y="2143116"/>
            <a:ext cx="2428892" cy="3071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Дослід №2   Дія розчину </a:t>
            </a:r>
            <a:r>
              <a:rPr lang="uk-UA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хлоридної</a:t>
            </a:r>
            <a:r>
              <a:rPr lang="uk-UA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кислоти </a:t>
            </a:r>
            <a:br>
              <a:rPr lang="uk-UA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поліетилен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реакція не відбулась -  поліетилен стійкий до розчину </a:t>
            </a:r>
            <a:r>
              <a:rPr lang="uk-UA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хлоридної</a:t>
            </a:r>
            <a:r>
              <a:rPr lang="uk-UA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кислоти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571604" y="1428736"/>
            <a:ext cx="2428892" cy="3000396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4929190" y="1857364"/>
            <a:ext cx="2223096" cy="2962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566</TotalTime>
  <Words>959</Words>
  <Application>Microsoft Office PowerPoint</Application>
  <PresentationFormat>Экран (4:3)</PresentationFormat>
  <Paragraphs>163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Солнцестояние</vt:lpstr>
      <vt:lpstr>  Поліетиленові вироби: вимога часу чи екологічна проблема. Дослідження властивостей поліетилену. Альтернативи їх застосуванню.</vt:lpstr>
      <vt:lpstr>              Завдання </vt:lpstr>
      <vt:lpstr> Об’єкт дослідження   поліетиленові                    пакети</vt:lpstr>
      <vt:lpstr>10 фактів, які повинен знати кожен</vt:lpstr>
      <vt:lpstr>Вплив пластикових виробів на організм людини</vt:lpstr>
      <vt:lpstr>Мета дослідження:</vt:lpstr>
      <vt:lpstr>Фізичні властивості поліетилену</vt:lpstr>
      <vt:lpstr>Лабораторні дослідження</vt:lpstr>
      <vt:lpstr>Дослід №2   Дія розчину хлоридної кислоти  на поліетилен </vt:lpstr>
      <vt:lpstr>Дослід №3 Дія розчину лугу на поліетилен</vt:lpstr>
      <vt:lpstr>Дослід №4 Дія окислювачів на поліетилен</vt:lpstr>
      <vt:lpstr>   Висновок:</vt:lpstr>
      <vt:lpstr>Анкета «Я за життя без поліетилену»</vt:lpstr>
      <vt:lpstr>2. Скільки разів  Ви використовуєте поліетиленовий пакет?</vt:lpstr>
      <vt:lpstr> 3.Як часто  Ви використовуєте поліетиленові вироби ? </vt:lpstr>
      <vt:lpstr> 4.Ви влаштовуєте вдома вечірку. З якого  посуду  будете  пригощати гостей? </vt:lpstr>
      <vt:lpstr> 5.Чи часто Ви купуєте воду в пластикових  пляшках? </vt:lpstr>
      <vt:lpstr> 6. Чи готові Ви сортувати сміття?  </vt:lpstr>
      <vt:lpstr>7. Скільки у Вас вдома відер для сміття?</vt:lpstr>
      <vt:lpstr> 8.Чи знаєте Ви, що в деяких містах є пункти приймання пластикових виробів?  </vt:lpstr>
      <vt:lpstr>9.Якщо одночасно зникнуть поліетиленові вироби з прилавків магазинів, як Ви до цього віднесетесь?</vt:lpstr>
      <vt:lpstr>Еко-товари – альтернатива пластиковим виробам</vt:lpstr>
      <vt:lpstr>Просвітницька робота </vt:lpstr>
      <vt:lpstr>Проведення екологічних акцій</vt:lpstr>
      <vt:lpstr> Третє липня 2019 рік – Міжнародний день відмови від поліетиленових виробів </vt:lpstr>
      <vt:lpstr>Вважаю:</vt:lpstr>
      <vt:lpstr>Теоретичне та практичне значення дослідження</vt:lpstr>
      <vt:lpstr>Дякую за увагу!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Порівняння властивостей мила та синтетичних мийних засобів, їх вплив на навколишнє середовище</dc:title>
  <dc:creator>Пользователь Windows</dc:creator>
  <cp:lastModifiedBy>ПК</cp:lastModifiedBy>
  <cp:revision>67</cp:revision>
  <dcterms:created xsi:type="dcterms:W3CDTF">2018-11-26T19:11:03Z</dcterms:created>
  <dcterms:modified xsi:type="dcterms:W3CDTF">2023-03-15T17:21:00Z</dcterms:modified>
</cp:coreProperties>
</file>