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48" r:id="rId4"/>
    <p:sldId id="289" r:id="rId5"/>
    <p:sldId id="290" r:id="rId6"/>
    <p:sldId id="291" r:id="rId7"/>
    <p:sldId id="292" r:id="rId8"/>
    <p:sldId id="283" r:id="rId9"/>
    <p:sldId id="286" r:id="rId10"/>
    <p:sldId id="293" r:id="rId11"/>
    <p:sldId id="308" r:id="rId12"/>
    <p:sldId id="294" r:id="rId13"/>
    <p:sldId id="264" r:id="rId14"/>
    <p:sldId id="259" r:id="rId15"/>
    <p:sldId id="336" r:id="rId16"/>
    <p:sldId id="323" r:id="rId17"/>
    <p:sldId id="324" r:id="rId18"/>
    <p:sldId id="337" r:id="rId19"/>
    <p:sldId id="319" r:id="rId20"/>
    <p:sldId id="338" r:id="rId21"/>
    <p:sldId id="320" r:id="rId22"/>
    <p:sldId id="318" r:id="rId23"/>
    <p:sldId id="349" r:id="rId24"/>
    <p:sldId id="321" r:id="rId25"/>
    <p:sldId id="339" r:id="rId26"/>
    <p:sldId id="340" r:id="rId27"/>
    <p:sldId id="341" r:id="rId28"/>
    <p:sldId id="344" r:id="rId29"/>
    <p:sldId id="351" r:id="rId30"/>
    <p:sldId id="350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6" r:id="rId42"/>
    <p:sldId id="312" r:id="rId43"/>
    <p:sldId id="305" r:id="rId44"/>
    <p:sldId id="31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09" r:id="rId54"/>
    <p:sldId id="346" r:id="rId55"/>
    <p:sldId id="343" r:id="rId56"/>
    <p:sldId id="347" r:id="rId57"/>
    <p:sldId id="269" r:id="rId58"/>
    <p:sldId id="274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22E"/>
    <a:srgbClr val="1A2DE0"/>
    <a:srgbClr val="CC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821DF-EC34-4D7B-B237-31863C1B1B4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7B09E-63B7-463B-BDEB-E4ABB87320E7}">
      <dgm:prSet phldrT="[Текст]" phldr="1"/>
      <dgm:spPr>
        <a:solidFill>
          <a:srgbClr val="66F22E"/>
        </a:solidFill>
      </dgm:spPr>
      <dgm:t>
        <a:bodyPr/>
        <a:lstStyle/>
        <a:p>
          <a:endParaRPr lang="ru-RU"/>
        </a:p>
      </dgm:t>
    </dgm:pt>
    <dgm:pt modelId="{439714AD-57E9-43D5-AFFF-EA6F5EAFDE04}" type="parTrans" cxnId="{881D8876-ABB4-4EF7-9FE8-F606A969AF5B}">
      <dgm:prSet/>
      <dgm:spPr/>
      <dgm:t>
        <a:bodyPr/>
        <a:lstStyle/>
        <a:p>
          <a:endParaRPr lang="ru-RU"/>
        </a:p>
      </dgm:t>
    </dgm:pt>
    <dgm:pt modelId="{F3947B54-4DFC-486B-8250-5722A50D7265}" type="sibTrans" cxnId="{881D8876-ABB4-4EF7-9FE8-F606A969AF5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0A55F96-5A23-40C0-89A7-128353EE4005}">
      <dgm:prSet phldrT="[Текст]" phldr="1"/>
      <dgm:spPr/>
      <dgm:t>
        <a:bodyPr/>
        <a:lstStyle/>
        <a:p>
          <a:endParaRPr lang="ru-RU" dirty="0"/>
        </a:p>
      </dgm:t>
    </dgm:pt>
    <dgm:pt modelId="{34EFDCF7-C251-468A-A384-6A8D74F72A6C}" type="parTrans" cxnId="{1A1F5336-D5D5-4D86-B02C-4A6653BF7283}">
      <dgm:prSet/>
      <dgm:spPr/>
      <dgm:t>
        <a:bodyPr/>
        <a:lstStyle/>
        <a:p>
          <a:endParaRPr lang="ru-RU"/>
        </a:p>
      </dgm:t>
    </dgm:pt>
    <dgm:pt modelId="{0F67005C-ACAE-4510-96D9-F68ECA18AB67}" type="sibTrans" cxnId="{1A1F5336-D5D5-4D86-B02C-4A6653BF7283}">
      <dgm:prSet/>
      <dgm:spPr/>
      <dgm:t>
        <a:bodyPr/>
        <a:lstStyle/>
        <a:p>
          <a:endParaRPr lang="ru-RU"/>
        </a:p>
      </dgm:t>
    </dgm:pt>
    <dgm:pt modelId="{9ADD4385-08A6-45C8-917B-42D5FBE2169D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0D76CC8-4D0C-4FD8-A343-A6EB47719D80}" type="parTrans" cxnId="{0594DA3E-610C-4132-AFAC-3F74F1C5B220}">
      <dgm:prSet/>
      <dgm:spPr/>
      <dgm:t>
        <a:bodyPr/>
        <a:lstStyle/>
        <a:p>
          <a:endParaRPr lang="ru-RU"/>
        </a:p>
      </dgm:t>
    </dgm:pt>
    <dgm:pt modelId="{B6B7677D-53F0-4E1C-94F8-EB862A5192ED}" type="sibTrans" cxnId="{0594DA3E-610C-4132-AFAC-3F74F1C5B22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B4F3A5C-0E2C-41F6-BA6A-6D5607738232}">
      <dgm:prSet phldrT="[Текст]" phldr="1"/>
      <dgm:spPr/>
      <dgm:t>
        <a:bodyPr/>
        <a:lstStyle/>
        <a:p>
          <a:endParaRPr lang="ru-RU"/>
        </a:p>
      </dgm:t>
    </dgm:pt>
    <dgm:pt modelId="{EBFA49AA-BEE2-4315-8428-7F9D2B23A3D7}" type="parTrans" cxnId="{F1FBCF0F-422E-42E5-BB76-291BE8BA45CA}">
      <dgm:prSet/>
      <dgm:spPr/>
      <dgm:t>
        <a:bodyPr/>
        <a:lstStyle/>
        <a:p>
          <a:endParaRPr lang="ru-RU"/>
        </a:p>
      </dgm:t>
    </dgm:pt>
    <dgm:pt modelId="{BE43E66F-8953-43AE-A2C1-32791B64C7E6}" type="sibTrans" cxnId="{F1FBCF0F-422E-42E5-BB76-291BE8BA45CA}">
      <dgm:prSet/>
      <dgm:spPr/>
      <dgm:t>
        <a:bodyPr/>
        <a:lstStyle/>
        <a:p>
          <a:endParaRPr lang="ru-RU"/>
        </a:p>
      </dgm:t>
    </dgm:pt>
    <dgm:pt modelId="{20AE7D45-8644-45A9-B172-60B7A751EB98}">
      <dgm:prSet phldrT="[Текст]" phldr="1"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FB7E3A19-4461-4577-A030-E3B47549C657}" type="parTrans" cxnId="{A725AFB8-3BBB-4B0F-A0D9-765757727892}">
      <dgm:prSet/>
      <dgm:spPr/>
      <dgm:t>
        <a:bodyPr/>
        <a:lstStyle/>
        <a:p>
          <a:endParaRPr lang="ru-RU"/>
        </a:p>
      </dgm:t>
    </dgm:pt>
    <dgm:pt modelId="{EC038F03-BCE1-488D-874C-8C10F5F4D7CC}" type="sibTrans" cxnId="{A725AFB8-3BBB-4B0F-A0D9-76575772789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D973C42-EDC0-4707-8806-86B2C2677E37}">
      <dgm:prSet phldrT="[Текст]" phldr="1"/>
      <dgm:spPr/>
      <dgm:t>
        <a:bodyPr/>
        <a:lstStyle/>
        <a:p>
          <a:endParaRPr lang="ru-RU"/>
        </a:p>
      </dgm:t>
    </dgm:pt>
    <dgm:pt modelId="{419F2921-5490-461B-A305-81C23D62BB2A}" type="parTrans" cxnId="{B8A61373-9EC7-4F8E-9299-1610115C0697}">
      <dgm:prSet/>
      <dgm:spPr/>
      <dgm:t>
        <a:bodyPr/>
        <a:lstStyle/>
        <a:p>
          <a:endParaRPr lang="ru-RU"/>
        </a:p>
      </dgm:t>
    </dgm:pt>
    <dgm:pt modelId="{20814D51-EACB-41D1-910C-9C0584D65590}" type="sibTrans" cxnId="{B8A61373-9EC7-4F8E-9299-1610115C0697}">
      <dgm:prSet/>
      <dgm:spPr/>
      <dgm:t>
        <a:bodyPr/>
        <a:lstStyle/>
        <a:p>
          <a:endParaRPr lang="ru-RU"/>
        </a:p>
      </dgm:t>
    </dgm:pt>
    <dgm:pt modelId="{D9166E3F-70AF-4860-86C9-2B01ABB4B60D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BD792E9-7644-4E07-B581-4B483D6BB053}" type="parTrans" cxnId="{32432263-A4D2-4832-BC63-3CB421C232F9}">
      <dgm:prSet/>
      <dgm:spPr/>
      <dgm:t>
        <a:bodyPr/>
        <a:lstStyle/>
        <a:p>
          <a:endParaRPr lang="ru-RU"/>
        </a:p>
      </dgm:t>
    </dgm:pt>
    <dgm:pt modelId="{713F464E-02C0-49A8-871E-5C54C7D5D75B}" type="sibTrans" cxnId="{32432263-A4D2-4832-BC63-3CB421C232F9}">
      <dgm:prSet/>
      <dgm:spPr/>
      <dgm:t>
        <a:bodyPr/>
        <a:lstStyle/>
        <a:p>
          <a:endParaRPr lang="ru-RU"/>
        </a:p>
      </dgm:t>
    </dgm:pt>
    <dgm:pt modelId="{3F321C9C-AE74-49AF-BE02-B8CE6A1351BE}" type="pres">
      <dgm:prSet presAssocID="{909821DF-EC34-4D7B-B237-31863C1B1B4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EAA9C1-894B-4D14-AFD5-BE26184D363E}" type="pres">
      <dgm:prSet presAssocID="{0A67B09E-63B7-463B-BDEB-E4ABB87320E7}" presName="composite" presStyleCnt="0"/>
      <dgm:spPr/>
    </dgm:pt>
    <dgm:pt modelId="{ED938F03-E574-436A-8A89-19ACA8E7997C}" type="pres">
      <dgm:prSet presAssocID="{0A67B09E-63B7-463B-BDEB-E4ABB87320E7}" presName="Parent1" presStyleLbl="node1" presStyleIdx="0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0732A-CBB1-4ABB-B464-1C92C289103B}" type="pres">
      <dgm:prSet presAssocID="{0A67B09E-63B7-463B-BDEB-E4ABB87320E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3AEDE-332F-4783-8B71-EDFCC4B530DD}" type="pres">
      <dgm:prSet presAssocID="{0A67B09E-63B7-463B-BDEB-E4ABB87320E7}" presName="BalanceSpacing" presStyleCnt="0"/>
      <dgm:spPr/>
    </dgm:pt>
    <dgm:pt modelId="{DB6EB563-A2D3-4232-8177-19F6C537BBC7}" type="pres">
      <dgm:prSet presAssocID="{0A67B09E-63B7-463B-BDEB-E4ABB87320E7}" presName="BalanceSpacing1" presStyleCnt="0"/>
      <dgm:spPr/>
    </dgm:pt>
    <dgm:pt modelId="{72D59051-51E6-42C7-A053-97E0E3A67000}" type="pres">
      <dgm:prSet presAssocID="{F3947B54-4DFC-486B-8250-5722A50D7265}" presName="Accent1Text" presStyleLbl="node1" presStyleIdx="1" presStyleCnt="8"/>
      <dgm:spPr/>
      <dgm:t>
        <a:bodyPr/>
        <a:lstStyle/>
        <a:p>
          <a:endParaRPr lang="ru-RU"/>
        </a:p>
      </dgm:t>
    </dgm:pt>
    <dgm:pt modelId="{0CE02493-4845-404E-B2D4-E7A462B67883}" type="pres">
      <dgm:prSet presAssocID="{F3947B54-4DFC-486B-8250-5722A50D7265}" presName="spaceBetweenRectangles" presStyleCnt="0"/>
      <dgm:spPr/>
    </dgm:pt>
    <dgm:pt modelId="{7D76DF8F-FBF4-405E-8CFD-149EC63375D7}" type="pres">
      <dgm:prSet presAssocID="{D9166E3F-70AF-4860-86C9-2B01ABB4B60D}" presName="composite" presStyleCnt="0"/>
      <dgm:spPr/>
    </dgm:pt>
    <dgm:pt modelId="{440AA856-E451-4DCF-B108-C8F7B3246FDF}" type="pres">
      <dgm:prSet presAssocID="{D9166E3F-70AF-4860-86C9-2B01ABB4B60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4A440-8B5A-42B3-8A51-0C2756CDAC1B}" type="pres">
      <dgm:prSet presAssocID="{D9166E3F-70AF-4860-86C9-2B01ABB4B60D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7EA7477-BBF1-4310-8D47-7B0003259E50}" type="pres">
      <dgm:prSet presAssocID="{D9166E3F-70AF-4860-86C9-2B01ABB4B60D}" presName="BalanceSpacing" presStyleCnt="0"/>
      <dgm:spPr/>
    </dgm:pt>
    <dgm:pt modelId="{8A40AB0F-9544-4469-8918-12F4FFE30C57}" type="pres">
      <dgm:prSet presAssocID="{D9166E3F-70AF-4860-86C9-2B01ABB4B60D}" presName="BalanceSpacing1" presStyleCnt="0"/>
      <dgm:spPr/>
    </dgm:pt>
    <dgm:pt modelId="{67731FD7-F146-4E5C-8F32-DFE908E18E6E}" type="pres">
      <dgm:prSet presAssocID="{713F464E-02C0-49A8-871E-5C54C7D5D75B}" presName="Accent1Text" presStyleLbl="node1" presStyleIdx="3" presStyleCnt="8"/>
      <dgm:spPr/>
      <dgm:t>
        <a:bodyPr/>
        <a:lstStyle/>
        <a:p>
          <a:endParaRPr lang="ru-RU"/>
        </a:p>
      </dgm:t>
    </dgm:pt>
    <dgm:pt modelId="{8092C90E-1FCF-4CB3-BF1B-EB35C9BE70BF}" type="pres">
      <dgm:prSet presAssocID="{713F464E-02C0-49A8-871E-5C54C7D5D75B}" presName="spaceBetweenRectangles" presStyleCnt="0"/>
      <dgm:spPr/>
    </dgm:pt>
    <dgm:pt modelId="{FAA22A66-9E36-4AFE-AC30-58987F27BD5E}" type="pres">
      <dgm:prSet presAssocID="{9ADD4385-08A6-45C8-917B-42D5FBE2169D}" presName="composite" presStyleCnt="0"/>
      <dgm:spPr/>
    </dgm:pt>
    <dgm:pt modelId="{1FFDD422-68C7-4345-A901-EABD66D104C7}" type="pres">
      <dgm:prSet presAssocID="{9ADD4385-08A6-45C8-917B-42D5FBE2169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F2A0E-42DD-4ADC-9BCE-50FCFE2544D5}" type="pres">
      <dgm:prSet presAssocID="{9ADD4385-08A6-45C8-917B-42D5FBE2169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5E280-AE4D-4643-851C-97341382F547}" type="pres">
      <dgm:prSet presAssocID="{9ADD4385-08A6-45C8-917B-42D5FBE2169D}" presName="BalanceSpacing" presStyleCnt="0"/>
      <dgm:spPr/>
    </dgm:pt>
    <dgm:pt modelId="{4AD91DA8-8F92-4DD9-BFB8-66A7D3E8FB3C}" type="pres">
      <dgm:prSet presAssocID="{9ADD4385-08A6-45C8-917B-42D5FBE2169D}" presName="BalanceSpacing1" presStyleCnt="0"/>
      <dgm:spPr/>
    </dgm:pt>
    <dgm:pt modelId="{426216B3-0C0A-4D70-8179-286A7AF9448C}" type="pres">
      <dgm:prSet presAssocID="{B6B7677D-53F0-4E1C-94F8-EB862A5192ED}" presName="Accent1Text" presStyleLbl="node1" presStyleIdx="5" presStyleCnt="8" custLinFactNeighborX="-49392" custLinFactNeighborY="-88640"/>
      <dgm:spPr/>
      <dgm:t>
        <a:bodyPr/>
        <a:lstStyle/>
        <a:p>
          <a:endParaRPr lang="ru-RU"/>
        </a:p>
      </dgm:t>
    </dgm:pt>
    <dgm:pt modelId="{B37053A6-83A7-4B02-A39C-4C832D730F8F}" type="pres">
      <dgm:prSet presAssocID="{B6B7677D-53F0-4E1C-94F8-EB862A5192ED}" presName="spaceBetweenRectangles" presStyleCnt="0"/>
      <dgm:spPr/>
    </dgm:pt>
    <dgm:pt modelId="{AD5A70B9-6FF9-48E8-8B4A-AAF85A1CD287}" type="pres">
      <dgm:prSet presAssocID="{20AE7D45-8644-45A9-B172-60B7A751EB98}" presName="composite" presStyleCnt="0"/>
      <dgm:spPr/>
    </dgm:pt>
    <dgm:pt modelId="{0AC1C847-9C06-40E3-92C8-9A1E75AF0560}" type="pres">
      <dgm:prSet presAssocID="{20AE7D45-8644-45A9-B172-60B7A751EB9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91FA4-C84A-41B8-B86A-84A484FEDCEF}" type="pres">
      <dgm:prSet presAssocID="{20AE7D45-8644-45A9-B172-60B7A751EB9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42A57-3764-43CC-9AD1-03C095F646F1}" type="pres">
      <dgm:prSet presAssocID="{20AE7D45-8644-45A9-B172-60B7A751EB98}" presName="BalanceSpacing" presStyleCnt="0"/>
      <dgm:spPr/>
    </dgm:pt>
    <dgm:pt modelId="{B4B88479-1542-4945-987E-816FD4DB6725}" type="pres">
      <dgm:prSet presAssocID="{20AE7D45-8644-45A9-B172-60B7A751EB98}" presName="BalanceSpacing1" presStyleCnt="0"/>
      <dgm:spPr/>
    </dgm:pt>
    <dgm:pt modelId="{8CBCE645-B3A6-42AF-B99B-5B7A75D497D1}" type="pres">
      <dgm:prSet presAssocID="{EC038F03-BCE1-488D-874C-8C10F5F4D7CC}" presName="Accent1Text" presStyleLbl="node1" presStyleIdx="7" presStyleCnt="8" custLinFactX="-65733" custLinFactNeighborX="-100000" custLinFactNeighborY="-88785"/>
      <dgm:spPr/>
      <dgm:t>
        <a:bodyPr/>
        <a:lstStyle/>
        <a:p>
          <a:endParaRPr lang="ru-RU"/>
        </a:p>
      </dgm:t>
    </dgm:pt>
  </dgm:ptLst>
  <dgm:cxnLst>
    <dgm:cxn modelId="{278372EB-C05A-4DB4-B8B6-10BB345AE6E1}" type="presOf" srcId="{F3947B54-4DFC-486B-8250-5722A50D7265}" destId="{72D59051-51E6-42C7-A053-97E0E3A67000}" srcOrd="0" destOrd="0" presId="urn:microsoft.com/office/officeart/2008/layout/AlternatingHexagons"/>
    <dgm:cxn modelId="{EC428BE7-F997-443F-9E65-A18C1C18F4FA}" type="presOf" srcId="{50A55F96-5A23-40C0-89A7-128353EE4005}" destId="{E9C0732A-CBB1-4ABB-B464-1C92C289103B}" srcOrd="0" destOrd="0" presId="urn:microsoft.com/office/officeart/2008/layout/AlternatingHexagons"/>
    <dgm:cxn modelId="{81B13FF3-2EF4-476E-BD28-3D82B0FB72D0}" type="presOf" srcId="{EC038F03-BCE1-488D-874C-8C10F5F4D7CC}" destId="{8CBCE645-B3A6-42AF-B99B-5B7A75D497D1}" srcOrd="0" destOrd="0" presId="urn:microsoft.com/office/officeart/2008/layout/AlternatingHexagons"/>
    <dgm:cxn modelId="{38D0980A-D6AC-4191-8BBE-3CDB8EC2CE94}" type="presOf" srcId="{20AE7D45-8644-45A9-B172-60B7A751EB98}" destId="{0AC1C847-9C06-40E3-92C8-9A1E75AF0560}" srcOrd="0" destOrd="0" presId="urn:microsoft.com/office/officeart/2008/layout/AlternatingHexagons"/>
    <dgm:cxn modelId="{F1FBCF0F-422E-42E5-BB76-291BE8BA45CA}" srcId="{9ADD4385-08A6-45C8-917B-42D5FBE2169D}" destId="{2B4F3A5C-0E2C-41F6-BA6A-6D5607738232}" srcOrd="0" destOrd="0" parTransId="{EBFA49AA-BEE2-4315-8428-7F9D2B23A3D7}" sibTransId="{BE43E66F-8953-43AE-A2C1-32791B64C7E6}"/>
    <dgm:cxn modelId="{16906CFE-9B42-44A7-B500-BE96DA446751}" type="presOf" srcId="{909821DF-EC34-4D7B-B237-31863C1B1B4B}" destId="{3F321C9C-AE74-49AF-BE02-B8CE6A1351BE}" srcOrd="0" destOrd="0" presId="urn:microsoft.com/office/officeart/2008/layout/AlternatingHexagons"/>
    <dgm:cxn modelId="{DD525E11-1CDA-40CC-9932-DE69008CDF6E}" type="presOf" srcId="{B6B7677D-53F0-4E1C-94F8-EB862A5192ED}" destId="{426216B3-0C0A-4D70-8179-286A7AF9448C}" srcOrd="0" destOrd="0" presId="urn:microsoft.com/office/officeart/2008/layout/AlternatingHexagons"/>
    <dgm:cxn modelId="{2CDBC81A-83CD-4995-9809-858ABEA782B5}" type="presOf" srcId="{D9166E3F-70AF-4860-86C9-2B01ABB4B60D}" destId="{440AA856-E451-4DCF-B108-C8F7B3246FDF}" srcOrd="0" destOrd="0" presId="urn:microsoft.com/office/officeart/2008/layout/AlternatingHexagons"/>
    <dgm:cxn modelId="{0399B47F-8B79-479C-9D5A-B71709747BFA}" type="presOf" srcId="{713F464E-02C0-49A8-871E-5C54C7D5D75B}" destId="{67731FD7-F146-4E5C-8F32-DFE908E18E6E}" srcOrd="0" destOrd="0" presId="urn:microsoft.com/office/officeart/2008/layout/AlternatingHexagons"/>
    <dgm:cxn modelId="{6F55E8EF-B33F-4213-9E27-9C796438516D}" type="presOf" srcId="{0A67B09E-63B7-463B-BDEB-E4ABB87320E7}" destId="{ED938F03-E574-436A-8A89-19ACA8E7997C}" srcOrd="0" destOrd="0" presId="urn:microsoft.com/office/officeart/2008/layout/AlternatingHexagons"/>
    <dgm:cxn modelId="{5B623BD7-5B98-42B6-B87B-08C9059EF5FB}" type="presOf" srcId="{DD973C42-EDC0-4707-8806-86B2C2677E37}" destId="{6F491FA4-C84A-41B8-B86A-84A484FEDCEF}" srcOrd="0" destOrd="0" presId="urn:microsoft.com/office/officeart/2008/layout/AlternatingHexagons"/>
    <dgm:cxn modelId="{881D8876-ABB4-4EF7-9FE8-F606A969AF5B}" srcId="{909821DF-EC34-4D7B-B237-31863C1B1B4B}" destId="{0A67B09E-63B7-463B-BDEB-E4ABB87320E7}" srcOrd="0" destOrd="0" parTransId="{439714AD-57E9-43D5-AFFF-EA6F5EAFDE04}" sibTransId="{F3947B54-4DFC-486B-8250-5722A50D7265}"/>
    <dgm:cxn modelId="{0594DA3E-610C-4132-AFAC-3F74F1C5B220}" srcId="{909821DF-EC34-4D7B-B237-31863C1B1B4B}" destId="{9ADD4385-08A6-45C8-917B-42D5FBE2169D}" srcOrd="2" destOrd="0" parTransId="{90D76CC8-4D0C-4FD8-A343-A6EB47719D80}" sibTransId="{B6B7677D-53F0-4E1C-94F8-EB862A5192ED}"/>
    <dgm:cxn modelId="{354A3EEE-0535-4683-AD35-3515F3BC19E3}" type="presOf" srcId="{2B4F3A5C-0E2C-41F6-BA6A-6D5607738232}" destId="{DA6F2A0E-42DD-4ADC-9BCE-50FCFE2544D5}" srcOrd="0" destOrd="0" presId="urn:microsoft.com/office/officeart/2008/layout/AlternatingHexagons"/>
    <dgm:cxn modelId="{1A1F5336-D5D5-4D86-B02C-4A6653BF7283}" srcId="{0A67B09E-63B7-463B-BDEB-E4ABB87320E7}" destId="{50A55F96-5A23-40C0-89A7-128353EE4005}" srcOrd="0" destOrd="0" parTransId="{34EFDCF7-C251-468A-A384-6A8D74F72A6C}" sibTransId="{0F67005C-ACAE-4510-96D9-F68ECA18AB67}"/>
    <dgm:cxn modelId="{32432263-A4D2-4832-BC63-3CB421C232F9}" srcId="{909821DF-EC34-4D7B-B237-31863C1B1B4B}" destId="{D9166E3F-70AF-4860-86C9-2B01ABB4B60D}" srcOrd="1" destOrd="0" parTransId="{DBD792E9-7644-4E07-B581-4B483D6BB053}" sibTransId="{713F464E-02C0-49A8-871E-5C54C7D5D75B}"/>
    <dgm:cxn modelId="{A725AFB8-3BBB-4B0F-A0D9-765757727892}" srcId="{909821DF-EC34-4D7B-B237-31863C1B1B4B}" destId="{20AE7D45-8644-45A9-B172-60B7A751EB98}" srcOrd="3" destOrd="0" parTransId="{FB7E3A19-4461-4577-A030-E3B47549C657}" sibTransId="{EC038F03-BCE1-488D-874C-8C10F5F4D7CC}"/>
    <dgm:cxn modelId="{C0BAADBB-3F60-4A6E-A31B-DB90FADC1542}" type="presOf" srcId="{9ADD4385-08A6-45C8-917B-42D5FBE2169D}" destId="{1FFDD422-68C7-4345-A901-EABD66D104C7}" srcOrd="0" destOrd="0" presId="urn:microsoft.com/office/officeart/2008/layout/AlternatingHexagons"/>
    <dgm:cxn modelId="{B8A61373-9EC7-4F8E-9299-1610115C0697}" srcId="{20AE7D45-8644-45A9-B172-60B7A751EB98}" destId="{DD973C42-EDC0-4707-8806-86B2C2677E37}" srcOrd="0" destOrd="0" parTransId="{419F2921-5490-461B-A305-81C23D62BB2A}" sibTransId="{20814D51-EACB-41D1-910C-9C0584D65590}"/>
    <dgm:cxn modelId="{2A130E5A-A156-4865-AD21-9FF369122389}" type="presParOf" srcId="{3F321C9C-AE74-49AF-BE02-B8CE6A1351BE}" destId="{DEEAA9C1-894B-4D14-AFD5-BE26184D363E}" srcOrd="0" destOrd="0" presId="urn:microsoft.com/office/officeart/2008/layout/AlternatingHexagons"/>
    <dgm:cxn modelId="{FD162FF0-3B37-455E-8455-D57604B58B4F}" type="presParOf" srcId="{DEEAA9C1-894B-4D14-AFD5-BE26184D363E}" destId="{ED938F03-E574-436A-8A89-19ACA8E7997C}" srcOrd="0" destOrd="0" presId="urn:microsoft.com/office/officeart/2008/layout/AlternatingHexagons"/>
    <dgm:cxn modelId="{66B58304-70C8-4408-9013-4AA1B48EC4FC}" type="presParOf" srcId="{DEEAA9C1-894B-4D14-AFD5-BE26184D363E}" destId="{E9C0732A-CBB1-4ABB-B464-1C92C289103B}" srcOrd="1" destOrd="0" presId="urn:microsoft.com/office/officeart/2008/layout/AlternatingHexagons"/>
    <dgm:cxn modelId="{0D3A0A4D-0D02-455E-8CAC-85059358BA38}" type="presParOf" srcId="{DEEAA9C1-894B-4D14-AFD5-BE26184D363E}" destId="{6DC3AEDE-332F-4783-8B71-EDFCC4B530DD}" srcOrd="2" destOrd="0" presId="urn:microsoft.com/office/officeart/2008/layout/AlternatingHexagons"/>
    <dgm:cxn modelId="{CADFE8B7-D215-4093-B725-6932A402E0ED}" type="presParOf" srcId="{DEEAA9C1-894B-4D14-AFD5-BE26184D363E}" destId="{DB6EB563-A2D3-4232-8177-19F6C537BBC7}" srcOrd="3" destOrd="0" presId="urn:microsoft.com/office/officeart/2008/layout/AlternatingHexagons"/>
    <dgm:cxn modelId="{ACB7374B-400B-4A43-988B-10CB35FAEC9A}" type="presParOf" srcId="{DEEAA9C1-894B-4D14-AFD5-BE26184D363E}" destId="{72D59051-51E6-42C7-A053-97E0E3A67000}" srcOrd="4" destOrd="0" presId="urn:microsoft.com/office/officeart/2008/layout/AlternatingHexagons"/>
    <dgm:cxn modelId="{44A84629-69E7-432A-B79A-58E53F1BA7B2}" type="presParOf" srcId="{3F321C9C-AE74-49AF-BE02-B8CE6A1351BE}" destId="{0CE02493-4845-404E-B2D4-E7A462B67883}" srcOrd="1" destOrd="0" presId="urn:microsoft.com/office/officeart/2008/layout/AlternatingHexagons"/>
    <dgm:cxn modelId="{047166F4-42EF-40D2-B68B-379C2AD4B3E4}" type="presParOf" srcId="{3F321C9C-AE74-49AF-BE02-B8CE6A1351BE}" destId="{7D76DF8F-FBF4-405E-8CFD-149EC63375D7}" srcOrd="2" destOrd="0" presId="urn:microsoft.com/office/officeart/2008/layout/AlternatingHexagons"/>
    <dgm:cxn modelId="{EEEEA901-DF5B-4A61-B6A7-75BC15BF197F}" type="presParOf" srcId="{7D76DF8F-FBF4-405E-8CFD-149EC63375D7}" destId="{440AA856-E451-4DCF-B108-C8F7B3246FDF}" srcOrd="0" destOrd="0" presId="urn:microsoft.com/office/officeart/2008/layout/AlternatingHexagons"/>
    <dgm:cxn modelId="{66ADFE4F-EF5E-4D23-9D70-3BC46757C904}" type="presParOf" srcId="{7D76DF8F-FBF4-405E-8CFD-149EC63375D7}" destId="{D224A440-8B5A-42B3-8A51-0C2756CDAC1B}" srcOrd="1" destOrd="0" presId="urn:microsoft.com/office/officeart/2008/layout/AlternatingHexagons"/>
    <dgm:cxn modelId="{3959F701-1B13-4776-9B8B-BE869486FD31}" type="presParOf" srcId="{7D76DF8F-FBF4-405E-8CFD-149EC63375D7}" destId="{07EA7477-BBF1-4310-8D47-7B0003259E50}" srcOrd="2" destOrd="0" presId="urn:microsoft.com/office/officeart/2008/layout/AlternatingHexagons"/>
    <dgm:cxn modelId="{E94B94B7-FCF6-4770-AEBB-9DF9AC8AAD59}" type="presParOf" srcId="{7D76DF8F-FBF4-405E-8CFD-149EC63375D7}" destId="{8A40AB0F-9544-4469-8918-12F4FFE30C57}" srcOrd="3" destOrd="0" presId="urn:microsoft.com/office/officeart/2008/layout/AlternatingHexagons"/>
    <dgm:cxn modelId="{AF6D9B38-47F2-4702-98CB-B5304406E683}" type="presParOf" srcId="{7D76DF8F-FBF4-405E-8CFD-149EC63375D7}" destId="{67731FD7-F146-4E5C-8F32-DFE908E18E6E}" srcOrd="4" destOrd="0" presId="urn:microsoft.com/office/officeart/2008/layout/AlternatingHexagons"/>
    <dgm:cxn modelId="{F084416B-62B7-4343-897A-4FE0E2089F6E}" type="presParOf" srcId="{3F321C9C-AE74-49AF-BE02-B8CE6A1351BE}" destId="{8092C90E-1FCF-4CB3-BF1B-EB35C9BE70BF}" srcOrd="3" destOrd="0" presId="urn:microsoft.com/office/officeart/2008/layout/AlternatingHexagons"/>
    <dgm:cxn modelId="{C655BA21-CE93-443F-8AE9-1DB7DF25A0D6}" type="presParOf" srcId="{3F321C9C-AE74-49AF-BE02-B8CE6A1351BE}" destId="{FAA22A66-9E36-4AFE-AC30-58987F27BD5E}" srcOrd="4" destOrd="0" presId="urn:microsoft.com/office/officeart/2008/layout/AlternatingHexagons"/>
    <dgm:cxn modelId="{E11172B3-1045-47BF-97D4-C2E2DFD0C61C}" type="presParOf" srcId="{FAA22A66-9E36-4AFE-AC30-58987F27BD5E}" destId="{1FFDD422-68C7-4345-A901-EABD66D104C7}" srcOrd="0" destOrd="0" presId="urn:microsoft.com/office/officeart/2008/layout/AlternatingHexagons"/>
    <dgm:cxn modelId="{C16855CE-7A95-4ABE-A4FC-C3DF6AB6CFBF}" type="presParOf" srcId="{FAA22A66-9E36-4AFE-AC30-58987F27BD5E}" destId="{DA6F2A0E-42DD-4ADC-9BCE-50FCFE2544D5}" srcOrd="1" destOrd="0" presId="urn:microsoft.com/office/officeart/2008/layout/AlternatingHexagons"/>
    <dgm:cxn modelId="{A45A968D-89FA-426D-86C7-C8421DFFBF73}" type="presParOf" srcId="{FAA22A66-9E36-4AFE-AC30-58987F27BD5E}" destId="{3405E280-AE4D-4643-851C-97341382F547}" srcOrd="2" destOrd="0" presId="urn:microsoft.com/office/officeart/2008/layout/AlternatingHexagons"/>
    <dgm:cxn modelId="{A589938F-9732-4C5D-B607-1A14DFE5A8A8}" type="presParOf" srcId="{FAA22A66-9E36-4AFE-AC30-58987F27BD5E}" destId="{4AD91DA8-8F92-4DD9-BFB8-66A7D3E8FB3C}" srcOrd="3" destOrd="0" presId="urn:microsoft.com/office/officeart/2008/layout/AlternatingHexagons"/>
    <dgm:cxn modelId="{056EDEAD-38DF-4F48-BA83-1C83ED775F57}" type="presParOf" srcId="{FAA22A66-9E36-4AFE-AC30-58987F27BD5E}" destId="{426216B3-0C0A-4D70-8179-286A7AF9448C}" srcOrd="4" destOrd="0" presId="urn:microsoft.com/office/officeart/2008/layout/AlternatingHexagons"/>
    <dgm:cxn modelId="{B7C5DBC9-94DC-464F-9E9A-E0C7DFC8545D}" type="presParOf" srcId="{3F321C9C-AE74-49AF-BE02-B8CE6A1351BE}" destId="{B37053A6-83A7-4B02-A39C-4C832D730F8F}" srcOrd="5" destOrd="0" presId="urn:microsoft.com/office/officeart/2008/layout/AlternatingHexagons"/>
    <dgm:cxn modelId="{DBD8CA7B-D9ED-444D-A9AF-773C33C9A18D}" type="presParOf" srcId="{3F321C9C-AE74-49AF-BE02-B8CE6A1351BE}" destId="{AD5A70B9-6FF9-48E8-8B4A-AAF85A1CD287}" srcOrd="6" destOrd="0" presId="urn:microsoft.com/office/officeart/2008/layout/AlternatingHexagons"/>
    <dgm:cxn modelId="{C87A0DF8-D4C7-4EC8-908F-3286627FD5E3}" type="presParOf" srcId="{AD5A70B9-6FF9-48E8-8B4A-AAF85A1CD287}" destId="{0AC1C847-9C06-40E3-92C8-9A1E75AF0560}" srcOrd="0" destOrd="0" presId="urn:microsoft.com/office/officeart/2008/layout/AlternatingHexagons"/>
    <dgm:cxn modelId="{9F6A5764-BCFD-49DA-98FE-2F6FD9E833D0}" type="presParOf" srcId="{AD5A70B9-6FF9-48E8-8B4A-AAF85A1CD287}" destId="{6F491FA4-C84A-41B8-B86A-84A484FEDCEF}" srcOrd="1" destOrd="0" presId="urn:microsoft.com/office/officeart/2008/layout/AlternatingHexagons"/>
    <dgm:cxn modelId="{8FEEFD56-72DB-41DF-92F9-74AE678A9E4B}" type="presParOf" srcId="{AD5A70B9-6FF9-48E8-8B4A-AAF85A1CD287}" destId="{CFC42A57-3764-43CC-9AD1-03C095F646F1}" srcOrd="2" destOrd="0" presId="urn:microsoft.com/office/officeart/2008/layout/AlternatingHexagons"/>
    <dgm:cxn modelId="{FDB19C3A-D310-497D-AF19-654C41EE046B}" type="presParOf" srcId="{AD5A70B9-6FF9-48E8-8B4A-AAF85A1CD287}" destId="{B4B88479-1542-4945-987E-816FD4DB6725}" srcOrd="3" destOrd="0" presId="urn:microsoft.com/office/officeart/2008/layout/AlternatingHexagons"/>
    <dgm:cxn modelId="{3A2B0A80-FB81-4F3A-B562-30F7F2EDD593}" type="presParOf" srcId="{AD5A70B9-6FF9-48E8-8B4A-AAF85A1CD287}" destId="{8CBCE645-B3A6-42AF-B99B-5B7A75D497D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38F03-E574-436A-8A89-19ACA8E7997C}">
      <dsp:nvSpPr>
        <dsp:cNvPr id="0" name=""/>
        <dsp:cNvSpPr/>
      </dsp:nvSpPr>
      <dsp:spPr>
        <a:xfrm rot="5400000">
          <a:off x="3761194" y="85516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rgbClr val="66F2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4016869" y="201303"/>
        <a:ext cx="763362" cy="877426"/>
      </dsp:txXfrm>
    </dsp:sp>
    <dsp:sp modelId="{E9C0732A-CBB1-4ABB-B464-1C92C289103B}">
      <dsp:nvSpPr>
        <dsp:cNvPr id="0" name=""/>
        <dsp:cNvSpPr/>
      </dsp:nvSpPr>
      <dsp:spPr>
        <a:xfrm>
          <a:off x="4986703" y="257603"/>
          <a:ext cx="142257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4986703" y="257603"/>
        <a:ext cx="1422579" cy="764827"/>
      </dsp:txXfrm>
    </dsp:sp>
    <dsp:sp modelId="{72D59051-51E6-42C7-A053-97E0E3A67000}">
      <dsp:nvSpPr>
        <dsp:cNvPr id="0" name=""/>
        <dsp:cNvSpPr/>
      </dsp:nvSpPr>
      <dsp:spPr>
        <a:xfrm rot="5400000">
          <a:off x="2563474" y="85516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19149" y="201303"/>
        <a:ext cx="763362" cy="877426"/>
      </dsp:txXfrm>
    </dsp:sp>
    <dsp:sp modelId="{440AA856-E451-4DCF-B108-C8F7B3246FDF}">
      <dsp:nvSpPr>
        <dsp:cNvPr id="0" name=""/>
        <dsp:cNvSpPr/>
      </dsp:nvSpPr>
      <dsp:spPr>
        <a:xfrm rot="5400000">
          <a:off x="3160040" y="1167493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-5400000">
        <a:off x="3415715" y="1283280"/>
        <a:ext cx="763362" cy="877426"/>
      </dsp:txXfrm>
    </dsp:sp>
    <dsp:sp modelId="{D224A440-8B5A-42B3-8A51-0C2756CDAC1B}">
      <dsp:nvSpPr>
        <dsp:cNvPr id="0" name=""/>
        <dsp:cNvSpPr/>
      </dsp:nvSpPr>
      <dsp:spPr>
        <a:xfrm>
          <a:off x="1820316" y="1339579"/>
          <a:ext cx="137668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31FD7-F146-4E5C-8F32-DFE908E18E6E}">
      <dsp:nvSpPr>
        <dsp:cNvPr id="0" name=""/>
        <dsp:cNvSpPr/>
      </dsp:nvSpPr>
      <dsp:spPr>
        <a:xfrm rot="5400000">
          <a:off x="4357760" y="1167493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613435" y="1283280"/>
        <a:ext cx="763362" cy="877426"/>
      </dsp:txXfrm>
    </dsp:sp>
    <dsp:sp modelId="{1FFDD422-68C7-4345-A901-EABD66D104C7}">
      <dsp:nvSpPr>
        <dsp:cNvPr id="0" name=""/>
        <dsp:cNvSpPr/>
      </dsp:nvSpPr>
      <dsp:spPr>
        <a:xfrm rot="5400000">
          <a:off x="3761194" y="2249469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4016869" y="2365256"/>
        <a:ext cx="763362" cy="877426"/>
      </dsp:txXfrm>
    </dsp:sp>
    <dsp:sp modelId="{DA6F2A0E-42DD-4ADC-9BCE-50FCFE2544D5}">
      <dsp:nvSpPr>
        <dsp:cNvPr id="0" name=""/>
        <dsp:cNvSpPr/>
      </dsp:nvSpPr>
      <dsp:spPr>
        <a:xfrm>
          <a:off x="4986703" y="2421555"/>
          <a:ext cx="142257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986703" y="2421555"/>
        <a:ext cx="1422579" cy="764827"/>
      </dsp:txXfrm>
    </dsp:sp>
    <dsp:sp modelId="{426216B3-0C0A-4D70-8179-286A7AF9448C}">
      <dsp:nvSpPr>
        <dsp:cNvPr id="0" name=""/>
        <dsp:cNvSpPr/>
      </dsp:nvSpPr>
      <dsp:spPr>
        <a:xfrm rot="5400000">
          <a:off x="2015717" y="1119564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271392" y="1235351"/>
        <a:ext cx="763362" cy="877426"/>
      </dsp:txXfrm>
    </dsp:sp>
    <dsp:sp modelId="{0AC1C847-9C06-40E3-92C8-9A1E75AF0560}">
      <dsp:nvSpPr>
        <dsp:cNvPr id="0" name=""/>
        <dsp:cNvSpPr/>
      </dsp:nvSpPr>
      <dsp:spPr>
        <a:xfrm rot="5400000">
          <a:off x="3160040" y="3331445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3415715" y="3447232"/>
        <a:ext cx="763362" cy="877426"/>
      </dsp:txXfrm>
    </dsp:sp>
    <dsp:sp modelId="{6F491FA4-C84A-41B8-B86A-84A484FEDCEF}">
      <dsp:nvSpPr>
        <dsp:cNvPr id="0" name=""/>
        <dsp:cNvSpPr/>
      </dsp:nvSpPr>
      <dsp:spPr>
        <a:xfrm>
          <a:off x="1820316" y="3503532"/>
          <a:ext cx="137668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820316" y="3503532"/>
        <a:ext cx="1376689" cy="764827"/>
      </dsp:txXfrm>
    </dsp:sp>
    <dsp:sp modelId="{8CBCE645-B3A6-42AF-B99B-5B7A75D497D1}">
      <dsp:nvSpPr>
        <dsp:cNvPr id="0" name=""/>
        <dsp:cNvSpPr/>
      </dsp:nvSpPr>
      <dsp:spPr>
        <a:xfrm rot="5400000">
          <a:off x="2519780" y="2199692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775455" y="2315479"/>
        <a:ext cx="763362" cy="877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0370-194B-4237-9A39-7D1C7787907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ED15-0A31-43F3-9937-FABC8DD5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1D14-A598-43C9-8F73-F5D93800FD1F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FB8A-E736-4E95-AB07-A4CB99302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BBFF-2656-4B62-B733-8437E98787E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C2FC-CA32-49AF-99F3-8D34C2B37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B3F5-0A1A-4EBF-A2E0-845CFEBB5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732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altLang="ja-JP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1E1E6F2C-99F4-42E3-BB33-D130D013B733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2CA820FF-FFB7-4D40-90FC-B88B5503FE4F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6CEA77-A2C8-4F91-811F-59AABAA6D989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54372FF-0731-4C92-8E78-BCC9ED8D1598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39BA3EBF-9EF7-45F6-91CD-2EEACD14C30A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B7583839-5E00-4CBA-83C0-B851B0D6428D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498697-FC7D-4099-9A38-5074E37F532F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A1872EA-D066-4473-9A52-603A0F9F03A2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21CA84-E9B0-4ED0-A24F-59E98D18A7E0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61019A6-A831-4C11-9091-71BD05F3FAFC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C7CF436-5ADF-4810-8F32-E3E883C2A4D9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2874A9C-C9F2-4059-B95A-7F5BF7C8D167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A12754E-5392-4602-829A-8F569BDC0057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3716DBC-41B0-478B-AD5E-331578050B49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BB88-A5A7-4B92-9DD9-A2A75A06FFCB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36EB-2EEA-4D6A-9544-A30ECC38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AE6DCAD-4177-4A15-B85A-75046E14D4E8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28E004-A1E4-4E60-94C8-E48DE149BD7D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FFFFFF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FFFFFF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prstClr val="black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prstClr val="black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altLang="ja-JP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32F79E5-BB82-4608-8403-F4E86F973A4B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DEE371-43CF-46B7-8B91-E2D25A0B8AD1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77FEDD-BD46-4CBE-A20E-74517A7012B9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DF0632-BA93-4673-ABF2-3FF1D8732644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E5D1F85-57EF-412A-A7B2-01C9FD10947C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4E8385-1A97-4F05-B3F2-07D55DB88060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FEBD-C6D1-4A1C-A93A-86B6868917C9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8DE1-CA26-45D0-8D2F-2CDAB189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7AA3-D5F5-402A-A745-2877FFA4AF46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5074-1C43-4663-87EA-41C50A99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9876-ACB2-4B3F-8C57-AE5CFF722F88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2FDC-8AED-4896-8E54-F9018C275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C1D5-C50B-4C99-846B-14A64ED617A8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734B-2383-4750-8C74-A1BE6D67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7200-CA5A-4526-B651-68E9F31B9FDA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69AC-FE66-4F6D-825F-13CE2828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8042-E5EE-4408-A39C-2F13AF368C0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69CF-5AE9-4C1B-ACD4-F3E6B7A05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0791-8AE7-4963-A492-E3A4403A112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4EB3-4DFD-4C46-811A-1D224444E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63C329-3989-468C-BA79-2E42225449FF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9B4CA-21ED-48B1-9080-2DBE28CD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708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prstClr val="black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prstClr val="black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altLang="ja-JP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5C75"/>
                </a:solidFill>
                <a:latin typeface="Arial" pitchFamily="34" charset="0"/>
                <a:cs typeface="HGP明朝E"/>
              </a:defRPr>
            </a:lvl1pPr>
          </a:lstStyle>
          <a:p>
            <a:pPr>
              <a:defRPr/>
            </a:pPr>
            <a:fld id="{1D6026C9-35E9-4A4D-B53F-EB8666B4E1C6}" type="datetimeFigureOut">
              <a:rPr lang="uk-UA" altLang="ja-JP"/>
              <a:pPr>
                <a:defRPr/>
              </a:pPr>
              <a:t>02.04.2020</a:t>
            </a:fld>
            <a:endParaRPr lang="uk-UA" altLang="ja-JP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5C75"/>
                </a:solidFill>
                <a:latin typeface="Arial" pitchFamily="34" charset="0"/>
                <a:cs typeface="HGP明朝E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5C75"/>
                </a:solidFill>
                <a:latin typeface="Arial" pitchFamily="34" charset="0"/>
                <a:cs typeface="HGP明朝E"/>
              </a:defRPr>
            </a:lvl1pPr>
          </a:lstStyle>
          <a:p>
            <a:pPr>
              <a:defRPr/>
            </a:pPr>
            <a:fld id="{6CB0B495-CAFD-4DDE-B375-0A475DB5E2DF}" type="slidenum">
              <a:rPr lang="uk-UA" altLang="ja-JP"/>
              <a:pPr>
                <a:defRPr/>
              </a:pPr>
              <a:t>‹#›</a:t>
            </a:fld>
            <a:endParaRPr lang="uk-UA" altLang="ja-JP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>
                <a:solidFill>
                  <a:prstClr val="black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>
                <a:solidFill>
                  <a:prstClr val="black"/>
                </a:solidFill>
                <a:ea typeface="MS PGothic" pitchFamily="34" charset="-128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kumimoji="1"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354241" y="188640"/>
            <a:ext cx="8414911" cy="3240360"/>
          </a:xfrm>
        </p:spPr>
        <p:txBody>
          <a:bodyPr/>
          <a:lstStyle/>
          <a:p>
            <a:r>
              <a:rPr lang="uk-UA" sz="6000" dirty="0" smtClean="0">
                <a:solidFill>
                  <a:srgbClr val="990033"/>
                </a:solidFill>
              </a:rPr>
              <a:t>Тема: Білки як високомолекулярні сполуки. Хімічні властивості білків</a:t>
            </a:r>
            <a:endParaRPr lang="ru-RU" sz="6000" dirty="0" smtClean="0">
              <a:solidFill>
                <a:srgbClr val="99003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276872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                                   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charset="0"/>
              <a:buNone/>
            </a:pPr>
            <a:r>
              <a:rPr lang="uk-UA" sz="2000" dirty="0" smtClean="0"/>
              <a:t>          </a:t>
            </a:r>
          </a:p>
          <a:p>
            <a:pPr>
              <a:buFont typeface="Arial" charset="0"/>
              <a:buNone/>
            </a:pPr>
            <a:r>
              <a:rPr lang="uk-UA" sz="2000" dirty="0" smtClean="0"/>
              <a:t>                                                       </a:t>
            </a:r>
            <a:endParaRPr lang="ru-RU" sz="2000" dirty="0" smtClean="0"/>
          </a:p>
        </p:txBody>
      </p:sp>
      <p:pic>
        <p:nvPicPr>
          <p:cNvPr id="3077" name="Picture 5" descr="C:\Users\Comp\Desktop\Himiya-SHkilne-zhyttya-390x220.jpg.pagespeed.ce.opGzaevG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1" y="3617639"/>
            <a:ext cx="3497680" cy="22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3789040"/>
            <a:ext cx="4402832" cy="239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бі</a:t>
            </a:r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Розробила  урок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 хімії в 10 класі</a:t>
            </a:r>
          </a:p>
          <a:p>
            <a:pPr algn="ctr"/>
            <a:r>
              <a:rPr lang="uk-UA" sz="2000" dirty="0">
                <a:solidFill>
                  <a:srgbClr val="FF0000"/>
                </a:solidFill>
              </a:rPr>
              <a:t>в</a:t>
            </a:r>
            <a:r>
              <a:rPr lang="uk-UA" sz="2000" dirty="0" smtClean="0">
                <a:solidFill>
                  <a:srgbClr val="FF0000"/>
                </a:solidFill>
              </a:rPr>
              <a:t>чителька хімії, біології </a:t>
            </a:r>
          </a:p>
          <a:p>
            <a:pPr algn="ctr"/>
            <a:r>
              <a:rPr lang="uk-UA" sz="2000" dirty="0" err="1" smtClean="0">
                <a:solidFill>
                  <a:srgbClr val="FF0000"/>
                </a:solidFill>
              </a:rPr>
              <a:t>Мигіївської</a:t>
            </a:r>
            <a:r>
              <a:rPr lang="uk-UA" sz="2000" dirty="0" smtClean="0">
                <a:solidFill>
                  <a:srgbClr val="FF0000"/>
                </a:solidFill>
              </a:rPr>
              <a:t> ЗОШ І-ІІІ ст.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Гурова Валентина Миколаївна</a:t>
            </a:r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072099"/>
          </a:xfrm>
        </p:spPr>
        <p:txBody>
          <a:bodyPr/>
          <a:lstStyle/>
          <a:p>
            <a:r>
              <a:rPr lang="uk-UA" b="1" dirty="0">
                <a:solidFill>
                  <a:srgbClr val="1A2DE0"/>
                </a:solidFill>
              </a:rPr>
              <a:t>Тема </a:t>
            </a:r>
            <a:r>
              <a:rPr lang="uk-UA" b="1" dirty="0" smtClean="0">
                <a:solidFill>
                  <a:srgbClr val="1A2DE0"/>
                </a:solidFill>
              </a:rPr>
              <a:t>уроку:</a:t>
            </a:r>
            <a:r>
              <a:rPr lang="uk-UA" b="1" dirty="0" smtClean="0">
                <a:solidFill>
                  <a:srgbClr val="990033"/>
                </a:solidFill>
              </a:rPr>
              <a:t/>
            </a:r>
            <a:br>
              <a:rPr lang="uk-UA" b="1" dirty="0" smtClean="0">
                <a:solidFill>
                  <a:srgbClr val="990033"/>
                </a:solidFill>
              </a:rPr>
            </a:br>
            <a:r>
              <a:rPr lang="uk-UA" b="1" dirty="0" smtClean="0">
                <a:solidFill>
                  <a:srgbClr val="990033"/>
                </a:solidFill>
              </a:rPr>
              <a:t> </a:t>
            </a:r>
            <a:r>
              <a:rPr lang="uk-UA" sz="6000" b="1" dirty="0">
                <a:solidFill>
                  <a:srgbClr val="990033"/>
                </a:solidFill>
              </a:rPr>
              <a:t>«Білки як високомолекулярні сполуки. Хімічні властивості білків».</a:t>
            </a:r>
            <a:r>
              <a:rPr lang="uk-UA" sz="6000" dirty="0"/>
              <a:t/>
            </a:r>
            <a:br>
              <a:rPr lang="uk-UA" sz="6000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6132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FF0000"/>
                </a:solidFill>
              </a:rPr>
              <a:t>Е</a:t>
            </a:r>
            <a:r>
              <a:rPr lang="uk-UA" dirty="0" smtClean="0">
                <a:solidFill>
                  <a:srgbClr val="FF0000"/>
                </a:solidFill>
              </a:rPr>
              <a:t>піграфи: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«</a:t>
            </a:r>
            <a:r>
              <a:rPr lang="uk-UA" sz="36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Життя є спосіб існування білкових тіл» </a:t>
            </a:r>
            <a:r>
              <a:rPr lang="uk-UA" sz="5400" b="1" dirty="0" smtClean="0">
                <a:solidFill>
                  <a:srgbClr val="990033"/>
                </a:solidFill>
              </a:rPr>
              <a:t/>
            </a:r>
            <a:br>
              <a:rPr lang="uk-UA" sz="5400" b="1" dirty="0" smtClean="0">
                <a:solidFill>
                  <a:srgbClr val="990033"/>
                </a:solidFill>
              </a:rPr>
            </a:br>
            <a:r>
              <a:rPr lang="uk-UA" sz="5400" b="1" dirty="0" smtClean="0">
                <a:solidFill>
                  <a:srgbClr val="990033"/>
                </a:solidFill>
              </a:rPr>
              <a:t>                               </a:t>
            </a:r>
            <a:r>
              <a:rPr lang="uk-UA" sz="28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Ф</a:t>
            </a:r>
            <a:r>
              <a:rPr lang="uk-UA" sz="28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. Енгельс.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0892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«Не </a:t>
            </a:r>
            <a:r>
              <a:rPr lang="uk-UA" sz="36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можна приписувати властивість життя якій-небудь одній сполуці, воно лише виявляється у результаті різноманітних </a:t>
            </a:r>
            <a:r>
              <a:rPr lang="en-US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реакцій</a:t>
            </a:r>
            <a:r>
              <a:rPr lang="uk-UA" sz="36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, у яких беруть участь різні </a:t>
            </a:r>
            <a:r>
              <a:rPr lang="uk-UA" sz="36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сполуки»</a:t>
            </a:r>
            <a:r>
              <a:rPr lang="uk-UA" sz="3600" b="1" dirty="0">
                <a:solidFill>
                  <a:srgbClr val="990033"/>
                </a:solidFill>
              </a:rPr>
              <a:t> </a:t>
            </a:r>
            <a:endParaRPr lang="uk-UA" sz="3600" b="1" dirty="0" smtClean="0">
              <a:solidFill>
                <a:srgbClr val="990033"/>
              </a:solidFill>
            </a:endParaRPr>
          </a:p>
          <a:p>
            <a:r>
              <a:rPr lang="uk-UA" sz="3600" b="1" dirty="0">
                <a:solidFill>
                  <a:srgbClr val="990033"/>
                </a:solidFill>
              </a:rPr>
              <a:t> </a:t>
            </a:r>
            <a:r>
              <a:rPr lang="uk-UA" sz="3600" b="1" dirty="0" smtClean="0">
                <a:solidFill>
                  <a:srgbClr val="990033"/>
                </a:solidFill>
              </a:rPr>
              <a:t>                                               </a:t>
            </a:r>
            <a:r>
              <a:rPr lang="uk-UA" sz="2800" b="1" dirty="0" smtClean="0">
                <a:solidFill>
                  <a:srgbClr val="990033"/>
                </a:solidFill>
                <a:latin typeface="Monotype Corsiva" panose="03010101010201010101" pitchFamily="66" charset="0"/>
              </a:rPr>
              <a:t>Д</a:t>
            </a:r>
            <a:r>
              <a:rPr lang="uk-UA" sz="2800" b="1" dirty="0">
                <a:solidFill>
                  <a:srgbClr val="990033"/>
                </a:solidFill>
                <a:latin typeface="Monotype Corsiva" panose="03010101010201010101" pitchFamily="66" charset="0"/>
              </a:rPr>
              <a:t>. </a:t>
            </a:r>
            <a:r>
              <a:rPr lang="uk-UA" sz="2800" b="1" dirty="0" err="1" smtClean="0">
                <a:solidFill>
                  <a:srgbClr val="990033"/>
                </a:solidFill>
                <a:latin typeface="Monotype Corsiva" panose="03010101010201010101" pitchFamily="66" charset="0"/>
              </a:rPr>
              <a:t>Бернал</a:t>
            </a:r>
            <a:endParaRPr lang="uk-UA" sz="2800" b="1" dirty="0">
              <a:solidFill>
                <a:srgbClr val="990033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r>
              <a:rPr lang="uk-UA" sz="54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54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5400" b="1" u="sng" dirty="0" smtClean="0">
                <a:solidFill>
                  <a:srgbClr val="1A2DE0"/>
                </a:solidFill>
              </a:rPr>
              <a:t>Мета уроку:</a:t>
            </a:r>
            <a:r>
              <a:rPr lang="ru-RU" sz="5400" b="1" dirty="0" smtClean="0">
                <a:solidFill>
                  <a:srgbClr val="1A2DE0"/>
                </a:solidFill>
              </a:rPr>
              <a:t/>
            </a:r>
            <a:br>
              <a:rPr lang="ru-RU" sz="5400" b="1" dirty="0" smtClean="0">
                <a:solidFill>
                  <a:srgbClr val="1A2DE0"/>
                </a:solidFill>
              </a:rPr>
            </a:br>
            <a:endParaRPr lang="ru-RU" sz="5400" dirty="0" smtClean="0">
              <a:solidFill>
                <a:srgbClr val="1A2DE0"/>
              </a:solidFill>
              <a:latin typeface="Monotype Corsiva" pitchFamily="66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lvl="0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повторити особливості будови білків та амінокислот;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вивчити властивості білків;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розширити і поглибити знання про функції білків в живих організмах.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endParaRPr lang="uk-UA" b="1" dirty="0" smtClean="0">
              <a:solidFill>
                <a:srgbClr val="1A2DE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428604"/>
            <a:ext cx="8229600" cy="1428760"/>
          </a:xfrm>
        </p:spPr>
        <p:txBody>
          <a:bodyPr/>
          <a:lstStyle/>
          <a:p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>
                <a:solidFill>
                  <a:srgbClr val="1A2DE0"/>
                </a:solidFill>
              </a:rPr>
              <a:t>План діяльності</a:t>
            </a:r>
            <a:r>
              <a:rPr lang="ru-RU" sz="6600" dirty="0" smtClean="0">
                <a:solidFill>
                  <a:srgbClr val="1A2DE0"/>
                </a:solidFill>
              </a:rPr>
              <a:t/>
            </a:r>
            <a:br>
              <a:rPr lang="ru-RU" sz="6600" dirty="0" smtClean="0">
                <a:solidFill>
                  <a:srgbClr val="1A2DE0"/>
                </a:solidFill>
              </a:rPr>
            </a:br>
            <a:endParaRPr lang="ru-RU" sz="6600" b="1" dirty="0" smtClean="0">
              <a:solidFill>
                <a:srgbClr val="1A2DE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3370696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uk-UA" dirty="0"/>
              <a:t>. Демонстрація дослідів. </a:t>
            </a:r>
            <a:r>
              <a:rPr lang="uk-UA" dirty="0" smtClean="0"/>
              <a:t>                              </a:t>
            </a:r>
          </a:p>
          <a:p>
            <a:r>
              <a:rPr lang="uk-UA" dirty="0" smtClean="0"/>
              <a:t>2. </a:t>
            </a:r>
            <a:r>
              <a:rPr lang="uk-UA" dirty="0"/>
              <a:t>Робота із  сигнальними картками. </a:t>
            </a:r>
            <a:endParaRPr lang="ru-RU" dirty="0" smtClean="0"/>
          </a:p>
          <a:p>
            <a:r>
              <a:rPr lang="uk-UA" dirty="0" smtClean="0"/>
              <a:t>3. Гра «Хімічне доміно».</a:t>
            </a:r>
            <a:endParaRPr lang="ru-RU" dirty="0" smtClean="0"/>
          </a:p>
          <a:p>
            <a:r>
              <a:rPr lang="uk-UA" dirty="0" smtClean="0"/>
              <a:t>4. Завдання - </a:t>
            </a:r>
            <a:r>
              <a:rPr lang="uk-UA" dirty="0" smtClean="0"/>
              <a:t>«</a:t>
            </a:r>
            <a:r>
              <a:rPr lang="uk-UA" dirty="0" err="1"/>
              <a:t>Ч</a:t>
            </a:r>
            <a:r>
              <a:rPr lang="uk-UA" smtClean="0"/>
              <a:t>омучки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uk-UA" dirty="0" smtClean="0"/>
              <a:t> дослідницька лабораторія».</a:t>
            </a:r>
          </a:p>
          <a:p>
            <a:r>
              <a:rPr lang="uk-UA" dirty="0" smtClean="0"/>
              <a:t>Гра «Хімічні </a:t>
            </a:r>
            <a:r>
              <a:rPr lang="uk-UA" dirty="0" err="1" smtClean="0"/>
              <a:t>пазли</a:t>
            </a:r>
            <a:r>
              <a:rPr lang="uk-UA" dirty="0" smtClean="0"/>
              <a:t>»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uk-UA" b="1" dirty="0"/>
          </a:p>
        </p:txBody>
      </p:sp>
      <p:pic>
        <p:nvPicPr>
          <p:cNvPr id="30723" name="Picture 2" descr="http://animations.fg-a.com/science/beakers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150" y="4005263"/>
            <a:ext cx="27559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403244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Які інші назви білків ви знаєте</a:t>
            </a: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Що таке білок?</a:t>
            </a: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2879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Різноманітні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назви білків: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- білки або протеїни (від грецького “</a:t>
            </a:r>
            <a:r>
              <a:rPr lang="en-US" b="1" dirty="0" err="1" smtClean="0"/>
              <a:t>protos</a:t>
            </a:r>
            <a:r>
              <a:rPr lang="uk-UA" b="1" dirty="0" smtClean="0"/>
              <a:t>” – перший (первісний);                   - поліпептиди (поліаміди) </a:t>
            </a:r>
            <a:br>
              <a:rPr lang="uk-UA" b="1" dirty="0" smtClean="0"/>
            </a:br>
            <a:r>
              <a:rPr lang="uk-UA" b="1" dirty="0" smtClean="0"/>
              <a:t>- високомолекулярні сполуки; </a:t>
            </a:r>
            <a:br>
              <a:rPr lang="uk-UA" b="1" dirty="0" smtClean="0"/>
            </a:br>
            <a:r>
              <a:rPr lang="uk-UA" b="1" dirty="0" smtClean="0"/>
              <a:t>- гетерополімери; - протеїди; </a:t>
            </a:r>
            <a:br>
              <a:rPr lang="uk-UA" b="1" dirty="0" smtClean="0"/>
            </a:br>
            <a:r>
              <a:rPr lang="uk-UA" b="1" dirty="0" smtClean="0"/>
              <a:t>- макромолекулярні сполуки;</a:t>
            </a:r>
            <a:br>
              <a:rPr lang="uk-UA" b="1" dirty="0" smtClean="0"/>
            </a:br>
            <a:r>
              <a:rPr lang="uk-UA" b="1" dirty="0" smtClean="0"/>
              <a:t>- повноцінні та неповноцінні білки; </a:t>
            </a:r>
            <a:br>
              <a:rPr lang="uk-UA" b="1" dirty="0" smtClean="0"/>
            </a:br>
            <a:r>
              <a:rPr lang="uk-UA" b="1" dirty="0" smtClean="0"/>
              <a:t>- біополімери.</a:t>
            </a:r>
            <a:br>
              <a:rPr lang="uk-UA" b="1" dirty="0" smtClean="0"/>
            </a:br>
            <a:r>
              <a:rPr lang="uk-UA" sz="3600" b="1" dirty="0" smtClean="0"/>
              <a:t>Білок – це вища форма розвитку органічних речовин, оскільки містить різні функціональні групи та має різні властивості.</a:t>
            </a:r>
            <a:br>
              <a:rPr lang="uk-UA" sz="3600" b="1" dirty="0" smtClean="0"/>
            </a:b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7876" y="3244334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6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dirty="0" smtClean="0">
                <a:solidFill>
                  <a:schemeClr val="accent2">
                    <a:lumMod val="50000"/>
                  </a:schemeClr>
                </a:solidFill>
              </a:rPr>
              <a:t>Білок</a:t>
            </a:r>
            <a:r>
              <a:rPr lang="uk-UA" sz="5300" b="1" dirty="0" smtClean="0"/>
              <a:t> </a:t>
            </a:r>
            <a:r>
              <a:rPr lang="uk-UA" sz="4900" b="1" dirty="0" smtClean="0"/>
              <a:t>– це вища форма розвитку органічних речовин, оскільки містить різні функціональні групи та має різноманітні властивості.</a:t>
            </a:r>
            <a:br>
              <a:rPr lang="uk-UA" sz="4900" b="1" dirty="0" smtClean="0"/>
            </a:br>
            <a:r>
              <a:rPr lang="uk-UA" sz="5300" b="1" dirty="0" smtClean="0">
                <a:solidFill>
                  <a:schemeClr val="accent2">
                    <a:lumMod val="50000"/>
                  </a:schemeClr>
                </a:solidFill>
              </a:rPr>
              <a:t>Білки</a:t>
            </a:r>
            <a:r>
              <a:rPr lang="uk-UA" sz="4900" b="1" dirty="0" smtClean="0"/>
              <a:t> – це макромолекулярні природні сполуки (біополімери), структурну основу яких становлять поліпептидні ланцюги, що складаються із 20</a:t>
            </a:r>
            <a:r>
              <a:rPr lang="ru-RU" b="1" dirty="0" smtClean="0"/>
              <a:t> </a:t>
            </a:r>
            <a:r>
              <a:rPr lang="ru-RU" b="1" dirty="0" err="1" smtClean="0"/>
              <a:t>α-амінокислот.</a:t>
            </a:r>
            <a:r>
              <a:rPr lang="uk-UA" sz="4900" b="1" dirty="0" smtClean="0"/>
              <a:t> 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 smtClean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556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7525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Як ви думаєте:</a:t>
            </a:r>
            <a:b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 «Чи однакова кількість білків у різних органах людини?»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Кількість білків неоднакова у різних тканинах та органах людини: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селезінка, кров, легені – більше 80%;</a:t>
            </a:r>
            <a:br>
              <a:rPr lang="uk-UA" dirty="0" smtClean="0"/>
            </a:br>
            <a:r>
              <a:rPr lang="uk-UA" dirty="0" smtClean="0"/>
              <a:t>- м</a:t>
            </a:r>
            <a:r>
              <a:rPr lang="en-US" dirty="0" smtClean="0"/>
              <a:t>’</a:t>
            </a:r>
            <a:r>
              <a:rPr lang="uk-UA" dirty="0" smtClean="0"/>
              <a:t>язи – до 80 %;</a:t>
            </a:r>
            <a:br>
              <a:rPr lang="uk-UA" dirty="0" smtClean="0"/>
            </a:br>
            <a:r>
              <a:rPr lang="uk-UA" dirty="0" smtClean="0"/>
              <a:t>- нирки – 72%; </a:t>
            </a:r>
            <a:br>
              <a:rPr lang="uk-UA" dirty="0" smtClean="0"/>
            </a:br>
            <a:r>
              <a:rPr lang="uk-UA" dirty="0" smtClean="0"/>
              <a:t>- шкіра – 63%;</a:t>
            </a:r>
            <a:br>
              <a:rPr lang="uk-UA" dirty="0" smtClean="0"/>
            </a:br>
            <a:r>
              <a:rPr lang="uk-UA" dirty="0" smtClean="0"/>
              <a:t>- печінка – 51%;</a:t>
            </a:r>
            <a:br>
              <a:rPr lang="uk-UA" dirty="0" smtClean="0"/>
            </a:br>
            <a:r>
              <a:rPr lang="uk-UA" dirty="0" smtClean="0"/>
              <a:t>- мозок – 45%;</a:t>
            </a:r>
            <a:br>
              <a:rPr lang="uk-UA" dirty="0" smtClean="0"/>
            </a:br>
            <a:r>
              <a:rPr lang="uk-UA" dirty="0" smtClean="0"/>
              <a:t>- і навіть жирова тканина, а також кістки та зуби містять – від 14% до 28%.</a:t>
            </a:r>
            <a:br>
              <a:rPr lang="uk-UA" dirty="0" smtClean="0"/>
            </a:br>
            <a:r>
              <a:rPr lang="uk-UA" sz="4000" b="1" dirty="0" smtClean="0"/>
              <a:t>В організмі людини є понад 5млн білків.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62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7525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Яку будову</a:t>
            </a:r>
            <a:b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 мають білкові молекули?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любите ви грати в ігри?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         Пограймо в гру</a:t>
            </a:r>
          </a:p>
          <a:p>
            <a:pPr marL="0" indent="0">
              <a:buNone/>
            </a:pP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            « Хімічний    </a:t>
            </a:r>
          </a:p>
          <a:p>
            <a:pPr marL="0" indent="0">
              <a:buNone/>
            </a:pP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      морський  бій?»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6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4900" dirty="0" smtClean="0">
                <a:solidFill>
                  <a:schemeClr val="accent2">
                    <a:lumMod val="50000"/>
                  </a:schemeClr>
                </a:solidFill>
              </a:rPr>
              <a:t>Будова білкової молекули: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1. мономери </a:t>
            </a:r>
            <a:r>
              <a:rPr lang="uk-UA" dirty="0" smtClean="0"/>
              <a:t>-</a:t>
            </a:r>
            <a:r>
              <a:rPr lang="ru-RU" b="1" dirty="0" smtClean="0"/>
              <a:t> </a:t>
            </a:r>
            <a:r>
              <a:rPr lang="ru-RU" b="1" dirty="0" err="1" smtClean="0"/>
              <a:t>α-амінокислоти; </a:t>
            </a:r>
            <a:br>
              <a:rPr lang="ru-RU" b="1" dirty="0" err="1" smtClean="0"/>
            </a:br>
            <a:r>
              <a:rPr lang="ru-RU" b="1" dirty="0" smtClean="0"/>
              <a:t>2. </a:t>
            </a:r>
            <a:r>
              <a:rPr lang="ru-RU" b="1" dirty="0" err="1" smtClean="0"/>
              <a:t>пептидні</a:t>
            </a:r>
            <a:r>
              <a:rPr lang="ru-RU" b="1" dirty="0" smtClean="0"/>
              <a:t> (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амідні</a:t>
            </a:r>
            <a:r>
              <a:rPr lang="ru-RU" b="1" dirty="0" smtClean="0"/>
              <a:t>) </a:t>
            </a:r>
            <a:r>
              <a:rPr lang="ru-RU" b="1" dirty="0" err="1" smtClean="0"/>
              <a:t>зв</a:t>
            </a:r>
            <a:r>
              <a:rPr lang="en-US" b="1" dirty="0" smtClean="0"/>
              <a:t>’</a:t>
            </a:r>
            <a:r>
              <a:rPr lang="ru-RU" b="1" dirty="0" smtClean="0"/>
              <a:t>язки;</a:t>
            </a:r>
            <a:br>
              <a:rPr lang="ru-RU" b="1" dirty="0" smtClean="0"/>
            </a:br>
            <a:r>
              <a:rPr lang="ru-RU" b="1" dirty="0" smtClean="0"/>
              <a:t>3. І, ІІ, ІІІ, І</a:t>
            </a:r>
            <a:r>
              <a:rPr lang="en-US" b="1" dirty="0" smtClean="0"/>
              <a:t>V –</a:t>
            </a:r>
            <a:r>
              <a:rPr lang="uk-UA" b="1" dirty="0" smtClean="0"/>
              <a:t> просторові</a:t>
            </a:r>
            <a:r>
              <a:rPr lang="en-US" b="1" dirty="0" smtClean="0"/>
              <a:t> </a:t>
            </a:r>
            <a:r>
              <a:rPr lang="uk-UA" b="1" dirty="0" smtClean="0"/>
              <a:t>структури;</a:t>
            </a:r>
            <a:br>
              <a:rPr lang="uk-UA" b="1" dirty="0" smtClean="0"/>
            </a:br>
            <a:r>
              <a:rPr lang="uk-UA" b="1" dirty="0" smtClean="0"/>
              <a:t>4. прості білки</a:t>
            </a:r>
            <a:r>
              <a:rPr lang="en-US" b="1" dirty="0" smtClean="0"/>
              <a:t> (</a:t>
            </a:r>
            <a:r>
              <a:rPr lang="uk-UA" b="1" dirty="0" smtClean="0"/>
              <a:t>протеїни) складаються лише із залишків </a:t>
            </a:r>
            <a:r>
              <a:rPr lang="ru-RU" b="1" dirty="0" err="1" smtClean="0"/>
              <a:t>α</a:t>
            </a:r>
            <a:r>
              <a:rPr lang="en-US" b="1" dirty="0" smtClean="0"/>
              <a:t>-</a:t>
            </a:r>
            <a:r>
              <a:rPr lang="uk-UA" b="1" dirty="0" smtClean="0"/>
              <a:t>амінокислот, що містять такі ХЕ: С, Н, О, </a:t>
            </a:r>
            <a:r>
              <a:rPr lang="en-US" b="1" dirty="0" smtClean="0"/>
              <a:t>N, S, P;</a:t>
            </a:r>
            <a:r>
              <a:rPr lang="uk-UA" b="1" dirty="0" smtClean="0"/>
              <a:t> та складні білки (протеїди) складаються із залишків </a:t>
            </a:r>
            <a:r>
              <a:rPr lang="ru-RU" b="1" dirty="0" err="1" smtClean="0"/>
              <a:t>α</a:t>
            </a:r>
            <a:r>
              <a:rPr lang="en-US" b="1" dirty="0" smtClean="0"/>
              <a:t>-</a:t>
            </a:r>
            <a:r>
              <a:rPr lang="uk-UA" b="1" dirty="0" smtClean="0"/>
              <a:t>амінокислот та небілкового компоненту, тому містять крім перелічених ХЕ й метали: </a:t>
            </a:r>
            <a:r>
              <a:rPr lang="en-US" b="1" dirty="0" smtClean="0"/>
              <a:t>Fe; Mg;</a:t>
            </a:r>
            <a:r>
              <a:rPr lang="uk-UA" b="1" dirty="0" smtClean="0"/>
              <a:t> С</a:t>
            </a:r>
            <a:r>
              <a:rPr lang="en-US" b="1" dirty="0" smtClean="0"/>
              <a:t>u; Zn   </a:t>
            </a:r>
            <a:br>
              <a:rPr lang="en-US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61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29680" cy="10001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600" b="1" i="1" dirty="0">
                <a:solidFill>
                  <a:schemeClr val="tx2"/>
                </a:solidFill>
              </a:rPr>
              <a:t>Первинна структура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smtClean="0">
                <a:solidFill>
                  <a:schemeClr val="tx2"/>
                </a:solidFill>
              </a:rPr>
              <a:t>— послідовність </a:t>
            </a:r>
            <a:r>
              <a:rPr lang="uk-UA" sz="1600" dirty="0">
                <a:solidFill>
                  <a:schemeClr val="tx2"/>
                </a:solidFill>
              </a:rPr>
              <a:t>амінокислотних залишків у пептидному ланцюжку. Саме первинна структура найбільшою мірою визначає властивості сформованого білка і є індивідуальною для кожного організму</a:t>
            </a:r>
            <a:r>
              <a:rPr lang="uk-UA" sz="1600" dirty="0" smtClean="0">
                <a:solidFill>
                  <a:schemeClr val="tx2"/>
                </a:solidFill>
              </a:rPr>
              <a:t>.</a:t>
            </a:r>
            <a:r>
              <a:rPr lang="uk-UA" sz="1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600" dirty="0"/>
          </a:p>
        </p:txBody>
      </p:sp>
      <p:pic>
        <p:nvPicPr>
          <p:cNvPr id="4" name="Picture 2" descr="http://school.xvatit.com/images/d/db/4-1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4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7525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Які функції</a:t>
            </a:r>
            <a:b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 виконують білки у живих організмах?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24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білків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організмі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 </a:t>
            </a:r>
            <a:r>
              <a:rPr lang="ru-RU" sz="5300" b="1" dirty="0" smtClean="0"/>
              <a:t> </a:t>
            </a:r>
            <a:r>
              <a:rPr lang="ru-RU" sz="4900" b="1" dirty="0" smtClean="0"/>
              <a:t>- </a:t>
            </a:r>
            <a:r>
              <a:rPr lang="ru-RU" sz="4900" b="1" dirty="0" err="1" smtClean="0"/>
              <a:t>будівельна</a:t>
            </a:r>
            <a:r>
              <a:rPr lang="ru-RU" sz="4900" b="1" dirty="0" smtClean="0"/>
              <a:t> (структурна);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регуляторна</a:t>
            </a:r>
            <a:r>
              <a:rPr lang="ru-RU" sz="4900" b="1" dirty="0" smtClean="0"/>
              <a:t>; - </a:t>
            </a:r>
            <a:r>
              <a:rPr lang="ru-RU" sz="4900" b="1" dirty="0" err="1" smtClean="0"/>
              <a:t>каталітична</a:t>
            </a:r>
            <a:r>
              <a:rPr lang="ru-RU" sz="4900" b="1" dirty="0" smtClean="0"/>
              <a:t>; 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захисна</a:t>
            </a:r>
            <a:r>
              <a:rPr lang="ru-RU" sz="4900" b="1" dirty="0" smtClean="0"/>
              <a:t>; - </a:t>
            </a:r>
            <a:r>
              <a:rPr lang="ru-RU" sz="4900" b="1" dirty="0" err="1" smtClean="0"/>
              <a:t>запасна</a:t>
            </a:r>
            <a:r>
              <a:rPr lang="ru-RU" sz="4900" b="1" dirty="0" smtClean="0"/>
              <a:t>; 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рухова</a:t>
            </a:r>
            <a:r>
              <a:rPr lang="ru-RU" sz="4900" b="1" dirty="0" smtClean="0"/>
              <a:t> (</a:t>
            </a:r>
            <a:r>
              <a:rPr lang="ru-RU" sz="4900" b="1" dirty="0" err="1" smtClean="0"/>
              <a:t>або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скорочувальна</a:t>
            </a:r>
            <a:r>
              <a:rPr lang="ru-RU" sz="4900" b="1" dirty="0" smtClean="0"/>
              <a:t>);</a:t>
            </a:r>
            <a:br>
              <a:rPr lang="ru-RU" sz="4900" b="1" dirty="0" smtClean="0"/>
            </a:br>
            <a:r>
              <a:rPr lang="ru-RU" sz="4900" b="1" dirty="0" smtClean="0"/>
              <a:t>- транспортна; - </a:t>
            </a:r>
            <a:r>
              <a:rPr lang="ru-RU" sz="4900" b="1" dirty="0" err="1" smtClean="0"/>
              <a:t>сигнальна</a:t>
            </a:r>
            <a:r>
              <a:rPr lang="ru-RU" sz="4900" b="1" dirty="0" smtClean="0"/>
              <a:t>; 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енергетична</a:t>
            </a:r>
            <a:r>
              <a:rPr lang="ru-RU" sz="4900" b="1" dirty="0" smtClean="0"/>
              <a:t>; - </a:t>
            </a:r>
            <a:r>
              <a:rPr lang="ru-RU" sz="4900" b="1" dirty="0" err="1" smtClean="0"/>
              <a:t>специфічна</a:t>
            </a:r>
            <a:r>
              <a:rPr lang="ru-RU" sz="4900" b="1" dirty="0" smtClean="0"/>
              <a:t>; 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водозв</a:t>
            </a:r>
            <a:r>
              <a:rPr lang="en-US" sz="4900" b="1" dirty="0" smtClean="0"/>
              <a:t>’</a:t>
            </a:r>
            <a:r>
              <a:rPr lang="ru-RU" sz="4900" b="1" dirty="0" err="1" smtClean="0"/>
              <a:t>язувальна</a:t>
            </a:r>
            <a:r>
              <a:rPr lang="ru-RU" sz="4900" b="1" dirty="0" smtClean="0"/>
              <a:t>;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- </a:t>
            </a:r>
            <a:r>
              <a:rPr lang="uk-UA" sz="4900" b="1" dirty="0" smtClean="0"/>
              <a:t>жиро</a:t>
            </a:r>
            <a:r>
              <a:rPr lang="ru-RU" sz="4900" b="1" dirty="0" err="1" smtClean="0"/>
              <a:t>зв</a:t>
            </a:r>
            <a:r>
              <a:rPr lang="en-US" sz="4900" b="1" dirty="0" smtClean="0"/>
              <a:t>’</a:t>
            </a:r>
            <a:r>
              <a:rPr lang="ru-RU" sz="4900" b="1" dirty="0" err="1" smtClean="0"/>
              <a:t>язувальна</a:t>
            </a:r>
            <a:r>
              <a:rPr lang="ru-RU" sz="4900" b="1" dirty="0" smtClean="0"/>
              <a:t>; </a:t>
            </a:r>
            <a:br>
              <a:rPr lang="ru-RU" sz="4900" b="1" dirty="0" smtClean="0"/>
            </a:br>
            <a:r>
              <a:rPr lang="ru-RU" sz="4900" b="1" dirty="0" smtClean="0"/>
              <a:t>-</a:t>
            </a:r>
            <a:r>
              <a:rPr lang="ru-RU" sz="4900" b="1" dirty="0" err="1" smtClean="0"/>
              <a:t>піноутворювальна</a:t>
            </a:r>
            <a:r>
              <a:rPr lang="ru-RU" sz="4900" b="1" dirty="0" smtClean="0"/>
              <a:t> та </a:t>
            </a:r>
            <a:r>
              <a:rPr lang="ru-RU" sz="4900" b="1" dirty="0" err="1" smtClean="0"/>
              <a:t>інші</a:t>
            </a:r>
            <a:r>
              <a:rPr lang="ru-RU" sz="4900" b="1" dirty="0" smtClean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02561" cy="777875"/>
          </a:xfrm>
        </p:spPr>
        <p:txBody>
          <a:bodyPr/>
          <a:lstStyle/>
          <a:p>
            <a:r>
              <a:rPr lang="uk-UA" altLang="ru-RU" sz="4000" b="1" dirty="0" smtClean="0">
                <a:solidFill>
                  <a:srgbClr val="1A2DE0"/>
                </a:solidFill>
              </a:rPr>
              <a:t>Правила з БЖД      </a:t>
            </a:r>
            <a:endParaRPr lang="ru-RU" altLang="ru-RU" sz="4000" b="1" dirty="0" smtClean="0">
              <a:solidFill>
                <a:srgbClr val="1A2DE0"/>
              </a:solidFill>
            </a:endParaRPr>
          </a:p>
        </p:txBody>
      </p:sp>
      <p:pic>
        <p:nvPicPr>
          <p:cNvPr id="34820" name="Picture 2" descr="http://animations.fg-a.com/science/beakers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32" y="4076700"/>
            <a:ext cx="26717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0001-001-Osnovanij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453" y="116632"/>
            <a:ext cx="1361518" cy="1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51520" y="981769"/>
            <a:ext cx="8229600" cy="218598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990033"/>
                </a:solidFill>
              </a:rPr>
              <a:t>Досліди слід виконувати відповідно до інструкції, використовуючи певні кількості речовини.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990033"/>
                </a:solidFill>
              </a:rPr>
              <a:t>Пам’ятайте, що будь-яка речовина може бути небезпечною, якщо поводитися з нею </a:t>
            </a:r>
            <a:r>
              <a:rPr lang="uk-UA" sz="2800" b="1" dirty="0" smtClean="0">
                <a:solidFill>
                  <a:srgbClr val="990033"/>
                </a:solidFill>
              </a:rPr>
              <a:t>неправильною.</a:t>
            </a:r>
            <a:endParaRPr lang="uk-UA" sz="2800" b="1" dirty="0">
              <a:solidFill>
                <a:srgbClr val="990033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990033"/>
                </a:solidFill>
              </a:rPr>
              <a:t>Якщо кислота або луг потрапили на руки або одяг, негайно змийте їх великою кількістю води і </a:t>
            </a:r>
            <a:r>
              <a:rPr lang="uk-UA" sz="2800" b="1" dirty="0" err="1">
                <a:solidFill>
                  <a:srgbClr val="990033"/>
                </a:solidFill>
              </a:rPr>
              <a:t>повідомте</a:t>
            </a:r>
            <a:r>
              <a:rPr lang="uk-UA" sz="2800" b="1" dirty="0">
                <a:solidFill>
                  <a:srgbClr val="990033"/>
                </a:solidFill>
              </a:rPr>
              <a:t> про це вчителя.</a:t>
            </a:r>
          </a:p>
        </p:txBody>
      </p:sp>
    </p:spTree>
    <p:extLst>
      <p:ext uri="{BB962C8B-B14F-4D97-AF65-F5344CB8AC3E}">
        <p14:creationId xmlns:p14="http://schemas.microsoft.com/office/powerpoint/2010/main" val="3955580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990033"/>
                </a:solidFill>
              </a:rPr>
              <a:t>Лабораторні досліди</a:t>
            </a:r>
            <a:br>
              <a:rPr lang="uk-UA" dirty="0" smtClean="0">
                <a:solidFill>
                  <a:srgbClr val="990033"/>
                </a:solidFill>
              </a:rPr>
            </a:br>
            <a:r>
              <a:rPr lang="uk-UA" dirty="0" smtClean="0">
                <a:solidFill>
                  <a:srgbClr val="990033"/>
                </a:solidFill>
              </a:rPr>
              <a:t>якісних реакцій білків</a:t>
            </a:r>
            <a:endParaRPr lang="ru-RU" dirty="0" smtClean="0">
              <a:solidFill>
                <a:srgbClr val="990033"/>
              </a:solidFill>
            </a:endParaRPr>
          </a:p>
        </p:txBody>
      </p:sp>
      <p:sp>
        <p:nvSpPr>
          <p:cNvPr id="32770" name="Объект 3"/>
          <p:cNvSpPr>
            <a:spLocks noGrp="1"/>
          </p:cNvSpPr>
          <p:nvPr>
            <p:ph sz="half" idx="1"/>
          </p:nvPr>
        </p:nvSpPr>
        <p:spPr>
          <a:xfrm>
            <a:off x="250824" y="1484313"/>
            <a:ext cx="8107390" cy="4525962"/>
          </a:xfrm>
        </p:spPr>
        <p:txBody>
          <a:bodyPr/>
          <a:lstStyle/>
          <a:p>
            <a:r>
              <a:rPr lang="uk-UA" b="1" dirty="0" smtClean="0"/>
              <a:t>Дослід 1. Денатурація білка. </a:t>
            </a:r>
            <a:r>
              <a:rPr lang="uk-UA" b="1" dirty="0" err="1" smtClean="0"/>
              <a:t>Біуретова</a:t>
            </a:r>
            <a:r>
              <a:rPr lang="uk-UA" b="1" dirty="0" smtClean="0"/>
              <a:t> реакція. (с188)</a:t>
            </a:r>
            <a:endParaRPr lang="ru-RU" dirty="0" smtClean="0"/>
          </a:p>
          <a:p>
            <a:r>
              <a:rPr lang="uk-UA" b="1" dirty="0" smtClean="0"/>
              <a:t>Дослід 2. Денатурація білка. </a:t>
            </a:r>
            <a:r>
              <a:rPr lang="uk-UA" b="1" dirty="0" err="1" smtClean="0"/>
              <a:t>Ксантопротеїнова</a:t>
            </a:r>
            <a:r>
              <a:rPr lang="uk-UA" b="1" dirty="0" smtClean="0"/>
              <a:t> реакція. (с 188)</a:t>
            </a:r>
            <a:endParaRPr lang="ru-RU" dirty="0" smtClean="0"/>
          </a:p>
          <a:p>
            <a:r>
              <a:rPr lang="uk-UA" b="1" dirty="0" smtClean="0"/>
              <a:t>Дослід 3. Денатурація білка. Дія етилового спирту на білок.</a:t>
            </a:r>
            <a:endParaRPr lang="ru-RU" dirty="0" smtClean="0"/>
          </a:p>
          <a:p>
            <a:endParaRPr lang="uk-UA" dirty="0" smtClean="0"/>
          </a:p>
        </p:txBody>
      </p:sp>
      <p:pic>
        <p:nvPicPr>
          <p:cNvPr id="32772" name="Picture 4" descr="эмблема 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860800"/>
            <a:ext cx="63738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342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Оформлення результатів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0825" y="1268413"/>
          <a:ext cx="8496945" cy="48999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Реагенти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Спостереження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Висновок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І.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а)С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uSO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+NaOH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б) </a:t>
                      </a:r>
                      <a:r>
                        <a:rPr lang="ru-RU" sz="2800" b="1" dirty="0" err="1" smtClean="0"/>
                        <a:t>Білок</a:t>
                      </a:r>
                      <a:r>
                        <a:rPr lang="ru-RU" sz="2800" b="1" dirty="0" smtClean="0"/>
                        <a:t> +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2 =</a:t>
                      </a:r>
                      <a:endParaRPr lang="ru-RU" sz="2800" b="1" dirty="0" smtClean="0"/>
                    </a:p>
                    <a:p>
                      <a:endParaRPr lang="ru-RU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ІІ.Білок</a:t>
                      </a:r>
                      <a:r>
                        <a:rPr lang="ru-RU" sz="2800" b="1" dirty="0" smtClean="0"/>
                        <a:t> +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ru-RU" sz="2800" b="1" dirty="0" smtClean="0"/>
                        <a:t>Н</a:t>
                      </a:r>
                      <a:r>
                        <a:rPr lang="en-US" sz="2800" b="1" dirty="0" smtClean="0"/>
                        <a:t>N</a:t>
                      </a:r>
                      <a:r>
                        <a:rPr lang="ru-RU" sz="2800" b="1" dirty="0" smtClean="0"/>
                        <a:t>О</a:t>
                      </a:r>
                      <a:r>
                        <a:rPr lang="ru-RU" sz="2000" b="1" dirty="0" smtClean="0"/>
                        <a:t>3 </a:t>
                      </a:r>
                      <a:r>
                        <a:rPr lang="ru-RU" sz="2000" b="1" dirty="0" err="1" smtClean="0"/>
                        <a:t>конц</a:t>
                      </a:r>
                      <a:r>
                        <a:rPr lang="ru-RU" sz="2000" b="1" dirty="0" smtClean="0"/>
                        <a:t>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800" b="1" dirty="0" smtClean="0"/>
                        <a:t>=</a:t>
                      </a:r>
                      <a:endParaRPr lang="ru-RU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ІІІ.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err="1" smtClean="0"/>
                        <a:t>Білок</a:t>
                      </a:r>
                      <a:r>
                        <a:rPr lang="ru-RU" sz="2800" b="1" dirty="0" smtClean="0"/>
                        <a:t> +</a:t>
                      </a:r>
                      <a:r>
                        <a:rPr lang="en-US" sz="2800" b="1" dirty="0" smtClean="0"/>
                        <a:t> C</a:t>
                      </a:r>
                      <a:r>
                        <a:rPr lang="en-US" sz="2000" b="1" dirty="0" smtClean="0"/>
                        <a:t>2</a:t>
                      </a:r>
                      <a:r>
                        <a:rPr lang="en-US" sz="2800" b="1" dirty="0" smtClean="0"/>
                        <a:t>H</a:t>
                      </a:r>
                      <a:r>
                        <a:rPr lang="en-US" sz="2000" b="1" dirty="0" smtClean="0"/>
                        <a:t>5</a:t>
                      </a:r>
                      <a:r>
                        <a:rPr lang="en-US" sz="2800" b="1" dirty="0" smtClean="0"/>
                        <a:t>OH=</a:t>
                      </a:r>
                      <a:endParaRPr lang="ru-RU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5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6286544"/>
          </a:xfrm>
        </p:spPr>
        <p:txBody>
          <a:bodyPr/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FF0000"/>
                </a:solidFill>
              </a:rPr>
              <a:t>Висновки лабораторної роботи: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 Білки мають пептидні зв’язки, наявність яких можна спостерігати під час </a:t>
            </a:r>
            <a:r>
              <a:rPr lang="uk-UA" sz="2400" b="1" u="sng" dirty="0" err="1" smtClean="0">
                <a:solidFill>
                  <a:srgbClr val="7030A0"/>
                </a:solidFill>
              </a:rPr>
              <a:t>біуретової</a:t>
            </a:r>
            <a:r>
              <a:rPr lang="uk-UA" sz="2400" b="1" u="sng" dirty="0" smtClean="0">
                <a:solidFill>
                  <a:srgbClr val="7030A0"/>
                </a:solidFill>
              </a:rPr>
              <a:t> реакції.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Використовують цю реакцію для визначення білків у продуктах харчування.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Якісна реакція на білок. Денатурація білку.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400" b="1" u="sng" dirty="0" err="1" smtClean="0">
                <a:solidFill>
                  <a:srgbClr val="CC3300"/>
                </a:solidFill>
              </a:rPr>
              <a:t>Ксантопротеїнова</a:t>
            </a:r>
            <a:r>
              <a:rPr lang="uk-UA" sz="2400" b="1" u="sng" dirty="0" smtClean="0">
                <a:solidFill>
                  <a:srgbClr val="CC3300"/>
                </a:solidFill>
              </a:rPr>
              <a:t> реакція</a:t>
            </a:r>
            <a:r>
              <a:rPr lang="uk-UA" sz="2400" b="1" dirty="0" smtClean="0">
                <a:solidFill>
                  <a:srgbClr val="CC3300"/>
                </a:solidFill>
              </a:rPr>
              <a:t>  </a:t>
            </a:r>
            <a:r>
              <a:rPr lang="uk-UA" sz="2000" b="1" dirty="0" smtClean="0"/>
              <a:t>- Руйнування просторової структури білка, при цьому втрачається його біологічна активність.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Цю реакцію застосовують для виявлення бензольних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          (ароматичних) амінокислот у складі білка.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Якісна реакція на білок. Денатурація білку.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u="sng" dirty="0" smtClean="0">
                <a:solidFill>
                  <a:srgbClr val="FF0000"/>
                </a:solidFill>
              </a:rPr>
              <a:t>Дія спирту на білок (подібно і </a:t>
            </a:r>
            <a:r>
              <a:rPr lang="en-US" sz="2000" b="1" u="sng" dirty="0" smtClean="0">
                <a:solidFill>
                  <a:srgbClr val="FF0000"/>
                </a:solidFill>
              </a:rPr>
              <a:t>t</a:t>
            </a:r>
            <a:r>
              <a:rPr lang="ru-RU" sz="2000" b="1" u="sng" dirty="0" smtClean="0">
                <a:solidFill>
                  <a:srgbClr val="FF0000"/>
                </a:solidFill>
              </a:rPr>
              <a:t>;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і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конц</a:t>
            </a:r>
            <a:r>
              <a:rPr lang="ru-RU" sz="2000" b="1" u="sng" dirty="0" smtClean="0">
                <a:solidFill>
                  <a:srgbClr val="FF0000"/>
                </a:solidFill>
              </a:rPr>
              <a:t>.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луги</a:t>
            </a:r>
            <a:r>
              <a:rPr lang="ru-RU" sz="2000" b="1" u="sng" dirty="0" smtClean="0">
                <a:solidFill>
                  <a:srgbClr val="FF0000"/>
                </a:solidFill>
              </a:rPr>
              <a:t>,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кислоти</a:t>
            </a:r>
            <a:r>
              <a:rPr lang="ru-RU" sz="2000" b="1" u="sng" dirty="0" smtClean="0">
                <a:solidFill>
                  <a:srgbClr val="FF0000"/>
                </a:solidFill>
              </a:rPr>
              <a:t>,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важкі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Ме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тощо</a:t>
            </a:r>
            <a:r>
              <a:rPr lang="ru-RU" sz="2000" b="1" u="sng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Оскільки</a:t>
            </a:r>
            <a:r>
              <a:rPr lang="ru-RU" sz="2000" b="1" dirty="0" smtClean="0"/>
              <a:t>, </a:t>
            </a:r>
            <a:r>
              <a:rPr lang="uk-UA" sz="2000" b="1" dirty="0" smtClean="0"/>
              <a:t>білкові молекули з’єднуються у довгі ланцюги, </a:t>
            </a:r>
            <a:r>
              <a:rPr lang="uk-UA" sz="2000" b="1" dirty="0" err="1" smtClean="0"/>
              <a:t>ланцюги</a:t>
            </a:r>
            <a:r>
              <a:rPr lang="uk-UA" sz="2000" b="1" dirty="0" smtClean="0"/>
              <a:t> — у спіралі, </a:t>
            </a:r>
            <a:r>
              <a:rPr lang="uk-UA" sz="2000" b="1" dirty="0" err="1" smtClean="0"/>
              <a:t>спіралі</a:t>
            </a:r>
            <a:r>
              <a:rPr lang="uk-UA" sz="2000" b="1" dirty="0" smtClean="0"/>
              <a:t> — у глобули. Коли на якомусь етапі ці з’єднання руйнуються, білки втрачають свою біологічну активність. Етанол руйнує білкову сполуку. Будь-яка концентрація спирту приводить до денатурації білка.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Увага! Спирт – шкодить вашому здоров</a:t>
            </a:r>
            <a:r>
              <a:rPr lang="ru-RU" sz="2000" b="1" dirty="0" smtClean="0"/>
              <a:t>’</a:t>
            </a:r>
            <a:r>
              <a:rPr lang="uk-UA" sz="2000" b="1" dirty="0" smtClean="0"/>
              <a:t>ю.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4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06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7525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9600" dirty="0"/>
              <a:t>ЗАВДАННЯ: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4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7525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Сигнальне тестування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78388"/>
              </p:ext>
            </p:extLst>
          </p:nvPr>
        </p:nvGraphicFramePr>
        <p:xfrm>
          <a:off x="0" y="500042"/>
          <a:ext cx="9144000" cy="610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45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*Морський хімічний бій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2400" dirty="0" err="1" smtClean="0">
                          <a:solidFill>
                            <a:srgbClr val="FF0000"/>
                          </a:solidFill>
                        </a:rPr>
                        <a:t>Аміно-</a:t>
                      </a:r>
                      <a:endParaRPr lang="uk-UA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sz="1800" b="1" u="sng" dirty="0" smtClean="0">
                          <a:solidFill>
                            <a:srgbClr val="FF0000"/>
                          </a:solidFill>
                        </a:rPr>
                        <a:t>КИСЛОТИ</a:t>
                      </a:r>
                      <a:endParaRPr lang="ru-RU" sz="18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Б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uk-UA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Г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Д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41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   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</a:t>
                      </a:r>
                      <a:r>
                        <a:rPr lang="uk-UA" sz="2400" b="1" dirty="0" smtClean="0"/>
                        <a:t>Н</a:t>
                      </a:r>
                      <a:r>
                        <a:rPr lang="uk-UA" sz="1800" b="1" dirty="0" smtClean="0"/>
                        <a:t>2</a:t>
                      </a:r>
                      <a:r>
                        <a:rPr lang="uk-UA" sz="2400" b="1" dirty="0" smtClean="0"/>
                        <a:t>С</a:t>
                      </a:r>
                      <a:r>
                        <a:rPr lang="en-US" sz="2400" b="1" dirty="0" smtClean="0"/>
                        <a:t>OO</a:t>
                      </a:r>
                      <a:r>
                        <a:rPr lang="uk-UA" sz="2400" b="1" dirty="0" smtClean="0"/>
                        <a:t>Н</a:t>
                      </a:r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CH</a:t>
                      </a:r>
                      <a:r>
                        <a:rPr lang="en-US" sz="2000" b="1" dirty="0" smtClean="0"/>
                        <a:t>3</a:t>
                      </a:r>
                      <a:r>
                        <a:rPr lang="en-US" sz="2800" b="1" dirty="0" smtClean="0"/>
                        <a:t>CHO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NH</a:t>
                      </a:r>
                      <a:r>
                        <a:rPr lang="en-US" sz="2000" b="1" dirty="0" smtClean="0"/>
                        <a:t>4</a:t>
                      </a:r>
                      <a:r>
                        <a:rPr lang="en-US" sz="2800" b="1" dirty="0" smtClean="0"/>
                        <a:t>OH</a:t>
                      </a:r>
                      <a:endParaRPr lang="ru-RU" sz="2800" b="1" dirty="0" smtClean="0"/>
                    </a:p>
                    <a:p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41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NH</a:t>
                      </a:r>
                      <a:r>
                        <a:rPr lang="en-US" sz="2400" b="1" dirty="0" smtClean="0"/>
                        <a:t>2</a:t>
                      </a:r>
                      <a:r>
                        <a:rPr lang="en-US" sz="2800" b="1" dirty="0" smtClean="0"/>
                        <a:t>C</a:t>
                      </a:r>
                      <a:r>
                        <a:rPr lang="en-US" sz="2400" b="1" dirty="0" smtClean="0"/>
                        <a:t>3</a:t>
                      </a:r>
                      <a:r>
                        <a:rPr lang="en-US" sz="2800" b="1" dirty="0" smtClean="0"/>
                        <a:t>H</a:t>
                      </a:r>
                      <a:r>
                        <a:rPr lang="en-US" sz="2400" b="1" dirty="0" smtClean="0"/>
                        <a:t>7</a:t>
                      </a:r>
                      <a:endParaRPr lang="ru-RU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COOH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NH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27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CH3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       NH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(CH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NH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03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RCHCOOH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  NH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NHCH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HCN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18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</a:t>
                      </a:r>
                      <a:r>
                        <a:rPr lang="en-US" sz="2000" b="1" dirty="0" smtClean="0"/>
                        <a:t>2</a:t>
                      </a:r>
                      <a:r>
                        <a:rPr lang="en-US" sz="2400" b="1" dirty="0" smtClean="0"/>
                        <a:t>H</a:t>
                      </a:r>
                      <a:r>
                        <a:rPr lang="en-US" sz="2000" b="1" dirty="0" smtClean="0"/>
                        <a:t>5</a:t>
                      </a:r>
                      <a:r>
                        <a:rPr lang="en-US" sz="2400" b="1" dirty="0" smtClean="0"/>
                        <a:t>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CH3COONa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6287306" y="314245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860" y="41425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679555" y="5035561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477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2865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Тести: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6000" b="1" dirty="0" smtClean="0"/>
              <a:t>1. Укажіть групу сполук, до яких належать білки: </a:t>
            </a:r>
            <a:br>
              <a:rPr lang="uk-UA" sz="6000" b="1" dirty="0" smtClean="0"/>
            </a:br>
            <a:r>
              <a:rPr lang="ru-RU" sz="6000" b="1" dirty="0" smtClean="0"/>
              <a:t>А) Мономери;  </a:t>
            </a:r>
            <a:br>
              <a:rPr lang="ru-RU" sz="6000" b="1" dirty="0" smtClean="0"/>
            </a:br>
            <a:r>
              <a:rPr lang="ru-RU" sz="6000" b="1" dirty="0" smtClean="0"/>
              <a:t>Б) Природні полімери; </a:t>
            </a:r>
            <a:br>
              <a:rPr lang="ru-RU" sz="6000" b="1" dirty="0" smtClean="0"/>
            </a:br>
            <a:r>
              <a:rPr lang="ru-RU" sz="6000" b="1" dirty="0" smtClean="0"/>
              <a:t>В) Амінокислоти.</a:t>
            </a:r>
            <a:br>
              <a:rPr lang="ru-RU" sz="6000" b="1" dirty="0" smtClean="0"/>
            </a:br>
            <a:r>
              <a:rPr lang="ru-RU" sz="6000" b="1" dirty="0" smtClean="0"/>
              <a:t>Г) Синтетичні полімери, яких                 не існує в природі.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21510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b="1" dirty="0" smtClean="0"/>
              <a:t>2.</a:t>
            </a:r>
            <a:r>
              <a:rPr lang="ru-RU" dirty="0" smtClean="0"/>
              <a:t> </a:t>
            </a:r>
            <a:r>
              <a:rPr lang="ru-RU" sz="6000" b="1" dirty="0" err="1" smtClean="0"/>
              <a:t>Молекули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білків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складаються</a:t>
            </a:r>
            <a:r>
              <a:rPr lang="ru-RU" sz="6000" b="1" dirty="0" smtClean="0"/>
              <a:t> із </a:t>
            </a:r>
            <a:r>
              <a:rPr lang="ru-RU" sz="6000" b="1" dirty="0" err="1" smtClean="0"/>
              <a:t>залишків</a:t>
            </a:r>
            <a:r>
              <a:rPr lang="ru-RU" sz="6000" b="1" dirty="0" smtClean="0"/>
              <a:t>:</a:t>
            </a:r>
            <a:br>
              <a:rPr lang="ru-RU" sz="6000" b="1" dirty="0" smtClean="0"/>
            </a:br>
            <a:r>
              <a:rPr lang="ru-RU" sz="6000" b="1" dirty="0" smtClean="0"/>
              <a:t>А) </a:t>
            </a:r>
            <a:r>
              <a:rPr lang="ru-RU" sz="6000" b="1" dirty="0" err="1" smtClean="0"/>
              <a:t>Спиртів</a:t>
            </a:r>
            <a:r>
              <a:rPr lang="ru-RU" sz="6000" b="1" dirty="0" smtClean="0"/>
              <a:t>;                                                                                                                                                                                       Б) </a:t>
            </a:r>
            <a:r>
              <a:rPr lang="ru-RU" sz="6000" b="1" dirty="0" err="1" smtClean="0"/>
              <a:t>Карбонових</a:t>
            </a:r>
            <a:r>
              <a:rPr lang="ru-RU" sz="6000" b="1" dirty="0" smtClean="0"/>
              <a:t> кислот;</a:t>
            </a:r>
            <a:br>
              <a:rPr lang="ru-RU" sz="6000" b="1" dirty="0" smtClean="0"/>
            </a:br>
            <a:r>
              <a:rPr lang="ru-RU" sz="6000" b="1" dirty="0" smtClean="0"/>
              <a:t>В) α-</a:t>
            </a:r>
            <a:r>
              <a:rPr lang="ru-RU" sz="6000" b="1" dirty="0" err="1" smtClean="0"/>
              <a:t>амінокислот</a:t>
            </a:r>
            <a:r>
              <a:rPr lang="ru-RU" sz="6000" b="1" dirty="0" smtClean="0"/>
              <a:t>;  </a:t>
            </a:r>
            <a:br>
              <a:rPr lang="ru-RU" sz="6000" b="1" dirty="0" smtClean="0"/>
            </a:br>
            <a:r>
              <a:rPr lang="ru-RU" sz="6000" b="1" dirty="0" smtClean="0"/>
              <a:t>Г) β- </a:t>
            </a:r>
            <a:r>
              <a:rPr lang="ru-RU" sz="6000" b="1" dirty="0" err="1" smtClean="0"/>
              <a:t>амінокислот</a:t>
            </a:r>
            <a:r>
              <a:rPr lang="ru-RU" sz="6000" b="1" dirty="0" smtClean="0"/>
              <a:t>.</a:t>
            </a:r>
            <a:br>
              <a:rPr lang="ru-RU" sz="6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64371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7300" b="1" dirty="0" smtClean="0"/>
              <a:t>3. У </a:t>
            </a:r>
            <a:r>
              <a:rPr lang="ru-RU" sz="7300" b="1" dirty="0" err="1" smtClean="0"/>
              <a:t>побудові</a:t>
            </a:r>
            <a:r>
              <a:rPr lang="ru-RU" sz="7300" b="1" dirty="0" smtClean="0"/>
              <a:t> </a:t>
            </a:r>
            <a:r>
              <a:rPr lang="ru-RU" sz="7300" b="1" dirty="0" err="1" smtClean="0"/>
              <a:t>білкових</a:t>
            </a:r>
            <a:r>
              <a:rPr lang="ru-RU" sz="7300" b="1" dirty="0" smtClean="0"/>
              <a:t> молекул </a:t>
            </a:r>
            <a:r>
              <a:rPr lang="ru-RU" sz="7300" b="1" dirty="0" err="1" smtClean="0"/>
              <a:t>беруть</a:t>
            </a:r>
            <a:r>
              <a:rPr lang="ru-RU" sz="7300" b="1" dirty="0" smtClean="0"/>
              <a:t> участь              α- </a:t>
            </a:r>
            <a:r>
              <a:rPr lang="ru-RU" sz="7300" b="1" dirty="0" err="1" smtClean="0"/>
              <a:t>амінокислоти</a:t>
            </a:r>
            <a:r>
              <a:rPr lang="ru-RU" sz="7300" b="1" dirty="0" smtClean="0"/>
              <a:t>:</a:t>
            </a:r>
            <a:br>
              <a:rPr lang="ru-RU" sz="7300" b="1" dirty="0" smtClean="0"/>
            </a:br>
            <a:r>
              <a:rPr lang="ru-RU" sz="7300" b="1" dirty="0" smtClean="0"/>
              <a:t>А) 2;   </a:t>
            </a:r>
            <a:br>
              <a:rPr lang="ru-RU" sz="7300" b="1" dirty="0" smtClean="0"/>
            </a:br>
            <a:r>
              <a:rPr lang="ru-RU" sz="7300" b="1" i="1" dirty="0" smtClean="0"/>
              <a:t>Б) </a:t>
            </a:r>
            <a:r>
              <a:rPr lang="ru-RU" sz="7300" b="1" dirty="0" smtClean="0"/>
              <a:t>20;     </a:t>
            </a:r>
            <a:br>
              <a:rPr lang="ru-RU" sz="7300" b="1" dirty="0" smtClean="0"/>
            </a:br>
            <a:r>
              <a:rPr lang="ru-RU" sz="7300" b="1" dirty="0" smtClean="0"/>
              <a:t>В) </a:t>
            </a:r>
            <a:r>
              <a:rPr lang="ru-RU" sz="7300" b="1" dirty="0" err="1" smtClean="0"/>
              <a:t>Безліч</a:t>
            </a:r>
            <a:r>
              <a:rPr lang="ru-RU" sz="7300" b="1" dirty="0" smtClean="0"/>
              <a:t>; </a:t>
            </a:r>
            <a:br>
              <a:rPr lang="ru-RU" sz="7300" b="1" dirty="0" smtClean="0"/>
            </a:br>
            <a:r>
              <a:rPr lang="ru-RU" sz="7300" b="1" dirty="0" smtClean="0"/>
              <a:t>Г)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35798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 </a:t>
            </a:r>
            <a:r>
              <a:rPr lang="ru-RU" sz="4900" b="1" dirty="0" smtClean="0"/>
              <a:t>4. </a:t>
            </a:r>
            <a:r>
              <a:rPr lang="ru-RU" sz="4900" b="1" dirty="0" err="1" smtClean="0"/>
              <a:t>Позначте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правильне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визначення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первинної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структури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білка</a:t>
            </a:r>
            <a:r>
              <a:rPr lang="ru-RU" sz="4900" b="1" dirty="0" smtClean="0"/>
              <a:t>:</a:t>
            </a:r>
            <a:br>
              <a:rPr lang="ru-RU" sz="4900" b="1" dirty="0" smtClean="0"/>
            </a:br>
            <a:r>
              <a:rPr lang="ru-RU" sz="4900" b="1" dirty="0" smtClean="0"/>
              <a:t>А) </a:t>
            </a:r>
            <a:r>
              <a:rPr lang="ru-RU" sz="4900" b="1" dirty="0" err="1" smtClean="0"/>
              <a:t>Певне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чергування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карбоксильної</a:t>
            </a:r>
            <a:r>
              <a:rPr lang="ru-RU" sz="4900" b="1" dirty="0" smtClean="0"/>
              <a:t> та </a:t>
            </a:r>
            <a:r>
              <a:rPr lang="ru-RU" sz="4900" b="1" dirty="0" err="1" smtClean="0"/>
              <a:t>аміногрупи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Б) </a:t>
            </a:r>
            <a:r>
              <a:rPr lang="ru-RU" sz="4900" b="1" dirty="0" err="1" smtClean="0"/>
              <a:t>Послідовність</a:t>
            </a:r>
            <a:r>
              <a:rPr lang="ru-RU" sz="4900" b="1" dirty="0" smtClean="0"/>
              <a:t>, у </a:t>
            </a:r>
            <a:r>
              <a:rPr lang="ru-RU" sz="4900" b="1" dirty="0" err="1" smtClean="0"/>
              <a:t>якій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залишки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α-амінокислот сполучені</a:t>
            </a:r>
            <a:r>
              <a:rPr lang="ru-RU" sz="4900" b="1" dirty="0" smtClean="0"/>
              <a:t> у </a:t>
            </a:r>
            <a:r>
              <a:rPr lang="ru-RU" sz="4900" b="1" dirty="0" err="1" smtClean="0"/>
              <a:t>ланцюг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В) Глобула;  </a:t>
            </a:r>
            <a:br>
              <a:rPr lang="ru-RU" sz="4900" b="1" dirty="0" smtClean="0"/>
            </a:br>
            <a:r>
              <a:rPr lang="ru-RU" sz="4900" b="1" dirty="0" smtClean="0"/>
              <a:t>Г) Спіралеподібна конфігурація.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6700" b="1" dirty="0" smtClean="0"/>
              <a:t>5. Для </a:t>
            </a:r>
            <a:r>
              <a:rPr lang="ru-RU" sz="6700" b="1" dirty="0" err="1" smtClean="0"/>
              <a:t>білків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характерні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властивості</a:t>
            </a:r>
            <a:r>
              <a:rPr lang="ru-RU" sz="6700" b="1" dirty="0" smtClean="0"/>
              <a:t>:</a:t>
            </a:r>
            <a:br>
              <a:rPr lang="ru-RU" sz="6700" b="1" dirty="0" smtClean="0"/>
            </a:br>
            <a:r>
              <a:rPr lang="ru-RU" sz="6700" b="1" dirty="0" smtClean="0"/>
              <a:t>А) </a:t>
            </a:r>
            <a:r>
              <a:rPr lang="ru-RU" sz="6700" b="1" dirty="0" err="1" smtClean="0"/>
              <a:t>Денатурація</a:t>
            </a:r>
            <a:r>
              <a:rPr lang="ru-RU" sz="6700" b="1" dirty="0" smtClean="0"/>
              <a:t>;             </a:t>
            </a:r>
            <a:br>
              <a:rPr lang="ru-RU" sz="6700" b="1" dirty="0" smtClean="0"/>
            </a:br>
            <a:r>
              <a:rPr lang="ru-RU" sz="6700" b="1" dirty="0" smtClean="0"/>
              <a:t>Б) </a:t>
            </a:r>
            <a:r>
              <a:rPr lang="ru-RU" sz="6700" b="1" dirty="0" err="1" smtClean="0"/>
              <a:t>Гідроліз</a:t>
            </a:r>
            <a:r>
              <a:rPr lang="ru-RU" sz="6700" b="1" dirty="0" smtClean="0"/>
              <a:t>;  </a:t>
            </a:r>
            <a:br>
              <a:rPr lang="ru-RU" sz="6700" b="1" dirty="0" smtClean="0"/>
            </a:br>
            <a:r>
              <a:rPr lang="ru-RU" sz="6700" b="1" dirty="0" smtClean="0"/>
              <a:t>В) </a:t>
            </a:r>
            <a:r>
              <a:rPr lang="ru-RU" sz="6700" b="1" dirty="0" err="1" smtClean="0"/>
              <a:t>Кольорові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реакції</a:t>
            </a:r>
            <a:r>
              <a:rPr lang="ru-RU" sz="6700" b="1" dirty="0" smtClean="0"/>
              <a:t>;    </a:t>
            </a:r>
            <a:br>
              <a:rPr lang="ru-RU" sz="6700" b="1" dirty="0" smtClean="0"/>
            </a:br>
            <a:r>
              <a:rPr lang="ru-RU" sz="6700" b="1" dirty="0" smtClean="0"/>
              <a:t>Г) Все </a:t>
            </a:r>
            <a:r>
              <a:rPr lang="ru-RU" sz="6700" b="1" dirty="0" err="1" smtClean="0"/>
              <a:t>вище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назване</a:t>
            </a:r>
            <a:r>
              <a:rPr lang="ru-RU" sz="67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35798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smtClean="0"/>
              <a:t>6. </a:t>
            </a:r>
            <a:r>
              <a:rPr lang="uk-UA" b="1" dirty="0" smtClean="0"/>
              <a:t>Повна д</a:t>
            </a:r>
            <a:r>
              <a:rPr lang="ru-RU" b="1" dirty="0" err="1" smtClean="0"/>
              <a:t>енатурація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 А) </a:t>
            </a:r>
            <a:r>
              <a:rPr lang="ru-RU" b="1" dirty="0" err="1" smtClean="0"/>
              <a:t>Оборотний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зсідання</a:t>
            </a:r>
            <a:r>
              <a:rPr lang="ru-RU" b="1" dirty="0" smtClean="0"/>
              <a:t> </a:t>
            </a:r>
            <a:r>
              <a:rPr lang="ru-RU" b="1" dirty="0" err="1" smtClean="0"/>
              <a:t>білків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 Б) </a:t>
            </a:r>
            <a:r>
              <a:rPr lang="ru-RU" b="1" dirty="0" err="1" smtClean="0"/>
              <a:t>Втрата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 </a:t>
            </a:r>
            <a:r>
              <a:rPr lang="ru-RU" b="1" dirty="0" err="1" smtClean="0"/>
              <a:t>білка</a:t>
            </a:r>
            <a:r>
              <a:rPr lang="ru-RU" b="1" dirty="0" smtClean="0"/>
              <a:t>  при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розчиненні</a:t>
            </a:r>
            <a:r>
              <a:rPr lang="ru-RU" b="1" dirty="0" smtClean="0"/>
              <a:t> у   </a:t>
            </a:r>
            <a:r>
              <a:rPr lang="ru-RU" b="1" dirty="0" err="1" smtClean="0"/>
              <a:t>воді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 В) </a:t>
            </a:r>
            <a:r>
              <a:rPr lang="ru-RU" b="1" dirty="0" err="1" smtClean="0"/>
              <a:t>Розщеплення</a:t>
            </a:r>
            <a:r>
              <a:rPr lang="ru-RU" b="1" dirty="0" smtClean="0"/>
              <a:t> </a:t>
            </a:r>
            <a:r>
              <a:rPr lang="ru-RU" b="1" dirty="0" err="1" smtClean="0"/>
              <a:t>полімерної</a:t>
            </a:r>
            <a:r>
              <a:rPr lang="ru-RU" b="1" dirty="0" smtClean="0"/>
              <a:t> </a:t>
            </a:r>
            <a:r>
              <a:rPr lang="ru-RU" b="1" dirty="0" err="1" smtClean="0"/>
              <a:t>білкової</a:t>
            </a:r>
            <a:r>
              <a:rPr lang="ru-RU" b="1" dirty="0" smtClean="0"/>
              <a:t> </a:t>
            </a:r>
            <a:r>
              <a:rPr lang="ru-RU" b="1" dirty="0" err="1" smtClean="0"/>
              <a:t>молекули</a:t>
            </a:r>
            <a:r>
              <a:rPr lang="ru-RU" b="1" dirty="0" smtClean="0"/>
              <a:t> на </a:t>
            </a:r>
            <a:r>
              <a:rPr lang="ru-RU" b="1" dirty="0" err="1" smtClean="0"/>
              <a:t>амінокислоти</a:t>
            </a:r>
            <a:r>
              <a:rPr lang="ru-RU" b="1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Г)</a:t>
            </a:r>
            <a:r>
              <a:rPr lang="ru-RU" dirty="0" smtClean="0"/>
              <a:t> </a:t>
            </a:r>
            <a:r>
              <a:rPr lang="ru-RU" b="1" dirty="0" err="1" smtClean="0"/>
              <a:t>Руйнування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структур </a:t>
            </a:r>
            <a:r>
              <a:rPr lang="ru-RU" b="1" dirty="0" err="1" smtClean="0"/>
              <a:t>білка</a:t>
            </a:r>
            <a:r>
              <a:rPr lang="ru-RU" b="1" dirty="0" smtClean="0"/>
              <a:t>, </a:t>
            </a:r>
            <a:r>
              <a:rPr lang="uk-UA" b="1" dirty="0" smtClean="0"/>
              <a:t>в тому числі</a:t>
            </a:r>
            <a:r>
              <a:rPr lang="ru-RU" b="1" dirty="0" smtClean="0"/>
              <a:t> </a:t>
            </a:r>
            <a:r>
              <a:rPr lang="ru-RU" b="1" dirty="0" err="1" smtClean="0"/>
              <a:t>первинної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 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</a:t>
            </a:r>
            <a:r>
              <a:rPr lang="uk-UA" b="1" dirty="0" smtClean="0"/>
              <a:t>неможливості </a:t>
            </a:r>
            <a:r>
              <a:rPr lang="uk-UA" b="1" dirty="0" err="1" smtClean="0"/>
              <a:t>ренатурації</a:t>
            </a:r>
            <a:r>
              <a:rPr lang="uk-UA" b="1" dirty="0" smtClean="0"/>
              <a:t> білка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4900" b="1" dirty="0" smtClean="0"/>
              <a:t>7. </a:t>
            </a:r>
            <a:r>
              <a:rPr lang="ru-RU" sz="4900" b="1" dirty="0" err="1" smtClean="0"/>
              <a:t>Гідроліз</a:t>
            </a:r>
            <a:r>
              <a:rPr lang="ru-RU" sz="4900" b="1" dirty="0" smtClean="0"/>
              <a:t> – </a:t>
            </a:r>
            <a:r>
              <a:rPr lang="ru-RU" sz="4900" b="1" dirty="0" err="1" smtClean="0"/>
              <a:t>це</a:t>
            </a:r>
            <a:r>
              <a:rPr lang="ru-RU" sz="4900" b="1" dirty="0" smtClean="0"/>
              <a:t>:</a:t>
            </a:r>
            <a:br>
              <a:rPr lang="ru-RU" sz="4900" b="1" dirty="0" smtClean="0"/>
            </a:br>
            <a:r>
              <a:rPr lang="ru-RU" sz="4900" b="1" dirty="0" smtClean="0"/>
              <a:t>А) </a:t>
            </a:r>
            <a:r>
              <a:rPr lang="ru-RU" sz="4900" b="1" dirty="0" err="1" smtClean="0"/>
              <a:t>Розщеплення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полімерної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білкової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молекули</a:t>
            </a:r>
            <a:r>
              <a:rPr lang="ru-RU" sz="4900" b="1" dirty="0" smtClean="0"/>
              <a:t> на </a:t>
            </a:r>
            <a:r>
              <a:rPr lang="ru-RU" sz="4900" b="1" dirty="0" err="1" smtClean="0"/>
              <a:t>амінокислоти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під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дією</a:t>
            </a:r>
            <a:r>
              <a:rPr lang="ru-RU" sz="4900" b="1" dirty="0" smtClean="0"/>
              <a:t> кислот </a:t>
            </a:r>
            <a:r>
              <a:rPr lang="ru-RU" sz="4900" b="1" dirty="0" err="1" smtClean="0"/>
              <a:t>або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ферментів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Б) </a:t>
            </a:r>
            <a:r>
              <a:rPr lang="ru-RU" sz="4900" b="1" dirty="0" err="1" smtClean="0"/>
              <a:t>Процес</a:t>
            </a:r>
            <a:r>
              <a:rPr lang="en-US" sz="4900" b="1" dirty="0" smtClean="0"/>
              <a:t> </a:t>
            </a:r>
            <a:r>
              <a:rPr lang="ru-RU" sz="4900" b="1" dirty="0" err="1" smtClean="0"/>
              <a:t>розчинення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білків</a:t>
            </a:r>
            <a:r>
              <a:rPr lang="ru-RU" sz="4900" b="1" dirty="0" smtClean="0"/>
              <a:t> у </a:t>
            </a:r>
            <a:r>
              <a:rPr lang="ru-RU" sz="4900" b="1" dirty="0" err="1" smtClean="0"/>
              <a:t>воді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В) </a:t>
            </a:r>
            <a:r>
              <a:rPr lang="ru-RU" sz="4900" b="1" dirty="0" err="1" smtClean="0"/>
              <a:t>Розщеплення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білків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під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дією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мікроорганізмів</a:t>
            </a:r>
            <a:r>
              <a:rPr lang="ru-RU" sz="4900" b="1" dirty="0" smtClean="0"/>
              <a:t> до Н</a:t>
            </a:r>
            <a:r>
              <a:rPr lang="ru-RU" sz="4900" b="1" baseline="-25000" dirty="0" smtClean="0"/>
              <a:t>2</a:t>
            </a:r>
            <a:r>
              <a:rPr lang="ru-RU" sz="4900" b="1" dirty="0" smtClean="0"/>
              <a:t>S, NH</a:t>
            </a:r>
            <a:r>
              <a:rPr lang="ru-RU" sz="4900" b="1" baseline="-25000" dirty="0" smtClean="0"/>
              <a:t>3 </a:t>
            </a:r>
            <a:r>
              <a:rPr lang="ru-RU" sz="4900" b="1" dirty="0" smtClean="0"/>
              <a:t>, </a:t>
            </a:r>
            <a:r>
              <a:rPr lang="ru-RU" sz="4900" b="1" dirty="0" err="1" smtClean="0"/>
              <a:t>тощо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Г) </a:t>
            </a:r>
            <a:r>
              <a:rPr lang="ru-RU" sz="4900" b="1" dirty="0" err="1" smtClean="0"/>
              <a:t>Процес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зсідання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білків</a:t>
            </a:r>
            <a:r>
              <a:rPr lang="ru-RU" sz="4900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4900" b="1" dirty="0" smtClean="0"/>
              <a:t>8. Характерна </a:t>
            </a:r>
            <a:r>
              <a:rPr lang="ru-RU" sz="4900" b="1" dirty="0" err="1" smtClean="0"/>
              <a:t>ознака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кольорової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реакції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білка</a:t>
            </a:r>
            <a:r>
              <a:rPr lang="ru-RU" sz="4900" b="1" dirty="0" smtClean="0"/>
              <a:t> з </a:t>
            </a:r>
            <a:r>
              <a:rPr lang="ru-RU" sz="4900" b="1" dirty="0" err="1" smtClean="0"/>
              <a:t>Cu</a:t>
            </a:r>
            <a:r>
              <a:rPr lang="ru-RU" sz="4900" b="1" dirty="0" smtClean="0"/>
              <a:t> (ОН)</a:t>
            </a:r>
            <a:r>
              <a:rPr lang="ru-RU" sz="4900" b="1" baseline="-25000" dirty="0" smtClean="0"/>
              <a:t>2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smtClean="0"/>
              <a:t>(</a:t>
            </a:r>
            <a:r>
              <a:rPr lang="ru-RU" sz="4900" b="1" dirty="0" err="1" smtClean="0"/>
              <a:t>NaOH</a:t>
            </a:r>
            <a:r>
              <a:rPr lang="ru-RU" sz="4900" b="1" dirty="0" smtClean="0"/>
              <a:t>  і  CuSО</a:t>
            </a:r>
            <a:r>
              <a:rPr lang="ru-RU" sz="4900" b="1" baseline="-25000" dirty="0" smtClean="0"/>
              <a:t>4</a:t>
            </a:r>
            <a:r>
              <a:rPr lang="ru-RU" sz="4900" b="1" dirty="0" smtClean="0"/>
              <a:t>):</a:t>
            </a:r>
            <a:br>
              <a:rPr lang="ru-RU" sz="4900" b="1" dirty="0" smtClean="0"/>
            </a:br>
            <a:r>
              <a:rPr lang="ru-RU" sz="4900" b="1" dirty="0" smtClean="0"/>
              <a:t> А) </a:t>
            </a:r>
            <a:r>
              <a:rPr lang="ru-RU" sz="4900" b="1" dirty="0" err="1" smtClean="0"/>
              <a:t>Утворення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червоного</a:t>
            </a:r>
            <a:r>
              <a:rPr lang="ru-RU" sz="4900" b="1" dirty="0" smtClean="0"/>
              <a:t> осаду;</a:t>
            </a:r>
            <a:br>
              <a:rPr lang="ru-RU" sz="4900" b="1" dirty="0" smtClean="0"/>
            </a:br>
            <a:r>
              <a:rPr lang="ru-RU" sz="4900" b="1" dirty="0" smtClean="0"/>
              <a:t> Б) </a:t>
            </a:r>
            <a:r>
              <a:rPr lang="ru-RU" sz="4900" b="1" dirty="0" err="1" smtClean="0"/>
              <a:t>Утворення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розчину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фіолетового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забарвлення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 В) </a:t>
            </a:r>
            <a:r>
              <a:rPr lang="ru-RU" sz="4900" b="1" dirty="0" err="1" smtClean="0"/>
              <a:t>Утворення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розчину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жовтого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кольору</a:t>
            </a:r>
            <a:r>
              <a:rPr lang="ru-RU" sz="4900" b="1" dirty="0" smtClean="0"/>
              <a:t>;</a:t>
            </a:r>
            <a:br>
              <a:rPr lang="ru-RU" sz="4900" b="1" dirty="0" smtClean="0"/>
            </a:br>
            <a:r>
              <a:rPr lang="ru-RU" sz="4900" b="1" dirty="0" smtClean="0"/>
              <a:t> Г) </a:t>
            </a:r>
            <a:r>
              <a:rPr lang="ru-RU" sz="4900" b="1" dirty="0" err="1" smtClean="0"/>
              <a:t>Поява</a:t>
            </a:r>
            <a:r>
              <a:rPr lang="ru-RU" sz="4900" b="1" dirty="0" smtClean="0"/>
              <a:t> запаху.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21510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smtClean="0"/>
              <a:t>9. Характерна </a:t>
            </a:r>
            <a:r>
              <a:rPr lang="ru-RU" b="1" dirty="0" err="1" smtClean="0"/>
              <a:t>ознака</a:t>
            </a:r>
            <a:r>
              <a:rPr lang="ru-RU" b="1" dirty="0" smtClean="0"/>
              <a:t> </a:t>
            </a:r>
            <a:r>
              <a:rPr lang="ru-RU" b="1" dirty="0" err="1" smtClean="0"/>
              <a:t>кольорової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b="1" dirty="0" err="1" smtClean="0"/>
              <a:t>білка</a:t>
            </a:r>
            <a:r>
              <a:rPr lang="ru-RU" b="1" dirty="0" smtClean="0"/>
              <a:t> з </a:t>
            </a:r>
            <a:r>
              <a:rPr lang="ru-RU" b="1" dirty="0" err="1" smtClean="0"/>
              <a:t>концентрованою</a:t>
            </a:r>
            <a:r>
              <a:rPr lang="ru-RU" b="1" dirty="0" smtClean="0"/>
              <a:t> </a:t>
            </a:r>
            <a:r>
              <a:rPr lang="ru-RU" b="1" dirty="0" err="1" smtClean="0"/>
              <a:t>нітратною</a:t>
            </a:r>
            <a:r>
              <a:rPr lang="ru-RU" b="1" dirty="0" smtClean="0"/>
              <a:t> кислотою:</a:t>
            </a:r>
            <a:br>
              <a:rPr lang="ru-RU" b="1" dirty="0" smtClean="0"/>
            </a:br>
            <a:r>
              <a:rPr lang="ru-RU" b="1" dirty="0" smtClean="0"/>
              <a:t> А) </a:t>
            </a:r>
            <a:r>
              <a:rPr lang="ru-RU" b="1" dirty="0" err="1" smtClean="0"/>
              <a:t>Поява</a:t>
            </a:r>
            <a:r>
              <a:rPr lang="ru-RU" b="1" dirty="0" smtClean="0"/>
              <a:t> запаху; </a:t>
            </a:r>
            <a:br>
              <a:rPr lang="ru-RU" b="1" dirty="0" smtClean="0"/>
            </a:br>
            <a:r>
              <a:rPr lang="ru-RU" b="1" dirty="0" smtClean="0"/>
              <a:t>Б)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 </a:t>
            </a:r>
            <a:r>
              <a:rPr lang="ru-RU" b="1" dirty="0" err="1" smtClean="0"/>
              <a:t>синього</a:t>
            </a:r>
            <a:r>
              <a:rPr lang="ru-RU" b="1" dirty="0" smtClean="0"/>
              <a:t> </a:t>
            </a:r>
            <a:r>
              <a:rPr lang="ru-RU" b="1" dirty="0" err="1" smtClean="0"/>
              <a:t>кольору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 В)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осаду </a:t>
            </a:r>
            <a:r>
              <a:rPr lang="ru-RU" b="1" dirty="0" err="1" smtClean="0"/>
              <a:t>червоного</a:t>
            </a:r>
            <a:r>
              <a:rPr lang="ru-RU" b="1" dirty="0" smtClean="0"/>
              <a:t> </a:t>
            </a:r>
            <a:r>
              <a:rPr lang="ru-RU" b="1" dirty="0" err="1" smtClean="0"/>
              <a:t>кольору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 Г)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 </a:t>
            </a:r>
            <a:r>
              <a:rPr lang="ru-RU" b="1" dirty="0" err="1" smtClean="0"/>
              <a:t>жовтого</a:t>
            </a:r>
            <a:r>
              <a:rPr lang="ru-RU" b="1" dirty="0" smtClean="0"/>
              <a:t> </a:t>
            </a:r>
            <a:r>
              <a:rPr lang="ru-RU" b="1" dirty="0" err="1" smtClean="0"/>
              <a:t>кольору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5424" y="980728"/>
            <a:ext cx="7769318" cy="1296144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accent2"/>
                </a:solidFill>
              </a:rPr>
              <a:t>Хімічне  доміно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C:\Users\Comp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7266"/>
            <a:ext cx="8280920" cy="35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45109"/>
              </p:ext>
            </p:extLst>
          </p:nvPr>
        </p:nvGraphicFramePr>
        <p:xfrm>
          <a:off x="-1" y="428602"/>
          <a:ext cx="9143998" cy="623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5524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Морський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хімічний 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бій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uk-UA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Б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uk-UA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Г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Д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05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   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СН</a:t>
                      </a:r>
                      <a:r>
                        <a:rPr lang="uk-UA" sz="1800" b="1" dirty="0" smtClean="0"/>
                        <a:t>3</a:t>
                      </a:r>
                      <a:r>
                        <a:rPr lang="en-US" sz="2400" b="1" dirty="0" smtClean="0"/>
                        <a:t>N</a:t>
                      </a:r>
                      <a:r>
                        <a:rPr lang="uk-UA" sz="2400" b="1" dirty="0" smtClean="0"/>
                        <a:t>Н</a:t>
                      </a:r>
                      <a:r>
                        <a:rPr lang="uk-UA" sz="18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CH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COOH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HSCH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           NH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2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NH</a:t>
                      </a:r>
                      <a:r>
                        <a:rPr lang="en-US" sz="18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NH</a:t>
                      </a:r>
                      <a:r>
                        <a:rPr lang="en-US" sz="2000" b="1" dirty="0" smtClean="0"/>
                        <a:t>4</a:t>
                      </a:r>
                      <a:r>
                        <a:rPr lang="uk-UA" sz="2400" b="1" dirty="0" smtClean="0"/>
                        <a:t>О</a:t>
                      </a:r>
                      <a:r>
                        <a:rPr lang="en-US" sz="2400" b="1" dirty="0" smtClean="0"/>
                        <a:t>H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(CH</a:t>
                      </a:r>
                      <a:r>
                        <a:rPr lang="en-US" sz="1600" b="1" dirty="0" smtClean="0"/>
                        <a:t>3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en-US" sz="2000" b="1" dirty="0" smtClean="0"/>
                        <a:t>NH</a:t>
                      </a:r>
                      <a:endParaRPr lang="en-US" sz="20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10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CH3</a:t>
                      </a:r>
                      <a:endParaRPr lang="en-US" sz="20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       NH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10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COOH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HCN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10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</a:t>
                      </a:r>
                      <a:r>
                        <a:rPr lang="en-US" sz="2000" b="1" dirty="0" smtClean="0"/>
                        <a:t>2</a:t>
                      </a:r>
                      <a:r>
                        <a:rPr lang="en-US" sz="2400" b="1" dirty="0" smtClean="0"/>
                        <a:t>H</a:t>
                      </a:r>
                      <a:r>
                        <a:rPr lang="en-US" sz="2000" b="1" dirty="0" smtClean="0"/>
                        <a:t>5</a:t>
                      </a:r>
                      <a:r>
                        <a:rPr lang="en-US" sz="2400" b="1" dirty="0" smtClean="0"/>
                        <a:t>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RCHCOOH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  NH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(CH3)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CHCHCOOH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                 NH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8144694" y="214232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860" y="41425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822827" y="6107131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144694" y="599997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47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504">
                <a:tc>
                  <a:txBody>
                    <a:bodyPr/>
                    <a:lstStyle/>
                    <a:p>
                      <a:r>
                        <a:rPr lang="uk-UA" sz="4400" dirty="0" smtClean="0">
                          <a:solidFill>
                            <a:schemeClr val="tx1"/>
                          </a:solidFill>
                        </a:rPr>
                        <a:t>   ДЕНАТУРАЦІЯ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5400" dirty="0" smtClean="0">
                          <a:solidFill>
                            <a:schemeClr val="tx1"/>
                          </a:solidFill>
                        </a:rPr>
                        <a:t>  ХЛОРОФІЛ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55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ДІЯ НА БІЛОК</a:t>
                      </a:r>
                      <a:endParaRPr lang="uk-UA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uk-UA" sz="32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u(OH)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св.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400" b="1" baseline="0" dirty="0" err="1" smtClean="0">
                          <a:solidFill>
                            <a:schemeClr val="tx1"/>
                          </a:solidFill>
                        </a:rPr>
                        <a:t>пригот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 БІЛОК </a:t>
                      </a:r>
                      <a:r>
                        <a:rPr lang="uk-UA" sz="4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АЛЬБУМІН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0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                       ДІЯ НА БІЛОК </a:t>
                      </a:r>
                    </a:p>
                    <a:p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        Н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3 КОНЦ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БІУРЕТОВА</a:t>
                      </a:r>
                      <a:r>
                        <a:rPr lang="uk-UA" sz="4000" b="1" baseline="0" dirty="0" smtClean="0">
                          <a:solidFill>
                            <a:schemeClr val="tx1"/>
                          </a:solidFill>
                        </a:rPr>
                        <a:t> РЕАКЦІЯ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804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ДІЯ НА БІЛОК </a:t>
                      </a:r>
                    </a:p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          ТЕМПЕРАТУРОЮ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   ФІБРИНОГЕН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197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  РУЙНУВАННЯ  І,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ІІ, ІІІ, І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</a:p>
                    <a:p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        СТРУКТУР БІЛКУ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  ГЕМОГЛОБІН</a:t>
                      </a:r>
                      <a:endParaRPr lang="en-US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804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ДІЯ СПИРТУ (7%-40%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- 90%)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НА БІЛОК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ПОВНА ДЕНАТУРАЦІЯ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0098">
                <a:tc>
                  <a:txBody>
                    <a:bodyPr/>
                    <a:lstStyle/>
                    <a:p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uk-UA" sz="4400" b="1" dirty="0" smtClean="0">
                          <a:solidFill>
                            <a:schemeClr val="tx1"/>
                          </a:solidFill>
                        </a:rPr>
                        <a:t>РЕНАТУРАЦІЯ 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chemeClr val="tx1"/>
                          </a:solidFill>
                        </a:rPr>
                        <a:t>  КСАНТОПРОТЕЇНОВА </a:t>
                      </a:r>
                    </a:p>
                    <a:p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uk-UA" sz="2800" b="1" baseline="0" dirty="0" smtClean="0">
                          <a:solidFill>
                            <a:schemeClr val="tx1"/>
                          </a:solidFill>
                        </a:rPr>
                        <a:t>РЕАКЦІЯ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7748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585791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5300" b="1" dirty="0" smtClean="0"/>
              <a:t>Креативна вправа. </a:t>
            </a:r>
            <a:r>
              <a:rPr lang="en-US" sz="5300" b="1" dirty="0" smtClean="0"/>
              <a:t>             </a:t>
            </a:r>
            <a:r>
              <a:rPr lang="uk-UA" sz="5300" b="1" dirty="0" smtClean="0"/>
              <a:t/>
            </a:r>
            <a:br>
              <a:rPr lang="uk-UA" sz="5300" b="1" dirty="0" smtClean="0"/>
            </a:br>
            <a:r>
              <a:rPr lang="en-US" sz="5300" b="1" dirty="0" smtClean="0"/>
              <a:t>   </a:t>
            </a:r>
            <a:r>
              <a:rPr lang="uk-UA" sz="5300" b="1" dirty="0" smtClean="0"/>
              <a:t>Ви директор науково - дослідницької хімічної лабораторії вам прийшли на вирішення важливіші питання існування білку та життя. Тож</a:t>
            </a:r>
            <a:r>
              <a:rPr lang="en-US" sz="5300" b="1" dirty="0" smtClean="0"/>
              <a:t>, </a:t>
            </a:r>
            <a:r>
              <a:rPr lang="uk-UA" sz="5300" b="1" dirty="0" smtClean="0"/>
              <a:t>вирішіть ці нагальні питання.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0042"/>
            <a:ext cx="8579296" cy="5500726"/>
          </a:xfrm>
        </p:spPr>
        <p:txBody>
          <a:bodyPr/>
          <a:lstStyle/>
          <a:p>
            <a:pPr algn="l"/>
            <a:r>
              <a:rPr lang="uk-UA" sz="2800" b="1" dirty="0" smtClean="0">
                <a:solidFill>
                  <a:srgbClr val="990033"/>
                </a:solidFill>
              </a:rPr>
              <a:t>- Чому із зварених яєць ніколи не з</a:t>
            </a:r>
            <a:r>
              <a:rPr lang="ru-RU" sz="2800" b="1" dirty="0" smtClean="0">
                <a:solidFill>
                  <a:srgbClr val="990033"/>
                </a:solidFill>
              </a:rPr>
              <a:t>’</a:t>
            </a:r>
            <a:r>
              <a:rPr lang="uk-UA" sz="2800" b="1" dirty="0" smtClean="0">
                <a:solidFill>
                  <a:srgbClr val="990033"/>
                </a:solidFill>
              </a:rPr>
              <a:t>явиться  жовтенький пухнастик - курча?  </a:t>
            </a: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uk-UA" sz="2800" b="1" dirty="0" smtClean="0">
                <a:solidFill>
                  <a:srgbClr val="990033"/>
                </a:solidFill>
              </a:rPr>
              <a:t>- Чому лікарі рекомендують «збивати» температуру у хворого, якщо вона перевищує 38 градусів? </a:t>
            </a: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uk-UA" sz="2800" b="1" dirty="0" smtClean="0">
                <a:solidFill>
                  <a:srgbClr val="990033"/>
                </a:solidFill>
              </a:rPr>
              <a:t>- Чому відбувається зменшення ваги  свіжого м’яса чи риби після теплової обробки? </a:t>
            </a: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uk-UA" sz="2800" b="1" dirty="0" smtClean="0">
                <a:solidFill>
                  <a:srgbClr val="990033"/>
                </a:solidFill>
              </a:rPr>
              <a:t>- Чому свіжі плями крові не можна відпирати на одязі в гарячій воді? </a:t>
            </a: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uk-UA" sz="2800" b="1" dirty="0" smtClean="0">
                <a:solidFill>
                  <a:srgbClr val="990033"/>
                </a:solidFill>
              </a:rPr>
              <a:t>- Чому хворі на алкоголізм не мають апетиту? Натомість в них часто розвивається виразка, гастрит. </a:t>
            </a:r>
            <a:r>
              <a:rPr lang="ru-RU" sz="2800" b="1" dirty="0" smtClean="0">
                <a:solidFill>
                  <a:srgbClr val="990033"/>
                </a:solidFill>
              </a:rPr>
              <a:t/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uk-UA" sz="2800" b="1" dirty="0" smtClean="0">
                <a:solidFill>
                  <a:srgbClr val="990033"/>
                </a:solidFill>
              </a:rPr>
              <a:t>- Чому, коли ввести в кров людині яєчний білок, вона гине, а коли з’їдає його – ні? </a:t>
            </a:r>
            <a:endParaRPr lang="ru-RU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Гра «Хімічні </a:t>
            </a:r>
            <a:r>
              <a:rPr lang="uk-UA" sz="7200" b="1" dirty="0" err="1" smtClean="0">
                <a:solidFill>
                  <a:srgbClr val="FF0000"/>
                </a:solidFill>
              </a:rPr>
              <a:t>пазли</a:t>
            </a:r>
            <a:r>
              <a:rPr lang="uk-UA" sz="7200" b="1" dirty="0" smtClean="0">
                <a:solidFill>
                  <a:srgbClr val="FF0000"/>
                </a:solidFill>
              </a:rPr>
              <a:t>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05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660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00FF"/>
                </a:solidFill>
              </a:rPr>
              <a:t>C</a:t>
            </a:r>
            <a:r>
              <a:rPr lang="uk-UA" sz="8800" dirty="0" smtClean="0">
                <a:solidFill>
                  <a:srgbClr val="0000FF"/>
                </a:solidFill>
              </a:rPr>
              <a:t>клади пазли, напиши або поясни реакцію, дію, поняття.</a:t>
            </a:r>
            <a:endParaRPr lang="ru-RU" sz="8800" dirty="0">
              <a:solidFill>
                <a:srgbClr val="0000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74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844" y="142852"/>
            <a:ext cx="4857784" cy="371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NH</a:t>
            </a:r>
            <a:r>
              <a:rPr lang="en-US" sz="4400" b="1" dirty="0" smtClean="0">
                <a:solidFill>
                  <a:schemeClr val="tx1"/>
                </a:solidFill>
              </a:rPr>
              <a:t>2</a:t>
            </a:r>
            <a:r>
              <a:rPr lang="en-US" sz="5400" b="1" dirty="0" smtClean="0">
                <a:solidFill>
                  <a:schemeClr val="tx1"/>
                </a:solidFill>
              </a:rPr>
              <a:t>CH</a:t>
            </a:r>
            <a:r>
              <a:rPr lang="en-US" sz="4400" b="1" dirty="0" smtClean="0">
                <a:solidFill>
                  <a:schemeClr val="tx1"/>
                </a:solidFill>
              </a:rPr>
              <a:t>2</a:t>
            </a:r>
            <a:r>
              <a:rPr lang="en-US" sz="5400" b="1" dirty="0" smtClean="0">
                <a:solidFill>
                  <a:schemeClr val="tx1"/>
                </a:solidFill>
              </a:rPr>
              <a:t>COOH</a:t>
            </a:r>
            <a:r>
              <a:rPr lang="en-US" sz="5400" dirty="0" smtClean="0">
                <a:solidFill>
                  <a:schemeClr val="tx1"/>
                </a:solidFill>
              </a:rPr>
              <a:t> 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42852"/>
            <a:ext cx="3929090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smtClean="0">
                <a:solidFill>
                  <a:schemeClr val="tx1"/>
                </a:solidFill>
              </a:rPr>
              <a:t>=</a:t>
            </a:r>
            <a:endParaRPr lang="ru-RU" sz="239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857628"/>
            <a:ext cx="3643338" cy="2857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</a:rPr>
              <a:t>+</a:t>
            </a:r>
            <a:endParaRPr lang="ru-RU" sz="287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429000"/>
            <a:ext cx="5143536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NH</a:t>
            </a:r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r>
              <a:rPr lang="en-US" sz="6000" b="1" dirty="0" smtClean="0">
                <a:solidFill>
                  <a:schemeClr val="tx1"/>
                </a:solidFill>
              </a:rPr>
              <a:t>CH</a:t>
            </a:r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r>
              <a:rPr lang="en-US" sz="6000" b="1" dirty="0" smtClean="0">
                <a:solidFill>
                  <a:schemeClr val="tx1"/>
                </a:solidFill>
              </a:rPr>
              <a:t>COOH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4429124" y="1142984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714480" y="3429000"/>
            <a:ext cx="9144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3357554" y="5214950"/>
            <a:ext cx="914400" cy="9144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поставление 20"/>
          <p:cNvSpPr/>
          <p:nvPr/>
        </p:nvSpPr>
        <p:spPr>
          <a:xfrm>
            <a:off x="8215338" y="3000372"/>
            <a:ext cx="457200" cy="914400"/>
          </a:xfrm>
          <a:prstGeom prst="flowChartCol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 rot="14472820">
            <a:off x="5592918" y="3021158"/>
            <a:ext cx="914400" cy="9144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/>
          <p:cNvSpPr/>
          <p:nvPr/>
        </p:nvSpPr>
        <p:spPr>
          <a:xfrm>
            <a:off x="3357554" y="3000372"/>
            <a:ext cx="914400" cy="91440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428604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t;kat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21730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844" y="142852"/>
            <a:ext cx="4857784" cy="371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ЦИСТЕЇН+</a:t>
            </a:r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42852"/>
            <a:ext cx="3929090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1500" dirty="0" err="1" smtClean="0">
                <a:solidFill>
                  <a:schemeClr val="accent2">
                    <a:lumMod val="50000"/>
                  </a:schemeClr>
                </a:solidFill>
              </a:rPr>
              <a:t>АЛА</a:t>
            </a:r>
            <a:r>
              <a:rPr lang="uk-UA" sz="9600" dirty="0" err="1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ru-RU" sz="1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857628"/>
            <a:ext cx="3643338" cy="2857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ru-RU" sz="28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429000"/>
            <a:ext cx="5143536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 smtClean="0">
                <a:solidFill>
                  <a:schemeClr val="accent2">
                    <a:lumMod val="50000"/>
                  </a:schemeClr>
                </a:solidFill>
              </a:rPr>
              <a:t>ГЛІЦИН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4429124" y="1142984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714480" y="3429000"/>
            <a:ext cx="9144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3357554" y="5214950"/>
            <a:ext cx="914400" cy="9144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поставление 20"/>
          <p:cNvSpPr/>
          <p:nvPr/>
        </p:nvSpPr>
        <p:spPr>
          <a:xfrm>
            <a:off x="8215338" y="3000372"/>
            <a:ext cx="457200" cy="914400"/>
          </a:xfrm>
          <a:prstGeom prst="flowChartCol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 rot="14472820">
            <a:off x="5592918" y="3021158"/>
            <a:ext cx="914400" cy="9144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/>
          <p:cNvSpPr/>
          <p:nvPr/>
        </p:nvSpPr>
        <p:spPr>
          <a:xfrm>
            <a:off x="3357554" y="3000372"/>
            <a:ext cx="914400" cy="91440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03277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844" y="142852"/>
            <a:ext cx="4857784" cy="371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rgbClr val="0000FF"/>
                </a:solidFill>
              </a:rPr>
              <a:t>Н</a:t>
            </a:r>
            <a:r>
              <a:rPr lang="en-US" sz="8000" b="1" dirty="0" smtClean="0">
                <a:solidFill>
                  <a:srgbClr val="0000FF"/>
                </a:solidFill>
              </a:rPr>
              <a:t>N</a:t>
            </a:r>
            <a:r>
              <a:rPr lang="uk-UA" sz="8000" b="1" dirty="0" smtClean="0">
                <a:solidFill>
                  <a:srgbClr val="0000FF"/>
                </a:solidFill>
              </a:rPr>
              <a:t>О</a:t>
            </a:r>
            <a:r>
              <a:rPr lang="uk-UA" sz="6000" b="1" dirty="0" smtClean="0">
                <a:solidFill>
                  <a:srgbClr val="0000FF"/>
                </a:solidFill>
              </a:rPr>
              <a:t>3</a:t>
            </a:r>
            <a:r>
              <a:rPr lang="uk-UA" sz="7200" b="1" dirty="0" smtClean="0">
                <a:solidFill>
                  <a:srgbClr val="0000FF"/>
                </a:solidFill>
              </a:rPr>
              <a:t>конц</a:t>
            </a:r>
            <a:r>
              <a:rPr lang="en-US" sz="8000" b="1" dirty="0" smtClean="0">
                <a:solidFill>
                  <a:srgbClr val="0000FF"/>
                </a:solidFill>
              </a:rPr>
              <a:t>  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42852"/>
            <a:ext cx="3929090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dirty="0" smtClean="0">
                <a:solidFill>
                  <a:srgbClr val="0000FF"/>
                </a:solidFill>
              </a:rPr>
              <a:t>+</a:t>
            </a:r>
            <a:endParaRPr lang="ru-RU" sz="23900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786190"/>
            <a:ext cx="3643338" cy="2928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700" dirty="0" smtClean="0">
                <a:solidFill>
                  <a:srgbClr val="0000FF"/>
                </a:solidFill>
              </a:rPr>
              <a:t>=</a:t>
            </a:r>
            <a:endParaRPr lang="ru-RU" sz="28700" dirty="0" smtClean="0">
              <a:solidFill>
                <a:srgbClr val="0000FF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429000"/>
            <a:ext cx="5143536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 smtClean="0">
                <a:solidFill>
                  <a:srgbClr val="0000FF"/>
                </a:solidFill>
              </a:rPr>
              <a:t>БІЛОК</a:t>
            </a:r>
            <a:endParaRPr lang="ru-RU" sz="11500" b="1" dirty="0">
              <a:solidFill>
                <a:srgbClr val="0000FF"/>
              </a:solidFill>
            </a:endParaRPr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1285852" y="3143248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поставление 20"/>
          <p:cNvSpPr/>
          <p:nvPr/>
        </p:nvSpPr>
        <p:spPr>
          <a:xfrm rot="16200000">
            <a:off x="3514716" y="3986218"/>
            <a:ext cx="457200" cy="914400"/>
          </a:xfrm>
          <a:prstGeom prst="flowChartCol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25" name="Блок-схема: сопоставление 24"/>
          <p:cNvSpPr/>
          <p:nvPr/>
        </p:nvSpPr>
        <p:spPr>
          <a:xfrm rot="16200000">
            <a:off x="4800600" y="2414582"/>
            <a:ext cx="457200" cy="914400"/>
          </a:xfrm>
          <a:prstGeom prst="flowChartCol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олнце 27"/>
          <p:cNvSpPr/>
          <p:nvPr/>
        </p:nvSpPr>
        <p:spPr>
          <a:xfrm>
            <a:off x="4572000" y="571480"/>
            <a:ext cx="914400" cy="914400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8215338" y="2857496"/>
            <a:ext cx="484632" cy="1216152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286512" y="3143248"/>
            <a:ext cx="914400" cy="9144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456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14282" y="2643182"/>
            <a:ext cx="5072098" cy="407196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</a:rPr>
              <a:t>H</a:t>
            </a:r>
            <a:r>
              <a:rPr lang="en-US" sz="8000" b="1" dirty="0" smtClean="0">
                <a:solidFill>
                  <a:srgbClr val="7030A0"/>
                </a:solidFill>
              </a:rPr>
              <a:t>2</a:t>
            </a:r>
            <a:r>
              <a:rPr lang="en-US" sz="9600" b="1" dirty="0" smtClean="0">
                <a:solidFill>
                  <a:srgbClr val="7030A0"/>
                </a:solidFill>
              </a:rPr>
              <a:t>O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14282" y="142852"/>
            <a:ext cx="4357718" cy="257176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rgbClr val="7030A0"/>
                </a:solidFill>
              </a:rPr>
              <a:t>+</a:t>
            </a:r>
            <a:endParaRPr lang="ru-RU" sz="23900" b="1" dirty="0">
              <a:solidFill>
                <a:srgbClr val="7030A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857620" y="2714620"/>
            <a:ext cx="5072098" cy="400052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СН</a:t>
            </a:r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-СН-СН-С-</a:t>
            </a:r>
            <a:r>
              <a:rPr lang="en-US" sz="3600" b="1" dirty="0" smtClean="0">
                <a:solidFill>
                  <a:srgbClr val="7030A0"/>
                </a:solidFill>
              </a:rPr>
              <a:t>N-CH</a:t>
            </a:r>
            <a:r>
              <a:rPr lang="en-US" sz="2800" b="1" dirty="0" smtClean="0">
                <a:solidFill>
                  <a:srgbClr val="7030A0"/>
                </a:solidFill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</a:rPr>
              <a:t>COOH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572000" y="142852"/>
            <a:ext cx="4357718" cy="257176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700" b="1" dirty="0" smtClean="0">
                <a:solidFill>
                  <a:srgbClr val="7030A0"/>
                </a:solidFill>
              </a:rPr>
              <a:t>=</a:t>
            </a:r>
            <a:endParaRPr lang="ru-RU" sz="287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143372" y="4929198"/>
            <a:ext cx="1285884" cy="100013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CH</a:t>
            </a:r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endParaRPr lang="ru-RU" sz="44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286380" y="5286388"/>
            <a:ext cx="1071570" cy="85725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NH</a:t>
            </a:r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endParaRPr lang="ru-RU" sz="40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286512" y="4929198"/>
            <a:ext cx="785818" cy="100013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H</a:t>
            </a:r>
            <a:endParaRPr lang="ru-RU" sz="4000" dirty="0"/>
          </a:p>
        </p:txBody>
      </p:sp>
      <p:sp>
        <p:nvSpPr>
          <p:cNvPr id="17" name="Блок-схема: процесс 16"/>
          <p:cNvSpPr/>
          <p:nvPr/>
        </p:nvSpPr>
        <p:spPr>
          <a:xfrm rot="5400000" flipV="1">
            <a:off x="5199231" y="5184943"/>
            <a:ext cx="700086" cy="45720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 rot="7693709">
            <a:off x="4322222" y="5016579"/>
            <a:ext cx="655077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 rot="5400000" flipV="1">
            <a:off x="6452250" y="5049215"/>
            <a:ext cx="428627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215074" y="500042"/>
            <a:ext cx="914400" cy="42862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t; </a:t>
            </a:r>
            <a:r>
              <a:rPr lang="uk-UA" dirty="0" smtClean="0">
                <a:solidFill>
                  <a:srgbClr val="7030A0"/>
                </a:solidFill>
              </a:rPr>
              <a:t>к-та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Выноска с четырьмя стрелками 21"/>
          <p:cNvSpPr/>
          <p:nvPr/>
        </p:nvSpPr>
        <p:spPr>
          <a:xfrm>
            <a:off x="3214678" y="2214554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сопоставление 22"/>
          <p:cNvSpPr/>
          <p:nvPr/>
        </p:nvSpPr>
        <p:spPr>
          <a:xfrm rot="16200000">
            <a:off x="3486144" y="5443550"/>
            <a:ext cx="671514" cy="1357322"/>
          </a:xfrm>
          <a:prstGeom prst="flowChartCol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>
          <a:xfrm rot="16200000">
            <a:off x="4382175" y="534775"/>
            <a:ext cx="484632" cy="1216152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13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2844" y="142852"/>
            <a:ext cx="4572032" cy="35719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142844" y="2143116"/>
            <a:ext cx="4643470" cy="442915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2357422" y="3000372"/>
            <a:ext cx="6643734" cy="3571900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 smtClean="0">
                <a:solidFill>
                  <a:srgbClr val="C00000"/>
                </a:solidFill>
              </a:rPr>
              <a:t>С</a:t>
            </a:r>
            <a:r>
              <a:rPr lang="en-US" sz="8800" b="1" dirty="0" smtClean="0">
                <a:solidFill>
                  <a:srgbClr val="C00000"/>
                </a:solidFill>
              </a:rPr>
              <a:t>u</a:t>
            </a:r>
            <a:r>
              <a:rPr lang="uk-UA" sz="8800" b="1" dirty="0" smtClean="0">
                <a:solidFill>
                  <a:srgbClr val="C00000"/>
                </a:solidFill>
              </a:rPr>
              <a:t>(ОН)</a:t>
            </a:r>
            <a:r>
              <a:rPr lang="uk-UA" sz="7200" b="1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</a:t>
            </a:r>
            <a:r>
              <a:rPr lang="uk-UA" sz="3600" b="1" dirty="0" err="1" smtClean="0">
                <a:solidFill>
                  <a:srgbClr val="C00000"/>
                </a:solidFill>
              </a:rPr>
              <a:t>в.приготов</a:t>
            </a:r>
            <a:r>
              <a:rPr lang="uk-UA" sz="4000" b="1" dirty="0" smtClean="0">
                <a:solidFill>
                  <a:srgbClr val="C00000"/>
                </a:solidFill>
              </a:rPr>
              <a:t>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500562" y="142852"/>
            <a:ext cx="4500594" cy="2827226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rgbClr val="C00000"/>
                </a:solidFill>
              </a:rPr>
              <a:t>БІЛОК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142976" y="357166"/>
            <a:ext cx="1914532" cy="171451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rgbClr val="C00000"/>
                </a:solidFill>
              </a:rPr>
              <a:t>=</a:t>
            </a:r>
            <a:endParaRPr lang="ru-RU" sz="23900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1472" y="3929066"/>
            <a:ext cx="1714512" cy="207170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700" b="1" dirty="0" smtClean="0">
                <a:solidFill>
                  <a:srgbClr val="C00000"/>
                </a:solidFill>
              </a:rPr>
              <a:t>+</a:t>
            </a:r>
            <a:endParaRPr lang="ru-RU" sz="28700" b="1" dirty="0">
              <a:solidFill>
                <a:srgbClr val="C00000"/>
              </a:solidFill>
            </a:endParaRP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3857620" y="1000108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 четырьмя стрелками 15"/>
          <p:cNvSpPr/>
          <p:nvPr/>
        </p:nvSpPr>
        <p:spPr>
          <a:xfrm rot="16200000">
            <a:off x="214282" y="3071810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четверенная стрелка 16"/>
          <p:cNvSpPr/>
          <p:nvPr/>
        </p:nvSpPr>
        <p:spPr>
          <a:xfrm>
            <a:off x="7215206" y="2428868"/>
            <a:ext cx="1216152" cy="1216152"/>
          </a:xfrm>
          <a:prstGeom prst="quad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11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07153"/>
              </p:ext>
            </p:extLst>
          </p:nvPr>
        </p:nvGraphicFramePr>
        <p:xfrm>
          <a:off x="-1" y="359061"/>
          <a:ext cx="9144000" cy="633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600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Морський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хімічний 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бій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 (відповідь)</a:t>
                      </a:r>
                      <a:endParaRPr lang="uk-UA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А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Б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uk-UA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Г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Д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25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   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OO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CH</a:t>
                      </a:r>
                      <a:r>
                        <a:rPr lang="en-US" sz="2000" b="1" dirty="0" smtClean="0"/>
                        <a:t>3</a:t>
                      </a:r>
                      <a:r>
                        <a:rPr lang="en-US" sz="2800" b="1" dirty="0" smtClean="0"/>
                        <a:t>CHO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NH</a:t>
                      </a:r>
                      <a:r>
                        <a:rPr lang="en-US" sz="2000" b="1" dirty="0" smtClean="0"/>
                        <a:t>4</a:t>
                      </a:r>
                      <a:r>
                        <a:rPr lang="en-US" sz="2800" b="1" dirty="0" smtClean="0"/>
                        <a:t>OH</a:t>
                      </a:r>
                      <a:endParaRPr lang="ru-RU" sz="2800" b="1" dirty="0" smtClean="0"/>
                    </a:p>
                    <a:p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59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NH</a:t>
                      </a:r>
                      <a:r>
                        <a:rPr lang="en-US" sz="2400" b="1" dirty="0" smtClean="0"/>
                        <a:t>2</a:t>
                      </a:r>
                      <a:r>
                        <a:rPr lang="en-US" sz="2800" b="1" dirty="0" smtClean="0"/>
                        <a:t>C</a:t>
                      </a:r>
                      <a:r>
                        <a:rPr lang="en-US" sz="2400" b="1" dirty="0" smtClean="0"/>
                        <a:t>3</a:t>
                      </a:r>
                      <a:r>
                        <a:rPr lang="en-US" sz="2800" b="1" dirty="0" smtClean="0"/>
                        <a:t>H</a:t>
                      </a:r>
                      <a:r>
                        <a:rPr lang="en-US" sz="2400" b="1" dirty="0" smtClean="0"/>
                        <a:t>7</a:t>
                      </a:r>
                      <a:endParaRPr lang="ru-RU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COOH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 NH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5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CH3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       NH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(CH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NH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27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RCHCOOH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  NH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NHCH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HCN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25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</a:t>
                      </a:r>
                      <a:r>
                        <a:rPr lang="en-US" sz="2000" b="1" dirty="0" smtClean="0"/>
                        <a:t>2</a:t>
                      </a:r>
                      <a:r>
                        <a:rPr lang="en-US" sz="2400" b="1" dirty="0" smtClean="0"/>
                        <a:t>H</a:t>
                      </a:r>
                      <a:r>
                        <a:rPr lang="en-US" sz="2000" b="1" dirty="0" smtClean="0"/>
                        <a:t>5</a:t>
                      </a:r>
                      <a:r>
                        <a:rPr lang="en-US" sz="2400" b="1" dirty="0" smtClean="0"/>
                        <a:t>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CH3COONa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6215868" y="299957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066" y="407194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750993" y="4964123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477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42844" y="214290"/>
            <a:ext cx="5143536" cy="35719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uk-UA" sz="8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</a:rPr>
              <a:t>ОН 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9%- 40% розчин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86116" y="3786190"/>
            <a:ext cx="5643602" cy="29289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      </a:t>
            </a:r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</a:rPr>
              <a:t>БІЛОК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286380" y="214290"/>
            <a:ext cx="3643338" cy="3571900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23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42844" y="3714752"/>
            <a:ext cx="4857784" cy="300039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23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7413233" y="3302411"/>
            <a:ext cx="978408" cy="945834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 четырьмя стрелками 15"/>
          <p:cNvSpPr/>
          <p:nvPr/>
        </p:nvSpPr>
        <p:spPr>
          <a:xfrm rot="2906826">
            <a:off x="4679442" y="964674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лая лента лицом вверх 16"/>
          <p:cNvSpPr/>
          <p:nvPr/>
        </p:nvSpPr>
        <p:spPr>
          <a:xfrm>
            <a:off x="1071538" y="3286124"/>
            <a:ext cx="1216152" cy="758952"/>
          </a:xfrm>
          <a:prstGeom prst="ellipseRibbon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7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42844" y="214290"/>
            <a:ext cx="5143536" cy="35719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NH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CH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COOH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86116" y="3786190"/>
            <a:ext cx="5643602" cy="29289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uk-UA" sz="115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1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286380" y="214290"/>
            <a:ext cx="3643338" cy="3571900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ru-RU" sz="2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42844" y="3714752"/>
            <a:ext cx="4857784" cy="300039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900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ru-RU" sz="2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7413233" y="3302411"/>
            <a:ext cx="978408" cy="945834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 четырьмя стрелками 15"/>
          <p:cNvSpPr/>
          <p:nvPr/>
        </p:nvSpPr>
        <p:spPr>
          <a:xfrm>
            <a:off x="4690720" y="3119092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лая лента лицом вверх 16"/>
          <p:cNvSpPr/>
          <p:nvPr/>
        </p:nvSpPr>
        <p:spPr>
          <a:xfrm>
            <a:off x="1071538" y="3286124"/>
            <a:ext cx="1216152" cy="758952"/>
          </a:xfrm>
          <a:prstGeom prst="ellipseRibbon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низ 9"/>
          <p:cNvSpPr/>
          <p:nvPr/>
        </p:nvSpPr>
        <p:spPr>
          <a:xfrm>
            <a:off x="4643438" y="785794"/>
            <a:ext cx="1216152" cy="612648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2578298"/>
          </a:xfrm>
        </p:spPr>
        <p:txBody>
          <a:bodyPr/>
          <a:lstStyle/>
          <a:p>
            <a:r>
              <a:rPr lang="uk-UA" sz="4000" b="1" dirty="0">
                <a:solidFill>
                  <a:srgbClr val="990033"/>
                </a:solidFill>
              </a:rPr>
              <a:t>Наскільки різноманітні білки, настільки складне, загадкове і багатолике життя.</a:t>
            </a:r>
            <a:r>
              <a:rPr lang="uk-UA" b="1" dirty="0">
                <a:solidFill>
                  <a:srgbClr val="990033"/>
                </a:solidFill>
              </a:rPr>
              <a:t/>
            </a:r>
            <a:br>
              <a:rPr lang="uk-UA" b="1" dirty="0">
                <a:solidFill>
                  <a:srgbClr val="990033"/>
                </a:solidFill>
              </a:rPr>
            </a:br>
            <a:endParaRPr lang="uk-UA" dirty="0"/>
          </a:p>
        </p:txBody>
      </p:sp>
      <p:pic>
        <p:nvPicPr>
          <p:cNvPr id="2050" name="Picture 2" descr="C:\Users\Comp\Desktop\542390225756f78888142d54f3d17e0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670234" cy="2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12368" cy="21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29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Зробімо 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</a:rPr>
              <a:t>Які ж властивості характерні для білків?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2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Властивості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білків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dirty="0" smtClean="0"/>
              <a:t> </a:t>
            </a:r>
            <a:r>
              <a:rPr lang="ru-RU" sz="4000" b="1" dirty="0" smtClean="0"/>
              <a:t> 1. </a:t>
            </a:r>
            <a:r>
              <a:rPr lang="ru-RU" sz="4000" b="1" dirty="0" err="1" smtClean="0"/>
              <a:t>розчинність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білків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воді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краще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глобулярні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ніж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фібрілярні</a:t>
            </a:r>
            <a:r>
              <a:rPr lang="ru-RU" sz="4000" b="1" dirty="0" smtClean="0"/>
              <a:t>) – </a:t>
            </a:r>
            <a:br>
              <a:rPr lang="ru-RU" sz="4000" b="1" dirty="0" smtClean="0"/>
            </a:br>
            <a:r>
              <a:rPr lang="ru-RU" sz="4000" b="1" dirty="0" err="1" smtClean="0"/>
              <a:t>колоїдний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розчин</a:t>
            </a:r>
            <a:r>
              <a:rPr lang="ru-RU" sz="4000" b="1" dirty="0" smtClean="0"/>
              <a:t>;</a:t>
            </a:r>
            <a:br>
              <a:rPr lang="ru-RU" sz="4000" b="1" dirty="0" smtClean="0"/>
            </a:br>
            <a:r>
              <a:rPr lang="ru-RU" sz="4000" b="1" dirty="0" smtClean="0"/>
              <a:t>2. </a:t>
            </a:r>
            <a:r>
              <a:rPr lang="ru-RU" sz="4000" b="1" dirty="0" err="1" smtClean="0"/>
              <a:t>гідроліз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кислотний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ферментативний</a:t>
            </a:r>
            <a:r>
              <a:rPr lang="ru-RU" sz="4000" b="1" dirty="0" smtClean="0"/>
              <a:t>);</a:t>
            </a:r>
            <a:br>
              <a:rPr lang="ru-RU" sz="4000" b="1" dirty="0" smtClean="0"/>
            </a:br>
            <a:r>
              <a:rPr lang="ru-RU" sz="4000" b="1" dirty="0" smtClean="0"/>
              <a:t>3. </a:t>
            </a:r>
            <a:r>
              <a:rPr lang="ru-RU" sz="4000" b="1" dirty="0" err="1" smtClean="0"/>
              <a:t>денатурація</a:t>
            </a:r>
            <a:r>
              <a:rPr lang="ru-RU" sz="4000" b="1" dirty="0" smtClean="0"/>
              <a:t> ( </a:t>
            </a:r>
            <a:r>
              <a:rPr lang="ru-RU" sz="4000" b="1" dirty="0" err="1" smtClean="0"/>
              <a:t>часткова</a:t>
            </a:r>
            <a:r>
              <a:rPr lang="ru-RU" sz="4000" b="1" dirty="0" smtClean="0"/>
              <a:t>, коли </a:t>
            </a:r>
            <a:r>
              <a:rPr lang="ru-RU" sz="4000" b="1" dirty="0" err="1" smtClean="0"/>
              <a:t>білки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ренатуруються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повна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денатурація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деструкція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білку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тоді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повністю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err="1" smtClean="0"/>
              <a:t>руйнується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білок</a:t>
            </a:r>
            <a:r>
              <a:rPr lang="ru-RU" sz="4000" b="1" dirty="0" smtClean="0"/>
              <a:t>.</a:t>
            </a:r>
            <a:br>
              <a:rPr lang="ru-RU" sz="4000" b="1" dirty="0" smtClean="0"/>
            </a:br>
            <a:r>
              <a:rPr lang="ru-RU" sz="4000" b="1" dirty="0" smtClean="0"/>
              <a:t>4. </a:t>
            </a:r>
            <a:r>
              <a:rPr lang="ru-RU" sz="4000" b="1" dirty="0" err="1" smtClean="0"/>
              <a:t>кольорові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реакції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білків</a:t>
            </a:r>
            <a:r>
              <a:rPr lang="ru-RU" sz="4000" b="1" dirty="0" smtClean="0"/>
              <a:t>: </a:t>
            </a:r>
            <a:br>
              <a:rPr lang="ru-RU" sz="4000" b="1" dirty="0" smtClean="0"/>
            </a:br>
            <a:r>
              <a:rPr lang="ru-RU" sz="4000" b="1" dirty="0" err="1" smtClean="0"/>
              <a:t>біуретова</a:t>
            </a:r>
            <a:r>
              <a:rPr lang="ru-RU" sz="4000" b="1" dirty="0"/>
              <a:t>,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ксантопротеїнова</a:t>
            </a:r>
            <a:r>
              <a:rPr lang="ru-RU" sz="4000" b="1" dirty="0" smtClean="0"/>
              <a:t>.</a:t>
            </a:r>
            <a:br>
              <a:rPr lang="ru-RU" sz="4000" b="1" dirty="0" smtClean="0"/>
            </a:br>
            <a:r>
              <a:rPr lang="ru-RU" sz="49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643688"/>
            <a:ext cx="1428750" cy="21431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Гурова </a:t>
            </a:r>
            <a:r>
              <a:rPr lang="uk-UA" dirty="0" err="1" smtClean="0"/>
              <a:t>вм</a:t>
            </a:r>
            <a:r>
              <a:rPr lang="en-US" dirty="0" smtClean="0"/>
              <a:t> </a:t>
            </a:r>
            <a:r>
              <a:rPr lang="en-US" dirty="0"/>
              <a:t>.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04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4968552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Рефлексія</a:t>
            </a:r>
            <a:b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Інструмент «Мапа тіла»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Щ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нового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хочете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взяти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з собою?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2)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змусило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задуматись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3) До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чого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хотілось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би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повертатись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4)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найбільше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сподобалось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найбільше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розважило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uk-UA" altLang="ru-RU" sz="6600" b="1" dirty="0" smtClean="0">
                <a:solidFill>
                  <a:srgbClr val="990033"/>
                </a:solidFill>
                <a:latin typeface="Monotype Corsiva" pitchFamily="66" charset="0"/>
              </a:rPr>
              <a:t>Домашнє завдання</a:t>
            </a:r>
            <a:endParaRPr lang="ru-RU" sz="6600" b="1" dirty="0" smtClean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4253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b="1" i="1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Обов´язкове: </a:t>
            </a:r>
          </a:p>
          <a:p>
            <a:pPr marL="514350" indent="-514350">
              <a:buAutoNum type="arabicPeriod"/>
              <a:defRPr/>
            </a:pPr>
            <a:r>
              <a:rPr lang="uk-UA" b="1" dirty="0" smtClean="0">
                <a:solidFill>
                  <a:srgbClr val="1A2DE0"/>
                </a:solidFill>
              </a:rPr>
              <a:t>П</a:t>
            </a:r>
            <a:r>
              <a:rPr lang="uk-UA" altLang="ru-RU" b="1" dirty="0" smtClean="0">
                <a:solidFill>
                  <a:srgbClr val="1A2DE0"/>
                </a:solidFill>
              </a:rPr>
              <a:t>ідручник </a:t>
            </a:r>
            <a:r>
              <a:rPr lang="uk-UA" altLang="ru-RU" b="1" dirty="0">
                <a:solidFill>
                  <a:srgbClr val="1A2DE0"/>
                </a:solidFill>
              </a:rPr>
              <a:t>Хімія 10 </a:t>
            </a:r>
            <a:r>
              <a:rPr lang="uk-UA" altLang="ru-RU" b="1" dirty="0" smtClean="0">
                <a:solidFill>
                  <a:srgbClr val="1A2DE0"/>
                </a:solidFill>
              </a:rPr>
              <a:t>клас</a:t>
            </a:r>
            <a:r>
              <a:rPr lang="ru-RU" altLang="ru-RU" b="1" dirty="0" smtClean="0">
                <a:solidFill>
                  <a:srgbClr val="1A2DE0"/>
                </a:solidFill>
              </a:rPr>
              <a:t> </a:t>
            </a:r>
            <a:r>
              <a:rPr lang="uk-UA" altLang="ru-RU" b="1" dirty="0" smtClean="0">
                <a:solidFill>
                  <a:srgbClr val="1A2DE0"/>
                </a:solidFill>
              </a:rPr>
              <a:t>О.В. Григорович </a:t>
            </a:r>
            <a:r>
              <a:rPr lang="uk-UA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 </a:t>
            </a:r>
          </a:p>
          <a:p>
            <a:pPr marL="0" indent="0">
              <a:buNone/>
              <a:defRPr/>
            </a:pPr>
            <a:r>
              <a:rPr lang="uk-UA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§31 (вивчити), § 30 (повторити). </a:t>
            </a:r>
            <a:endParaRPr lang="ru-RU" sz="2800" dirty="0" smtClean="0">
              <a:solidFill>
                <a:srgbClr val="1A2DE0"/>
              </a:solidFill>
              <a:latin typeface="Arial" pitchFamily="34" charset="0"/>
              <a:ea typeface="Times New Roman" pitchFamily="18" charset="0"/>
            </a:endParaRPr>
          </a:p>
          <a:p>
            <a:pPr marL="0" indent="0">
              <a:buNone/>
              <a:defRPr/>
            </a:pPr>
            <a:r>
              <a:rPr lang="uk-UA" altLang="ru-RU" b="1" dirty="0" smtClean="0">
                <a:solidFill>
                  <a:srgbClr val="1A2DE0"/>
                </a:solidFill>
              </a:rPr>
              <a:t>2. </a:t>
            </a:r>
            <a:r>
              <a:rPr lang="uk-UA" altLang="ru-RU" dirty="0" smtClean="0">
                <a:solidFill>
                  <a:srgbClr val="1A2DE0"/>
                </a:solidFill>
                <a:latin typeface="Arial" pitchFamily="34" charset="0"/>
              </a:rPr>
              <a:t>Виконати в</a:t>
            </a:r>
            <a:r>
              <a:rPr lang="uk-UA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прави </a:t>
            </a:r>
            <a:r>
              <a:rPr lang="uk-UA" altLang="ru-RU" b="1" dirty="0" smtClean="0">
                <a:solidFill>
                  <a:srgbClr val="1A2DE0"/>
                </a:solidFill>
              </a:rPr>
              <a:t>* </a:t>
            </a:r>
            <a:r>
              <a:rPr lang="uk-UA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№ 491-493 с190 (до 7б)</a:t>
            </a:r>
          </a:p>
          <a:p>
            <a:pPr marL="0" indent="0">
              <a:buNone/>
              <a:defRPr/>
            </a:pPr>
            <a:r>
              <a:rPr lang="uk-UA" altLang="ru-RU" b="1" dirty="0" smtClean="0">
                <a:solidFill>
                  <a:srgbClr val="1A2DE0"/>
                </a:solidFill>
              </a:rPr>
              <a:t>**</a:t>
            </a:r>
            <a:r>
              <a:rPr lang="uk-UA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 № 496 с190, № 479 с186 (до 10б)</a:t>
            </a:r>
            <a:endParaRPr lang="ru-RU" altLang="ru-RU" b="1" dirty="0" smtClean="0">
              <a:solidFill>
                <a:srgbClr val="1A2DE0"/>
              </a:solidFill>
            </a:endParaRPr>
          </a:p>
          <a:p>
            <a:pPr marL="0" lvl="0" indent="0">
              <a:buNone/>
              <a:defRPr/>
            </a:pPr>
            <a:r>
              <a:rPr lang="uk-UA" altLang="ru-RU" sz="2400" b="1" dirty="0" smtClean="0">
                <a:solidFill>
                  <a:srgbClr val="1A2DE0"/>
                </a:solidFill>
              </a:rPr>
              <a:t> </a:t>
            </a:r>
            <a:r>
              <a:rPr lang="uk-UA" sz="2400" b="1" i="1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За бажанням:</a:t>
            </a:r>
            <a:r>
              <a:rPr lang="uk-UA" sz="2400" i="1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1A2DE0"/>
                </a:solidFill>
                <a:latin typeface="Arial" pitchFamily="34" charset="0"/>
                <a:ea typeface="Times New Roman" pitchFamily="18" charset="0"/>
              </a:rPr>
              <a:t>Інформаційне повідомлення. Знайти в додатковій літературі 10–15 цікавих фактів з теми, що вивчається. </a:t>
            </a:r>
            <a:endParaRPr lang="uk-UA" sz="2400" dirty="0" smtClean="0">
              <a:solidFill>
                <a:srgbClr val="1A2DE0"/>
              </a:solidFill>
              <a:latin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altLang="ru-RU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WordArt 3"/>
          <p:cNvSpPr>
            <a:spLocks noChangeArrowheads="1" noChangeShapeType="1" noTextEdit="1"/>
          </p:cNvSpPr>
          <p:nvPr/>
        </p:nvSpPr>
        <p:spPr bwMode="auto">
          <a:xfrm>
            <a:off x="323850" y="836712"/>
            <a:ext cx="8569325" cy="4752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за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співпрацю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79080"/>
              </p:ext>
            </p:extLst>
          </p:nvPr>
        </p:nvGraphicFramePr>
        <p:xfrm>
          <a:off x="-1" y="285730"/>
          <a:ext cx="9144000" cy="63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1550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Морський хімічний бій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**</a:t>
                      </a:r>
                      <a:r>
                        <a:rPr lang="uk-UA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(відповідь)</a:t>
                      </a:r>
                      <a:endParaRPr lang="uk-UA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Б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uk-UA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Г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Д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26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   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СН</a:t>
                      </a:r>
                      <a:r>
                        <a:rPr lang="uk-UA" sz="1800" b="1" dirty="0" smtClean="0"/>
                        <a:t>3</a:t>
                      </a:r>
                      <a:r>
                        <a:rPr lang="en-US" sz="2400" b="1" dirty="0" smtClean="0"/>
                        <a:t>N</a:t>
                      </a:r>
                      <a:r>
                        <a:rPr lang="uk-UA" sz="2400" b="1" dirty="0" smtClean="0"/>
                        <a:t>Н</a:t>
                      </a:r>
                      <a:r>
                        <a:rPr lang="uk-UA" sz="18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CH</a:t>
                      </a:r>
                      <a:r>
                        <a:rPr lang="en-US" sz="1800" b="1" dirty="0" smtClean="0"/>
                        <a:t>3</a:t>
                      </a:r>
                      <a:r>
                        <a:rPr lang="en-US" sz="2400" b="1" dirty="0" smtClean="0"/>
                        <a:t>COOH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HSCH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           NH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17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NH</a:t>
                      </a:r>
                      <a:r>
                        <a:rPr lang="en-US" sz="18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NH</a:t>
                      </a:r>
                      <a:r>
                        <a:rPr lang="en-US" sz="2000" b="1" dirty="0" smtClean="0"/>
                        <a:t>4</a:t>
                      </a:r>
                      <a:r>
                        <a:rPr lang="uk-UA" sz="2400" b="1" dirty="0" smtClean="0"/>
                        <a:t>О</a:t>
                      </a:r>
                      <a:r>
                        <a:rPr lang="en-US" sz="2400" b="1" dirty="0" smtClean="0"/>
                        <a:t>H</a:t>
                      </a:r>
                      <a:endParaRPr lang="ru-RU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(CH</a:t>
                      </a:r>
                      <a:r>
                        <a:rPr lang="en-US" sz="1600" b="1" dirty="0" smtClean="0"/>
                        <a:t>3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en-US" sz="2000" b="1" dirty="0" smtClean="0"/>
                        <a:t>NH</a:t>
                      </a:r>
                      <a:endParaRPr lang="en-US" sz="20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826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</a:t>
                      </a:r>
                      <a:r>
                        <a:rPr lang="en-US" sz="1800" b="1" dirty="0" smtClean="0"/>
                        <a:t>2</a:t>
                      </a:r>
                      <a:r>
                        <a:rPr lang="en-US" sz="2000" b="1" dirty="0" smtClean="0"/>
                        <a:t>CH3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CHCOOH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      NH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826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NH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CH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COOH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HCN</a:t>
                      </a:r>
                      <a:endParaRPr lang="en-US" sz="2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826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  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</a:t>
                      </a:r>
                      <a:r>
                        <a:rPr lang="en-US" sz="2000" b="1" dirty="0" smtClean="0"/>
                        <a:t>2</a:t>
                      </a:r>
                      <a:r>
                        <a:rPr lang="en-US" sz="2400" b="1" dirty="0" smtClean="0"/>
                        <a:t>H</a:t>
                      </a:r>
                      <a:r>
                        <a:rPr lang="en-US" sz="2000" b="1" dirty="0" smtClean="0"/>
                        <a:t>5</a:t>
                      </a:r>
                      <a:r>
                        <a:rPr lang="en-US" sz="2400" b="1" dirty="0" smtClean="0"/>
                        <a:t>NO</a:t>
                      </a:r>
                      <a:r>
                        <a:rPr lang="en-US" sz="1800" b="1" dirty="0" smtClean="0"/>
                        <a:t>2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RCHCOOH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NH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(CH3)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CHCHCOOH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                 NH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8073256" y="199944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066" y="407194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822827" y="6035693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144694" y="592853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477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33CC"/>
                </a:solidFill>
              </a:rPr>
              <a:t>Гра «Так чи ні»</a:t>
            </a:r>
            <a:endParaRPr lang="ru-RU" altLang="ru-RU" b="1" dirty="0" smtClean="0">
              <a:solidFill>
                <a:srgbClr val="0033CC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3"/>
            <a:ext cx="9144000" cy="785818"/>
          </a:xfrm>
        </p:spPr>
        <p:txBody>
          <a:bodyPr/>
          <a:lstStyle/>
          <a:p>
            <a:pPr>
              <a:buNone/>
            </a:pPr>
            <a:r>
              <a:rPr lang="uk-UA" altLang="ru-RU" dirty="0" smtClean="0"/>
              <a:t>            </a:t>
            </a:r>
            <a:endParaRPr lang="ru-RU" altLang="ru-RU" dirty="0" smtClean="0"/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928662" y="2354263"/>
            <a:ext cx="6559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4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071546"/>
            <a:ext cx="807249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1.Амінокислоти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містять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групу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–NH</a:t>
            </a:r>
            <a:r>
              <a:rPr lang="ru-RU" sz="2800" baseline="-25000" dirty="0" smtClean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285992"/>
            <a:ext cx="8072494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2.Молекули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амінокислот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містять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три              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функціональні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групи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571876"/>
            <a:ext cx="75724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3.Амінооцтова кислота </a:t>
            </a:r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гліцин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) – 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найпростіша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  </a:t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uk-UA" sz="2800" dirty="0" err="1" smtClean="0">
                <a:solidFill>
                  <a:prstClr val="black"/>
                </a:solidFill>
                <a:ea typeface="+mj-ea"/>
                <a:cs typeface="+mj-cs"/>
              </a:rPr>
              <a:t>альфа-</a:t>
            </a:r>
            <a:r>
              <a:rPr lang="ru-RU" sz="2800" dirty="0" err="1" smtClean="0">
                <a:solidFill>
                  <a:prstClr val="black"/>
                </a:solidFill>
                <a:ea typeface="+mj-ea"/>
                <a:cs typeface="+mj-cs"/>
              </a:rPr>
              <a:t>амінокислота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929198"/>
            <a:ext cx="7643866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4.</a:t>
            </a:r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 Альфа-амінокислоти є мономерами </a:t>
            </a:r>
            <a:b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природного білка.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33CC"/>
                </a:solidFill>
              </a:rPr>
              <a:t>Гра «Так чи ні»</a:t>
            </a:r>
            <a:endParaRPr lang="ru-RU" altLang="ru-RU" b="1" dirty="0" smtClean="0">
              <a:solidFill>
                <a:srgbClr val="0033CC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pPr>
              <a:buNone/>
            </a:pPr>
            <a:r>
              <a:rPr lang="uk-UA" altLang="ru-RU" dirty="0" smtClean="0"/>
              <a:t>            </a:t>
            </a:r>
            <a:endParaRPr lang="ru-RU" altLang="ru-RU" dirty="0" smtClean="0"/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928662" y="2354263"/>
            <a:ext cx="6559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4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928670"/>
            <a:ext cx="80010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5.Амінокислоти </a:t>
            </a:r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утворюють біполярний  аніон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000240"/>
            <a:ext cx="8072494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6. Амінокислоти мають пептидні або амідні зв’язки.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928934"/>
            <a:ext cx="8001056" cy="107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7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Амінокислоти  – це низькомолекулярні сполуки, а білки – це високомолекулярні сполуки. 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214818"/>
            <a:ext cx="7643866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8. Білки не синтезуються органелами клітин.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5357826"/>
            <a:ext cx="7786742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prstClr val="black"/>
                </a:solidFill>
                <a:ea typeface="+mj-ea"/>
                <a:cs typeface="+mj-cs"/>
              </a:rPr>
              <a:t> 9. Рибосоми –  органели, що синтезують білок.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3438" y="785794"/>
            <a:ext cx="4071938" cy="159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60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00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990033"/>
                </a:solidFill>
              </a:rPr>
              <a:t>Що їх об</a:t>
            </a:r>
            <a:r>
              <a:rPr lang="en-US" dirty="0" smtClean="0">
                <a:solidFill>
                  <a:srgbClr val="990033"/>
                </a:solidFill>
              </a:rPr>
              <a:t>’</a:t>
            </a:r>
            <a:r>
              <a:rPr lang="uk-UA" dirty="0" smtClean="0">
                <a:solidFill>
                  <a:srgbClr val="990033"/>
                </a:solidFill>
              </a:rPr>
              <a:t>єднує?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3143248"/>
            <a:ext cx="4071966" cy="2357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4400" dirty="0" smtClean="0">
              <a:solidFill>
                <a:srgbClr val="FF00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785794"/>
            <a:ext cx="4035854" cy="2214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– СН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–N-CH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</a:rPr>
              <a:t>-</a:t>
            </a:r>
            <a:r>
              <a:rPr lang="uk-UA" sz="2800" b="1" dirty="0" smtClean="0">
                <a:solidFill>
                  <a:srgbClr val="C0504D">
                    <a:lumMod val="50000"/>
                  </a:srgbClr>
                </a:solidFill>
              </a:rPr>
              <a:t>С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</a:rPr>
              <a:t>OOH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214812" y="4000504"/>
            <a:ext cx="4929188" cy="23946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5400" dirty="0" smtClean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428750" y="5357826"/>
            <a:ext cx="4357696" cy="1383542"/>
          </a:xfrm>
          <a:prstGeom prst="triangle">
            <a:avLst>
              <a:gd name="adj" fmla="val 5063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-C-N-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1143770" y="2213760"/>
            <a:ext cx="285752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магнитный диск 4"/>
          <p:cNvSpPr/>
          <p:nvPr/>
        </p:nvSpPr>
        <p:spPr>
          <a:xfrm>
            <a:off x="5214942" y="2500306"/>
            <a:ext cx="3062634" cy="1265074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пепсин = молоко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643836" y="1570818"/>
            <a:ext cx="427834" cy="79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3214680" y="6143642"/>
            <a:ext cx="285752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152805" y="6134081"/>
            <a:ext cx="2666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214678" y="5715016"/>
            <a:ext cx="214314" cy="2857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71868" y="5572140"/>
            <a:ext cx="357190" cy="628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H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V="1">
            <a:off x="3643307" y="6143642"/>
            <a:ext cx="285752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1643042" y="857232"/>
            <a:ext cx="428628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85918" y="1357298"/>
            <a:ext cx="0" cy="38075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071670" y="2285992"/>
            <a:ext cx="35719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928662" y="2224078"/>
            <a:ext cx="107157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uk-UA" sz="4000" dirty="0" smtClean="0">
              <a:solidFill>
                <a:srgbClr val="FF00FF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2001026" y="2213760"/>
            <a:ext cx="427834" cy="79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E:\фотки\P104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7906">
            <a:off x="6042557" y="2599334"/>
            <a:ext cx="466071" cy="549591"/>
          </a:xfrm>
          <a:prstGeom prst="rect">
            <a:avLst/>
          </a:prstGeom>
          <a:noFill/>
        </p:spPr>
      </p:pic>
      <p:pic>
        <p:nvPicPr>
          <p:cNvPr id="62" name="Picture 3" descr="E:\анатомія9кл\P10408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56059">
            <a:off x="269291" y="3377526"/>
            <a:ext cx="1157435" cy="1978367"/>
          </a:xfrm>
          <a:prstGeom prst="rect">
            <a:avLst/>
          </a:prstGeom>
          <a:noFill/>
        </p:spPr>
      </p:pic>
      <p:pic>
        <p:nvPicPr>
          <p:cNvPr id="63" name="Picture 4" descr="E:\анатомія9кл\P104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0951">
            <a:off x="6058587" y="865609"/>
            <a:ext cx="930755" cy="1375159"/>
          </a:xfrm>
          <a:prstGeom prst="rect">
            <a:avLst/>
          </a:prstGeom>
          <a:noFill/>
        </p:spPr>
      </p:pic>
      <p:pic>
        <p:nvPicPr>
          <p:cNvPr id="64" name="Picture 5" descr="E:\анатомія9кл\P1040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857232"/>
            <a:ext cx="928694" cy="1428760"/>
          </a:xfrm>
          <a:prstGeom prst="rect">
            <a:avLst/>
          </a:prstGeom>
          <a:noFill/>
        </p:spPr>
      </p:pic>
      <p:pic>
        <p:nvPicPr>
          <p:cNvPr id="65" name="Picture 2" descr="C:\Documents and Settings\Sea\Рабочий стол\гурова фото\P10402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1435">
            <a:off x="7694622" y="856586"/>
            <a:ext cx="918302" cy="1442923"/>
          </a:xfrm>
          <a:prstGeom prst="rect">
            <a:avLst/>
          </a:prstGeom>
          <a:noFill/>
        </p:spPr>
      </p:pic>
      <p:pic>
        <p:nvPicPr>
          <p:cNvPr id="67" name="Picture 4" descr="http://innovativefood.ru/wp-content/uploads/2012/03/denaturatsia-belko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-1143" r="13037" b="1143"/>
          <a:stretch/>
        </p:blipFill>
        <p:spPr bwMode="auto">
          <a:xfrm rot="738428">
            <a:off x="7385226" y="4312962"/>
            <a:ext cx="1105732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Файл:Main protein structure levels u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43" y="6143644"/>
            <a:ext cx="524484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E:\Фото для мами\Віка Мама\IMG_20180113_1035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143380"/>
            <a:ext cx="1357322" cy="2071702"/>
          </a:xfrm>
          <a:prstGeom prst="rect">
            <a:avLst/>
          </a:prstGeom>
          <a:noFill/>
        </p:spPr>
      </p:pic>
      <p:pic>
        <p:nvPicPr>
          <p:cNvPr id="72" name="Picture 2" descr="http://shkola.ua/web/uploads/book/43/images/7fYgLSP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003">
            <a:off x="4905854" y="4335712"/>
            <a:ext cx="1166392" cy="16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2571744"/>
            <a:ext cx="495271" cy="6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 descr="ribosome_structure_30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785382">
            <a:off x="2688920" y="3488588"/>
            <a:ext cx="1366171" cy="1822441"/>
          </a:xfrm>
          <a:prstGeom prst="rect">
            <a:avLst/>
          </a:prstGeom>
        </p:spPr>
      </p:pic>
      <p:pic>
        <p:nvPicPr>
          <p:cNvPr id="75" name="Picture 2" descr="http://school.xvatit.com/images/d/db/4-11-1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172">
            <a:off x="1209996" y="3261258"/>
            <a:ext cx="1523991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1354516" cy="140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05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1174</TotalTime>
  <Words>886</Words>
  <Application>Microsoft Office PowerPoint</Application>
  <PresentationFormat>Экран (4:3)</PresentationFormat>
  <Paragraphs>311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71" baseType="lpstr">
      <vt:lpstr>MS PGothic</vt:lpstr>
      <vt:lpstr>MS PGothic</vt:lpstr>
      <vt:lpstr>Arial</vt:lpstr>
      <vt:lpstr>Bookman Old Style</vt:lpstr>
      <vt:lpstr>Calibri</vt:lpstr>
      <vt:lpstr>Constantia</vt:lpstr>
      <vt:lpstr>HGP明朝E</vt:lpstr>
      <vt:lpstr>Impact</vt:lpstr>
      <vt:lpstr>Monotype Corsiva</vt:lpstr>
      <vt:lpstr>Times New Roman</vt:lpstr>
      <vt:lpstr>Wingdings</vt:lpstr>
      <vt:lpstr>Wingdings 2</vt:lpstr>
      <vt:lpstr>Тема1</vt:lpstr>
      <vt:lpstr>Поток</vt:lpstr>
      <vt:lpstr>Тема: Білки як високомолекулярні сполуки. Хімічні властивості білків</vt:lpstr>
      <vt:lpstr>Чи любите ви грати в ігри?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«Так чи ні»</vt:lpstr>
      <vt:lpstr>Гра «Так чи ні»</vt:lpstr>
      <vt:lpstr>  Що їх об’єднує?   </vt:lpstr>
      <vt:lpstr>Тема уроку:  «Білки як високомолекулярні сполуки. Хімічні властивості білків». </vt:lpstr>
      <vt:lpstr>   Епіграфи: «Життя є спосіб існування білкових тіл»                                 Ф. Енгельс. </vt:lpstr>
      <vt:lpstr> Мета уроку: </vt:lpstr>
      <vt:lpstr> План діяльності </vt:lpstr>
      <vt:lpstr>Які інші назви білків ви знаєте? Що таке білок? </vt:lpstr>
      <vt:lpstr>     Різноманітні назви білків:  - білки або протеїни (від грецького “protos” – перший (первісний);                   - поліпептиди (поліаміди)  - високомолекулярні сполуки;  - гетерополімери; - протеїди;  - макромолекулярні сполуки; - повноцінні та неповноцінні білки;  - біополімери. Білок – це вища форма розвитку органічних речовин, оскільки містить різні функціональні групи та має різні властивості.       </vt:lpstr>
      <vt:lpstr>     Білок – це вища форма розвитку органічних речовин, оскільки містить різні функціональні групи та має різноманітні властивості. Білки – це макромолекулярні природні сполуки (біополімери), структурну основу яких становлять поліпептидні ланцюги, що складаються із 20 α-амінокислот.         </vt:lpstr>
      <vt:lpstr>Як ви думаєте:  «Чи однакова кількість білків у різних органах людини?»</vt:lpstr>
      <vt:lpstr>            Кількість білків неоднакова у різних тканинах та органах людини: - селезінка, кров, легені – більше 80%; - м’язи – до 80 %; - нирки – 72%;  - шкіра – 63%; - печінка – 51%; - мозок – 45%; - і навіть жирова тканина, а також кістки та зуби містять – від 14% до 28%. В організмі людини є понад 5млн білків.                 </vt:lpstr>
      <vt:lpstr>Яку будову  мають білкові молекули?</vt:lpstr>
      <vt:lpstr>               Будова білкової молекули:  1. мономери - α-амінокислоти;  2. пептидні (або амідні) зв’язки; 3. І, ІІ, ІІІ, ІV – просторові структури; 4. прості білки (протеїни) складаються лише із залишків α-амінокислот, що містять такі ХЕ: С, Н, О, N, S, P; та складні білки (протеїди) складаються із залишків α-амінокислот та небілкового компоненту, тому містять крім перелічених ХЕ й метали: Fe; Mg; Сu; Zn                         </vt:lpstr>
      <vt:lpstr>Первинна структура — послідовність амінокислотних залишків у пептидному ланцюжку. Саме первинна структура найбільшою мірою визначає властивості сформованого білка і є індивідуальною для кожного організму.  </vt:lpstr>
      <vt:lpstr>Які функції  виконують білки у живих організмах?</vt:lpstr>
      <vt:lpstr>  Функції білків у організмі людини:   - будівельна (структурна); - регуляторна; - каталітична;  - захисна; - запасна;  - рухова (або скорочувальна); - транспортна; - сигнальна;  - енергетична; - специфічна;  - водозв’язувальна; - жирозв’язувальна;  -піноутворювальна та інші.    </vt:lpstr>
      <vt:lpstr>Правила з БЖД      </vt:lpstr>
      <vt:lpstr> Лабораторні досліди якісних реакцій білків</vt:lpstr>
      <vt:lpstr>Оформлення результатів</vt:lpstr>
      <vt:lpstr>      Висновки лабораторної роботи:  Білки мають пептидні зв’язки, наявність яких можна спостерігати під час біуретової реакції.  Використовують цю реакцію для визначення білків у продуктах харчування.  Якісна реакція на білок. Денатурація білку.   Ксантопротеїнова реакція  - Руйнування просторової структури білка, при цьому втрачається його біологічна активність. Цю реакцію застосовують для виявлення бензольних                 (ароматичних) амінокислот у складі білка. Якісна реакція на білок. Денатурація білку. Дія спирту на білок (подібно і t; і конц. луги, кислоти, важкі Ме тощо) Оскільки, білкові молекули з’єднуються у довгі ланцюги, ланцюги — у спіралі, спіралі — у глобули. Коли на якомусь етапі ці з’єднання руйнуються, білки втрачають свою біологічну активність. Етанол руйнує білкову сполуку. Будь-яка концентрація спирту приводить до денатурації білка. Увага! Спирт – шкодить вашому здоров’ю.     </vt:lpstr>
      <vt:lpstr>ЗАВДАННЯ:</vt:lpstr>
      <vt:lpstr>Сигнальне тестування</vt:lpstr>
      <vt:lpstr> Тести:  1. Укажіть групу сполук, до яких належать білки:  А) Мономери;   Б) Природні полімери;  В) Амінокислоти. Г) Синтетичні полімери, яких                 не існує в природі.   </vt:lpstr>
      <vt:lpstr>  2. Молекули білків складаються із залишків: А) Спиртів;                                                                                                                                                                                       Б) Карбонових кислот; В) α-амінокислот;   Г) β- амінокислот.    </vt:lpstr>
      <vt:lpstr>   3. У побудові білкових молекул беруть участь              α- амінокислоти: А) 2;    Б) 20;      В) Безліч;  Г) 3.    </vt:lpstr>
      <vt:lpstr>      4. Позначте правильне визначення первинної структури білка: А) Певне чергування карбоксильної та аміногрупи; Б) Послідовність, у якій залишки α-амінокислот сполучені у ланцюг; В) Глобула;   Г) Спіралеподібна конфігурація.       </vt:lpstr>
      <vt:lpstr>   5. Для білків характерні властивості: А) Денатурація;              Б) Гідроліз;   В) Кольорові реакції;     Г) Все вище назване.     </vt:lpstr>
      <vt:lpstr>   6. Повна денатурація – це:  А) Оборотний процес зсідання білків;  Б) Втрата природних властивостей білка  при його розчиненні у   воді;  В) Розщеплення полімерної білкової молекули на амінокислоти;  Г) Руйнування всіх структур білка, в тому числі первинної, що   призводить до неможливості ренатурації білка.    </vt:lpstr>
      <vt:lpstr>      7. Гідроліз – це: А) Розщеплення полімерної білкової молекули на амінокислоти під дією кислот або ферментів; Б) Процес розчинення білків у воді; В) Розщеплення білків під дією мікроорганізмів до Н2S, NH3 , тощо; Г) Процес зсідання білків.      </vt:lpstr>
      <vt:lpstr>    8. Характерна ознака кольорової реакції білка з Cu (ОН)2 (NaOH  і  CuSО4):  А) Утворення червоного осаду;  Б) Утворення розчину фіолетового забарвлення;  В) Утворення розчину жовтого кольору;  Г) Поява запаху.      </vt:lpstr>
      <vt:lpstr>   9. Характерна ознака кольорової реакції білка з концентрованою нітратною кислотою:  А) Поява запаху;  Б) Утворення розчину  синього кольору;  В) Утворення осаду червоного кольору;  Г) Утворення забарвлення жовтого кольору.       </vt:lpstr>
      <vt:lpstr>Хімічне  доміно </vt:lpstr>
      <vt:lpstr>Презентация PowerPoint</vt:lpstr>
      <vt:lpstr>       Креативна вправа.                  Ви директор науково - дослідницької хімічної лабораторії вам прийшли на вирішення важливіші питання існування білку та життя. Тож, вирішіть ці нагальні питання.        </vt:lpstr>
      <vt:lpstr>- Чому із зварених яєць ніколи не з’явиться  жовтенький пухнастик - курча?   - Чому лікарі рекомендують «збивати» температуру у хворого, якщо вона перевищує 38 градусів?  - Чому відбувається зменшення ваги  свіжого м’яса чи риби після теплової обробки?  - Чому свіжі плями крові не можна відпирати на одязі в гарячій воді?  - Чому хворі на алкоголізм не мають апетиту? Натомість в них часто розвивається виразка, гастрит.  - Чому, коли ввести в кров людині яєчний білок, вона гине, а коли з’їдає його – ні? </vt:lpstr>
      <vt:lpstr>Гра «Хімічні пазли»</vt:lpstr>
      <vt:lpstr>Cклади пазли, напиши або поясни реакцію, дію, поняття.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Наскільки різноманітні білки, настільки складне, загадкове і багатолике життя. </vt:lpstr>
      <vt:lpstr>Зробімо висновки</vt:lpstr>
      <vt:lpstr>   Властивості білків :   1. розчинність білків у воді (краще глобулярні, ніж фібрілярні) –  колоїдний розчин; 2. гідроліз (кислотний та ферментативний); 3. денатурація ( часткова, коли білки ренатуруються та повна денатурація або деструкція білку і тоді повністю  руйнується білок. 4. кольорові реакції білків:  біуретова, ксантопротеїнова.     </vt:lpstr>
      <vt:lpstr>Рефлексія Інструмент «Мапа тіла» 1) Що нового хочете взяти з собою? 2) Що змусило задуматись?  3) До чого не хотілось би повертатись? 4) Що найбільше сподобалось? Чи Що найбільше розважило?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Миргородська ЗОШ І-ІІІ ступенів №7</dc:title>
  <dc:creator>natasha bil</dc:creator>
  <cp:lastModifiedBy>admin</cp:lastModifiedBy>
  <cp:revision>206</cp:revision>
  <dcterms:created xsi:type="dcterms:W3CDTF">2016-10-08T13:14:18Z</dcterms:created>
  <dcterms:modified xsi:type="dcterms:W3CDTF">2020-04-02T14:07:08Z</dcterms:modified>
</cp:coreProperties>
</file>