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2"/>
  </p:notesMasterIdLst>
  <p:sldIdLst>
    <p:sldId id="460" r:id="rId2"/>
    <p:sldId id="504" r:id="rId3"/>
    <p:sldId id="599" r:id="rId4"/>
    <p:sldId id="600" r:id="rId5"/>
    <p:sldId id="601" r:id="rId6"/>
    <p:sldId id="645" r:id="rId7"/>
    <p:sldId id="646" r:id="rId8"/>
    <p:sldId id="578" r:id="rId9"/>
    <p:sldId id="604" r:id="rId10"/>
    <p:sldId id="605" r:id="rId11"/>
    <p:sldId id="607" r:id="rId12"/>
    <p:sldId id="608" r:id="rId13"/>
    <p:sldId id="609" r:id="rId14"/>
    <p:sldId id="579" r:id="rId15"/>
    <p:sldId id="651" r:id="rId16"/>
    <p:sldId id="581" r:id="rId17"/>
    <p:sldId id="652" r:id="rId18"/>
    <p:sldId id="593" r:id="rId19"/>
    <p:sldId id="653" r:id="rId20"/>
    <p:sldId id="650" r:id="rId21"/>
  </p:sldIdLst>
  <p:sldSz cx="14400213" cy="8099425"/>
  <p:notesSz cx="6858000" cy="9144000"/>
  <p:defaultTextStyle>
    <a:defPPr>
      <a:defRPr lang="nl-NL"/>
    </a:defPPr>
    <a:lvl1pPr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39750" indent="-82550"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79500" indent="-165100"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619250" indent="-247650"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159000" indent="-330200" algn="l" defTabSz="1079500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7568"/>
    <a:srgbClr val="8CC739"/>
    <a:srgbClr val="227447"/>
    <a:srgbClr val="FF9E00"/>
    <a:srgbClr val="6C992B"/>
    <a:srgbClr val="719F2D"/>
    <a:srgbClr val="79AA30"/>
    <a:srgbClr val="F442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Помірний стиль 4 –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-588" y="-84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797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797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D6FD06-F3D5-4744-BD73-20E794522ED1}" type="datetimeFigureOut">
              <a:rPr lang="uk-UA"/>
              <a:pPr>
                <a:defRPr/>
              </a:pPr>
              <a:t>10.04.2023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/>
              <a:t>Редагувати стиль зразка тексту</a:t>
            </a:r>
          </a:p>
          <a:p>
            <a:pPr lvl="1"/>
            <a:r>
              <a:rPr lang="uk-UA" noProof="0"/>
              <a:t>Другий рівень</a:t>
            </a:r>
          </a:p>
          <a:p>
            <a:pPr lvl="2"/>
            <a:r>
              <a:rPr lang="uk-UA" noProof="0"/>
              <a:t>Третій рівень</a:t>
            </a:r>
          </a:p>
          <a:p>
            <a:pPr lvl="3"/>
            <a:r>
              <a:rPr lang="uk-UA" noProof="0"/>
              <a:t>Четвертий рівень</a:t>
            </a:r>
          </a:p>
          <a:p>
            <a:pPr lvl="4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797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7972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E62B48-1079-4EAE-84F0-64999B859876}" type="slidenum">
              <a:rPr lang="uk-UA"/>
              <a:pPr>
                <a:defRPr/>
              </a:pPr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551763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10012" y="6318334"/>
            <a:ext cx="13590201" cy="28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565" tIns="64282" rIns="128565" bIns="64282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600009" y="5731969"/>
            <a:ext cx="13320197" cy="1443648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0009" y="4589674"/>
            <a:ext cx="13320197" cy="1079923"/>
          </a:xfrm>
        </p:spPr>
        <p:txBody>
          <a:bodyPr anchor="b"/>
          <a:lstStyle>
            <a:lvl1pPr marL="0" indent="0" algn="l">
              <a:buNone/>
              <a:defRPr sz="3400">
                <a:solidFill>
                  <a:schemeClr val="tx2">
                    <a:shade val="75000"/>
                  </a:schemeClr>
                </a:solidFill>
              </a:defRPr>
            </a:lvl1pPr>
            <a:lvl2pPr marL="642823" indent="0" algn="ctr">
              <a:buNone/>
            </a:lvl2pPr>
            <a:lvl3pPr marL="1285646" indent="0" algn="ctr">
              <a:buNone/>
            </a:lvl3pPr>
            <a:lvl4pPr marL="1928470" indent="0" algn="ctr">
              <a:buNone/>
            </a:lvl4pPr>
            <a:lvl5pPr marL="2571293" indent="0" algn="ctr">
              <a:buNone/>
            </a:lvl5pPr>
            <a:lvl6pPr marL="3214116" indent="0" algn="ctr">
              <a:buNone/>
            </a:lvl6pPr>
            <a:lvl7pPr marL="3856939" indent="0" algn="ctr">
              <a:buNone/>
            </a:lvl7pPr>
            <a:lvl8pPr marL="4499762" indent="0" algn="ctr">
              <a:buNone/>
            </a:lvl8pPr>
            <a:lvl9pPr marL="5142586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CBD3F-D16C-4B30-8371-94C336B01AF5}" type="datetimeFigureOut">
              <a:rPr lang="en-US" smtClean="0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960192" y="7645857"/>
            <a:ext cx="1195218" cy="291579"/>
          </a:xfrm>
        </p:spPr>
        <p:txBody>
          <a:bodyPr/>
          <a:lstStyle/>
          <a:p>
            <a:pPr>
              <a:defRPr/>
            </a:pPr>
            <a:fld id="{49259974-9C2B-422F-8847-C046CC57837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CBD3F-D16C-4B30-8371-94C336B01AF5}" type="datetimeFigureOut">
              <a:rPr lang="en-US" smtClean="0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59974-9C2B-422F-8847-C046CC57837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800160" y="648706"/>
            <a:ext cx="2880043" cy="691075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20010" y="648706"/>
            <a:ext cx="9840146" cy="6910759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CBD3F-D16C-4B30-8371-94C336B01AF5}" type="datetimeFigureOut">
              <a:rPr lang="en-US" smtClean="0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59974-9C2B-422F-8847-C046CC57837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CBD3F-D16C-4B30-8371-94C336B01AF5}" type="datetimeFigureOut">
              <a:rPr lang="en-US" smtClean="0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5640084" y="89994"/>
            <a:ext cx="4560067" cy="34122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2960192" y="7645857"/>
            <a:ext cx="1195218" cy="291579"/>
          </a:xfrm>
        </p:spPr>
        <p:txBody>
          <a:bodyPr/>
          <a:lstStyle/>
          <a:p>
            <a:pPr>
              <a:defRPr/>
            </a:pPr>
            <a:fld id="{49259974-9C2B-422F-8847-C046CC57837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10012" y="4068494"/>
            <a:ext cx="13590201" cy="28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565" tIns="64282" rIns="128565" bIns="64282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00009" y="1979859"/>
            <a:ext cx="13320197" cy="1439898"/>
          </a:xfrm>
        </p:spPr>
        <p:txBody>
          <a:bodyPr anchor="b"/>
          <a:lstStyle>
            <a:lvl1pPr marL="0" indent="0" algn="r">
              <a:buNone/>
              <a:defRPr sz="28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CBD3F-D16C-4B30-8371-94C336B01AF5}" type="datetimeFigureOut">
              <a:rPr lang="en-US" smtClean="0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59974-9C2B-422F-8847-C046CC57837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4217" y="3480563"/>
            <a:ext cx="13680202" cy="139930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75207" y="539962"/>
            <a:ext cx="13680202" cy="993529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80007" y="1889866"/>
            <a:ext cx="6600098" cy="557960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7320108" y="1889866"/>
            <a:ext cx="6840101" cy="557960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CBD3F-D16C-4B30-8371-94C336B01AF5}" type="datetimeFigureOut">
              <a:rPr lang="en-US" smtClean="0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59974-9C2B-422F-8847-C046CC57837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80007" y="6389546"/>
            <a:ext cx="13560201" cy="1042426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43225" y="787444"/>
            <a:ext cx="6756881" cy="755571"/>
          </a:xfrm>
        </p:spPr>
        <p:txBody>
          <a:bodyPr anchor="ctr"/>
          <a:lstStyle>
            <a:lvl1pPr marL="0" indent="0">
              <a:buNone/>
              <a:defRPr sz="25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7315109" y="787444"/>
            <a:ext cx="6759535" cy="755571"/>
          </a:xfrm>
        </p:spPr>
        <p:txBody>
          <a:bodyPr anchor="ctr"/>
          <a:lstStyle>
            <a:lvl1pPr marL="0" indent="0">
              <a:buNone/>
              <a:defRPr sz="25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3225" y="1554265"/>
            <a:ext cx="6756881" cy="465529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7320943" y="1554265"/>
            <a:ext cx="6753700" cy="4655295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CBD3F-D16C-4B30-8371-94C336B01AF5}" type="datetimeFigureOut">
              <a:rPr lang="en-US" smtClean="0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2960192" y="7649457"/>
            <a:ext cx="1200018" cy="291579"/>
          </a:xfrm>
        </p:spPr>
        <p:txBody>
          <a:bodyPr/>
          <a:lstStyle/>
          <a:p>
            <a:pPr>
              <a:defRPr/>
            </a:pPr>
            <a:fld id="{49259974-9C2B-422F-8847-C046CC57837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10012" y="7109496"/>
            <a:ext cx="13590201" cy="28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565" tIns="64282" rIns="128565" bIns="64282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75207" y="539962"/>
            <a:ext cx="13680202" cy="993529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CBD3F-D16C-4B30-8371-94C336B01AF5}" type="datetimeFigureOut">
              <a:rPr lang="en-US" smtClean="0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59974-9C2B-422F-8847-C046CC57837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CBD3F-D16C-4B30-8371-94C336B01AF5}" type="datetimeFigureOut">
              <a:rPr lang="en-US" smtClean="0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59974-9C2B-422F-8847-C046CC57837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10012" y="6907916"/>
            <a:ext cx="13590201" cy="28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565" tIns="64282" rIns="128565" bIns="64282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720011" y="6479540"/>
            <a:ext cx="13320197" cy="614956"/>
          </a:xfrm>
        </p:spPr>
        <p:txBody>
          <a:bodyPr anchor="ctr"/>
          <a:lstStyle>
            <a:lvl1pPr algn="l">
              <a:buNone/>
              <a:defRPr sz="2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720011" y="719949"/>
            <a:ext cx="4737571" cy="5669598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5630083" y="719949"/>
            <a:ext cx="8410124" cy="566959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CBD3F-D16C-4B30-8371-94C336B01AF5}" type="datetimeFigureOut">
              <a:rPr lang="en-US" smtClean="0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59974-9C2B-422F-8847-C046CC57837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5520082" y="728256"/>
            <a:ext cx="7920117" cy="4319693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ACBD3F-D16C-4B30-8371-94C336B01AF5}" type="datetimeFigureOut">
              <a:rPr lang="en-US" smtClean="0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59974-9C2B-422F-8847-C046CC57837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600009" y="5897723"/>
            <a:ext cx="9240137" cy="616832"/>
          </a:xfrm>
        </p:spPr>
        <p:txBody>
          <a:bodyPr anchor="ctr"/>
          <a:lstStyle>
            <a:lvl1pPr algn="l">
              <a:buNone/>
              <a:defRPr sz="2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600009" y="6534833"/>
            <a:ext cx="9240137" cy="907436"/>
          </a:xfrm>
        </p:spPr>
        <p:txBody>
          <a:bodyPr lIns="154278" tIns="0"/>
          <a:lstStyle>
            <a:lvl1pPr marL="0" indent="0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10012" y="1241131"/>
            <a:ext cx="13590201" cy="28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565" tIns="64282" rIns="128565" bIns="64282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80007" y="1835495"/>
            <a:ext cx="13680202" cy="5345246"/>
          </a:xfrm>
          <a:prstGeom prst="rect">
            <a:avLst/>
          </a:prstGeom>
        </p:spPr>
        <p:txBody>
          <a:bodyPr vert="horz" lIns="128565" tIns="64282" rIns="128565" bIns="64282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10200151" y="89994"/>
            <a:ext cx="3960059" cy="341226"/>
          </a:xfrm>
          <a:prstGeom prst="rect">
            <a:avLst/>
          </a:prstGeom>
        </p:spPr>
        <p:txBody>
          <a:bodyPr vert="horz" lIns="128565" tIns="64282" rIns="128565" bIns="64282"/>
          <a:lstStyle>
            <a:lvl1pPr algn="l" eaLnBrk="1" latinLnBrk="0" hangingPunct="1">
              <a:defRPr kumimoji="0" sz="1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BACBD3F-D16C-4B30-8371-94C336B01AF5}" type="datetimeFigureOut">
              <a:rPr lang="en-US" smtClean="0"/>
              <a:pPr>
                <a:defRPr/>
              </a:pPr>
              <a:t>4/10/2023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920073" y="89994"/>
            <a:ext cx="5280078" cy="341226"/>
          </a:xfrm>
          <a:prstGeom prst="rect">
            <a:avLst/>
          </a:prstGeom>
        </p:spPr>
        <p:txBody>
          <a:bodyPr vert="horz" lIns="128565" tIns="64282" rIns="128565" bIns="64282"/>
          <a:lstStyle>
            <a:lvl1pPr algn="r" eaLnBrk="1" latinLnBrk="0" hangingPunct="1">
              <a:defRPr kumimoji="0" sz="1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2960192" y="7649457"/>
            <a:ext cx="1200018" cy="288730"/>
          </a:xfrm>
          <a:prstGeom prst="rect">
            <a:avLst/>
          </a:prstGeom>
        </p:spPr>
        <p:txBody>
          <a:bodyPr vert="horz" lIns="128565" tIns="64282" rIns="128565" bIns="64282"/>
          <a:lstStyle>
            <a:lvl1pPr algn="r" eaLnBrk="1" latinLnBrk="0" hangingPunct="1">
              <a:defRPr kumimoji="0" sz="17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9259974-9C2B-422F-8847-C046CC57837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80007" y="539962"/>
            <a:ext cx="13680202" cy="989930"/>
          </a:xfrm>
          <a:prstGeom prst="rect">
            <a:avLst/>
          </a:prstGeom>
        </p:spPr>
        <p:txBody>
          <a:bodyPr vert="horz" lIns="128565" tIns="64282" rIns="128565" bIns="64282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10012" y="1241131"/>
            <a:ext cx="13590201" cy="28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565" tIns="64282" rIns="128565" bIns="64282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10012" y="1249502"/>
            <a:ext cx="13590201" cy="281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565" tIns="64282" rIns="128565" bIns="64282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latinLnBrk="0" hangingPunct="1">
        <a:spcBef>
          <a:spcPct val="0"/>
        </a:spcBef>
        <a:buNone/>
        <a:defRPr kumimoji="0" sz="51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482117" indent="-48211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4500" kern="1200">
          <a:solidFill>
            <a:schemeClr val="tx2"/>
          </a:solidFill>
          <a:latin typeface="+mn-lt"/>
          <a:ea typeface="+mn-ea"/>
          <a:cs typeface="+mn-cs"/>
        </a:defRPr>
      </a:lvl1pPr>
      <a:lvl2pPr marL="1044588" indent="-40176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3900" kern="1200">
          <a:solidFill>
            <a:schemeClr val="tx2"/>
          </a:solidFill>
          <a:latin typeface="+mn-lt"/>
          <a:ea typeface="+mn-ea"/>
          <a:cs typeface="+mn-cs"/>
        </a:defRPr>
      </a:lvl2pPr>
      <a:lvl3pPr marL="1607058" indent="-32141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3400" kern="1200">
          <a:solidFill>
            <a:schemeClr val="tx2"/>
          </a:solidFill>
          <a:latin typeface="+mn-lt"/>
          <a:ea typeface="+mn-ea"/>
          <a:cs typeface="+mn-cs"/>
        </a:defRPr>
      </a:lvl3pPr>
      <a:lvl4pPr marL="2249881" indent="-32141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892704" indent="-32141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5pPr>
      <a:lvl6pPr marL="3535528" indent="-32141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500" kern="1200">
          <a:solidFill>
            <a:schemeClr val="tx2"/>
          </a:solidFill>
          <a:latin typeface="+mn-lt"/>
          <a:ea typeface="+mn-ea"/>
          <a:cs typeface="+mn-cs"/>
        </a:defRPr>
      </a:lvl6pPr>
      <a:lvl7pPr marL="4178351" indent="-32141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7pPr>
      <a:lvl8pPr marL="4821174" indent="-32141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463997" indent="-32141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28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56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84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71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141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569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99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425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/>
          <p:nvPr/>
        </p:nvSpPr>
        <p:spPr>
          <a:xfrm>
            <a:off x="-127000" y="5891213"/>
            <a:ext cx="5218113" cy="172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126"/>
          </a:p>
        </p:txBody>
      </p:sp>
      <p:sp>
        <p:nvSpPr>
          <p:cNvPr id="2" name="TextBox 1"/>
          <p:cNvSpPr txBox="1"/>
          <p:nvPr/>
        </p:nvSpPr>
        <p:spPr>
          <a:xfrm>
            <a:off x="0" y="1631950"/>
            <a:ext cx="14400213" cy="512127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126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2913" y="3194050"/>
            <a:ext cx="60960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5400" dirty="0" err="1">
                <a:solidFill>
                  <a:schemeClr val="accent2">
                    <a:lumMod val="75000"/>
                  </a:schemeClr>
                </a:solidFill>
              </a:rPr>
              <a:t>Механічна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2">
                    <a:lumMod val="75000"/>
                  </a:schemeClr>
                </a:solidFill>
              </a:rPr>
              <a:t>енергія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5400" dirty="0" err="1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5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400" dirty="0" err="1">
                <a:solidFill>
                  <a:schemeClr val="accent2">
                    <a:lumMod val="75000"/>
                  </a:schemeClr>
                </a:solidFill>
              </a:rPr>
              <a:t>види</a:t>
            </a:r>
            <a:endParaRPr lang="uk-UA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442913" y="227013"/>
            <a:ext cx="8475662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990" tIns="71995" rIns="143990" bIns="71995" anchor="ctr"/>
          <a:lstStyle/>
          <a:p>
            <a:pPr defTabSz="457200"/>
            <a:endParaRPr lang="uk-UA" sz="4700" b="1">
              <a:solidFill>
                <a:srgbClr val="0070C0"/>
              </a:solidFill>
              <a:latin typeface="Segoe UI Semilight"/>
              <a:ea typeface="Segoe UI Semilight"/>
              <a:cs typeface="Segoe UI Semiligh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63" y="2163763"/>
            <a:ext cx="7216775" cy="4059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3113" y="397351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3113" y="397351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3113" y="3973513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utton Color - Down"/>
          <p:cNvSpPr/>
          <p:nvPr/>
        </p:nvSpPr>
        <p:spPr>
          <a:xfrm>
            <a:off x="9763125" y="6896100"/>
            <a:ext cx="3821113" cy="960438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h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висота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2759075"/>
            <a:ext cx="4702175" cy="523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2708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Потенціальна енергія</a:t>
            </a:r>
          </a:p>
        </p:txBody>
      </p:sp>
      <p:grpSp>
        <p:nvGrpSpPr>
          <p:cNvPr id="72710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2723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2724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2711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2719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2720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17170" y="2774297"/>
            <a:ext cx="7796816" cy="111513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2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17170" y="4048137"/>
            <a:ext cx="4258726" cy="1115139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3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65617" y="4048136"/>
            <a:ext cx="2648369" cy="1115139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4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277037" y="5321975"/>
            <a:ext cx="6070746" cy="1264164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5" name="Button Color - Down"/>
          <p:cNvSpPr/>
          <p:nvPr/>
        </p:nvSpPr>
        <p:spPr>
          <a:xfrm>
            <a:off x="2197100" y="6896100"/>
            <a:ext cx="3314700" cy="960438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m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маса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7" name="Button Color - Down"/>
          <p:cNvSpPr/>
          <p:nvPr/>
        </p:nvSpPr>
        <p:spPr>
          <a:xfrm>
            <a:off x="5699125" y="6896100"/>
            <a:ext cx="3890963" cy="960438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g</a:t>
            </a:r>
            <a:r>
              <a:rPr lang="en-US" sz="4400" b="1" i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=</a:t>
            </a:r>
            <a:r>
              <a:rPr 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9,8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Н</a:t>
            </a:r>
            <a:r>
              <a:rPr 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/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кг</a:t>
            </a:r>
            <a:r>
              <a:rPr 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" name="Button Color - Down"/>
          <p:cNvSpPr/>
          <p:nvPr/>
        </p:nvSpPr>
        <p:spPr>
          <a:xfrm>
            <a:off x="496888" y="1131888"/>
            <a:ext cx="13435012" cy="142716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Потенціальна енергія тіла, </a:t>
            </a:r>
          </a:p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піднятого над поверхнею Землі</a:t>
            </a:r>
            <a:endParaRPr lang="nl-NL" sz="44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" grpId="0"/>
      <p:bldP spid="35" grpId="0" animBg="1"/>
      <p:bldP spid="37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http://www.elit.ua/redactor_img/5514a74707c4c2d3e2e9745db4b08e5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0" y="2747963"/>
            <a:ext cx="3865563" cy="515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" name="Button Color - Down"/>
          <p:cNvSpPr/>
          <p:nvPr/>
        </p:nvSpPr>
        <p:spPr>
          <a:xfrm>
            <a:off x="7075488" y="6997700"/>
            <a:ext cx="5694362" cy="96202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x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видовження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373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Потенціальна енергія</a:t>
            </a:r>
          </a:p>
        </p:txBody>
      </p:sp>
      <p:grpSp>
        <p:nvGrpSpPr>
          <p:cNvPr id="73734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3743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3744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3735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3739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3740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87390" y="2747929"/>
            <a:ext cx="6070746" cy="30217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5" name="Button Color - Down"/>
          <p:cNvSpPr/>
          <p:nvPr/>
        </p:nvSpPr>
        <p:spPr>
          <a:xfrm>
            <a:off x="7075488" y="5902325"/>
            <a:ext cx="5694362" cy="96202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k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жорсткість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0" name="Button Color - Down"/>
          <p:cNvSpPr/>
          <p:nvPr/>
        </p:nvSpPr>
        <p:spPr>
          <a:xfrm>
            <a:off x="496888" y="1131888"/>
            <a:ext cx="13435012" cy="1427162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Потенціальна енергія </a:t>
            </a:r>
          </a:p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пружно деформованого тіла</a:t>
            </a:r>
            <a:endParaRPr lang="nl-NL" sz="44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" grpId="0"/>
      <p:bldP spid="35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/>
          <p:cNvSpPr/>
          <p:nvPr/>
        </p:nvSpPr>
        <p:spPr>
          <a:xfrm>
            <a:off x="120650" y="1101725"/>
            <a:ext cx="14093825" cy="13541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Кінетична енергія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це енергія, яка зумовлена рухом тіла.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475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Кінетична енергія</a:t>
            </a:r>
          </a:p>
        </p:txBody>
      </p:sp>
      <p:grpSp>
        <p:nvGrpSpPr>
          <p:cNvPr id="74757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4769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4770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758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4765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4766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13897" y="2747929"/>
            <a:ext cx="6070746" cy="30217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30" name="Button Color - Down"/>
          <p:cNvSpPr/>
          <p:nvPr/>
        </p:nvSpPr>
        <p:spPr>
          <a:xfrm>
            <a:off x="7702550" y="6997700"/>
            <a:ext cx="5694363" cy="96202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v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швидкість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31" name="Button Color - Down"/>
          <p:cNvSpPr/>
          <p:nvPr/>
        </p:nvSpPr>
        <p:spPr>
          <a:xfrm>
            <a:off x="7702550" y="5902325"/>
            <a:ext cx="5694363" cy="96202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en-US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m</a:t>
            </a:r>
            <a:r>
              <a:rPr lang="uk-UA" sz="4400" b="1" i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uk-UA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маса 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pic>
        <p:nvPicPr>
          <p:cNvPr id="32" name="Рисунок 31" descr="http://www.jaguar.ua/images/doc/d/b/db08e37-f-type-scottish-car-of-the-year-awards--1-_1366xauto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913" y="2660650"/>
            <a:ext cx="3614737" cy="2408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 descr="http://vkurse.ua/i/2007-08/internet-na-bortu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4875" y="4376738"/>
            <a:ext cx="3767138" cy="2359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Рисунок 33" descr="http://ortcom.kz/media/upload/1/2015/12/24/cdbd18ad1ed930bfdcb8e1e2d5d6950b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87763" y="5484813"/>
            <a:ext cx="3557587" cy="254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/>
          <p:cNvSpPr/>
          <p:nvPr/>
        </p:nvSpPr>
        <p:spPr>
          <a:xfrm>
            <a:off x="120650" y="1101725"/>
            <a:ext cx="6975475" cy="43862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Суму кінетичної і потенціальної енергій тіла називають</a:t>
            </a:r>
          </a:p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повною механічною енергією тіла.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577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Кінетична енергія</a:t>
            </a:r>
          </a:p>
        </p:txBody>
      </p:sp>
      <p:grpSp>
        <p:nvGrpSpPr>
          <p:cNvPr id="75781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5789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5790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5782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5785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5786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9673" y="5995869"/>
            <a:ext cx="8912734" cy="18271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  <p:pic>
        <p:nvPicPr>
          <p:cNvPr id="33" name="Рисунок 32" descr="http://vkurse.ua/i/2007-08/internet-na-bortu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0900" y="1101725"/>
            <a:ext cx="7081838" cy="44338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680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482600" y="1579563"/>
            <a:ext cx="6519863" cy="491172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algn="ctr" defTabSz="914400">
              <a:buFontTx/>
              <a:buAutoNum type="arabicPeriod"/>
              <a:defRPr/>
            </a:pP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Обчисліть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кінетичну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енергію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кулі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масою</a:t>
            </a:r>
            <a:r>
              <a:rPr lang="ru-RU" sz="44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9 г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, яка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летить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зі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швидкістю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</a:p>
          <a:p>
            <a:pPr marL="742950" indent="-742950" algn="ctr" defTabSz="914400">
              <a:defRPr/>
            </a:pPr>
            <a:r>
              <a:rPr lang="ru-RU" sz="44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700 м/с.</a:t>
            </a:r>
          </a:p>
        </p:txBody>
      </p:sp>
      <p:grpSp>
        <p:nvGrpSpPr>
          <p:cNvPr id="76805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6812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6813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6806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6808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6809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6" name="Picture 2" descr="http://bm.img.com.ua/nxs/img/prikol/images/large/6/3/87836_1015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23125" y="2101850"/>
            <a:ext cx="6708775" cy="4011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7" name="TextBox 16"/>
          <p:cNvSpPr txBox="1"/>
          <p:nvPr/>
        </p:nvSpPr>
        <p:spPr>
          <a:xfrm>
            <a:off x="1600200" y="6888480"/>
            <a:ext cx="11551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Перевір себе: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на наступному слайді</a:t>
            </a:r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" y="579120"/>
            <a:ext cx="6446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829800" y="3154680"/>
            <a:ext cx="553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445" y="479742"/>
            <a:ext cx="13745473" cy="485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782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482600" y="1306513"/>
            <a:ext cx="6519863" cy="51720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2. На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якій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висоті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тіло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масою</a:t>
            </a:r>
            <a:r>
              <a:rPr lang="ru-RU" sz="44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200 г </a:t>
            </a:r>
            <a:r>
              <a:rPr lang="ru-RU" sz="4400" b="1" dirty="0" err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має</a:t>
            </a:r>
            <a:r>
              <a:rPr lang="ru-RU" sz="4400" b="1" dirty="0">
                <a:solidFill>
                  <a:schemeClr val="bg1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потенціальну</a:t>
            </a:r>
            <a:r>
              <a:rPr lang="ru-RU" sz="44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енергію</a:t>
            </a:r>
            <a:r>
              <a:rPr lang="ru-RU" sz="4400" b="1" dirty="0">
                <a:solidFill>
                  <a:srgbClr val="FFFF00"/>
                </a:solidFill>
                <a:latin typeface="Verdana" pitchFamily="34" charset="0"/>
                <a:cs typeface="Arial" charset="0"/>
              </a:rPr>
              <a:t> 8 Дж?</a:t>
            </a:r>
          </a:p>
        </p:txBody>
      </p:sp>
      <p:grpSp>
        <p:nvGrpSpPr>
          <p:cNvPr id="77829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7836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7837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830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7832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78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Рисунок 1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5988" y="1425575"/>
            <a:ext cx="4700587" cy="5235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203960" y="6775986"/>
            <a:ext cx="1150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Перевір себе: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на наступному слайді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997" y="801688"/>
            <a:ext cx="13488219" cy="488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88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Розв’язування задач</a:t>
            </a:r>
          </a:p>
        </p:txBody>
      </p:sp>
      <p:sp>
        <p:nvSpPr>
          <p:cNvPr id="18" name="Button Color - Down"/>
          <p:cNvSpPr/>
          <p:nvPr/>
        </p:nvSpPr>
        <p:spPr>
          <a:xfrm>
            <a:off x="482600" y="1306513"/>
            <a:ext cx="6519863" cy="51720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uk-UA" sz="4400" dirty="0" smtClean="0"/>
              <a:t>Обчисліть потенціальну енергію пружини жорсткістю </a:t>
            </a:r>
            <a:r>
              <a:rPr lang="uk-UA" sz="4400" dirty="0" smtClean="0">
                <a:solidFill>
                  <a:srgbClr val="FFFF00"/>
                </a:solidFill>
              </a:rPr>
              <a:t>40 Н/м</a:t>
            </a:r>
            <a:r>
              <a:rPr lang="uk-UA" sz="4400" dirty="0" smtClean="0"/>
              <a:t>, деформація якої становить </a:t>
            </a:r>
            <a:r>
              <a:rPr lang="uk-UA" sz="4400" dirty="0" smtClean="0">
                <a:solidFill>
                  <a:srgbClr val="FFFF00"/>
                </a:solidFill>
              </a:rPr>
              <a:t>4 см.</a:t>
            </a:r>
            <a:endParaRPr lang="ru-RU" sz="4400" dirty="0">
              <a:solidFill>
                <a:srgbClr val="FFFF00"/>
              </a:solidFill>
            </a:endParaRPr>
          </a:p>
        </p:txBody>
      </p:sp>
      <p:grpSp>
        <p:nvGrpSpPr>
          <p:cNvPr id="78853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8860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886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8854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8856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8857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90" name="Picture 2" descr="http://wertudin.edurm.ru/7%20klass/lesson/image/06g-i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13534" y="1563371"/>
            <a:ext cx="2626882" cy="4700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7" name="TextBox 16"/>
          <p:cNvSpPr txBox="1"/>
          <p:nvPr/>
        </p:nvSpPr>
        <p:spPr>
          <a:xfrm>
            <a:off x="1082040" y="6797041"/>
            <a:ext cx="11384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Перевір себе: </a:t>
            </a:r>
            <a:r>
              <a:rPr lang="uk-UA" dirty="0" err="1" smtClean="0"/>
              <a:t>розв</a:t>
            </a:r>
            <a:r>
              <a:rPr lang="en-US" dirty="0" smtClean="0"/>
              <a:t>’</a:t>
            </a:r>
            <a:r>
              <a:rPr lang="uk-UA" dirty="0" err="1" smtClean="0"/>
              <a:t>язок</a:t>
            </a:r>
            <a:r>
              <a:rPr lang="uk-UA" dirty="0" smtClean="0"/>
              <a:t> на наступному слайді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284" y="653098"/>
            <a:ext cx="13000447" cy="469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0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3501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3502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03238" y="1209675"/>
            <a:ext cx="13436600" cy="67151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Слово </a:t>
            </a: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«енергія»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ми зустрічаємо в: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3492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3497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349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/>
          <p:nvPr/>
        </p:nvSpPr>
        <p:spPr>
          <a:xfrm>
            <a:off x="1038225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Телевізійних репортажах</a:t>
            </a:r>
          </a:p>
        </p:txBody>
      </p:sp>
      <p:sp>
        <p:nvSpPr>
          <p:cNvPr id="31" name="Button Color - Down"/>
          <p:cNvSpPr/>
          <p:nvPr/>
        </p:nvSpPr>
        <p:spPr>
          <a:xfrm>
            <a:off x="7516813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Шпальтах </a:t>
            </a:r>
          </a:p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газет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r="2386"/>
          <a:stretch/>
        </p:blipFill>
        <p:spPr>
          <a:xfrm>
            <a:off x="819150" y="2008188"/>
            <a:ext cx="6340475" cy="4287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1410" y="2197100"/>
            <a:ext cx="3008630" cy="36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1280509"/>
          </a:xfrm>
        </p:spPr>
        <p:txBody>
          <a:bodyPr/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Домашнє завдання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027" y="3065353"/>
            <a:ext cx="10800160" cy="195548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Опрацювати§32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32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(3-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534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6451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Проблемне питання</a:t>
            </a:r>
          </a:p>
        </p:txBody>
      </p:sp>
      <p:grpSp>
        <p:nvGrpSpPr>
          <p:cNvPr id="64516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4527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4528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03238" y="1209675"/>
            <a:ext cx="13436600" cy="67151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Говоримо: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4518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4523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4524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/>
          <p:nvPr/>
        </p:nvSpPr>
        <p:spPr>
          <a:xfrm>
            <a:off x="1038225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Енергійна людина</a:t>
            </a:r>
          </a:p>
        </p:txBody>
      </p:sp>
      <p:sp>
        <p:nvSpPr>
          <p:cNvPr id="31" name="Button Color - Down"/>
          <p:cNvSpPr/>
          <p:nvPr/>
        </p:nvSpPr>
        <p:spPr>
          <a:xfrm>
            <a:off x="7516813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Енергія землетрусу</a:t>
            </a:r>
          </a:p>
        </p:txBody>
      </p:sp>
      <p:pic>
        <p:nvPicPr>
          <p:cNvPr id="2050" name="Picture 2" descr="http://molomo.com.ua/img/bec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238" y="1998663"/>
            <a:ext cx="6359525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52" name="Picture 4" descr="http://www.ednist.info/media/images/23937/raw/ced0dfcd8cadf3ec5562e733a05af5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2825" y="1998663"/>
            <a:ext cx="6577013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18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6553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Проблемне питання</a:t>
            </a:r>
          </a:p>
        </p:txBody>
      </p:sp>
      <p:grpSp>
        <p:nvGrpSpPr>
          <p:cNvPr id="65540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5551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5552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03238" y="1209675"/>
            <a:ext cx="13436600" cy="671513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Говоримо:</a:t>
            </a:r>
            <a:endParaRPr lang="nl-NL" sz="4400" b="1">
              <a:solidFill>
                <a:schemeClr val="bg1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5542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5547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554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Button Color - Down"/>
          <p:cNvSpPr/>
          <p:nvPr/>
        </p:nvSpPr>
        <p:spPr>
          <a:xfrm>
            <a:off x="1038225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Енергія урагану</a:t>
            </a:r>
          </a:p>
        </p:txBody>
      </p:sp>
      <p:sp>
        <p:nvSpPr>
          <p:cNvPr id="31" name="Button Color - Down"/>
          <p:cNvSpPr/>
          <p:nvPr/>
        </p:nvSpPr>
        <p:spPr>
          <a:xfrm>
            <a:off x="7516813" y="6467475"/>
            <a:ext cx="5937250" cy="147637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50825" algn="ctr">
              <a:lnSpc>
                <a:spcPct val="115000"/>
              </a:lnSpc>
              <a:defRPr/>
            </a:pPr>
            <a:r>
              <a:rPr lang="uk-UA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Елетроенергія</a:t>
            </a:r>
          </a:p>
        </p:txBody>
      </p:sp>
      <p:pic>
        <p:nvPicPr>
          <p:cNvPr id="3074" name="Picture 2" descr="http://ridna.ua/wp-content/uploads/2015/08/1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1750" y="2144713"/>
            <a:ext cx="6288088" cy="4176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76" name="Picture 4" descr="http://tampereclub.ru/uploads/posts/2013-05/1369231555_urag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238" y="2144713"/>
            <a:ext cx="6688137" cy="4179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  <p:bldP spid="1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6656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Проблемне питання</a:t>
            </a:r>
          </a:p>
        </p:txBody>
      </p:sp>
      <p:grpSp>
        <p:nvGrpSpPr>
          <p:cNvPr id="66564" name="Групувати 3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66572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657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Button Color - Down"/>
          <p:cNvSpPr/>
          <p:nvPr/>
        </p:nvSpPr>
        <p:spPr>
          <a:xfrm>
            <a:off x="503238" y="1209675"/>
            <a:ext cx="13436600" cy="12207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Що ж таке енергія з точки зору фізики?</a:t>
            </a:r>
            <a:endParaRPr lang="nl-NL" sz="4400" b="1">
              <a:solidFill>
                <a:srgbClr val="FFFF00"/>
              </a:solidFill>
              <a:latin typeface="Verdana" pitchFamily="34" charset="0"/>
              <a:cs typeface="Arial" charset="0"/>
            </a:endParaRPr>
          </a:p>
        </p:txBody>
      </p:sp>
      <p:grpSp>
        <p:nvGrpSpPr>
          <p:cNvPr id="66566" name="Групувати 1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66568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66569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 descr="http://savenergy.info/uploads/2013/alternativnye-istochniki-energ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8950" y="2697163"/>
            <a:ext cx="8388350" cy="5102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2867" y="182531"/>
            <a:ext cx="10800160" cy="1265269"/>
          </a:xfrm>
        </p:spPr>
        <p:txBody>
          <a:bodyPr/>
          <a:lstStyle/>
          <a:p>
            <a:r>
              <a:rPr lang="uk-UA" dirty="0" smtClean="0"/>
              <a:t>Види енергії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6535" y="1432560"/>
            <a:ext cx="6147975" cy="624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64597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6960" y="789590"/>
            <a:ext cx="9387840" cy="6815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9744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pectechzone.com/wp-content/uploads/2014/05/traktor-Kejs-Case-2.jpg"/>
          <p:cNvPicPr>
            <a:picLocks noChangeAspect="1" noChangeArrowheads="1"/>
          </p:cNvPicPr>
          <p:nvPr/>
        </p:nvPicPr>
        <p:blipFill rotWithShape="1">
          <a:blip r:embed="rId2"/>
          <a:srcRect b="11021"/>
          <a:stretch/>
        </p:blipFill>
        <p:spPr bwMode="auto">
          <a:xfrm>
            <a:off x="6910388" y="4000500"/>
            <a:ext cx="6691312" cy="3970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19" name="Button Color - Down"/>
          <p:cNvSpPr/>
          <p:nvPr/>
        </p:nvSpPr>
        <p:spPr>
          <a:xfrm>
            <a:off x="482600" y="1312863"/>
            <a:ext cx="5370513" cy="58166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Енергія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 — це фізична величина, яка характеризує здатність тіла (системи тіл) виконувати роботу.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0660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Енергія</a:t>
            </a:r>
          </a:p>
        </p:txBody>
      </p:sp>
      <p:grpSp>
        <p:nvGrpSpPr>
          <p:cNvPr id="70662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0669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0670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663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0665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0666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Button Color - Down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49385" y="1104783"/>
            <a:ext cx="5212891" cy="273391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107972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126">
                <a:noFill/>
                <a:latin typeface="+mn-lt"/>
                <a:cs typeface="+mn-cs"/>
              </a:rPr>
              <a:t> 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utton Color - Down"/>
          <p:cNvSpPr/>
          <p:nvPr/>
        </p:nvSpPr>
        <p:spPr>
          <a:xfrm>
            <a:off x="120650" y="1101725"/>
            <a:ext cx="14093825" cy="15144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Потенціальна енергія</a:t>
            </a:r>
            <a:r>
              <a:rPr lang="en-US" sz="4400" b="1">
                <a:solidFill>
                  <a:srgbClr val="FFFF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— </a:t>
            </a:r>
            <a:r>
              <a:rPr lang="ru-RU" sz="4400" b="1">
                <a:solidFill>
                  <a:schemeClr val="bg1"/>
                </a:solidFill>
                <a:latin typeface="Verdana" pitchFamily="34" charset="0"/>
                <a:cs typeface="Arial" charset="0"/>
              </a:rPr>
              <a:t>це енергія, зумовлена взаємодією тіл або частин тіла.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60338" y="-38100"/>
            <a:ext cx="14722476" cy="9810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1079727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2511">
              <a:solidFill>
                <a:prstClr val="white"/>
              </a:solidFill>
            </a:endParaRPr>
          </a:p>
        </p:txBody>
      </p:sp>
      <p:pic>
        <p:nvPicPr>
          <p:cNvPr id="7168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13" y="96838"/>
            <a:ext cx="630237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68400" y="-38100"/>
            <a:ext cx="127635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kern="0" dirty="0">
                <a:solidFill>
                  <a:prstClr val="white"/>
                </a:solidFill>
                <a:latin typeface="+mn-lt"/>
                <a:cs typeface="+mn-cs"/>
              </a:rPr>
              <a:t>Потенціальна енергія</a:t>
            </a:r>
          </a:p>
        </p:txBody>
      </p:sp>
      <p:grpSp>
        <p:nvGrpSpPr>
          <p:cNvPr id="71685" name="Групувати 19"/>
          <p:cNvGrpSpPr>
            <a:grpSpLocks/>
          </p:cNvGrpSpPr>
          <p:nvPr/>
        </p:nvGrpSpPr>
        <p:grpSpPr bwMode="auto">
          <a:xfrm>
            <a:off x="22225" y="7126288"/>
            <a:ext cx="963613" cy="963612"/>
            <a:chOff x="2781125" y="6672160"/>
            <a:chExt cx="1101146" cy="1101146"/>
          </a:xfrm>
        </p:grpSpPr>
        <p:grpSp>
          <p:nvGrpSpPr>
            <p:cNvPr id="71693" name="Action Button - Hover"/>
            <p:cNvGrpSpPr>
              <a:grpSpLocks/>
            </p:cNvGrpSpPr>
            <p:nvPr/>
          </p:nvGrpSpPr>
          <p:grpSpPr bwMode="auto"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3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29996" y="5455119"/>
                <a:ext cx="1557428" cy="1557432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1694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893361" y="6808958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686" name="Групувати 24"/>
          <p:cNvGrpSpPr>
            <a:grpSpLocks/>
          </p:cNvGrpSpPr>
          <p:nvPr/>
        </p:nvGrpSpPr>
        <p:grpSpPr bwMode="auto">
          <a:xfrm>
            <a:off x="13454063" y="7145338"/>
            <a:ext cx="928687" cy="927100"/>
            <a:chOff x="6448951" y="6769763"/>
            <a:chExt cx="1101146" cy="1101146"/>
          </a:xfrm>
        </p:grpSpPr>
        <p:grpSp>
          <p:nvGrpSpPr>
            <p:cNvPr id="71689" name="Action Button - Hover"/>
            <p:cNvGrpSpPr>
              <a:grpSpLocks/>
            </p:cNvGrpSpPr>
            <p:nvPr/>
          </p:nvGrpSpPr>
          <p:grpSpPr bwMode="auto"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8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18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Actionbutton - Hover"/>
              <p:cNvSpPr/>
              <p:nvPr/>
            </p:nvSpPr>
            <p:spPr>
              <a:xfrm>
                <a:off x="9029509" y="5454902"/>
                <a:ext cx="1558402" cy="155786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511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71690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03116" y="6921825"/>
              <a:ext cx="827550" cy="8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" name="Рисунок 37"/>
          <p:cNvPicPr/>
          <p:nvPr/>
        </p:nvPicPr>
        <p:blipFill>
          <a:blip r:embed="rId4"/>
          <a:stretch>
            <a:fillRect/>
          </a:stretch>
        </p:blipFill>
        <p:spPr>
          <a:xfrm>
            <a:off x="1038225" y="3219450"/>
            <a:ext cx="6361113" cy="438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/>
          <p:cNvPicPr/>
          <p:nvPr/>
        </p:nvPicPr>
        <p:blipFill>
          <a:blip r:embed="rId5"/>
          <a:stretch>
            <a:fillRect/>
          </a:stretch>
        </p:blipFill>
        <p:spPr>
          <a:xfrm>
            <a:off x="8932863" y="3219450"/>
            <a:ext cx="3838575" cy="4389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4511</TotalTime>
  <Words>233</Words>
  <Application>Microsoft Office PowerPoint</Application>
  <PresentationFormat>Произвольный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Види енергії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Домашнє завдання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User</cp:lastModifiedBy>
  <cp:revision>464</cp:revision>
  <dcterms:created xsi:type="dcterms:W3CDTF">2015-01-15T13:10:55Z</dcterms:created>
  <dcterms:modified xsi:type="dcterms:W3CDTF">2023-04-10T17:21:37Z</dcterms:modified>
</cp:coreProperties>
</file>