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tags/tag15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tags/tag18.xml" ContentType="application/vnd.openxmlformats-officedocument.presentationml.tags+xml"/>
  <Override PartName="/ppt/notesSlides/notesSlide22.xml" ContentType="application/vnd.openxmlformats-officedocument.presentationml.notesSlide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1"/>
  </p:sldMasterIdLst>
  <p:notesMasterIdLst>
    <p:notesMasterId r:id="rId37"/>
  </p:notesMasterIdLst>
  <p:sldIdLst>
    <p:sldId id="266" r:id="rId2"/>
    <p:sldId id="267" r:id="rId3"/>
    <p:sldId id="268" r:id="rId4"/>
    <p:sldId id="269" r:id="rId5"/>
    <p:sldId id="270" r:id="rId6"/>
    <p:sldId id="272" r:id="rId7"/>
    <p:sldId id="271" r:id="rId8"/>
    <p:sldId id="273" r:id="rId9"/>
    <p:sldId id="274" r:id="rId10"/>
    <p:sldId id="278" r:id="rId11"/>
    <p:sldId id="279" r:id="rId12"/>
    <p:sldId id="280" r:id="rId13"/>
    <p:sldId id="281" r:id="rId14"/>
    <p:sldId id="284" r:id="rId15"/>
    <p:sldId id="285" r:id="rId16"/>
    <p:sldId id="286" r:id="rId17"/>
    <p:sldId id="287" r:id="rId18"/>
    <p:sldId id="288" r:id="rId19"/>
    <p:sldId id="290" r:id="rId20"/>
    <p:sldId id="289" r:id="rId21"/>
    <p:sldId id="282" r:id="rId22"/>
    <p:sldId id="276" r:id="rId23"/>
    <p:sldId id="277" r:id="rId24"/>
    <p:sldId id="283" r:id="rId25"/>
    <p:sldId id="256" r:id="rId26"/>
    <p:sldId id="275" r:id="rId27"/>
    <p:sldId id="257" r:id="rId28"/>
    <p:sldId id="259" r:id="rId29"/>
    <p:sldId id="258" r:id="rId30"/>
    <p:sldId id="260" r:id="rId31"/>
    <p:sldId id="263" r:id="rId32"/>
    <p:sldId id="261" r:id="rId33"/>
    <p:sldId id="262" r:id="rId34"/>
    <p:sldId id="264" r:id="rId35"/>
    <p:sldId id="265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5100"/>
  </p:normalViewPr>
  <p:slideViewPr>
    <p:cSldViewPr snapToGrid="0" snapToObjects="1">
      <p:cViewPr>
        <p:scale>
          <a:sx n="81" d="100"/>
          <a:sy n="81" d="100"/>
        </p:scale>
        <p:origin x="756" y="48"/>
      </p:cViewPr>
      <p:guideLst/>
    </p:cSldViewPr>
  </p:slideViewPr>
  <p:outlineViewPr>
    <p:cViewPr>
      <p:scale>
        <a:sx n="30" d="100"/>
        <a:sy n="3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0FC67-28EA-5340-B2D8-287EB6CFB80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000FB-4580-084A-809B-0D94FD4036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730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857548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644084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981427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768417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203023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4219859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599287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529144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351140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8463487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096917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4095915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454724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9191196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6238773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3867967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000FB-4580-084A-809B-0D94FD40364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8583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547277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000FB-4580-084A-809B-0D94FD40364F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4174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000FB-4580-084A-809B-0D94FD40364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6830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000FB-4580-084A-809B-0D94FD40364F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81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000FB-4580-084A-809B-0D94FD40364F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259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92281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897698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027422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332803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4122471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766915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35647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57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46025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49851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82536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22047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17055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0943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26949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09386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818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42530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68672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342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58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05901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88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DovwtRffOM0" TargetMode="External"/><Relationship Id="rId4" Type="http://schemas.openxmlformats.org/officeDocument/2006/relationships/hyperlink" Target="https://www.youtube.com/watch?v=DovwtRffOM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ПОВТОРІМО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536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981200"/>
            <a:ext cx="9144000" cy="48768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uk-UA" altLang="uk-UA" sz="2800" b="1"/>
              <a:t>   </a:t>
            </a:r>
            <a:r>
              <a:rPr lang="uk-UA" altLang="uk-UA" sz="2800" b="1">
                <a:solidFill>
                  <a:srgbClr val="66FF33"/>
                </a:solidFill>
              </a:rPr>
              <a:t>Неозначена форма дієслова(інфінітив).</a:t>
            </a:r>
            <a:r>
              <a:rPr lang="uk-UA" altLang="uk-UA" sz="2800"/>
              <a:t> Це така незмінювана форма дієслова, яка, називаючи дію або стан, не вказує на час, особу, рід, число, відповідає на питання </a:t>
            </a:r>
            <a:r>
              <a:rPr lang="uk-UA" altLang="uk-UA" sz="2800">
                <a:solidFill>
                  <a:srgbClr val="FF0000"/>
                </a:solidFill>
              </a:rPr>
              <a:t>що</a:t>
            </a:r>
            <a:r>
              <a:rPr lang="uk-UA" altLang="uk-UA" sz="2800"/>
              <a:t> </a:t>
            </a:r>
            <a:r>
              <a:rPr lang="uk-UA" altLang="uk-UA" sz="2800">
                <a:solidFill>
                  <a:srgbClr val="FF0000"/>
                </a:solidFill>
              </a:rPr>
              <a:t>робити? що зробити?</a:t>
            </a:r>
            <a:r>
              <a:rPr lang="uk-UA" altLang="uk-UA" sz="2800"/>
              <a:t> , має інфінітивний суфікс –ти (-ть). Інфінітиву властиві такі граматичні ознаки, як перехідність (будувати) і неперехідність (іти), вид (доконаний або недоконаний -писати, написати). У реченні інфінітив може виступати у функції будь-якого члена речення: </a:t>
            </a:r>
            <a:r>
              <a:rPr lang="uk-UA" altLang="uk-UA" sz="2800" i="1">
                <a:solidFill>
                  <a:schemeClr val="hlink"/>
                </a:solidFill>
              </a:rPr>
              <a:t>Жити - Вітчизні служити. </a:t>
            </a:r>
          </a:p>
          <a:p>
            <a:pPr>
              <a:buFontTx/>
              <a:buNone/>
            </a:pPr>
            <a:r>
              <a:rPr lang="uk-UA" altLang="uk-UA" sz="2800" i="1">
                <a:solidFill>
                  <a:schemeClr val="hlink"/>
                </a:solidFill>
              </a:rPr>
              <a:t>                           Бажання вчитись все зростало.</a:t>
            </a:r>
            <a:endParaRPr lang="ru-RU" altLang="uk-UA" sz="2800" i="1">
              <a:solidFill>
                <a:schemeClr val="hlink"/>
              </a:solidFill>
            </a:endParaRPr>
          </a:p>
        </p:txBody>
      </p:sp>
      <p:sp>
        <p:nvSpPr>
          <p:cNvPr id="28676" name="WordArt 4"/>
          <p:cNvSpPr>
            <a:spLocks noChangeArrowheads="1" noChangeShapeType="1" noTextEdit="1"/>
          </p:cNvSpPr>
          <p:nvPr/>
        </p:nvSpPr>
        <p:spPr bwMode="auto">
          <a:xfrm>
            <a:off x="1828800" y="228600"/>
            <a:ext cx="8534400" cy="762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Д і є с л і в н і     ф о р м и</a:t>
            </a:r>
            <a:endParaRPr lang="uk-UA" sz="3600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8677" name="WordArt 5"/>
          <p:cNvSpPr>
            <a:spLocks noChangeArrowheads="1" noChangeShapeType="1" noTextEdit="1"/>
          </p:cNvSpPr>
          <p:nvPr/>
        </p:nvSpPr>
        <p:spPr bwMode="auto">
          <a:xfrm>
            <a:off x="1524000" y="1295400"/>
            <a:ext cx="8991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Морфологічні особливості дієслова виявляються в тому, що воно має 5 основних форм.</a:t>
            </a:r>
            <a:endParaRPr lang="uk-UA" sz="2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8679" name="WordArt 7" descr="Белый мрамор"/>
          <p:cNvSpPr>
            <a:spLocks noChangeArrowheads="1" noChangeShapeType="1" noTextEdit="1"/>
          </p:cNvSpPr>
          <p:nvPr/>
        </p:nvSpPr>
        <p:spPr bwMode="auto">
          <a:xfrm>
            <a:off x="1676401" y="1828801"/>
            <a:ext cx="5048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uk-UA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433731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28600"/>
            <a:ext cx="8229600" cy="6248400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sz="2400" b="1"/>
              <a:t>     </a:t>
            </a:r>
            <a:r>
              <a:rPr lang="uk-UA" altLang="uk-UA" b="1" smtClean="0">
                <a:solidFill>
                  <a:srgbClr val="66FF33"/>
                </a:solidFill>
              </a:rPr>
              <a:t>Особові форми</a:t>
            </a:r>
            <a:r>
              <a:rPr lang="uk-UA" altLang="uk-UA" smtClean="0">
                <a:solidFill>
                  <a:srgbClr val="66FF33"/>
                </a:solidFill>
              </a:rPr>
              <a:t>.</a:t>
            </a:r>
            <a:r>
              <a:rPr lang="uk-UA" altLang="uk-UA" smtClean="0"/>
              <a:t> </a:t>
            </a:r>
          </a:p>
          <a:p>
            <a:pPr>
              <a:buFontTx/>
              <a:buNone/>
            </a:pPr>
            <a:r>
              <a:rPr lang="uk-UA" altLang="uk-UA" smtClean="0"/>
              <a:t>     Їх краще назвати способовими, бо тут ідеться про способи (дійсний, умовний, наказовий), про теперішній, майбутній і минулий часи дійсного способу, про особові форми у теперішньому і майбутньому часі дійсного способу та у наказовому способі і про родові форми у минулому часі й умовному способі.</a:t>
            </a:r>
          </a:p>
          <a:p>
            <a:pPr>
              <a:buFontTx/>
              <a:buNone/>
            </a:pPr>
            <a:r>
              <a:rPr lang="uk-UA" altLang="uk-UA" smtClean="0"/>
              <a:t>	Основною і спільною їх ознакою є змінюваність за числом і особою або за числом і родом.</a:t>
            </a:r>
            <a:endParaRPr lang="ru-RU" altLang="uk-UA" smtClean="0"/>
          </a:p>
        </p:txBody>
      </p:sp>
      <p:sp>
        <p:nvSpPr>
          <p:cNvPr id="29700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1828801" y="1371601"/>
            <a:ext cx="5048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uk-UA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980052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0"/>
            <a:ext cx="9144000" cy="6705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uk-UA" altLang="uk-UA" sz="2000" b="1" dirty="0"/>
              <a:t>                                 </a:t>
            </a:r>
            <a:r>
              <a:rPr lang="uk-UA" altLang="uk-UA" sz="2800" b="1" dirty="0">
                <a:solidFill>
                  <a:srgbClr val="66FF33"/>
                </a:solidFill>
              </a:rPr>
              <a:t>Безособові дієслова</a:t>
            </a:r>
            <a:r>
              <a:rPr lang="uk-UA" altLang="uk-UA" sz="2800" dirty="0">
                <a:solidFill>
                  <a:srgbClr val="66FF33"/>
                </a:solidFill>
              </a:rPr>
              <a:t>.</a:t>
            </a:r>
            <a:r>
              <a:rPr lang="uk-UA" altLang="uk-UA" sz="28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 dirty="0"/>
              <a:t>      Безособові форми на -но, -то. Такі дієслова називають дію або стан, що проходить незалежно від особи (без особи). Тому вони не поєднуються з підметом, мають тільки одну форму; не змінюються. </a:t>
            </a:r>
          </a:p>
          <a:p>
            <a:pPr>
              <a:lnSpc>
                <a:spcPct val="80000"/>
              </a:lnSpc>
              <a:buFontTx/>
              <a:buNone/>
            </a:pPr>
            <a:endParaRPr lang="uk-UA" altLang="uk-UA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 u="sng" dirty="0"/>
              <a:t>          Безособові дієслова можуть означати</a:t>
            </a:r>
            <a:r>
              <a:rPr lang="uk-UA" altLang="uk-UA" sz="2800" dirty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endParaRPr lang="uk-UA" altLang="uk-UA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 dirty="0">
                <a:solidFill>
                  <a:srgbClr val="FF0000"/>
                </a:solidFill>
              </a:rPr>
              <a:t>1) явища природи (світає, роздивляється, смеркає, підмерзає)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 dirty="0">
                <a:solidFill>
                  <a:srgbClr val="FF0000"/>
                </a:solidFill>
              </a:rPr>
              <a:t>2)  фізичний або психічний стан людини (нудить, морозилось, гнітить, бачиться)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 dirty="0">
                <a:solidFill>
                  <a:srgbClr val="FF0000"/>
                </a:solidFill>
              </a:rPr>
              <a:t>3) випадковість (щастить, таланить)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 dirty="0">
                <a:solidFill>
                  <a:srgbClr val="FF0000"/>
                </a:solidFill>
              </a:rPr>
              <a:t>4) </a:t>
            </a:r>
            <a:r>
              <a:rPr lang="uk-UA" altLang="uk-UA" sz="2800" dirty="0" err="1">
                <a:solidFill>
                  <a:srgbClr val="FF0000"/>
                </a:solidFill>
              </a:rPr>
              <a:t>буттєвість</a:t>
            </a:r>
            <a:r>
              <a:rPr lang="uk-UA" altLang="uk-UA" sz="2800" dirty="0">
                <a:solidFill>
                  <a:srgbClr val="FF0000"/>
                </a:solidFill>
              </a:rPr>
              <a:t> (минулося, немає, було)</a:t>
            </a:r>
          </a:p>
          <a:p>
            <a:pPr>
              <a:lnSpc>
                <a:spcPct val="80000"/>
              </a:lnSpc>
              <a:buFontTx/>
              <a:buNone/>
            </a:pPr>
            <a:endParaRPr lang="uk-UA" altLang="uk-UA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uk-UA" sz="2400" dirty="0"/>
              <a:t> </a:t>
            </a:r>
          </a:p>
        </p:txBody>
      </p:sp>
      <p:sp>
        <p:nvSpPr>
          <p:cNvPr id="30724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1752601" y="152401"/>
            <a:ext cx="5048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uk-UA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131866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266700"/>
            <a:ext cx="9144000" cy="6324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uk-UA" altLang="uk-UA" dirty="0" smtClean="0"/>
              <a:t>Безособові дієслова виступають головним членом у односкладних реченнях, і такі речення називаються безособовими:</a:t>
            </a:r>
          </a:p>
          <a:p>
            <a:pPr>
              <a:lnSpc>
                <a:spcPct val="90000"/>
              </a:lnSpc>
              <a:buFontTx/>
              <a:buNone/>
            </a:pPr>
            <a:endParaRPr lang="uk-UA" altLang="uk-UA" u="sng" dirty="0" smtClean="0">
              <a:solidFill>
                <a:srgbClr val="3333FF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u="sng" dirty="0" smtClean="0">
                <a:solidFill>
                  <a:srgbClr val="3333FF"/>
                </a:solidFill>
              </a:rPr>
              <a:t>Наприклад:</a:t>
            </a:r>
            <a:r>
              <a:rPr lang="uk-UA" altLang="uk-UA" dirty="0" smtClean="0"/>
              <a:t> </a:t>
            </a:r>
            <a:r>
              <a:rPr lang="uk-UA" altLang="uk-UA" i="1" dirty="0" smtClean="0">
                <a:solidFill>
                  <a:schemeClr val="hlink"/>
                </a:solidFill>
              </a:rPr>
              <a:t>Добре там </a:t>
            </a:r>
            <a:r>
              <a:rPr lang="uk-UA" altLang="uk-UA" i="1" dirty="0" err="1" smtClean="0">
                <a:solidFill>
                  <a:schemeClr val="hlink"/>
                </a:solidFill>
              </a:rPr>
              <a:t>живеться</a:t>
            </a:r>
            <a:r>
              <a:rPr lang="uk-UA" altLang="uk-UA" i="1" dirty="0" smtClean="0">
                <a:solidFill>
                  <a:schemeClr val="hlink"/>
                </a:solidFill>
              </a:rPr>
              <a:t>, де гуртом            сіється й </a:t>
            </a:r>
            <a:r>
              <a:rPr lang="uk-UA" altLang="uk-UA" i="1" dirty="0" err="1" smtClean="0">
                <a:solidFill>
                  <a:schemeClr val="hlink"/>
                </a:solidFill>
              </a:rPr>
              <a:t>ореться</a:t>
            </a:r>
            <a:r>
              <a:rPr lang="uk-UA" altLang="uk-UA" dirty="0" smtClean="0">
                <a:solidFill>
                  <a:schemeClr val="hlink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dirty="0" smtClean="0">
                <a:solidFill>
                  <a:schemeClr val="hlink"/>
                </a:solidFill>
              </a:rPr>
              <a:t>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dirty="0" smtClean="0"/>
              <a:t>Безособові форми на -но, -то вказують на вже виконану невідомою чи неназваною особою дію, тому утворюються від пасивних дієприкметників минулого часу.</a:t>
            </a:r>
            <a:endParaRPr lang="ru-RU" altLang="uk-UA" dirty="0" smtClean="0"/>
          </a:p>
          <a:p>
            <a:pPr>
              <a:lnSpc>
                <a:spcPct val="90000"/>
              </a:lnSpc>
            </a:pPr>
            <a:endParaRPr lang="ru-RU" altLang="uk-UA" sz="2800" dirty="0"/>
          </a:p>
        </p:txBody>
      </p:sp>
    </p:spTree>
    <p:extLst>
      <p:ext uri="{BB962C8B-B14F-4D97-AF65-F5344CB8AC3E}">
        <p14:creationId xmlns:p14="http://schemas.microsoft.com/office/powerpoint/2010/main" val="4211736775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uk-UA" altLang="uk-UA" sz="2800" b="1">
                <a:solidFill>
                  <a:srgbClr val="66FF33"/>
                </a:solidFill>
              </a:rPr>
              <a:t>Дієприкметник</a:t>
            </a:r>
            <a:r>
              <a:rPr lang="uk-UA" altLang="uk-UA" sz="2800">
                <a:solidFill>
                  <a:srgbClr val="66FF33"/>
                </a:solidFill>
              </a:rPr>
              <a:t> </a:t>
            </a:r>
            <a:r>
              <a:rPr lang="uk-UA" altLang="uk-UA" sz="2800"/>
              <a:t>- це змінна дієслівна форма, яка називає ознаку предмета за дією: </a:t>
            </a:r>
            <a:r>
              <a:rPr lang="uk-UA" altLang="uk-UA" sz="2800" i="1">
                <a:solidFill>
                  <a:schemeClr val="hlink"/>
                </a:solidFill>
              </a:rPr>
              <a:t>вишитий рушник, намальована картина</a:t>
            </a:r>
            <a:r>
              <a:rPr lang="uk-UA" altLang="uk-UA" sz="2800">
                <a:solidFill>
                  <a:schemeClr val="hlink"/>
                </a:solidFill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uk-UA" altLang="uk-UA" sz="280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/>
              <a:t>       Дієприкметники поєднують у собі ознаки дієслів і прикметників.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/>
              <a:t>        До прикметникових ознак дієприкметників належать: питання </a:t>
            </a:r>
            <a:r>
              <a:rPr lang="uk-UA" altLang="uk-UA" sz="2800" i="1">
                <a:solidFill>
                  <a:srgbClr val="FF0000"/>
                </a:solidFill>
              </a:rPr>
              <a:t>який? яка? яке? які?</a:t>
            </a:r>
            <a:r>
              <a:rPr lang="uk-UA" altLang="uk-UA" sz="2800"/>
              <a:t> , відмінювання за родами, числами, відмінками; закінчення такі, як у прикметників; відмінювання дієприкметників, як прикметників твердої групи; синтаксичні функції такі, як у прикметників, - роль узгодженого означення, іменної частини присудка.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800"/>
              <a:t>          Дієприкметник разом із залежними від нього словами називається дієприкметниковим зворотом: </a:t>
            </a:r>
            <a:r>
              <a:rPr lang="uk-UA" altLang="uk-UA" sz="2800" i="1">
                <a:solidFill>
                  <a:schemeClr val="hlink"/>
                </a:solidFill>
              </a:rPr>
              <a:t>Оповитий рожевим туманом, далекий острів немов зрушив з місця й полив у морі мінливого сяйва</a:t>
            </a:r>
            <a:r>
              <a:rPr lang="uk-UA" altLang="uk-UA" sz="2800" i="1"/>
              <a:t>.</a:t>
            </a:r>
            <a:r>
              <a:rPr lang="uk-UA" altLang="uk-UA" sz="280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uk-UA" altLang="uk-UA" sz="2800"/>
          </a:p>
        </p:txBody>
      </p:sp>
      <p:sp>
        <p:nvSpPr>
          <p:cNvPr id="31748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1524001" y="152401"/>
            <a:ext cx="5048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uk-UA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782630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76200"/>
            <a:ext cx="9144000" cy="6705600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smtClean="0">
                <a:solidFill>
                  <a:srgbClr val="EB1D07"/>
                </a:solidFill>
              </a:rPr>
              <a:t>До дієслівних ознак дієприкметника належать:</a:t>
            </a:r>
            <a:r>
              <a:rPr lang="uk-UA" altLang="uk-UA" smtClean="0"/>
              <a:t> </a:t>
            </a:r>
          </a:p>
          <a:p>
            <a:pPr>
              <a:buFontTx/>
              <a:buNone/>
            </a:pPr>
            <a:endParaRPr lang="uk-UA" altLang="uk-UA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uk-UA" altLang="uk-UA" smtClean="0">
                <a:solidFill>
                  <a:srgbClr val="FF0000"/>
                </a:solidFill>
              </a:rPr>
              <a:t>1) </a:t>
            </a:r>
            <a:r>
              <a:rPr lang="uk-UA" altLang="uk-UA" smtClean="0"/>
              <a:t>Названа дія: </a:t>
            </a:r>
            <a:r>
              <a:rPr lang="uk-UA" altLang="uk-UA" i="1" smtClean="0">
                <a:solidFill>
                  <a:schemeClr val="hlink"/>
                </a:solidFill>
              </a:rPr>
              <a:t>вишитий – вишити</a:t>
            </a:r>
            <a:r>
              <a:rPr lang="uk-UA" altLang="uk-UA" smtClean="0">
                <a:solidFill>
                  <a:schemeClr val="hlink"/>
                </a:solidFill>
              </a:rPr>
              <a:t>;</a:t>
            </a:r>
          </a:p>
          <a:p>
            <a:pPr>
              <a:buFontTx/>
              <a:buNone/>
            </a:pPr>
            <a:endParaRPr lang="uk-UA" altLang="uk-UA" smtClean="0"/>
          </a:p>
          <a:p>
            <a:pPr>
              <a:buFontTx/>
              <a:buNone/>
            </a:pPr>
            <a:r>
              <a:rPr lang="uk-UA" altLang="uk-UA" smtClean="0">
                <a:solidFill>
                  <a:srgbClr val="FF0000"/>
                </a:solidFill>
              </a:rPr>
              <a:t>2) </a:t>
            </a:r>
            <a:r>
              <a:rPr lang="uk-UA" altLang="uk-UA" smtClean="0"/>
              <a:t>Дієслівний вид (доконаний або</a:t>
            </a:r>
          </a:p>
          <a:p>
            <a:pPr>
              <a:buFontTx/>
              <a:buNone/>
            </a:pPr>
            <a:r>
              <a:rPr lang="uk-UA" altLang="uk-UA" smtClean="0"/>
              <a:t>   недоконаний): </a:t>
            </a:r>
            <a:r>
              <a:rPr lang="uk-UA" altLang="uk-UA" i="1" smtClean="0">
                <a:solidFill>
                  <a:schemeClr val="hlink"/>
                </a:solidFill>
              </a:rPr>
              <a:t>загублена доля</a:t>
            </a:r>
            <a:r>
              <a:rPr lang="uk-UA" altLang="uk-UA" i="1" smtClean="0"/>
              <a:t> </a:t>
            </a:r>
            <a:r>
              <a:rPr lang="uk-UA" altLang="uk-UA" smtClean="0"/>
              <a:t>(від загубити - доконаний вид)</a:t>
            </a:r>
          </a:p>
          <a:p>
            <a:pPr>
              <a:buFontTx/>
              <a:buNone/>
            </a:pPr>
            <a:r>
              <a:rPr lang="uk-UA" altLang="uk-UA" smtClean="0">
                <a:solidFill>
                  <a:srgbClr val="FF0000"/>
                </a:solidFill>
              </a:rPr>
              <a:t>3) </a:t>
            </a:r>
            <a:r>
              <a:rPr lang="uk-UA" altLang="uk-UA" smtClean="0"/>
              <a:t>Активні(від неперехідних дієслів) і пасивні (від перехідних дієслів) дієприкметники: </a:t>
            </a:r>
            <a:r>
              <a:rPr lang="uk-UA" altLang="uk-UA" i="1" smtClean="0">
                <a:solidFill>
                  <a:schemeClr val="hlink"/>
                </a:solidFill>
              </a:rPr>
              <a:t>Лежачий камінь</a:t>
            </a:r>
            <a:r>
              <a:rPr lang="uk-UA" altLang="uk-UA" smtClean="0"/>
              <a:t> (лежати - неперехідне дієслово), </a:t>
            </a:r>
            <a:r>
              <a:rPr lang="uk-UA" altLang="uk-UA" i="1" smtClean="0">
                <a:solidFill>
                  <a:schemeClr val="hlink"/>
                </a:solidFill>
              </a:rPr>
              <a:t>спиляне</a:t>
            </a:r>
            <a:r>
              <a:rPr lang="uk-UA" altLang="uk-UA" smtClean="0">
                <a:solidFill>
                  <a:schemeClr val="hlink"/>
                </a:solidFill>
              </a:rPr>
              <a:t> </a:t>
            </a:r>
            <a:r>
              <a:rPr lang="uk-UA" altLang="uk-UA" i="1" smtClean="0">
                <a:solidFill>
                  <a:schemeClr val="hlink"/>
                </a:solidFill>
              </a:rPr>
              <a:t>дерево</a:t>
            </a:r>
            <a:r>
              <a:rPr lang="uk-UA" altLang="uk-UA" i="1" smtClean="0"/>
              <a:t> </a:t>
            </a:r>
            <a:r>
              <a:rPr lang="uk-UA" altLang="uk-UA" smtClean="0"/>
              <a:t>(спиляти - перехідне дієслово)</a:t>
            </a:r>
          </a:p>
          <a:p>
            <a:pPr>
              <a:buFontTx/>
              <a:buNone/>
            </a:pPr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705856922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0"/>
            <a:ext cx="8229600" cy="6553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uk-UA" altLang="uk-UA" sz="2800" b="1">
              <a:solidFill>
                <a:srgbClr val="66FF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 b="1">
                <a:solidFill>
                  <a:srgbClr val="66FF33"/>
                </a:solidFill>
              </a:rPr>
              <a:t>Активні дієприкметники</a:t>
            </a:r>
            <a:r>
              <a:rPr lang="uk-UA" altLang="uk-UA" sz="2800"/>
              <a:t> називають ознаку особи чи предмета, зумовлену його ж дією: </a:t>
            </a:r>
            <a:r>
              <a:rPr lang="uk-UA" altLang="uk-UA" sz="2800" i="1">
                <a:solidFill>
                  <a:schemeClr val="hlink"/>
                </a:solidFill>
              </a:rPr>
              <a:t>В зів’ялих листочках хто може вгадати красу всю зеленого гаю</a:t>
            </a:r>
            <a:r>
              <a:rPr lang="uk-UA" altLang="uk-UA" sz="2800">
                <a:solidFill>
                  <a:schemeClr val="hlink"/>
                </a:solidFill>
              </a:rPr>
              <a:t>.</a:t>
            </a:r>
            <a:r>
              <a:rPr lang="uk-UA" altLang="uk-UA" sz="2800"/>
              <a:t> Активні дієприкметники бувають доконаного і недоконаного виду. Активні дієприкметники недоконаного виду творяться від основи теперішнього часу (3-ї особи множини) за допомогою суфіксів </a:t>
            </a:r>
            <a:r>
              <a:rPr lang="uk-UA" altLang="uk-UA" sz="2800" i="1"/>
              <a:t>–уч</a:t>
            </a:r>
            <a:r>
              <a:rPr lang="uk-UA" altLang="uk-UA" sz="2800"/>
              <a:t>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/>
              <a:t>(-</a:t>
            </a:r>
            <a:r>
              <a:rPr lang="uk-UA" altLang="uk-UA" sz="2800" i="1"/>
              <a:t>юч</a:t>
            </a:r>
            <a:r>
              <a:rPr lang="uk-UA" altLang="uk-UA" sz="2800"/>
              <a:t>) для першої дієвідміни, -</a:t>
            </a:r>
            <a:r>
              <a:rPr lang="uk-UA" altLang="uk-UA" sz="2800" i="1"/>
              <a:t>ач</a:t>
            </a:r>
            <a:r>
              <a:rPr lang="uk-UA" altLang="uk-UA" sz="2800"/>
              <a:t>, (-</a:t>
            </a:r>
            <a:r>
              <a:rPr lang="uk-UA" altLang="uk-UA" sz="2800" i="1"/>
              <a:t>яч</a:t>
            </a:r>
            <a:r>
              <a:rPr lang="uk-UA" altLang="uk-UA" sz="2800"/>
              <a:t>) для другої дієвідміни: </a:t>
            </a:r>
            <a:r>
              <a:rPr lang="uk-UA" altLang="uk-UA" sz="2800" i="1">
                <a:solidFill>
                  <a:schemeClr val="hlink"/>
                </a:solidFill>
              </a:rPr>
              <a:t>ідуть – ідучий, лежать - лежачий</a:t>
            </a:r>
            <a:r>
              <a:rPr lang="uk-UA" altLang="uk-UA" sz="2800">
                <a:solidFill>
                  <a:schemeClr val="hlink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/>
              <a:t>Активні дієприкметники доконаного виду творяться від основи інфінітива додаванням суфікса – л: </a:t>
            </a:r>
            <a:r>
              <a:rPr lang="uk-UA" altLang="uk-UA" sz="2800" i="1">
                <a:solidFill>
                  <a:schemeClr val="hlink"/>
                </a:solidFill>
              </a:rPr>
              <a:t>замерзнути - замерзлий</a:t>
            </a:r>
            <a:r>
              <a:rPr lang="uk-UA" altLang="uk-UA" sz="2800">
                <a:solidFill>
                  <a:schemeClr val="hlink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uk-UA" sz="200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uk-UA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485477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b="1" smtClean="0">
                <a:solidFill>
                  <a:srgbClr val="66FF33"/>
                </a:solidFill>
              </a:rPr>
              <a:t>Пасивні дієприкметники</a:t>
            </a:r>
            <a:r>
              <a:rPr lang="uk-UA" altLang="uk-UA" smtClean="0"/>
              <a:t> називають ознаку особи чи предмета: </a:t>
            </a:r>
            <a:r>
              <a:rPr lang="uk-UA" altLang="uk-UA" i="1" smtClean="0">
                <a:solidFill>
                  <a:schemeClr val="hlink"/>
                </a:solidFill>
              </a:rPr>
              <a:t>Не цвіти ж, мій цвіте новий, нерозвитий цвіте, зов’янь тихо, поки твоє серце не розбите</a:t>
            </a:r>
            <a:r>
              <a:rPr lang="uk-UA" altLang="uk-UA" smtClean="0">
                <a:solidFill>
                  <a:schemeClr val="hlink"/>
                </a:solidFill>
              </a:rPr>
              <a:t>.</a:t>
            </a:r>
          </a:p>
          <a:p>
            <a:pPr>
              <a:buFontTx/>
              <a:buNone/>
            </a:pPr>
            <a:r>
              <a:rPr lang="uk-UA" altLang="uk-UA" smtClean="0"/>
              <a:t>Пасивні дієприкметники минулого часу утворюються від основи інфінітива перехідних дієслів за допомогою суфікса –</a:t>
            </a:r>
            <a:r>
              <a:rPr lang="uk-UA" altLang="uk-UA" i="1" smtClean="0"/>
              <a:t>н-</a:t>
            </a:r>
            <a:r>
              <a:rPr lang="uk-UA" altLang="uk-UA" smtClean="0"/>
              <a:t> (якщо основа закінчується на -</a:t>
            </a:r>
            <a:r>
              <a:rPr lang="uk-UA" altLang="uk-UA" i="1" smtClean="0"/>
              <a:t>а</a:t>
            </a:r>
            <a:r>
              <a:rPr lang="uk-UA" altLang="uk-UA" smtClean="0"/>
              <a:t>-): </a:t>
            </a:r>
            <a:r>
              <a:rPr lang="uk-UA" altLang="uk-UA" i="1" smtClean="0">
                <a:solidFill>
                  <a:schemeClr val="hlink"/>
                </a:solidFill>
              </a:rPr>
              <a:t>надумати - надуманий</a:t>
            </a:r>
            <a:r>
              <a:rPr lang="uk-UA" altLang="uk-UA" smtClean="0"/>
              <a:t>. В інших випадках (основа на приголосний та –</a:t>
            </a:r>
            <a:r>
              <a:rPr lang="uk-UA" altLang="uk-UA" i="1" smtClean="0"/>
              <a:t>и-</a:t>
            </a:r>
            <a:r>
              <a:rPr lang="uk-UA" altLang="uk-UA" smtClean="0"/>
              <a:t>, -</a:t>
            </a:r>
            <a:r>
              <a:rPr lang="uk-UA" altLang="uk-UA" i="1" smtClean="0"/>
              <a:t>і</a:t>
            </a:r>
            <a:r>
              <a:rPr lang="uk-UA" altLang="uk-UA" smtClean="0"/>
              <a:t>-, (-</a:t>
            </a:r>
            <a:r>
              <a:rPr lang="uk-UA" altLang="uk-UA" i="1" smtClean="0"/>
              <a:t>ї-</a:t>
            </a:r>
            <a:r>
              <a:rPr lang="uk-UA" altLang="uk-UA" smtClean="0"/>
              <a:t>)) утворюються пасивні дієприкметники за допомогою суфіксів - </a:t>
            </a:r>
            <a:r>
              <a:rPr lang="uk-UA" altLang="uk-UA" i="1" smtClean="0"/>
              <a:t>ен</a:t>
            </a:r>
            <a:r>
              <a:rPr lang="uk-UA" altLang="uk-UA" smtClean="0"/>
              <a:t> - (-</a:t>
            </a:r>
            <a:r>
              <a:rPr lang="uk-UA" altLang="uk-UA" i="1" smtClean="0"/>
              <a:t>єн</a:t>
            </a:r>
            <a:r>
              <a:rPr lang="uk-UA" altLang="uk-UA" smtClean="0"/>
              <a:t>-): </a:t>
            </a:r>
            <a:r>
              <a:rPr lang="uk-UA" altLang="uk-UA" i="1" smtClean="0">
                <a:solidFill>
                  <a:schemeClr val="hlink"/>
                </a:solidFill>
              </a:rPr>
              <a:t>привезти - привезений</a:t>
            </a:r>
            <a:r>
              <a:rPr lang="uk-UA" altLang="uk-UA" sz="2400"/>
              <a:t>.</a:t>
            </a:r>
            <a:r>
              <a:rPr lang="ru-RU" altLang="uk-UA" sz="2400"/>
              <a:t> </a:t>
            </a:r>
          </a:p>
          <a:p>
            <a:pPr>
              <a:buFontTx/>
              <a:buNone/>
            </a:pPr>
            <a:endParaRPr lang="ru-RU" altLang="uk-UA" sz="2000"/>
          </a:p>
          <a:p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234058747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52400"/>
            <a:ext cx="9144000" cy="6705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uk-UA" altLang="uk-UA" b="1" smtClean="0">
                <a:solidFill>
                  <a:srgbClr val="66FF33"/>
                </a:solidFill>
              </a:rPr>
              <a:t>Дієприслівник</a:t>
            </a:r>
            <a:r>
              <a:rPr lang="uk-UA" altLang="uk-UA" smtClean="0">
                <a:solidFill>
                  <a:srgbClr val="66FF33"/>
                </a:solidFill>
              </a:rPr>
              <a:t> </a:t>
            </a:r>
            <a:r>
              <a:rPr lang="uk-UA" altLang="uk-UA" smtClean="0"/>
              <a:t>- це незмінювана дієслівна форма, яка, пояснюючи головне дієслово, називає додаткову дію і відповідає на питання </a:t>
            </a:r>
            <a:r>
              <a:rPr lang="uk-UA" altLang="uk-UA" i="1" smtClean="0">
                <a:solidFill>
                  <a:srgbClr val="FF0000"/>
                </a:solidFill>
              </a:rPr>
              <a:t>що роблячи? що зробивши?</a:t>
            </a:r>
            <a:r>
              <a:rPr lang="uk-UA" altLang="uk-UA" smtClean="0"/>
              <a:t> : </a:t>
            </a:r>
            <a:r>
              <a:rPr lang="uk-UA" altLang="uk-UA" i="1" smtClean="0">
                <a:solidFill>
                  <a:schemeClr val="hlink"/>
                </a:solidFill>
              </a:rPr>
              <a:t>Над сріблом води лісової, знімаючись, щиглик дзвенів.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mtClean="0"/>
              <a:t>Дієприслівник поєднує ознаки дієслова і прислівника. До дієслівних ознак дієприслівника належать вид (доконаний: вмившись; недоконаний: вмиваючись) і перехідність; отже, здатність керувати залежними словами (вітаючи товаришів); дієприслівник може, як і дієслово, пояснюватися прислівником (добре відпочити - добре відпочиваючи)</a:t>
            </a:r>
          </a:p>
          <a:p>
            <a:pPr>
              <a:lnSpc>
                <a:spcPct val="80000"/>
              </a:lnSpc>
              <a:buFontTx/>
              <a:buNone/>
            </a:pPr>
            <a:endParaRPr lang="uk-UA" altLang="uk-UA" smtClean="0">
              <a:solidFill>
                <a:schemeClr val="hlink"/>
              </a:solidFill>
            </a:endParaRPr>
          </a:p>
        </p:txBody>
      </p:sp>
      <p:sp>
        <p:nvSpPr>
          <p:cNvPr id="34820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1524001" y="685801"/>
            <a:ext cx="5048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uk-UA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1973377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381001"/>
            <a:ext cx="8229600" cy="5745163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dirty="0" smtClean="0"/>
              <a:t>До </a:t>
            </a:r>
            <a:r>
              <a:rPr lang="uk-UA" altLang="uk-UA" dirty="0" smtClean="0">
                <a:solidFill>
                  <a:srgbClr val="66FF33"/>
                </a:solidFill>
              </a:rPr>
              <a:t>прислівникових ознак дієприслівника</a:t>
            </a:r>
            <a:r>
              <a:rPr lang="uk-UA" altLang="uk-UA" dirty="0" smtClean="0"/>
              <a:t> належить його незмінність. Синтаксична роль обставини і те, що вони пов’язуються з основним дієсловом синтаксичним зв’язком прилягання.</a:t>
            </a:r>
          </a:p>
          <a:p>
            <a:pPr>
              <a:buFontTx/>
              <a:buNone/>
            </a:pPr>
            <a:r>
              <a:rPr lang="uk-UA" altLang="uk-UA" dirty="0" smtClean="0"/>
              <a:t>Дієприслівники недоконаного виду творяться від форми теперішнього часу за допомогою суфіксів –</a:t>
            </a:r>
            <a:r>
              <a:rPr lang="uk-UA" altLang="uk-UA" dirty="0" err="1" smtClean="0"/>
              <a:t>учи</a:t>
            </a:r>
            <a:r>
              <a:rPr lang="uk-UA" altLang="uk-UA" dirty="0" smtClean="0"/>
              <a:t> ( -</a:t>
            </a:r>
            <a:r>
              <a:rPr lang="uk-UA" altLang="uk-UA" dirty="0" err="1" smtClean="0"/>
              <a:t>ючи</a:t>
            </a:r>
            <a:r>
              <a:rPr lang="uk-UA" altLang="uk-UA" dirty="0" smtClean="0"/>
              <a:t> ) для першої дієвідміни і –</a:t>
            </a:r>
            <a:r>
              <a:rPr lang="uk-UA" altLang="uk-UA" dirty="0" err="1" smtClean="0"/>
              <a:t>ачи</a:t>
            </a:r>
            <a:r>
              <a:rPr lang="uk-UA" altLang="uk-UA" dirty="0" smtClean="0"/>
              <a:t> (-ячи) для другої дієвідміни: </a:t>
            </a:r>
          </a:p>
          <a:p>
            <a:pPr>
              <a:buFontTx/>
              <a:buNone/>
            </a:pPr>
            <a:r>
              <a:rPr lang="uk-UA" altLang="uk-UA" i="1" dirty="0" err="1" smtClean="0">
                <a:solidFill>
                  <a:schemeClr val="hlink"/>
                </a:solidFill>
              </a:rPr>
              <a:t>комунікувати</a:t>
            </a:r>
            <a:r>
              <a:rPr lang="uk-UA" altLang="uk-UA" i="1" dirty="0" smtClean="0">
                <a:solidFill>
                  <a:schemeClr val="hlink"/>
                </a:solidFill>
              </a:rPr>
              <a:t> </a:t>
            </a:r>
            <a:r>
              <a:rPr lang="uk-UA" altLang="uk-UA" i="1" dirty="0" smtClean="0">
                <a:solidFill>
                  <a:schemeClr val="hlink"/>
                </a:solidFill>
              </a:rPr>
              <a:t>- </a:t>
            </a:r>
            <a:r>
              <a:rPr lang="uk-UA" altLang="uk-UA" i="1" dirty="0" err="1" smtClean="0">
                <a:solidFill>
                  <a:schemeClr val="hlink"/>
                </a:solidFill>
              </a:rPr>
              <a:t>комунікуючи</a:t>
            </a:r>
            <a:endParaRPr lang="uk-UA" altLang="uk-UA" i="1" dirty="0" smtClean="0">
              <a:solidFill>
                <a:schemeClr val="hlink"/>
              </a:solidFill>
            </a:endParaRPr>
          </a:p>
          <a:p>
            <a:pPr>
              <a:buFontTx/>
              <a:buNone/>
            </a:pPr>
            <a:endParaRPr lang="ru-RU" altLang="uk-UA" dirty="0" smtClean="0"/>
          </a:p>
          <a:p>
            <a:endParaRPr lang="ru-RU" altLang="uk-UA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8195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609600"/>
            <a:ext cx="2895600" cy="1143000"/>
          </a:xfrm>
        </p:spPr>
        <p:txBody>
          <a:bodyPr/>
          <a:lstStyle/>
          <a:p>
            <a:r>
              <a:rPr lang="uk-UA" altLang="uk-UA" b="1" smtClean="0"/>
              <a:t>Дієслово</a:t>
            </a:r>
            <a:endParaRPr lang="ru-RU" altLang="uk-UA" b="1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idx="1"/>
          </p:nvPr>
        </p:nvSpPr>
        <p:spPr>
          <a:xfrm>
            <a:off x="639627" y="1377027"/>
            <a:ext cx="8596668" cy="3880773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sz="2800" dirty="0"/>
              <a:t>   самостійна частина мови, що називає дію або стан предмета і відповідає на </a:t>
            </a:r>
            <a:r>
              <a:rPr lang="uk-UA" altLang="uk-UA" sz="2800" dirty="0" smtClean="0"/>
              <a:t>питання:</a:t>
            </a:r>
          </a:p>
          <a:p>
            <a:pPr>
              <a:buFontTx/>
              <a:buNone/>
            </a:pPr>
            <a:r>
              <a:rPr lang="uk-UA" altLang="uk-UA" sz="2800" dirty="0" smtClean="0"/>
              <a:t> </a:t>
            </a:r>
          </a:p>
          <a:p>
            <a:pPr>
              <a:buFontTx/>
              <a:buNone/>
            </a:pPr>
            <a:endParaRPr lang="uk-UA" altLang="uk-UA" sz="2800" dirty="0"/>
          </a:p>
          <a:p>
            <a:pPr>
              <a:buFontTx/>
              <a:buNone/>
            </a:pPr>
            <a:endParaRPr lang="uk-UA" altLang="uk-UA" sz="2800" dirty="0"/>
          </a:p>
          <a:p>
            <a:pPr algn="ctr">
              <a:buFontTx/>
              <a:buNone/>
            </a:pPr>
            <a:endParaRPr lang="uk-UA" altLang="uk-UA" sz="2800" i="1" dirty="0"/>
          </a:p>
          <a:p>
            <a:pPr>
              <a:buFontTx/>
              <a:buNone/>
            </a:pPr>
            <a:r>
              <a:rPr lang="uk-UA" altLang="uk-UA" sz="2800" dirty="0"/>
              <a:t>    </a:t>
            </a:r>
          </a:p>
          <a:p>
            <a:pPr>
              <a:buFontTx/>
              <a:buNone/>
            </a:pPr>
            <a:endParaRPr lang="uk-UA" altLang="uk-UA" sz="2800" dirty="0"/>
          </a:p>
          <a:p>
            <a:pPr>
              <a:buFontTx/>
              <a:buNone/>
            </a:pPr>
            <a:endParaRPr lang="uk-UA" altLang="uk-UA" sz="2800" dirty="0"/>
          </a:p>
          <a:p>
            <a:pPr>
              <a:buFontTx/>
              <a:buNone/>
            </a:pPr>
            <a:endParaRPr lang="uk-UA" altLang="uk-UA" sz="2800" dirty="0"/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4419600" y="2819400"/>
            <a:ext cx="2590800" cy="2438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2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що робити?</a:t>
            </a:r>
          </a:p>
          <a:p>
            <a:pPr algn="ctr"/>
            <a:r>
              <a:rPr lang="ru-RU" sz="12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що зробити?</a:t>
            </a:r>
          </a:p>
          <a:p>
            <a:pPr algn="ctr"/>
            <a:r>
              <a:rPr lang="ru-RU" sz="12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що роблять?</a:t>
            </a:r>
          </a:p>
          <a:p>
            <a:pPr algn="ctr"/>
            <a:r>
              <a:rPr lang="ru-RU" sz="12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що зроблять?</a:t>
            </a:r>
          </a:p>
          <a:p>
            <a:pPr algn="ctr"/>
            <a:r>
              <a:rPr lang="ru-RU" sz="12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що зробили?</a:t>
            </a:r>
            <a:endParaRPr lang="uk-UA" sz="12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2824844"/>
      </p:ext>
    </p:extLst>
  </p:cSld>
  <p:clrMapOvr>
    <a:masterClrMapping/>
  </p:clrMapOvr>
  <p:transition>
    <p:diamond/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sz="4000">
                <a:solidFill>
                  <a:srgbClr val="EB1D07"/>
                </a:solidFill>
              </a:rPr>
              <a:t>Дієприслівник із залежними від нього словами формує </a:t>
            </a:r>
            <a:r>
              <a:rPr lang="uk-UA" altLang="uk-UA" sz="4000" u="sng">
                <a:solidFill>
                  <a:srgbClr val="EB1D07"/>
                </a:solidFill>
              </a:rPr>
              <a:t>дієприслівниковий зворот. </a:t>
            </a:r>
          </a:p>
          <a:p>
            <a:pPr>
              <a:buFontTx/>
              <a:buNone/>
            </a:pPr>
            <a:endParaRPr lang="uk-UA" altLang="uk-UA" sz="4000" u="sng">
              <a:solidFill>
                <a:srgbClr val="EB1D07"/>
              </a:solidFill>
            </a:endParaRPr>
          </a:p>
          <a:p>
            <a:pPr>
              <a:buFontTx/>
              <a:buNone/>
            </a:pPr>
            <a:r>
              <a:rPr lang="uk-UA" altLang="uk-UA" sz="4000"/>
              <a:t>Весь зворот є одним членом речення - обставиною:</a:t>
            </a:r>
          </a:p>
          <a:p>
            <a:pPr>
              <a:buFontTx/>
              <a:buNone/>
            </a:pPr>
            <a:r>
              <a:rPr lang="uk-UA" altLang="uk-UA" sz="4000"/>
              <a:t>  </a:t>
            </a:r>
            <a:r>
              <a:rPr lang="uk-UA" altLang="uk-UA" sz="4000">
                <a:solidFill>
                  <a:schemeClr val="hlink"/>
                </a:solidFill>
              </a:rPr>
              <a:t>На яблуні переливчасто заспівала іволга, </a:t>
            </a:r>
            <a:r>
              <a:rPr lang="uk-UA" altLang="uk-UA" sz="4000" u="sng">
                <a:solidFill>
                  <a:schemeClr val="hlink"/>
                </a:solidFill>
              </a:rPr>
              <a:t>війнувши яскравим пір’ям</a:t>
            </a:r>
            <a:r>
              <a:rPr lang="uk-UA" altLang="uk-UA" sz="4000">
                <a:solidFill>
                  <a:schemeClr val="hlink"/>
                </a:solidFill>
              </a:rPr>
              <a:t>, перелітала на друге дерево.</a:t>
            </a:r>
          </a:p>
          <a:p>
            <a:pPr>
              <a:buFontTx/>
              <a:buNone/>
            </a:pPr>
            <a:endParaRPr lang="ru-RU" altLang="uk-UA" sz="4000"/>
          </a:p>
        </p:txBody>
      </p:sp>
    </p:spTree>
    <p:extLst>
      <p:ext uri="{BB962C8B-B14F-4D97-AF65-F5344CB8AC3E}">
        <p14:creationId xmlns:p14="http://schemas.microsoft.com/office/powerpoint/2010/main" val="3969419306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600200"/>
            <a:ext cx="8610600" cy="5257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uk-UA" altLang="uk-UA" sz="3600" b="1" i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4400" b="1" i="1" dirty="0">
                <a:solidFill>
                  <a:schemeClr val="accent2">
                    <a:lumMod val="75000"/>
                  </a:schemeClr>
                </a:solidFill>
              </a:rPr>
              <a:t>У реченнях дієслова найчастіше виконують роль присудків.</a:t>
            </a:r>
          </a:p>
          <a:p>
            <a:pPr>
              <a:lnSpc>
                <a:spcPct val="90000"/>
              </a:lnSpc>
              <a:buFontTx/>
              <a:buNone/>
            </a:pPr>
            <a:endParaRPr lang="uk-UA" altLang="uk-UA" sz="4400" u="sng" dirty="0"/>
          </a:p>
          <a:p>
            <a:pPr>
              <a:lnSpc>
                <a:spcPct val="90000"/>
              </a:lnSpc>
              <a:buFontTx/>
              <a:buNone/>
            </a:pPr>
            <a:endParaRPr lang="uk-UA" altLang="uk-UA" sz="4400" u="sng" dirty="0"/>
          </a:p>
          <a:p>
            <a:pPr>
              <a:lnSpc>
                <a:spcPct val="90000"/>
              </a:lnSpc>
              <a:buFontTx/>
              <a:buNone/>
            </a:pPr>
            <a:endParaRPr lang="uk-UA" altLang="uk-UA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u="sng" dirty="0" smtClean="0">
                <a:solidFill>
                  <a:srgbClr val="3333FF"/>
                </a:solidFill>
              </a:rPr>
              <a:t>Наприклад:</a:t>
            </a:r>
            <a:r>
              <a:rPr lang="uk-UA" altLang="uk-UA" dirty="0" smtClean="0"/>
              <a:t> </a:t>
            </a:r>
            <a:r>
              <a:rPr lang="uk-UA" altLang="uk-UA" i="1" dirty="0" smtClean="0">
                <a:solidFill>
                  <a:schemeClr val="hlink"/>
                </a:solidFill>
              </a:rPr>
              <a:t>Чужих країв ніколи я не бачив.</a:t>
            </a:r>
            <a:endParaRPr lang="ru-RU" altLang="uk-UA" i="1" dirty="0" smtClean="0">
              <a:solidFill>
                <a:schemeClr val="hlink"/>
              </a:solidFill>
            </a:endParaRPr>
          </a:p>
        </p:txBody>
      </p:sp>
      <p:sp>
        <p:nvSpPr>
          <p:cNvPr id="27653" name="WordArt 5"/>
          <p:cNvSpPr>
            <a:spLocks noChangeArrowheads="1" noChangeShapeType="1" noTextEdit="1"/>
          </p:cNvSpPr>
          <p:nvPr/>
        </p:nvSpPr>
        <p:spPr bwMode="auto">
          <a:xfrm>
            <a:off x="2286000" y="304800"/>
            <a:ext cx="7772400" cy="914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С и н т а к  с и ч  н а    р о л  ь</a:t>
            </a:r>
            <a:endParaRPr lang="uk-UA" sz="3600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4901321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914400"/>
            <a:ext cx="9144000" cy="59436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uk-UA" altLang="uk-UA" sz="2400"/>
          </a:p>
          <a:p>
            <a:pPr>
              <a:buFontTx/>
              <a:buNone/>
            </a:pPr>
            <a:endParaRPr lang="uk-UA" altLang="uk-UA" sz="2400"/>
          </a:p>
          <a:p>
            <a:pPr>
              <a:buFontTx/>
              <a:buNone/>
            </a:pPr>
            <a:r>
              <a:rPr lang="uk-UA" altLang="uk-UA" sz="2800"/>
              <a:t>має закінчення -</a:t>
            </a:r>
            <a:r>
              <a:rPr lang="ru-RU" altLang="uk-UA" sz="2800" i="1">
                <a:solidFill>
                  <a:srgbClr val="FF0000"/>
                </a:solidFill>
              </a:rPr>
              <a:t>уть</a:t>
            </a:r>
            <a:r>
              <a:rPr lang="uk-UA" altLang="uk-UA" sz="2800"/>
              <a:t> або -</a:t>
            </a:r>
            <a:r>
              <a:rPr lang="uk-UA" altLang="uk-UA" sz="2800" i="1">
                <a:solidFill>
                  <a:srgbClr val="FF0000"/>
                </a:solidFill>
              </a:rPr>
              <a:t>ють</a:t>
            </a:r>
            <a:r>
              <a:rPr lang="uk-UA" altLang="uk-UA" sz="2800"/>
              <a:t>: </a:t>
            </a:r>
            <a:r>
              <a:rPr lang="uk-UA" altLang="uk-UA" sz="2800" i="1">
                <a:solidFill>
                  <a:schemeClr val="accent1"/>
                </a:solidFill>
              </a:rPr>
              <a:t>можуть, знають</a:t>
            </a:r>
            <a:r>
              <a:rPr lang="uk-UA" altLang="uk-UA" sz="2800"/>
              <a:t>. </a:t>
            </a:r>
          </a:p>
          <a:p>
            <a:pPr>
              <a:buFontTx/>
              <a:buNone/>
            </a:pPr>
            <a:r>
              <a:rPr lang="uk-UA" altLang="uk-UA" sz="2800"/>
              <a:t>В усіх особових закінченнях дієслова мають літеру </a:t>
            </a:r>
            <a:r>
              <a:rPr lang="uk-UA" altLang="uk-UA" sz="2800" b="1"/>
              <a:t>Е</a:t>
            </a:r>
            <a:r>
              <a:rPr lang="uk-UA" altLang="uk-UA" sz="2800"/>
              <a:t> або </a:t>
            </a:r>
            <a:r>
              <a:rPr lang="uk-UA" altLang="uk-UA" sz="2800" b="1"/>
              <a:t>Є</a:t>
            </a:r>
            <a:r>
              <a:rPr lang="uk-UA" altLang="uk-UA" sz="2800"/>
              <a:t>: </a:t>
            </a:r>
            <a:r>
              <a:rPr lang="uk-UA" altLang="uk-UA" sz="2800" i="1">
                <a:solidFill>
                  <a:schemeClr val="folHlink"/>
                </a:solidFill>
              </a:rPr>
              <a:t>їдеш</a:t>
            </a:r>
            <a:r>
              <a:rPr lang="uk-UA" altLang="uk-UA" sz="2800">
                <a:solidFill>
                  <a:schemeClr val="folHlink"/>
                </a:solidFill>
              </a:rPr>
              <a:t>, </a:t>
            </a:r>
            <a:r>
              <a:rPr lang="uk-UA" altLang="uk-UA" sz="2800" i="1">
                <a:solidFill>
                  <a:schemeClr val="folHlink"/>
                </a:solidFill>
              </a:rPr>
              <a:t>малюєш</a:t>
            </a:r>
            <a:r>
              <a:rPr lang="uk-UA" altLang="uk-UA" sz="2800">
                <a:solidFill>
                  <a:schemeClr val="folHlink"/>
                </a:solidFill>
              </a:rPr>
              <a:t>.</a:t>
            </a:r>
          </a:p>
          <a:p>
            <a:pPr>
              <a:buFontTx/>
              <a:buNone/>
            </a:pPr>
            <a:endParaRPr lang="uk-UA" altLang="uk-UA" sz="2800">
              <a:solidFill>
                <a:schemeClr val="folHlink"/>
              </a:solidFill>
            </a:endParaRPr>
          </a:p>
          <a:p>
            <a:pPr>
              <a:buFontTx/>
              <a:buNone/>
            </a:pPr>
            <a:endParaRPr lang="uk-UA" altLang="uk-UA" sz="2400">
              <a:solidFill>
                <a:schemeClr val="folHlink"/>
              </a:solidFill>
            </a:endParaRPr>
          </a:p>
          <a:p>
            <a:pPr>
              <a:buFontTx/>
              <a:buNone/>
            </a:pPr>
            <a:endParaRPr lang="uk-UA" altLang="uk-UA" sz="2400"/>
          </a:p>
          <a:p>
            <a:pPr>
              <a:buFontTx/>
              <a:buNone/>
            </a:pPr>
            <a:r>
              <a:rPr lang="uk-UA" altLang="uk-UA" sz="2800"/>
              <a:t>має закінчення –</a:t>
            </a:r>
            <a:r>
              <a:rPr lang="uk-UA" altLang="uk-UA" sz="2800" i="1">
                <a:solidFill>
                  <a:srgbClr val="FF0000"/>
                </a:solidFill>
              </a:rPr>
              <a:t>ать</a:t>
            </a:r>
            <a:r>
              <a:rPr lang="uk-UA" altLang="uk-UA" sz="2800"/>
              <a:t> або –</a:t>
            </a:r>
            <a:r>
              <a:rPr lang="uk-UA" altLang="uk-UA" sz="2800" i="1">
                <a:solidFill>
                  <a:srgbClr val="FF0000"/>
                </a:solidFill>
              </a:rPr>
              <a:t>ять</a:t>
            </a:r>
            <a:r>
              <a:rPr lang="uk-UA" altLang="uk-UA" sz="2800"/>
              <a:t>: </a:t>
            </a:r>
            <a:r>
              <a:rPr lang="uk-UA" altLang="uk-UA" sz="2800" i="1">
                <a:solidFill>
                  <a:schemeClr val="accent1"/>
                </a:solidFill>
              </a:rPr>
              <a:t>лет</a:t>
            </a:r>
            <a:r>
              <a:rPr lang="uk-UA" altLang="uk-UA" sz="2800" i="1" u="sng">
                <a:solidFill>
                  <a:schemeClr val="accent1"/>
                </a:solidFill>
              </a:rPr>
              <a:t>ять</a:t>
            </a:r>
            <a:r>
              <a:rPr lang="uk-UA" altLang="uk-UA" sz="2800" i="1">
                <a:solidFill>
                  <a:schemeClr val="accent1"/>
                </a:solidFill>
              </a:rPr>
              <a:t>, сто</a:t>
            </a:r>
            <a:r>
              <a:rPr lang="uk-UA" altLang="uk-UA" sz="2800" i="1" u="sng">
                <a:solidFill>
                  <a:schemeClr val="accent1"/>
                </a:solidFill>
              </a:rPr>
              <a:t>ять</a:t>
            </a:r>
            <a:r>
              <a:rPr lang="uk-UA" altLang="uk-UA" sz="2800">
                <a:solidFill>
                  <a:schemeClr val="folHlink"/>
                </a:solidFill>
              </a:rPr>
              <a:t>, леж</a:t>
            </a:r>
            <a:r>
              <a:rPr lang="uk-UA" altLang="uk-UA" sz="2800" u="sng">
                <a:solidFill>
                  <a:schemeClr val="folHlink"/>
                </a:solidFill>
              </a:rPr>
              <a:t>ать.</a:t>
            </a:r>
          </a:p>
          <a:p>
            <a:pPr>
              <a:buFontTx/>
              <a:buNone/>
            </a:pPr>
            <a:r>
              <a:rPr lang="uk-UA" altLang="uk-UA" sz="2800"/>
              <a:t>В особових закінченнях дієслова мають літеру </a:t>
            </a:r>
            <a:r>
              <a:rPr lang="uk-UA" altLang="uk-UA" sz="2800" b="1"/>
              <a:t>И</a:t>
            </a:r>
            <a:r>
              <a:rPr lang="uk-UA" altLang="uk-UA" sz="2800"/>
              <a:t> або </a:t>
            </a:r>
            <a:r>
              <a:rPr lang="uk-UA" altLang="uk-UA" sz="2800" b="1"/>
              <a:t>Ї</a:t>
            </a:r>
            <a:r>
              <a:rPr lang="uk-UA" altLang="uk-UA" sz="2800"/>
              <a:t>: </a:t>
            </a:r>
            <a:r>
              <a:rPr lang="uk-UA" altLang="uk-UA" sz="2800" i="1">
                <a:solidFill>
                  <a:schemeClr val="accent1"/>
                </a:solidFill>
              </a:rPr>
              <a:t>леж</a:t>
            </a:r>
            <a:r>
              <a:rPr lang="uk-UA" altLang="uk-UA" sz="2800" i="1" u="sng">
                <a:solidFill>
                  <a:schemeClr val="accent1"/>
                </a:solidFill>
              </a:rPr>
              <a:t>и</a:t>
            </a:r>
            <a:r>
              <a:rPr lang="uk-UA" altLang="uk-UA" sz="2800" i="1">
                <a:solidFill>
                  <a:schemeClr val="accent1"/>
                </a:solidFill>
              </a:rPr>
              <a:t>ш, сто</a:t>
            </a:r>
            <a:r>
              <a:rPr lang="uk-UA" altLang="uk-UA" sz="2800" i="1" u="sng">
                <a:solidFill>
                  <a:schemeClr val="accent1"/>
                </a:solidFill>
              </a:rPr>
              <a:t>ї</a:t>
            </a:r>
            <a:r>
              <a:rPr lang="uk-UA" altLang="uk-UA" sz="2800" i="1">
                <a:solidFill>
                  <a:schemeClr val="accent1"/>
                </a:solidFill>
              </a:rPr>
              <a:t>ш</a:t>
            </a:r>
            <a:r>
              <a:rPr lang="uk-UA" altLang="uk-UA" sz="2800">
                <a:solidFill>
                  <a:schemeClr val="accent1"/>
                </a:solidFill>
              </a:rPr>
              <a:t>.</a:t>
            </a:r>
            <a:endParaRPr lang="ru-RU" altLang="uk-UA" sz="2800">
              <a:solidFill>
                <a:schemeClr val="accent1"/>
              </a:solidFill>
            </a:endParaRPr>
          </a:p>
        </p:txBody>
      </p:sp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1676400" y="304801"/>
            <a:ext cx="87630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Д і є с л о в а   </a:t>
            </a:r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Под </a:t>
            </a:r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і л я </a:t>
            </a:r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ют </a:t>
            </a:r>
            <a:r>
              <a:rPr lang="ru-RU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ь с я   н а:</a:t>
            </a:r>
            <a:endParaRPr lang="uk-UA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32774" name="WordArt 6"/>
          <p:cNvSpPr>
            <a:spLocks noChangeArrowheads="1" noChangeShapeType="1" noTextEdit="1"/>
          </p:cNvSpPr>
          <p:nvPr/>
        </p:nvSpPr>
        <p:spPr bwMode="auto">
          <a:xfrm>
            <a:off x="1752600" y="1143000"/>
            <a:ext cx="2819400" cy="914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uk-UA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перша дієвідміна </a:t>
            </a:r>
          </a:p>
        </p:txBody>
      </p:sp>
      <p:sp>
        <p:nvSpPr>
          <p:cNvPr id="32775" name="WordArt 7"/>
          <p:cNvSpPr>
            <a:spLocks noChangeArrowheads="1" noChangeShapeType="1" noTextEdit="1"/>
          </p:cNvSpPr>
          <p:nvPr/>
        </p:nvSpPr>
        <p:spPr bwMode="auto">
          <a:xfrm>
            <a:off x="1752600" y="3124200"/>
            <a:ext cx="2438400" cy="990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uk-UA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друга дієвідміна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953767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295400"/>
            <a:ext cx="8382000" cy="5562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uk-UA" altLang="uk-UA" sz="2800"/>
              <a:t>Дієслова з часткою</a:t>
            </a:r>
            <a:r>
              <a:rPr lang="uk-UA" altLang="uk-UA" sz="2800">
                <a:solidFill>
                  <a:srgbClr val="66FF33"/>
                </a:solidFill>
              </a:rPr>
              <a:t> </a:t>
            </a:r>
            <a:r>
              <a:rPr lang="uk-UA" altLang="uk-UA" sz="2800" i="1">
                <a:solidFill>
                  <a:srgbClr val="66FF33"/>
                </a:solidFill>
              </a:rPr>
              <a:t>не</a:t>
            </a:r>
            <a:r>
              <a:rPr lang="uk-UA" altLang="uk-UA" sz="2800"/>
              <a:t> пишуться окремо, крім тих, що без </a:t>
            </a:r>
            <a:r>
              <a:rPr lang="uk-UA" altLang="uk-UA" sz="2800" b="1">
                <a:solidFill>
                  <a:srgbClr val="66FF33"/>
                </a:solidFill>
              </a:rPr>
              <a:t>не</a:t>
            </a:r>
            <a:r>
              <a:rPr lang="uk-UA" altLang="uk-UA" sz="2800"/>
              <a:t> не вживаються: </a:t>
            </a:r>
            <a:r>
              <a:rPr lang="uk-UA" altLang="uk-UA" sz="2800" i="1">
                <a:solidFill>
                  <a:srgbClr val="FFFF00"/>
                </a:solidFill>
              </a:rPr>
              <a:t>неволити, ненавидіти.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/>
              <a:t>Дієслова, що вказують на неповну дію, вживаються з префіксом </a:t>
            </a:r>
            <a:r>
              <a:rPr lang="uk-UA" altLang="uk-UA" sz="2800" b="1">
                <a:solidFill>
                  <a:srgbClr val="66FF33"/>
                </a:solidFill>
              </a:rPr>
              <a:t>недо</a:t>
            </a:r>
            <a:r>
              <a:rPr lang="uk-UA" altLang="uk-UA" sz="2800"/>
              <a:t>-: </a:t>
            </a:r>
            <a:r>
              <a:rPr lang="uk-UA" altLang="uk-UA" sz="2800" i="1">
                <a:solidFill>
                  <a:schemeClr val="hlink"/>
                </a:solidFill>
              </a:rPr>
              <a:t>недобачати, недочувати</a:t>
            </a:r>
            <a:r>
              <a:rPr lang="uk-UA" altLang="uk-UA" sz="2800">
                <a:solidFill>
                  <a:schemeClr val="hlink"/>
                </a:solidFill>
              </a:rPr>
              <a:t>, </a:t>
            </a:r>
            <a:r>
              <a:rPr lang="uk-UA" altLang="uk-UA" sz="2800" i="1">
                <a:solidFill>
                  <a:schemeClr val="hlink"/>
                </a:solidFill>
              </a:rPr>
              <a:t>недооцінювати</a:t>
            </a:r>
            <a:r>
              <a:rPr lang="uk-UA" altLang="uk-UA" sz="2800">
                <a:solidFill>
                  <a:schemeClr val="hlink"/>
                </a:solidFill>
              </a:rPr>
              <a:t>.</a:t>
            </a:r>
            <a:r>
              <a:rPr lang="uk-UA" altLang="uk-UA" sz="2800"/>
              <a:t> Їх слід відрізняти від тих, що мають префікс </a:t>
            </a:r>
            <a:r>
              <a:rPr lang="uk-UA" altLang="uk-UA" sz="2800" b="1"/>
              <a:t>до</a:t>
            </a:r>
            <a:r>
              <a:rPr lang="uk-UA" altLang="uk-UA" sz="2800"/>
              <a:t>- і перед ним заперечну частку </a:t>
            </a:r>
            <a:r>
              <a:rPr lang="uk-UA" altLang="uk-UA" sz="2800" b="1"/>
              <a:t>не</a:t>
            </a:r>
            <a:r>
              <a:rPr lang="uk-UA" altLang="uk-UA" sz="2800"/>
              <a:t>: </a:t>
            </a:r>
            <a:r>
              <a:rPr lang="uk-UA" altLang="uk-UA" sz="2800" i="1">
                <a:solidFill>
                  <a:schemeClr val="hlink"/>
                </a:solidFill>
              </a:rPr>
              <a:t>не дослухатись до людей, не дочути до кінця</a:t>
            </a:r>
            <a:r>
              <a:rPr lang="uk-UA" altLang="uk-UA" sz="2800">
                <a:solidFill>
                  <a:schemeClr val="hlink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/>
              <a:t>Дієприкметники з часткою </a:t>
            </a:r>
            <a:r>
              <a:rPr lang="uk-UA" altLang="uk-UA" sz="2800" b="1">
                <a:solidFill>
                  <a:srgbClr val="66FF33"/>
                </a:solidFill>
              </a:rPr>
              <a:t>не</a:t>
            </a:r>
            <a:r>
              <a:rPr lang="uk-UA" altLang="uk-UA" sz="2800"/>
              <a:t> пишуться і разом, і окремо, як і прикметники. Але якщо при дієприкметнику є пояснююче слово, то з часткою </a:t>
            </a:r>
            <a:r>
              <a:rPr lang="uk-UA" altLang="uk-UA" sz="2800" b="1"/>
              <a:t>не</a:t>
            </a:r>
            <a:r>
              <a:rPr lang="uk-UA" altLang="uk-UA" sz="2800"/>
              <a:t> він пишеться тільки окремо: </a:t>
            </a:r>
            <a:r>
              <a:rPr lang="uk-UA" altLang="uk-UA" sz="2800" i="1">
                <a:solidFill>
                  <a:schemeClr val="hlink"/>
                </a:solidFill>
              </a:rPr>
              <a:t>ніким не співані пісні, нічим не стривожена душа</a:t>
            </a:r>
            <a:r>
              <a:rPr lang="uk-UA" altLang="uk-UA" sz="2800">
                <a:solidFill>
                  <a:schemeClr val="hlink"/>
                </a:solidFill>
              </a:rPr>
              <a:t>.</a:t>
            </a:r>
            <a:r>
              <a:rPr lang="ru-RU" altLang="uk-UA" sz="280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37892" name="WordArt 4"/>
          <p:cNvSpPr>
            <a:spLocks noChangeArrowheads="1" noChangeShapeType="1" noTextEdit="1"/>
          </p:cNvSpPr>
          <p:nvPr/>
        </p:nvSpPr>
        <p:spPr bwMode="auto">
          <a:xfrm>
            <a:off x="3429000" y="457201"/>
            <a:ext cx="63246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Д і є с л о в а    з   ч а с т к о ю         н е</a:t>
            </a:r>
            <a:endParaRPr lang="uk-UA" sz="3600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2447598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838200"/>
            <a:ext cx="9372600" cy="6019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1.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66FF33"/>
                </a:solidFill>
              </a:rPr>
              <a:t>Початкова форма, на яке питання відповідає.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2.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FF0000"/>
                </a:solidFill>
              </a:rPr>
              <a:t>Дієслівна форма: інфінітив, особова форма, рід, безособові дієслова, дієслова на -но-, -то-, дієприкметник, дієприслівник.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3.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FF0000"/>
                </a:solidFill>
              </a:rPr>
              <a:t>Вид: доконаний, недоконаний.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4.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66FF33"/>
                </a:solidFill>
              </a:rPr>
              <a:t>Спосіб: дійсний, умовний, наказовий.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5.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FF0000"/>
                </a:solidFill>
              </a:rPr>
              <a:t>Час: теперішній, минулий, майбутній (проста, складна чи складена форма)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6.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66FF33"/>
                </a:solidFill>
              </a:rPr>
              <a:t>Якщо теперішній чи майбутній час, то треба визначити особу і число: 1-ша, 2-га, 3-тя особа однини чи множини.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7.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FF0000"/>
                </a:solidFill>
              </a:rPr>
              <a:t>Якщо минулий час, умовний спосіб, то треба визначити рід в однині.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8.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66FF33"/>
                </a:solidFill>
              </a:rPr>
              <a:t>Дієвідміна: перша, друга.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9.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FF0000"/>
                </a:solidFill>
              </a:rPr>
              <a:t>Якщо дієприкметник, то назвати такі граматичні ознаки: активний чи пасивний, час, вид, рід, число, відмінок.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10.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66FF33"/>
                </a:solidFill>
              </a:rPr>
              <a:t>Якщо дієприслівник, то назвати такі граматичні ознаки: час, вид.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uk-UA" sz="2400">
                <a:solidFill>
                  <a:srgbClr val="FF0000"/>
                </a:solidFill>
              </a:rPr>
              <a:t>11.</a:t>
            </a:r>
            <a:r>
              <a:rPr lang="uk-UA" altLang="uk-UA" sz="2400"/>
              <a:t> </a:t>
            </a:r>
            <a:r>
              <a:rPr lang="uk-UA" altLang="uk-UA" sz="2400">
                <a:solidFill>
                  <a:srgbClr val="FF0000"/>
                </a:solidFill>
              </a:rPr>
              <a:t>Синтаксична роль у реченні.</a:t>
            </a:r>
            <a:endParaRPr lang="ru-RU" altLang="uk-UA" sz="2400">
              <a:solidFill>
                <a:srgbClr val="FF0000"/>
              </a:solidFill>
            </a:endParaRPr>
          </a:p>
        </p:txBody>
      </p:sp>
      <p:sp>
        <p:nvSpPr>
          <p:cNvPr id="33796" name="WordArt 4"/>
          <p:cNvSpPr>
            <a:spLocks noChangeArrowheads="1" noChangeShapeType="1" noTextEdit="1"/>
          </p:cNvSpPr>
          <p:nvPr/>
        </p:nvSpPr>
        <p:spPr bwMode="auto">
          <a:xfrm>
            <a:off x="1524000" y="0"/>
            <a:ext cx="9144000" cy="762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С х е м а    м о р ф о л о г і ч н о г о    а н а л і з у    д і є с л о в а </a:t>
            </a:r>
            <a:endParaRPr lang="uk-UA" sz="3600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738272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9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6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7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FA8BF1-C42F-4345-8DE9-191669D3E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5027" y="1932823"/>
            <a:ext cx="7766936" cy="1646302"/>
          </a:xfrm>
        </p:spPr>
        <p:txBody>
          <a:bodyPr/>
          <a:lstStyle/>
          <a:p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Перехідні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неперехідні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40D3FF-D64C-244E-BF16-7E4C62B3F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361" y="2755974"/>
            <a:ext cx="3120378" cy="3126211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6559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381000"/>
            <a:ext cx="9144000" cy="6096000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sz="4000">
                <a:solidFill>
                  <a:srgbClr val="EB1D07"/>
                </a:solidFill>
              </a:rPr>
              <a:t>Дієслова мають</a:t>
            </a:r>
            <a:r>
              <a:rPr lang="uk-UA" altLang="uk-UA" sz="4000"/>
              <a:t> специфічні, тільки їм властиві </a:t>
            </a:r>
            <a:r>
              <a:rPr lang="uk-UA" altLang="uk-UA" sz="4000">
                <a:solidFill>
                  <a:srgbClr val="EB1D07"/>
                </a:solidFill>
              </a:rPr>
              <a:t>граматичні ознаки</a:t>
            </a:r>
            <a:r>
              <a:rPr lang="uk-UA" altLang="uk-UA" sz="4000"/>
              <a:t> перехідності (неперехідності), виду, способу, часу, стану.</a:t>
            </a:r>
          </a:p>
          <a:p>
            <a:pPr>
              <a:buFontTx/>
              <a:buNone/>
            </a:pPr>
            <a:r>
              <a:rPr lang="uk-UA" altLang="uk-UA" sz="4000">
                <a:solidFill>
                  <a:srgbClr val="EB1D07"/>
                </a:solidFill>
              </a:rPr>
              <a:t>Перехідні дієслова</a:t>
            </a:r>
            <a:r>
              <a:rPr lang="uk-UA" altLang="uk-UA" sz="4000"/>
              <a:t> називають дію, яка переходить або спрямована на предмет. При перехідних дієсловах стоїть прямий додаток, виражений іменником.</a:t>
            </a:r>
            <a:endParaRPr lang="ru-RU" altLang="uk-UA" sz="4000"/>
          </a:p>
          <a:p>
            <a:endParaRPr lang="ru-RU" altLang="uk-UA" sz="4000"/>
          </a:p>
          <a:p>
            <a:pPr>
              <a:buFontTx/>
              <a:buNone/>
            </a:pPr>
            <a:endParaRPr lang="ru-RU" altLang="uk-UA" sz="4000"/>
          </a:p>
        </p:txBody>
      </p:sp>
    </p:spTree>
    <p:extLst>
      <p:ext uri="{BB962C8B-B14F-4D97-AF65-F5344CB8AC3E}">
        <p14:creationId xmlns:p14="http://schemas.microsoft.com/office/powerpoint/2010/main" val="90195727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B9D15A-3042-F84D-B0F9-894934D77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77" y="1"/>
            <a:ext cx="814771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8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14E76-011C-D145-99D1-4A8F27913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787" y="163773"/>
            <a:ext cx="3553472" cy="887104"/>
          </a:xfrm>
        </p:spPr>
        <p:txBody>
          <a:bodyPr/>
          <a:lstStyle/>
          <a:p>
            <a:r>
              <a:rPr lang="ru-RU" i="1" dirty="0" err="1">
                <a:solidFill>
                  <a:schemeClr val="accent5"/>
                </a:solidFill>
              </a:rPr>
              <a:t>Зверни</a:t>
            </a:r>
            <a:r>
              <a:rPr lang="ru-RU" i="1" dirty="0">
                <a:solidFill>
                  <a:schemeClr val="accent5"/>
                </a:solidFill>
              </a:rPr>
              <a:t> </a:t>
            </a:r>
            <a:r>
              <a:rPr lang="ru-RU" i="1" dirty="0" err="1">
                <a:solidFill>
                  <a:schemeClr val="accent5"/>
                </a:solidFill>
              </a:rPr>
              <a:t>увагу</a:t>
            </a:r>
            <a:r>
              <a:rPr lang="ru-RU" i="1" dirty="0">
                <a:solidFill>
                  <a:schemeClr val="accent5"/>
                </a:solidFill>
              </a:rPr>
              <a:t>!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779180-0C62-5941-BD1A-729F0023D7CC}"/>
              </a:ext>
            </a:extLst>
          </p:cNvPr>
          <p:cNvSpPr/>
          <p:nvPr/>
        </p:nvSpPr>
        <p:spPr>
          <a:xfrm>
            <a:off x="464024" y="1050877"/>
            <a:ext cx="8679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ліпити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в'язати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фарбувати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асфальтувати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4E4E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інтелектуальної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4E4E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нести,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сунути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везти,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котити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штовхати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4E4E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неперехідних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означають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сумувати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веселитися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бідувати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світає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вечоріє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дощить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гримить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4E4E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рослинному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квітнути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цвісти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в'янути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професійну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громадську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людей: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головувати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директорувати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маклерувати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4E4E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комах,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птахів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неживої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гавкати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воркотіти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шипіти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тьохкати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дзюрчати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0" i="0" u="none" strike="noStrike" dirty="0">
              <a:solidFill>
                <a:srgbClr val="4E4E3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BEBDB6-5470-AC46-A71C-AB5BBA2F1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31610">
            <a:off x="8804773" y="3071189"/>
            <a:ext cx="1613110" cy="194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3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FABCB-432F-054C-A699-CB9815DCF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контексту,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перехідними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неперехідними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BCB11C-E131-8544-8326-7662481C87D7}"/>
              </a:ext>
            </a:extLst>
          </p:cNvPr>
          <p:cNvSpPr/>
          <p:nvPr/>
        </p:nvSpPr>
        <p:spPr>
          <a:xfrm>
            <a:off x="677334" y="2274838"/>
            <a:ext cx="74840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Малює</a:t>
            </a:r>
            <a:r>
              <a:rPr lang="ru-RU" sz="2400" b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картину, 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вишиває</a:t>
            </a:r>
            <a:r>
              <a:rPr lang="ru-RU" sz="2400" b="1" dirty="0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рушник, 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співає</a:t>
            </a:r>
            <a:r>
              <a:rPr lang="ru-RU" sz="2400" b="1" dirty="0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пісню</a:t>
            </a:r>
            <a:r>
              <a:rPr lang="ru-RU" sz="2400" b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пише</a:t>
            </a:r>
            <a:r>
              <a:rPr lang="ru-RU" sz="2400" b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диктант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перехідні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знахідному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відмінку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прийменника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4E4E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Петрусь уже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гарно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малює</a:t>
            </a:r>
            <a:r>
              <a:rPr lang="ru-RU" sz="2400" b="1" dirty="0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пише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Марійка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гірше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співає</a:t>
            </a:r>
            <a:r>
              <a:rPr lang="ru-RU" sz="2400" b="1" dirty="0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вишиває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 </a:t>
            </a:r>
            <a:r>
              <a:rPr lang="ru-RU" sz="2400" b="1" dirty="0" err="1">
                <a:solidFill>
                  <a:srgbClr val="76A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неперехідні</a:t>
            </a:r>
            <a:r>
              <a:rPr lang="ru-RU" sz="2400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виражених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знахідним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відмінком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400" i="1" dirty="0" err="1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прийменника</a:t>
            </a:r>
            <a:r>
              <a:rPr lang="ru-RU" sz="2400" i="1" dirty="0">
                <a:solidFill>
                  <a:srgbClr val="4E4E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0" i="0" u="none" strike="noStrike" dirty="0">
              <a:solidFill>
                <a:srgbClr val="4E4E3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18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3497264"/>
            <a:ext cx="8229600" cy="2522537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b="1" smtClean="0">
                <a:solidFill>
                  <a:srgbClr val="66FF33"/>
                </a:solidFill>
              </a:rPr>
              <a:t>Означає дію або стан, які збігаються з моментом мовлення про них.</a:t>
            </a:r>
          </a:p>
          <a:p>
            <a:pPr>
              <a:buFontTx/>
              <a:buNone/>
            </a:pPr>
            <a:r>
              <a:rPr lang="uk-UA" altLang="uk-UA" u="sng" smtClean="0">
                <a:solidFill>
                  <a:srgbClr val="3333FF"/>
                </a:solidFill>
              </a:rPr>
              <a:t>Наприклад</a:t>
            </a:r>
            <a:r>
              <a:rPr lang="uk-UA" altLang="uk-UA" smtClean="0">
                <a:solidFill>
                  <a:srgbClr val="3333FF"/>
                </a:solidFill>
              </a:rPr>
              <a:t>:</a:t>
            </a:r>
            <a:r>
              <a:rPr lang="uk-UA" altLang="uk-UA" smtClean="0"/>
              <a:t> </a:t>
            </a:r>
            <a:r>
              <a:rPr lang="uk-UA" altLang="uk-UA" i="1" smtClean="0">
                <a:solidFill>
                  <a:schemeClr val="hlink"/>
                </a:solidFill>
              </a:rPr>
              <a:t>можемо, хочеш, працюють</a:t>
            </a:r>
          </a:p>
          <a:p>
            <a:pPr>
              <a:buFontTx/>
              <a:buNone/>
            </a:pPr>
            <a:endParaRPr lang="uk-UA" altLang="uk-UA" i="1" smtClean="0">
              <a:solidFill>
                <a:schemeClr val="hlink"/>
              </a:solidFill>
            </a:endParaRPr>
          </a:p>
          <a:p>
            <a:endParaRPr lang="uk-UA" altLang="uk-UA" i="1" smtClean="0"/>
          </a:p>
        </p:txBody>
      </p:sp>
      <p:pic>
        <p:nvPicPr>
          <p:cNvPr id="5123" name="Picture 6" descr="j02341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5049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WordArt 7"/>
          <p:cNvSpPr>
            <a:spLocks noChangeArrowheads="1" noChangeShapeType="1" noTextEdit="1"/>
          </p:cNvSpPr>
          <p:nvPr/>
        </p:nvSpPr>
        <p:spPr bwMode="auto">
          <a:xfrm>
            <a:off x="3048000" y="304800"/>
            <a:ext cx="7315200" cy="1143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М о р ф о л о г і ч  н і    о з н а к и</a:t>
            </a:r>
            <a:endParaRPr lang="uk-UA" sz="3600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2514601" y="1600200"/>
            <a:ext cx="10763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1. ЧАС</a:t>
            </a: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2438400" y="2438400"/>
            <a:ext cx="22860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Теперішній</a:t>
            </a:r>
          </a:p>
        </p:txBody>
      </p:sp>
      <p:sp>
        <p:nvSpPr>
          <p:cNvPr id="7180" name="WordArt 12"/>
          <p:cNvSpPr>
            <a:spLocks noChangeArrowheads="1" noChangeShapeType="1" noTextEdit="1"/>
          </p:cNvSpPr>
          <p:nvPr/>
        </p:nvSpPr>
        <p:spPr bwMode="auto">
          <a:xfrm>
            <a:off x="3276600" y="5486401"/>
            <a:ext cx="5257800" cy="9937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 за особами та числами</a:t>
            </a:r>
            <a:endParaRPr lang="uk-UA" sz="20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03284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800" decel="100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6EC02-4308-CF45-9F4F-3A168F55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969" y="336645"/>
            <a:ext cx="8596668" cy="1232848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неперехідні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Аргументовано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доведіть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думку</a:t>
            </a:r>
            <a:r>
              <a:rPr lang="ru-RU" sz="2800" b="1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12B1F-74A2-1747-A814-19A22115A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1129"/>
            <a:ext cx="8596668" cy="4690234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Полісся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кошиках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болотами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причаїлись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Охи.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спорить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тиша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голосом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гарби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гуркотом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епохи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сосновий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виверне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кожух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назустріч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весільна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теща.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Осінніх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вогнищ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кинутий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цибух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дитя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переплеще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Правічну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ліси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вгрузають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мох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дідугани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Переметнувся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заєць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навскоси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асфальт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ногами.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Лункі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октави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голосів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вечірній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молодик над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смужкою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лісів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позолочений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апостроф.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Костенко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31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38FDF-E3D8-4442-913A-C7240FC3E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одну колонку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другу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3A1197-D66F-1A41-8C2A-F9ADAEC92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стільниках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сонця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дика груша журиться: одна.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клаптики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суконця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сіра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долина.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посмішка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землиста.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Скляніють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неба і води.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полум’я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листям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сади...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Костенко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0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FA3F8-2A9C-3440-BD47-51E05677C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Складіть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словосполучення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наведеними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дієсловами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зразком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Позначте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неперехідні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Зразок</a:t>
            </a:r>
            <a:r>
              <a:rPr lang="ru-RU" sz="22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купив (</a:t>
            </a:r>
            <a:r>
              <a:rPr lang="ru-RU" sz="22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2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  <a:r>
              <a:rPr lang="ru-RU" sz="22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хліба</a:t>
            </a:r>
            <a:r>
              <a:rPr lang="ru-RU" sz="22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покропив (</a:t>
            </a:r>
            <a:r>
              <a:rPr lang="ru-RU" sz="22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2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 водою</a:t>
            </a:r>
            <a:endParaRPr lang="ru-RU" i="1" dirty="0">
              <a:solidFill>
                <a:schemeClr val="accent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69441A-5427-C941-8F03-D02EB5E68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(кого?),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дивитися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 кого?),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плисти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закликати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згоден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кинути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прополоскати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 ким?).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659FFE-1504-A34B-B377-9D49E575C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7026" y="3429000"/>
            <a:ext cx="2743201" cy="31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8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F7C24-9AC9-2F48-B30D-05E46D44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731" y="41853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запам’ятайте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прислів’я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Позначте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(буквами) 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перехідні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неперехідні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5E810C-BBDF-1E44-AD7A-8DAAD5658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1.Удар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забувається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слово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дивись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ноги: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знайдеш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носа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наб’єш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землю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хатинки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студить.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зламає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золоті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вудила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коневі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Пильнуй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носа, а не чужого проса.</a:t>
            </a:r>
          </a:p>
        </p:txBody>
      </p:sp>
    </p:spTree>
    <p:extLst>
      <p:ext uri="{BB962C8B-B14F-4D97-AF65-F5344CB8AC3E}">
        <p14:creationId xmlns:p14="http://schemas.microsoft.com/office/powerpoint/2010/main" val="39819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DD8D71-2A13-014C-A8FD-34FECEFAB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Утворіть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неперехідні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постфікса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зразком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словосполучення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82DA99-C3B0-D54D-AE70-714ED957C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Зразок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розпускають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чутки —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розпускаються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бруньки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перетнути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перевернути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B734A2-C7BF-C348-839F-E00A69DE1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03" y="3783208"/>
            <a:ext cx="2523319" cy="307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5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ПЕРЕГЛЯНЬ</a:t>
            </a:r>
            <a:endParaRPr lang="uk-UA" dirty="0"/>
          </a:p>
        </p:txBody>
      </p:sp>
      <p:pic>
        <p:nvPicPr>
          <p:cNvPr id="5" name="DovwtRffOM0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29180" y="2281029"/>
            <a:ext cx="4843740" cy="272460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dirty="0" smtClean="0"/>
              <a:t>ПОПРАЦЮЙ</a:t>
            </a:r>
          </a:p>
          <a:p>
            <a:r>
              <a:rPr lang="uk-UA" dirty="0" smtClean="0"/>
              <a:t>РАЗОМ З ІГОРЕМ ХВОРОСТЯНИМ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www.youtube.com/watch?v=DovwtRffOM0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51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Rectangle 8"/>
          <p:cNvSpPr>
            <a:spLocks noGrp="1" noChangeArrowheads="1"/>
          </p:cNvSpPr>
          <p:nvPr>
            <p:ph idx="1"/>
          </p:nvPr>
        </p:nvSpPr>
        <p:spPr>
          <a:xfrm>
            <a:off x="1981200" y="2112964"/>
            <a:ext cx="8229600" cy="3902075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b="1" smtClean="0">
                <a:solidFill>
                  <a:srgbClr val="66FF33"/>
                </a:solidFill>
              </a:rPr>
              <a:t>Означає дію або стан, які відбувались до моменту розмови.</a:t>
            </a:r>
          </a:p>
          <a:p>
            <a:pPr>
              <a:buFontTx/>
              <a:buNone/>
            </a:pPr>
            <a:endParaRPr lang="uk-UA" altLang="uk-UA" u="sng" smtClean="0">
              <a:solidFill>
                <a:srgbClr val="3333FF"/>
              </a:solidFill>
            </a:endParaRPr>
          </a:p>
          <a:p>
            <a:pPr>
              <a:buFontTx/>
              <a:buNone/>
            </a:pPr>
            <a:r>
              <a:rPr lang="uk-UA" altLang="uk-UA" u="sng" smtClean="0">
                <a:solidFill>
                  <a:srgbClr val="3333FF"/>
                </a:solidFill>
              </a:rPr>
              <a:t>Наприклад</a:t>
            </a:r>
            <a:r>
              <a:rPr lang="uk-UA" altLang="uk-UA" smtClean="0">
                <a:solidFill>
                  <a:srgbClr val="3333FF"/>
                </a:solidFill>
              </a:rPr>
              <a:t>:</a:t>
            </a:r>
            <a:r>
              <a:rPr lang="uk-UA" altLang="uk-UA" smtClean="0"/>
              <a:t> </a:t>
            </a:r>
            <a:r>
              <a:rPr lang="uk-UA" altLang="uk-UA" i="1" smtClean="0">
                <a:solidFill>
                  <a:schemeClr val="hlink"/>
                </a:solidFill>
              </a:rPr>
              <a:t>сказав, пояснила, ходили</a:t>
            </a:r>
          </a:p>
          <a:p>
            <a:pPr>
              <a:buFontTx/>
              <a:buNone/>
            </a:pPr>
            <a:endParaRPr lang="ru-RU" altLang="uk-UA" smtClean="0">
              <a:solidFill>
                <a:schemeClr val="hlink"/>
              </a:solidFill>
            </a:endParaRPr>
          </a:p>
        </p:txBody>
      </p:sp>
      <p:sp>
        <p:nvSpPr>
          <p:cNvPr id="11273" name="WordArt 9"/>
          <p:cNvSpPr>
            <a:spLocks noChangeArrowheads="1" noChangeShapeType="1" noTextEdit="1"/>
          </p:cNvSpPr>
          <p:nvPr/>
        </p:nvSpPr>
        <p:spPr bwMode="auto">
          <a:xfrm>
            <a:off x="1828800" y="457200"/>
            <a:ext cx="2362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Минулий</a:t>
            </a:r>
          </a:p>
        </p:txBody>
      </p:sp>
      <p:sp>
        <p:nvSpPr>
          <p:cNvPr id="11274" name="WordArt 10"/>
          <p:cNvSpPr>
            <a:spLocks noChangeArrowheads="1" noChangeShapeType="1" noTextEdit="1"/>
          </p:cNvSpPr>
          <p:nvPr/>
        </p:nvSpPr>
        <p:spPr bwMode="auto">
          <a:xfrm>
            <a:off x="2590800" y="4800600"/>
            <a:ext cx="6172200" cy="1295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 за родами (в однині) та числами</a:t>
            </a:r>
            <a:endParaRPr lang="uk-UA" sz="20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9899119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4038600"/>
            <a:ext cx="8229600" cy="26670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uk-UA" altLang="uk-UA" sz="1800" i="1"/>
              <a:t/>
            </a:r>
            <a:br>
              <a:rPr lang="uk-UA" altLang="uk-UA" sz="1800" i="1"/>
            </a:br>
            <a:r>
              <a:rPr lang="uk-UA" altLang="uk-UA" sz="1800"/>
              <a:t/>
            </a:r>
            <a:br>
              <a:rPr lang="uk-UA" altLang="uk-UA" sz="1800"/>
            </a:br>
            <a:endParaRPr lang="ru-RU" altLang="uk-UA" sz="18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228601"/>
            <a:ext cx="8229600" cy="36115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uk-UA" altLang="uk-UA" sz="2800" b="1" i="1"/>
          </a:p>
          <a:p>
            <a:pPr>
              <a:lnSpc>
                <a:spcPct val="90000"/>
              </a:lnSpc>
              <a:buFontTx/>
              <a:buNone/>
            </a:pPr>
            <a:endParaRPr lang="uk-UA" altLang="uk-UA" sz="2800" b="1">
              <a:solidFill>
                <a:srgbClr val="66FF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uk-UA" altLang="uk-UA" sz="2800" b="1">
              <a:solidFill>
                <a:srgbClr val="66FF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 b="1">
                <a:solidFill>
                  <a:srgbClr val="66FF33"/>
                </a:solidFill>
              </a:rPr>
              <a:t>Означає дію або стан, які відбуваються вже після моменту мовлення про них.</a:t>
            </a:r>
          </a:p>
          <a:p>
            <a:pPr>
              <a:lnSpc>
                <a:spcPct val="90000"/>
              </a:lnSpc>
              <a:buFontTx/>
              <a:buNone/>
            </a:pPr>
            <a:endParaRPr lang="uk-UA" altLang="uk-UA" sz="2800" u="sng">
              <a:solidFill>
                <a:srgbClr val="3333FF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 u="sng">
                <a:solidFill>
                  <a:srgbClr val="3333FF"/>
                </a:solidFill>
              </a:rPr>
              <a:t>Наприклад</a:t>
            </a:r>
            <a:r>
              <a:rPr lang="uk-UA" altLang="uk-UA" sz="2800">
                <a:solidFill>
                  <a:srgbClr val="3333FF"/>
                </a:solidFill>
              </a:rPr>
              <a:t>:</a:t>
            </a:r>
            <a:r>
              <a:rPr lang="uk-UA" altLang="uk-UA" sz="2800"/>
              <a:t> </a:t>
            </a:r>
            <a:r>
              <a:rPr lang="uk-UA" altLang="uk-UA" sz="2800" i="1">
                <a:solidFill>
                  <a:schemeClr val="hlink"/>
                </a:solidFill>
              </a:rPr>
              <a:t>скажу, розповідатиму, буду говорити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uk-UA" sz="280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</a:pPr>
            <a:endParaRPr lang="ru-RU" altLang="uk-UA" sz="2800"/>
          </a:p>
        </p:txBody>
      </p:sp>
      <p:sp>
        <p:nvSpPr>
          <p:cNvPr id="15364" name="WordArt 4"/>
          <p:cNvSpPr>
            <a:spLocks noChangeArrowheads="1" noChangeShapeType="1" noTextEdit="1"/>
          </p:cNvSpPr>
          <p:nvPr/>
        </p:nvSpPr>
        <p:spPr bwMode="auto">
          <a:xfrm>
            <a:off x="1905001" y="304800"/>
            <a:ext cx="20859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Майбутній</a:t>
            </a:r>
          </a:p>
        </p:txBody>
      </p:sp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>
            <a:off x="2590800" y="4876800"/>
            <a:ext cx="6553200" cy="1295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2400" kern="10">
                <a:ln w="9525">
                  <a:solidFill>
                    <a:srgbClr val="66FF33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 за числами, особами, видом.</a:t>
            </a:r>
            <a:endParaRPr lang="uk-UA" sz="2400" kern="10">
              <a:ln w="9525">
                <a:solidFill>
                  <a:srgbClr val="66FF33"/>
                </a:solidFill>
                <a:round/>
                <a:headEnd/>
                <a:tailEnd/>
              </a:ln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1197695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WordArt 6"/>
          <p:cNvSpPr>
            <a:spLocks noChangeArrowheads="1" noChangeShapeType="1" noTextEdit="1"/>
          </p:cNvSpPr>
          <p:nvPr/>
        </p:nvSpPr>
        <p:spPr bwMode="auto">
          <a:xfrm>
            <a:off x="1828800" y="609600"/>
            <a:ext cx="55245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2. Число (однина, множина)</a:t>
            </a:r>
          </a:p>
        </p:txBody>
      </p:sp>
      <p:sp>
        <p:nvSpPr>
          <p:cNvPr id="16391" name="WordArt 7"/>
          <p:cNvSpPr>
            <a:spLocks noChangeArrowheads="1" noChangeShapeType="1" noTextEdit="1"/>
          </p:cNvSpPr>
          <p:nvPr/>
        </p:nvSpPr>
        <p:spPr bwMode="auto">
          <a:xfrm>
            <a:off x="3352801" y="2057400"/>
            <a:ext cx="58007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3. Особа (перша, друга, третя)</a:t>
            </a:r>
            <a:endParaRPr lang="uk-UA" sz="3600" kern="1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6392" name="WordArt 8"/>
          <p:cNvSpPr>
            <a:spLocks noChangeArrowheads="1" noChangeShapeType="1" noTextEdit="1"/>
          </p:cNvSpPr>
          <p:nvPr/>
        </p:nvSpPr>
        <p:spPr bwMode="auto">
          <a:xfrm>
            <a:off x="2057401" y="3733800"/>
            <a:ext cx="73437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4. Рід (жіночий, чоловічий, середній)</a:t>
            </a:r>
            <a:endParaRPr lang="uk-UA" sz="3600" kern="1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6393" name="WordArt 9"/>
          <p:cNvSpPr>
            <a:spLocks noChangeArrowheads="1" noChangeShapeType="1" noTextEdit="1"/>
          </p:cNvSpPr>
          <p:nvPr/>
        </p:nvSpPr>
        <p:spPr bwMode="auto">
          <a:xfrm>
            <a:off x="3429001" y="5257800"/>
            <a:ext cx="1209675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5. Вид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973143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1639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838201"/>
            <a:ext cx="8229600" cy="52927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uk-UA" altLang="uk-UA" sz="2000" b="1">
                <a:solidFill>
                  <a:srgbClr val="66FF33"/>
                </a:solidFill>
              </a:rPr>
              <a:t>                     Проста форма:</a:t>
            </a:r>
            <a:r>
              <a:rPr lang="uk-UA" altLang="uk-UA" sz="2000"/>
              <a:t> </a:t>
            </a:r>
            <a:r>
              <a:rPr lang="uk-UA" altLang="uk-UA" sz="2000" b="1" i="1">
                <a:solidFill>
                  <a:srgbClr val="FF0000"/>
                </a:solidFill>
              </a:rPr>
              <a:t>що зроблю?</a:t>
            </a:r>
            <a:r>
              <a:rPr lang="en-US" altLang="uk-UA" sz="2000" b="1" i="1">
                <a:solidFill>
                  <a:srgbClr val="FF0000"/>
                </a:solidFill>
              </a:rPr>
              <a:t>  - </a:t>
            </a:r>
            <a:r>
              <a:rPr lang="uk-UA" altLang="uk-UA" sz="2000" b="1" i="1">
                <a:solidFill>
                  <a:srgbClr val="FF0000"/>
                </a:solidFill>
              </a:rPr>
              <a:t>прочитаю</a:t>
            </a:r>
            <a:r>
              <a:rPr lang="uk-UA" altLang="uk-UA"/>
              <a:t/>
            </a:r>
            <a:br>
              <a:rPr lang="uk-UA" altLang="uk-UA"/>
            </a:br>
            <a:r>
              <a:rPr lang="uk-UA" altLang="uk-UA"/>
              <a:t>	</a:t>
            </a:r>
            <a:br>
              <a:rPr lang="uk-UA" altLang="uk-UA"/>
            </a:br>
            <a:r>
              <a:rPr lang="uk-UA" altLang="uk-UA"/>
              <a:t/>
            </a:r>
            <a:br>
              <a:rPr lang="uk-UA" altLang="uk-UA"/>
            </a:br>
            <a:r>
              <a:rPr lang="uk-UA" altLang="uk-UA"/>
              <a:t/>
            </a:r>
            <a:br>
              <a:rPr lang="uk-UA" altLang="uk-UA"/>
            </a:br>
            <a:r>
              <a:rPr lang="uk-UA" altLang="uk-UA"/>
              <a:t/>
            </a:r>
            <a:br>
              <a:rPr lang="uk-UA" altLang="uk-UA"/>
            </a:br>
            <a:r>
              <a:rPr lang="uk-UA" altLang="uk-UA"/>
              <a:t>	           </a:t>
            </a:r>
            <a:r>
              <a:rPr lang="uk-UA" altLang="uk-UA" sz="2000" b="1">
                <a:solidFill>
                  <a:srgbClr val="66FF33"/>
                </a:solidFill>
              </a:rPr>
              <a:t>Складна форма:</a:t>
            </a:r>
            <a:r>
              <a:rPr lang="uk-UA" altLang="uk-UA" sz="2000"/>
              <a:t> </a:t>
            </a:r>
            <a:r>
              <a:rPr lang="uk-UA" altLang="uk-UA" sz="2000" b="1" i="1">
                <a:solidFill>
                  <a:srgbClr val="FF0000"/>
                </a:solidFill>
              </a:rPr>
              <a:t>що робитиму?</a:t>
            </a:r>
            <a:r>
              <a:rPr lang="en-US" altLang="uk-UA" sz="2000" b="1" i="1">
                <a:solidFill>
                  <a:srgbClr val="FF0000"/>
                </a:solidFill>
              </a:rPr>
              <a:t> -</a:t>
            </a:r>
            <a:r>
              <a:rPr lang="uk-UA" altLang="uk-UA" sz="2000" b="1" i="1">
                <a:solidFill>
                  <a:srgbClr val="FF0000"/>
                </a:solidFill>
              </a:rPr>
              <a:t> казатиму</a:t>
            </a:r>
            <a:r>
              <a:rPr lang="uk-UA" altLang="uk-UA" sz="2000">
                <a:solidFill>
                  <a:srgbClr val="FF0000"/>
                </a:solidFill>
              </a:rPr>
              <a:t/>
            </a:r>
            <a:br>
              <a:rPr lang="uk-UA" altLang="uk-UA" sz="2000">
                <a:solidFill>
                  <a:srgbClr val="FF0000"/>
                </a:solidFill>
              </a:rPr>
            </a:br>
            <a:r>
              <a:rPr lang="uk-UA" altLang="uk-UA" sz="2000"/>
              <a:t>	         </a:t>
            </a:r>
            <a:r>
              <a:rPr lang="uk-UA" altLang="uk-UA" sz="2000" b="1">
                <a:solidFill>
                  <a:srgbClr val="66FF33"/>
                </a:solidFill>
              </a:rPr>
              <a:t>Складена форма:</a:t>
            </a:r>
            <a:r>
              <a:rPr lang="uk-UA" altLang="uk-UA" sz="2000" b="1"/>
              <a:t> </a:t>
            </a:r>
            <a:r>
              <a:rPr lang="uk-UA" altLang="uk-UA" sz="2000" b="1" i="1">
                <a:solidFill>
                  <a:srgbClr val="FF0000"/>
                </a:solidFill>
              </a:rPr>
              <a:t>що буду робити?</a:t>
            </a:r>
            <a:r>
              <a:rPr lang="en-US" altLang="uk-UA" sz="2000" b="1" i="1">
                <a:solidFill>
                  <a:srgbClr val="FF0000"/>
                </a:solidFill>
              </a:rPr>
              <a:t>-</a:t>
            </a:r>
            <a:r>
              <a:rPr lang="uk-UA" altLang="uk-UA" sz="2000" b="1" i="1">
                <a:solidFill>
                  <a:srgbClr val="FF0000"/>
                </a:solidFill>
              </a:rPr>
              <a:t>буду казати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i="1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>
                <a:solidFill>
                  <a:srgbClr val="66FF33"/>
                </a:solidFill>
              </a:rPr>
              <a:t>Доконаний</a:t>
            </a:r>
            <a:r>
              <a:rPr lang="uk-UA" altLang="uk-UA" sz="2400"/>
              <a:t> – означає дію, вже завершену і відповідає на питання: </a:t>
            </a:r>
            <a:r>
              <a:rPr lang="uk-UA" altLang="uk-UA" sz="2400" b="1" i="1">
                <a:solidFill>
                  <a:srgbClr val="FF0000"/>
                </a:solidFill>
              </a:rPr>
              <a:t>що зробити?  що зробив?  що зроблю?</a:t>
            </a:r>
          </a:p>
          <a:p>
            <a:pPr>
              <a:lnSpc>
                <a:spcPct val="90000"/>
              </a:lnSpc>
              <a:buFontTx/>
              <a:buNone/>
            </a:pPr>
            <a:endParaRPr lang="uk-UA" altLang="uk-UA" sz="2400" b="1"/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800">
                <a:solidFill>
                  <a:srgbClr val="66FF33"/>
                </a:solidFill>
              </a:rPr>
              <a:t>Недоконаний</a:t>
            </a:r>
            <a:r>
              <a:rPr lang="uk-UA" altLang="uk-UA" sz="2400"/>
              <a:t> – означає дію, незавершену  і не</a:t>
            </a:r>
            <a:r>
              <a:rPr lang="en-US" altLang="uk-UA" sz="2400"/>
              <a:t>-</a:t>
            </a:r>
            <a:r>
              <a:rPr lang="uk-UA" altLang="uk-UA" sz="2400"/>
              <a:t> обмежену в часі та відповідає на питання: </a:t>
            </a:r>
            <a:r>
              <a:rPr lang="uk-UA" altLang="uk-UA" sz="2400" b="1" i="1">
                <a:solidFill>
                  <a:srgbClr val="FF0000"/>
                </a:solidFill>
              </a:rPr>
              <a:t>що робити?  що робив?  що роблю?  що робитиму? що буду робити?</a:t>
            </a:r>
            <a:r>
              <a:rPr lang="uk-UA" altLang="uk-UA" sz="2400">
                <a:solidFill>
                  <a:srgbClr val="FF0000"/>
                </a:solidFill>
              </a:rPr>
              <a:t> </a:t>
            </a:r>
            <a:endParaRPr lang="ru-RU" altLang="uk-UA" sz="24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uk-UA" sz="2400" i="1">
              <a:solidFill>
                <a:srgbClr val="FF0000"/>
              </a:solidFill>
            </a:endParaRPr>
          </a:p>
        </p:txBody>
      </p:sp>
      <p:sp>
        <p:nvSpPr>
          <p:cNvPr id="57349" name="WordArt 5"/>
          <p:cNvSpPr>
            <a:spLocks noChangeArrowheads="1" noChangeShapeType="1" noTextEdit="1"/>
          </p:cNvSpPr>
          <p:nvPr/>
        </p:nvSpPr>
        <p:spPr bwMode="auto">
          <a:xfrm>
            <a:off x="1676400" y="0"/>
            <a:ext cx="2286000" cy="990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uk-UA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Доконаний вид</a:t>
            </a:r>
          </a:p>
        </p:txBody>
      </p:sp>
      <p:sp>
        <p:nvSpPr>
          <p:cNvPr id="57352" name="WordArt 8"/>
          <p:cNvSpPr>
            <a:spLocks noChangeArrowheads="1" noChangeShapeType="1" noTextEdit="1"/>
          </p:cNvSpPr>
          <p:nvPr/>
        </p:nvSpPr>
        <p:spPr bwMode="auto">
          <a:xfrm>
            <a:off x="1752601" y="1447800"/>
            <a:ext cx="2862263" cy="9032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uk-UA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Недоконаний вид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2197868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524001"/>
            <a:ext cx="7924800" cy="4530725"/>
          </a:xfrm>
        </p:spPr>
        <p:txBody>
          <a:bodyPr/>
          <a:lstStyle/>
          <a:p>
            <a:pPr>
              <a:buFontTx/>
              <a:buNone/>
            </a:pPr>
            <a:r>
              <a:rPr lang="uk-UA" altLang="uk-UA" sz="2400" b="1">
                <a:solidFill>
                  <a:srgbClr val="66FF33"/>
                </a:solidFill>
              </a:rPr>
              <a:t>Дійсний</a:t>
            </a:r>
            <a:r>
              <a:rPr lang="uk-UA" altLang="uk-UA" smtClean="0"/>
              <a:t> – </a:t>
            </a:r>
            <a:r>
              <a:rPr lang="uk-UA" altLang="uk-UA" sz="2400"/>
              <a:t>виражає реальну дію або стан, які відбуваються, відбувалися чи відбуватимуться, і відповідає на питання: </a:t>
            </a:r>
            <a:r>
              <a:rPr lang="uk-UA" altLang="uk-UA" sz="2400" b="1" i="1">
                <a:solidFill>
                  <a:srgbClr val="FF0000"/>
                </a:solidFill>
              </a:rPr>
              <a:t>що роблю?   що робив? що робитимемо?</a:t>
            </a:r>
          </a:p>
          <a:p>
            <a:pPr>
              <a:buFontTx/>
              <a:buNone/>
            </a:pPr>
            <a:endParaRPr lang="uk-UA" altLang="uk-UA" sz="2400" u="sng">
              <a:solidFill>
                <a:srgbClr val="3333FF"/>
              </a:solidFill>
            </a:endParaRPr>
          </a:p>
          <a:p>
            <a:pPr>
              <a:buFontTx/>
              <a:buNone/>
            </a:pPr>
            <a:r>
              <a:rPr lang="uk-UA" altLang="uk-UA" sz="2400" u="sng">
                <a:solidFill>
                  <a:srgbClr val="3333FF"/>
                </a:solidFill>
              </a:rPr>
              <a:t>Наприклад</a:t>
            </a:r>
            <a:r>
              <a:rPr lang="uk-UA" altLang="uk-UA" sz="2400">
                <a:solidFill>
                  <a:srgbClr val="3333FF"/>
                </a:solidFill>
              </a:rPr>
              <a:t>:</a:t>
            </a:r>
            <a:r>
              <a:rPr lang="uk-UA" altLang="uk-UA" sz="2400"/>
              <a:t> </a:t>
            </a:r>
            <a:r>
              <a:rPr lang="uk-UA" altLang="uk-UA" sz="2400" i="1">
                <a:solidFill>
                  <a:schemeClr val="hlink"/>
                </a:solidFill>
              </a:rPr>
              <a:t>Зорі світять серед неба, горять білолиці, верба слуха соловейка,  дивиться в криницю.</a:t>
            </a:r>
          </a:p>
          <a:p>
            <a:pPr>
              <a:buFontTx/>
              <a:buNone/>
            </a:pPr>
            <a:endParaRPr lang="uk-UA" altLang="uk-UA" smtClean="0">
              <a:solidFill>
                <a:schemeClr val="hlink"/>
              </a:solidFill>
            </a:endParaRPr>
          </a:p>
          <a:p>
            <a:pPr>
              <a:buFontTx/>
              <a:buNone/>
            </a:pPr>
            <a:endParaRPr lang="ru-RU" altLang="uk-UA" smtClean="0"/>
          </a:p>
        </p:txBody>
      </p:sp>
      <p:sp>
        <p:nvSpPr>
          <p:cNvPr id="19471" name="WordArt 15"/>
          <p:cNvSpPr>
            <a:spLocks noChangeArrowheads="1" noChangeShapeType="1" noTextEdit="1"/>
          </p:cNvSpPr>
          <p:nvPr/>
        </p:nvSpPr>
        <p:spPr bwMode="auto">
          <a:xfrm>
            <a:off x="2286001" y="381000"/>
            <a:ext cx="18192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6. Спосіб </a:t>
            </a:r>
          </a:p>
        </p:txBody>
      </p:sp>
      <p:sp>
        <p:nvSpPr>
          <p:cNvPr id="19472" name="WordArt 16" descr="Белый мрамор"/>
          <p:cNvSpPr>
            <a:spLocks noChangeArrowheads="1" noChangeShapeType="1" noTextEdit="1"/>
          </p:cNvSpPr>
          <p:nvPr/>
        </p:nvSpPr>
        <p:spPr bwMode="auto">
          <a:xfrm>
            <a:off x="1676400" y="1600200"/>
            <a:ext cx="685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uk-UA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</a:p>
        </p:txBody>
      </p:sp>
      <p:sp>
        <p:nvSpPr>
          <p:cNvPr id="19473" name="WordArt 17"/>
          <p:cNvSpPr>
            <a:spLocks noChangeArrowheads="1" noChangeShapeType="1" noTextEdit="1"/>
          </p:cNvSpPr>
          <p:nvPr/>
        </p:nvSpPr>
        <p:spPr bwMode="auto">
          <a:xfrm>
            <a:off x="2057400" y="5334000"/>
            <a:ext cx="7486650" cy="914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 за часами, особами, числами і родами.</a:t>
            </a:r>
            <a:endParaRPr lang="uk-UA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463465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7" name="Rectangle 9"/>
          <p:cNvSpPr>
            <a:spLocks noGrp="1" noChangeArrowheads="1"/>
          </p:cNvSpPr>
          <p:nvPr>
            <p:ph idx="1"/>
          </p:nvPr>
        </p:nvSpPr>
        <p:spPr>
          <a:xfrm>
            <a:off x="1981200" y="381001"/>
            <a:ext cx="8229600" cy="57451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uk-UA" altLang="uk-UA" sz="2400" b="1">
                <a:solidFill>
                  <a:srgbClr val="66FF33"/>
                </a:solidFill>
              </a:rPr>
              <a:t>Умовний</a:t>
            </a:r>
            <a:r>
              <a:rPr lang="uk-UA" altLang="uk-UA" sz="2400"/>
              <a:t> – виражає дію чи стан, бажані або можливі за певних умов, і відповідає на питання: </a:t>
            </a:r>
            <a:r>
              <a:rPr lang="uk-UA" altLang="uk-UA" sz="2400" b="1" i="1">
                <a:solidFill>
                  <a:srgbClr val="FF0000"/>
                </a:solidFill>
              </a:rPr>
              <a:t>що зробив би? що робила б? що зробили б?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400" u="sng">
                <a:solidFill>
                  <a:srgbClr val="3333FF"/>
                </a:solidFill>
              </a:rPr>
              <a:t>Наприклад:</a:t>
            </a:r>
            <a:r>
              <a:rPr lang="uk-UA" altLang="uk-UA" sz="2400"/>
              <a:t> </a:t>
            </a:r>
            <a:r>
              <a:rPr lang="uk-UA" altLang="uk-UA" sz="2400" i="1">
                <a:solidFill>
                  <a:schemeClr val="hlink"/>
                </a:solidFill>
              </a:rPr>
              <a:t>Пішов би я в Україну, пішов би додому…</a:t>
            </a:r>
          </a:p>
          <a:p>
            <a:pPr>
              <a:lnSpc>
                <a:spcPct val="90000"/>
              </a:lnSpc>
              <a:buFontTx/>
              <a:buNone/>
            </a:pPr>
            <a:endParaRPr lang="uk-UA" altLang="uk-UA" sz="2400">
              <a:solidFill>
                <a:srgbClr val="66FF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uk-UA" altLang="uk-UA" sz="2400">
              <a:solidFill>
                <a:srgbClr val="66FF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400">
                <a:solidFill>
                  <a:srgbClr val="66FF33"/>
                </a:solidFill>
              </a:rPr>
              <a:t>Наказовий</a:t>
            </a:r>
            <a:r>
              <a:rPr lang="uk-UA" altLang="uk-UA" sz="2400"/>
              <a:t> – виражає наказ</a:t>
            </a:r>
            <a:r>
              <a:rPr lang="ru-RU" altLang="uk-UA" sz="2400"/>
              <a:t>,</a:t>
            </a:r>
            <a:r>
              <a:rPr lang="uk-UA" altLang="uk-UA" sz="2400"/>
              <a:t> прохання, пораду, заклик до виконання дії і відповідає на питання: </a:t>
            </a:r>
            <a:r>
              <a:rPr lang="uk-UA" altLang="uk-UA" sz="2400" b="1" i="1">
                <a:solidFill>
                  <a:srgbClr val="FF0000"/>
                </a:solidFill>
              </a:rPr>
              <a:t>що роби? що зроби? що робімо? що робіть? що зробіть?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400" u="sng">
                <a:solidFill>
                  <a:srgbClr val="3333FF"/>
                </a:solidFill>
              </a:rPr>
              <a:t>Наприклад:</a:t>
            </a:r>
            <a:r>
              <a:rPr lang="uk-UA" altLang="uk-UA" sz="2400"/>
              <a:t> </a:t>
            </a:r>
            <a:r>
              <a:rPr lang="uk-UA" altLang="uk-UA" sz="2400" i="1">
                <a:solidFill>
                  <a:schemeClr val="hlink"/>
                </a:solidFill>
              </a:rPr>
              <a:t>Правди в брехні не розмішуй.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400" i="1">
                <a:solidFill>
                  <a:schemeClr val="hlink"/>
                </a:solidFill>
              </a:rPr>
              <a:t>                  Вогонь і жар душі у слово перелий.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400" i="1">
                <a:solidFill>
                  <a:schemeClr val="hlink"/>
                </a:solidFill>
              </a:rPr>
              <a:t>                  Ходімо в ліс.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400" i="1">
                <a:solidFill>
                  <a:schemeClr val="hlink"/>
                </a:solidFill>
              </a:rPr>
              <a:t>                 Посадімо сад.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uk-UA" altLang="uk-UA" sz="2400" i="1">
                <a:solidFill>
                  <a:schemeClr val="hlink"/>
                </a:solidFill>
              </a:rPr>
              <a:t>                 Мерщій біжіть сюди.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uk-UA" sz="2800" i="1">
              <a:solidFill>
                <a:schemeClr val="hlink"/>
              </a:solidFill>
            </a:endParaRPr>
          </a:p>
        </p:txBody>
      </p:sp>
      <p:sp>
        <p:nvSpPr>
          <p:cNvPr id="22538" name="WordArt 10" descr="Белый мрамор"/>
          <p:cNvSpPr>
            <a:spLocks noChangeArrowheads="1" noChangeShapeType="1" noTextEdit="1"/>
          </p:cNvSpPr>
          <p:nvPr/>
        </p:nvSpPr>
        <p:spPr bwMode="auto">
          <a:xfrm>
            <a:off x="1524001" y="381001"/>
            <a:ext cx="581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uk-UA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</a:p>
        </p:txBody>
      </p:sp>
      <p:sp>
        <p:nvSpPr>
          <p:cNvPr id="22539" name="WordArt 11" descr="Белый мрамор"/>
          <p:cNvSpPr>
            <a:spLocks noChangeArrowheads="1" noChangeShapeType="1" noTextEdit="1"/>
          </p:cNvSpPr>
          <p:nvPr/>
        </p:nvSpPr>
        <p:spPr bwMode="auto">
          <a:xfrm>
            <a:off x="1524001" y="2819401"/>
            <a:ext cx="581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uk-UA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</a:p>
        </p:txBody>
      </p:sp>
      <p:sp>
        <p:nvSpPr>
          <p:cNvPr id="22540" name="WordArt 12"/>
          <p:cNvSpPr>
            <a:spLocks noChangeArrowheads="1" noChangeShapeType="1" noTextEdit="1"/>
          </p:cNvSpPr>
          <p:nvPr/>
        </p:nvSpPr>
        <p:spPr bwMode="auto">
          <a:xfrm>
            <a:off x="3581401" y="2133600"/>
            <a:ext cx="4829175" cy="6096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 за родами та числами.</a:t>
            </a:r>
            <a:endParaRPr lang="uk-UA" sz="2000" kern="1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rgbClr val="00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41" name="WordArt 13"/>
          <p:cNvSpPr>
            <a:spLocks noChangeArrowheads="1" noChangeShapeType="1" noTextEdit="1"/>
          </p:cNvSpPr>
          <p:nvPr/>
        </p:nvSpPr>
        <p:spPr bwMode="auto">
          <a:xfrm>
            <a:off x="3505200" y="5791200"/>
            <a:ext cx="4800600" cy="6096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50000">
                      <a:srgbClr val="007600"/>
                    </a:gs>
                    <a:gs pos="100000">
                      <a:srgbClr val="00FF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 за особами та числами</a:t>
            </a:r>
            <a:endParaRPr lang="uk-UA" sz="2000" kern="10">
              <a:ln w="9525">
                <a:solidFill>
                  <a:srgbClr val="00FF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FF00"/>
                  </a:gs>
                  <a:gs pos="50000">
                    <a:srgbClr val="007600"/>
                  </a:gs>
                  <a:gs pos="100000">
                    <a:srgbClr val="00FF00"/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472469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5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25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25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5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5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25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25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5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25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25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25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25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25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25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25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25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25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25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25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25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25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25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4|3.8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4|6.8|1.4|8|5|3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3|25.6|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1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7|6.9|0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5|3.2|0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4|1.7|7.4|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4|6.4|11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|1.9|2|3.8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|3.3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5|3.5|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2.2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|1|4|4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6|2|5.8|4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5|6.4|3|1.5|1.3|5.1|7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4|2.1|1.5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{DDB0DB53-544B-574F-A1FB-81248BDF1867}tf10001060</Template>
  <TotalTime>224</TotalTime>
  <Words>2470</Words>
  <Application>Microsoft Office PowerPoint</Application>
  <PresentationFormat>Широкоэкранный</PresentationFormat>
  <Paragraphs>223</Paragraphs>
  <Slides>35</Slides>
  <Notes>29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Calibri</vt:lpstr>
      <vt:lpstr>Impact</vt:lpstr>
      <vt:lpstr>Times New Roman</vt:lpstr>
      <vt:lpstr>Trebuchet MS</vt:lpstr>
      <vt:lpstr>Wingdings</vt:lpstr>
      <vt:lpstr>Wingdings 3</vt:lpstr>
      <vt:lpstr>Аспект</vt:lpstr>
      <vt:lpstr>ПОВТОРІМО</vt:lpstr>
      <vt:lpstr>Дієслово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Перехідні та неперехідні дієслова</vt:lpstr>
      <vt:lpstr>Презентация PowerPoint</vt:lpstr>
      <vt:lpstr>Презентация PowerPoint</vt:lpstr>
      <vt:lpstr>Зверни увагу!</vt:lpstr>
      <vt:lpstr>Деякі дієслова, залежно від контексту, бувають то перехідними, то неперехідними.</vt:lpstr>
      <vt:lpstr>Прочитайте. Визначте перехідні і неперехідні дієслова. Аргументовано доведіть свою думку.</vt:lpstr>
      <vt:lpstr>Прочитайте. Випишіть в одну колонку перехідні, а в другу перехідні дієслова. </vt:lpstr>
      <vt:lpstr>Складіть і запишіть словосполучення з наведеними дієсловами за зразком. Позначте перехідні і неперехідні дієслова.  Зразок: купив (чого?) хліба; покропив (чим?) водою</vt:lpstr>
      <vt:lpstr>Запишіть і запам’ятайте прислів’я. Позначте (буквами) перехідні і неперехідні дієслова.</vt:lpstr>
      <vt:lpstr>Утворіть неперехідні дієслова за допомогою постфікса -ся (за зразком), запишіть словосполучення «дієслово + іменник».</vt:lpstr>
      <vt:lpstr>ПЕРЕГЛЯНЬ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Перехідні та неперехідні дієслова</dc:title>
  <dc:creator>Карпатська Джерельна</dc:creator>
  <cp:lastModifiedBy>Карпатська Джерельна</cp:lastModifiedBy>
  <cp:revision>10</cp:revision>
  <dcterms:created xsi:type="dcterms:W3CDTF">2020-05-18T21:16:51Z</dcterms:created>
  <dcterms:modified xsi:type="dcterms:W3CDTF">2023-04-11T08:50:36Z</dcterms:modified>
</cp:coreProperties>
</file>