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31BF9-8E5F-46DD-BBBB-7B4E5B4821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Робота і </a:t>
            </a:r>
            <a:r>
              <a:rPr lang="ru-RU" dirty="0" err="1"/>
              <a:t>потужність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BF95EC-4BB4-40FE-9C26-16740599BE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uk-UA" sz="2000" dirty="0">
                <a:latin typeface="Bahnschrift SemiBold SemiConden" panose="020B0502040204020203" pitchFamily="34" charset="0"/>
              </a:rPr>
              <a:t>Виконала: вчитель фізики та астрономії</a:t>
            </a:r>
          </a:p>
          <a:p>
            <a:pPr algn="just"/>
            <a:r>
              <a:rPr lang="uk-UA" sz="2000" dirty="0">
                <a:latin typeface="Bahnschrift SemiBold SemiConden" panose="020B0502040204020203" pitchFamily="34" charset="0"/>
              </a:rPr>
              <a:t>                                                                               </a:t>
            </a:r>
            <a:r>
              <a:rPr lang="uk-UA" sz="2000" dirty="0" err="1">
                <a:latin typeface="Bahnschrift SemiBold SemiConden" panose="020B0502040204020203" pitchFamily="34" charset="0"/>
              </a:rPr>
              <a:t>Спасько</a:t>
            </a:r>
            <a:r>
              <a:rPr lang="uk-UA" sz="2000" dirty="0">
                <a:latin typeface="Bahnschrift SemiBold SemiConden" panose="020B0502040204020203" pitchFamily="34" charset="0"/>
              </a:rPr>
              <a:t> – Михайлівського ЗЗСО</a:t>
            </a:r>
          </a:p>
          <a:p>
            <a:pPr algn="just"/>
            <a:r>
              <a:rPr lang="uk-UA" sz="2000" dirty="0">
                <a:latin typeface="Bahnschrift SemiBold SemiConden" panose="020B0502040204020203" pitchFamily="34" charset="0"/>
              </a:rPr>
              <a:t>                                                                                І – ІІІ ступенів</a:t>
            </a:r>
          </a:p>
          <a:p>
            <a:pPr algn="just"/>
            <a:r>
              <a:rPr lang="uk-UA" sz="2000" dirty="0">
                <a:latin typeface="Bahnschrift SemiBold SemiConden" panose="020B0502040204020203" pitchFamily="34" charset="0"/>
              </a:rPr>
              <a:t>                                                                                Бажан Олена Вікторівна</a:t>
            </a:r>
            <a:endParaRPr lang="ru-RU" sz="2000" dirty="0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609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0F4D90D-F991-4FF4-9A09-578C06B2C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877017" cy="41168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6F1C93-070F-402B-AAC4-6D66A782F61E}"/>
              </a:ext>
            </a:extLst>
          </p:cNvPr>
          <p:cNvSpPr txBox="1"/>
          <p:nvPr/>
        </p:nvSpPr>
        <p:spPr>
          <a:xfrm>
            <a:off x="6267635" y="221942"/>
            <a:ext cx="56817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Що таке робота електричного струму?</a:t>
            </a:r>
          </a:p>
          <a:p>
            <a:endParaRPr lang="uk-UA" sz="2000" b="1" dirty="0"/>
          </a:p>
          <a:p>
            <a:r>
              <a:rPr lang="uk-UA" sz="2000" dirty="0"/>
              <a:t>Складемо визначення із поданих написів</a:t>
            </a:r>
            <a:endParaRPr lang="ru-RU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105AC0-4445-43E5-80FA-D9A6C3FA7084}"/>
              </a:ext>
            </a:extLst>
          </p:cNvPr>
          <p:cNvSpPr txBox="1"/>
          <p:nvPr/>
        </p:nvSpPr>
        <p:spPr>
          <a:xfrm>
            <a:off x="177553" y="4338749"/>
            <a:ext cx="11931589" cy="879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err="1"/>
              <a:t>Електричне</a:t>
            </a:r>
            <a:r>
              <a:rPr lang="ru-RU" dirty="0"/>
              <a:t> поле, </a:t>
            </a: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впорядкований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заряджених</a:t>
            </a:r>
            <a:r>
              <a:rPr lang="ru-RU" dirty="0"/>
              <a:t> </a:t>
            </a:r>
            <a:r>
              <a:rPr lang="ru-RU" dirty="0" err="1"/>
              <a:t>частинок</a:t>
            </a:r>
            <a:r>
              <a:rPr lang="ru-RU" dirty="0"/>
              <a:t> у </a:t>
            </a:r>
            <a:r>
              <a:rPr lang="ru-RU" dirty="0" err="1"/>
              <a:t>провіднику</a:t>
            </a:r>
            <a:r>
              <a:rPr lang="ru-RU" dirty="0"/>
              <a:t>   </a:t>
            </a:r>
            <a:r>
              <a:rPr lang="ru-RU" dirty="0" err="1"/>
              <a:t>иконує</a:t>
            </a:r>
            <a:r>
              <a:rPr lang="ru-RU" dirty="0"/>
              <a:t> роботу , яку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називати</a:t>
            </a:r>
            <a:r>
              <a:rPr lang="ru-RU" dirty="0"/>
              <a:t> </a:t>
            </a:r>
            <a:r>
              <a:rPr lang="ru-RU" dirty="0" err="1"/>
              <a:t>роботою</a:t>
            </a:r>
            <a:r>
              <a:rPr lang="ru-RU" dirty="0"/>
              <a:t> струму.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4B165D3-FEDB-4521-B8BE-5CA54E8EBAB9}"/>
              </a:ext>
            </a:extLst>
          </p:cNvPr>
          <p:cNvSpPr/>
          <p:nvPr/>
        </p:nvSpPr>
        <p:spPr>
          <a:xfrm>
            <a:off x="239697" y="4527612"/>
            <a:ext cx="1677880" cy="230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2A3C8C5-F340-452F-A539-DEC84B3941BF}"/>
              </a:ext>
            </a:extLst>
          </p:cNvPr>
          <p:cNvSpPr/>
          <p:nvPr/>
        </p:nvSpPr>
        <p:spPr>
          <a:xfrm>
            <a:off x="3160450" y="4527612"/>
            <a:ext cx="5406501" cy="230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84AA75D-2087-4AC7-9197-B13A95D2F35A}"/>
              </a:ext>
            </a:extLst>
          </p:cNvPr>
          <p:cNvSpPr/>
          <p:nvPr/>
        </p:nvSpPr>
        <p:spPr>
          <a:xfrm>
            <a:off x="8664606" y="4527612"/>
            <a:ext cx="1544714" cy="230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A1766AF8-FFE3-4D2C-A6AD-4DEE512BE071}"/>
              </a:ext>
            </a:extLst>
          </p:cNvPr>
          <p:cNvSpPr/>
          <p:nvPr/>
        </p:nvSpPr>
        <p:spPr>
          <a:xfrm>
            <a:off x="3289176" y="5439778"/>
            <a:ext cx="5149048" cy="6214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Перевіримо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12669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6EC58D-50D6-4536-BEBE-419297A85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19597"/>
            <a:ext cx="9603275" cy="153415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err="1"/>
              <a:t>Електричне</a:t>
            </a:r>
            <a:r>
              <a:rPr lang="ru-RU" dirty="0"/>
              <a:t> поле, </a:t>
            </a: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впорядкований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заряджених</a:t>
            </a:r>
            <a:r>
              <a:rPr lang="ru-RU" dirty="0"/>
              <a:t> </a:t>
            </a:r>
            <a:r>
              <a:rPr lang="ru-RU" dirty="0" err="1"/>
              <a:t>частинок</a:t>
            </a:r>
            <a:r>
              <a:rPr lang="ru-RU" dirty="0"/>
              <a:t> у </a:t>
            </a:r>
            <a:r>
              <a:rPr lang="ru-RU" dirty="0" err="1"/>
              <a:t>провіднику</a:t>
            </a:r>
            <a:r>
              <a:rPr lang="ru-RU" dirty="0"/>
              <a:t>, </a:t>
            </a:r>
            <a:r>
              <a:rPr lang="ru-RU" dirty="0" err="1"/>
              <a:t>виконує</a:t>
            </a:r>
            <a:r>
              <a:rPr lang="ru-RU" dirty="0"/>
              <a:t> роботу, яку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називати</a:t>
            </a:r>
            <a:r>
              <a:rPr lang="ru-RU" dirty="0"/>
              <a:t> </a:t>
            </a:r>
            <a:r>
              <a:rPr lang="ru-RU" dirty="0" err="1"/>
              <a:t>роботою</a:t>
            </a:r>
            <a:r>
              <a:rPr lang="ru-RU" dirty="0"/>
              <a:t> струму.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4E0EF5-E5AB-4DE3-ACA7-467EF031E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А </a:t>
            </a:r>
            <a:r>
              <a:rPr lang="ru-RU" dirty="0"/>
              <a:t>– робота</a:t>
            </a:r>
          </a:p>
          <a:p>
            <a:pPr marL="0" indent="0">
              <a:buNone/>
            </a:pPr>
            <a:r>
              <a:rPr lang="ru-RU" dirty="0">
                <a:solidFill>
                  <a:srgbClr val="00B0F0"/>
                </a:solidFill>
              </a:rPr>
              <a:t>    q</a:t>
            </a:r>
            <a:r>
              <a:rPr lang="ru-RU" dirty="0"/>
              <a:t> — заряд,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пройшов</a:t>
            </a:r>
            <a:r>
              <a:rPr lang="ru-RU" dirty="0"/>
              <a:t> через </a:t>
            </a:r>
            <a:r>
              <a:rPr lang="ru-RU" dirty="0" err="1"/>
              <a:t>поперечний</a:t>
            </a:r>
            <a:r>
              <a:rPr lang="ru-RU" dirty="0"/>
              <a:t> </a:t>
            </a:r>
            <a:r>
              <a:rPr lang="ru-RU" dirty="0" err="1"/>
              <a:t>переріз</a:t>
            </a:r>
            <a:r>
              <a:rPr lang="ru-RU" dirty="0"/>
              <a:t> </a:t>
            </a:r>
            <a:r>
              <a:rPr lang="ru-RU" dirty="0" err="1"/>
              <a:t>провідника</a:t>
            </a:r>
            <a:r>
              <a:rPr lang="ru-RU" dirty="0"/>
              <a:t> за час t, </a:t>
            </a:r>
          </a:p>
          <a:p>
            <a:pPr marL="0" indent="0">
              <a:buNone/>
            </a:pPr>
            <a:r>
              <a:rPr lang="ru-RU" dirty="0">
                <a:solidFill>
                  <a:srgbClr val="00B0F0"/>
                </a:solidFill>
              </a:rPr>
              <a:t>    U</a:t>
            </a:r>
            <a:r>
              <a:rPr lang="ru-RU" dirty="0"/>
              <a:t> — </a:t>
            </a:r>
            <a:r>
              <a:rPr lang="ru-RU" dirty="0" err="1"/>
              <a:t>електрична</a:t>
            </a:r>
            <a:r>
              <a:rPr lang="ru-RU" dirty="0"/>
              <a:t> </a:t>
            </a:r>
            <a:r>
              <a:rPr lang="ru-RU" dirty="0" err="1"/>
              <a:t>напруга</a:t>
            </a:r>
            <a:r>
              <a:rPr lang="ru-RU" dirty="0"/>
              <a:t> на </a:t>
            </a:r>
            <a:r>
              <a:rPr lang="ru-RU" dirty="0" err="1"/>
              <a:t>ділянці</a:t>
            </a:r>
            <a:r>
              <a:rPr lang="ru-RU" dirty="0"/>
              <a:t> кола, </a:t>
            </a:r>
          </a:p>
          <a:p>
            <a:pPr marL="0" indent="0">
              <a:buNone/>
            </a:pPr>
            <a:r>
              <a:rPr lang="ru-RU" dirty="0"/>
              <a:t>     </a:t>
            </a:r>
            <a:r>
              <a:rPr lang="ru-RU" dirty="0">
                <a:solidFill>
                  <a:srgbClr val="00B0F0"/>
                </a:solidFill>
              </a:rPr>
              <a:t>I</a:t>
            </a:r>
            <a:r>
              <a:rPr lang="ru-RU" dirty="0"/>
              <a:t> — сила струму в </a:t>
            </a:r>
            <a:r>
              <a:rPr lang="ru-RU" dirty="0" err="1"/>
              <a:t>ній</a:t>
            </a:r>
            <a:r>
              <a:rPr lang="ru-RU" dirty="0"/>
              <a:t>.</a:t>
            </a:r>
          </a:p>
          <a:p>
            <a:r>
              <a:rPr lang="ru-RU" dirty="0" err="1"/>
              <a:t>Одиниця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 А — джоуль, 1 Дж</a:t>
            </a:r>
            <a:r>
              <a:rPr lang="ru-RU" dirty="0">
                <a:solidFill>
                  <a:srgbClr val="7030A0"/>
                </a:solidFill>
              </a:rPr>
              <a:t>.    </a:t>
            </a:r>
            <a:r>
              <a:rPr lang="en-US" dirty="0">
                <a:solidFill>
                  <a:srgbClr val="7030A0"/>
                </a:solidFill>
              </a:rPr>
              <a:t>[A] = 1 </a:t>
            </a:r>
            <a:r>
              <a:rPr lang="uk-UA" dirty="0" err="1">
                <a:solidFill>
                  <a:srgbClr val="7030A0"/>
                </a:solidFill>
              </a:rPr>
              <a:t>Дж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598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817A18A-DF67-47EF-90A9-46C6218AE108}"/>
              </a:ext>
            </a:extLst>
          </p:cNvPr>
          <p:cNvSpPr txBox="1"/>
          <p:nvPr/>
        </p:nvSpPr>
        <p:spPr>
          <a:xfrm>
            <a:off x="4776186" y="221941"/>
            <a:ext cx="18465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>
                <a:latin typeface="Arial Black" panose="020B0A04020102020204" pitchFamily="34" charset="0"/>
              </a:rPr>
              <a:t>Отже: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9974A8-F848-43D3-9787-BD70ACA20D7C}"/>
              </a:ext>
            </a:extLst>
          </p:cNvPr>
          <p:cNvSpPr txBox="1"/>
          <p:nvPr/>
        </p:nvSpPr>
        <p:spPr>
          <a:xfrm>
            <a:off x="1269507" y="806716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chemeClr val="accent3">
                    <a:lumMod val="50000"/>
                  </a:schemeClr>
                </a:solidFill>
              </a:rPr>
              <a:t>Як визначити роботу? Як зв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’</a:t>
            </a:r>
            <a:r>
              <a:rPr lang="uk-UA" sz="2800" b="1" dirty="0" err="1">
                <a:solidFill>
                  <a:schemeClr val="accent3">
                    <a:lumMod val="50000"/>
                  </a:schemeClr>
                </a:solidFill>
              </a:rPr>
              <a:t>язати</a:t>
            </a:r>
            <a:r>
              <a:rPr lang="uk-UA" sz="2800" b="1" dirty="0">
                <a:solidFill>
                  <a:schemeClr val="accent3">
                    <a:lumMod val="50000"/>
                  </a:schemeClr>
                </a:solidFill>
              </a:rPr>
              <a:t> фізичні величини?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5F4539-62AF-4EF4-A759-7BF1BD82082C}"/>
              </a:ext>
            </a:extLst>
          </p:cNvPr>
          <p:cNvSpPr txBox="1"/>
          <p:nvPr/>
        </p:nvSpPr>
        <p:spPr>
          <a:xfrm>
            <a:off x="1970843" y="1624614"/>
            <a:ext cx="1207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3300"/>
                </a:solidFill>
                <a:latin typeface="Arial Black" panose="020B0A04020102020204" pitchFamily="34" charset="0"/>
              </a:rPr>
              <a:t>A</a:t>
            </a:r>
            <a:endParaRPr lang="ru-RU" sz="4000" b="1" dirty="0">
              <a:solidFill>
                <a:srgbClr val="0033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CF809A-FFA9-423A-98CB-357D7B46C46B}"/>
              </a:ext>
            </a:extLst>
          </p:cNvPr>
          <p:cNvSpPr txBox="1"/>
          <p:nvPr/>
        </p:nvSpPr>
        <p:spPr>
          <a:xfrm>
            <a:off x="1970843" y="3027285"/>
            <a:ext cx="790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3300"/>
                </a:solidFill>
                <a:latin typeface="Arial Black" panose="020B0A04020102020204" pitchFamily="34" charset="0"/>
              </a:rPr>
              <a:t>U</a:t>
            </a:r>
            <a:endParaRPr lang="ru-RU" sz="4000" b="1" dirty="0">
              <a:solidFill>
                <a:srgbClr val="0033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514A52-F191-496F-8B13-1E4EC387DA8E}"/>
              </a:ext>
            </a:extLst>
          </p:cNvPr>
          <p:cNvSpPr txBox="1"/>
          <p:nvPr/>
        </p:nvSpPr>
        <p:spPr>
          <a:xfrm>
            <a:off x="989291" y="3038382"/>
            <a:ext cx="9942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3300"/>
                </a:solidFill>
                <a:latin typeface="Arial Black" panose="020B0A04020102020204" pitchFamily="34" charset="0"/>
              </a:rPr>
              <a:t>I</a:t>
            </a:r>
            <a:endParaRPr lang="ru-RU" sz="4000" b="1" dirty="0">
              <a:solidFill>
                <a:srgbClr val="0033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42DBB1-069A-4391-9FBE-0E182AB69248}"/>
              </a:ext>
            </a:extLst>
          </p:cNvPr>
          <p:cNvSpPr txBox="1"/>
          <p:nvPr/>
        </p:nvSpPr>
        <p:spPr>
          <a:xfrm>
            <a:off x="3213716" y="3027285"/>
            <a:ext cx="1296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3300"/>
                </a:solidFill>
                <a:latin typeface="Arial Black" panose="020B0A04020102020204" pitchFamily="34" charset="0"/>
              </a:rPr>
              <a:t>t</a:t>
            </a:r>
            <a:endParaRPr lang="ru-RU" sz="4000" b="1" dirty="0">
              <a:solidFill>
                <a:srgbClr val="003300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E4331FDF-1984-4EC4-9139-DF463717941E}"/>
              </a:ext>
            </a:extLst>
          </p:cNvPr>
          <p:cNvCxnSpPr>
            <a:cxnSpLocks/>
          </p:cNvCxnSpPr>
          <p:nvPr/>
        </p:nvCxnSpPr>
        <p:spPr>
          <a:xfrm>
            <a:off x="2246050" y="2225968"/>
            <a:ext cx="0" cy="80131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4343B48-A858-4934-B4F3-98A9660A5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664248">
            <a:off x="1318784" y="1958034"/>
            <a:ext cx="335309" cy="136631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90CE909-9B1A-47B7-9367-E70B574D0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028728">
            <a:off x="2855192" y="1968950"/>
            <a:ext cx="335309" cy="127229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7CDA932-C4D7-4944-8F8E-2A8836838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395" y="3735171"/>
            <a:ext cx="335309" cy="975445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6ED7586-E615-4122-9188-B04F262D9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80254">
            <a:off x="2983784" y="3596692"/>
            <a:ext cx="335309" cy="120480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1A39002-0130-4B55-BCBA-DB2E25D01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901751">
            <a:off x="1292897" y="3599675"/>
            <a:ext cx="335309" cy="122908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857D066-11EA-438F-B1CD-6D3D7139FAEC}"/>
              </a:ext>
            </a:extLst>
          </p:cNvPr>
          <p:cNvSpPr txBox="1"/>
          <p:nvPr/>
        </p:nvSpPr>
        <p:spPr>
          <a:xfrm>
            <a:off x="488272" y="5003714"/>
            <a:ext cx="3373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3300"/>
                </a:solidFill>
                <a:latin typeface="Arial Black" panose="020B0A04020102020204" pitchFamily="34" charset="0"/>
              </a:rPr>
              <a:t>A = I * U * t</a:t>
            </a:r>
            <a:endParaRPr lang="ru-RU" sz="4000" b="1" dirty="0">
              <a:solidFill>
                <a:srgbClr val="0033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FDB704-292E-4E2A-985D-145FAD655B41}"/>
              </a:ext>
            </a:extLst>
          </p:cNvPr>
          <p:cNvSpPr txBox="1"/>
          <p:nvPr/>
        </p:nvSpPr>
        <p:spPr>
          <a:xfrm>
            <a:off x="7182035" y="1624614"/>
            <a:ext cx="781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А</a:t>
            </a:r>
            <a:endParaRPr lang="ru-RU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DAA01F-92F5-4106-AFC8-C52389384E24}"/>
              </a:ext>
            </a:extLst>
          </p:cNvPr>
          <p:cNvSpPr txBox="1"/>
          <p:nvPr/>
        </p:nvSpPr>
        <p:spPr>
          <a:xfrm>
            <a:off x="6498455" y="3027285"/>
            <a:ext cx="6658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U</a:t>
            </a:r>
            <a:endParaRPr lang="ru-RU" sz="4000" dirty="0">
              <a:latin typeface="Arial Black" panose="020B0A040201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3AA1C5-B7BC-42BD-A66B-F37CF29DBB81}"/>
              </a:ext>
            </a:extLst>
          </p:cNvPr>
          <p:cNvSpPr txBox="1"/>
          <p:nvPr/>
        </p:nvSpPr>
        <p:spPr>
          <a:xfrm>
            <a:off x="7896514" y="3010139"/>
            <a:ext cx="852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q</a:t>
            </a:r>
            <a:endParaRPr lang="ru-RU" sz="4000" dirty="0">
              <a:latin typeface="Arial Black" panose="020B0A04020102020204" pitchFamily="34" charset="0"/>
            </a:endParaRP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DDCDC50B-C0C7-4F1D-96B3-1634AEB6945D}"/>
              </a:ext>
            </a:extLst>
          </p:cNvPr>
          <p:cNvCxnSpPr>
            <a:endCxn id="10" idx="0"/>
          </p:cNvCxnSpPr>
          <p:nvPr/>
        </p:nvCxnSpPr>
        <p:spPr>
          <a:xfrm flipH="1">
            <a:off x="6831368" y="2225968"/>
            <a:ext cx="466077" cy="80131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92B80977-D6F2-447C-8A53-074E5033FE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021776">
            <a:off x="7591977" y="2216950"/>
            <a:ext cx="658425" cy="987638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4B13FC8F-BF38-48CA-8574-3AF8EB5044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315507">
            <a:off x="7659889" y="3705274"/>
            <a:ext cx="658425" cy="987638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974AA65F-BE97-43BF-A52E-4F2495D4F1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184238">
            <a:off x="6663405" y="3718024"/>
            <a:ext cx="658425" cy="987638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994B0C5-B017-412E-AE5F-9C05AA7AA4FB}"/>
              </a:ext>
            </a:extLst>
          </p:cNvPr>
          <p:cNvSpPr txBox="1"/>
          <p:nvPr/>
        </p:nvSpPr>
        <p:spPr>
          <a:xfrm>
            <a:off x="6298707" y="5003714"/>
            <a:ext cx="284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A = U * q</a:t>
            </a:r>
            <a:endParaRPr lang="ru-RU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6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85B260-DF60-4F23-B2D5-8A466308811E}"/>
              </a:ext>
            </a:extLst>
          </p:cNvPr>
          <p:cNvSpPr txBox="1"/>
          <p:nvPr/>
        </p:nvSpPr>
        <p:spPr>
          <a:xfrm>
            <a:off x="195309" y="133165"/>
            <a:ext cx="1174515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>
                <a:cs typeface="Aharoni" panose="02010803020104030203" pitchFamily="2" charset="-79"/>
              </a:rPr>
              <a:t>Електролічильник?</a:t>
            </a:r>
          </a:p>
          <a:p>
            <a:endParaRPr lang="uk-UA" sz="4000" b="1" dirty="0">
              <a:cs typeface="Aharoni" panose="02010803020104030203" pitchFamily="2" charset="-79"/>
            </a:endParaRPr>
          </a:p>
          <a:p>
            <a:r>
              <a:rPr lang="ru-RU" sz="2800" dirty="0" err="1">
                <a:solidFill>
                  <a:srgbClr val="7030A0"/>
                </a:solidFill>
                <a:latin typeface="Bahnschrift SemiBold SemiConden" panose="020B0502040204020203" pitchFamily="34" charset="0"/>
                <a:cs typeface="Aharoni" panose="02010803020104030203" pitchFamily="2" charset="-79"/>
              </a:rPr>
              <a:t>Електролічильник</a:t>
            </a:r>
            <a:r>
              <a:rPr lang="ru-RU" sz="2800" dirty="0">
                <a:solidFill>
                  <a:srgbClr val="7030A0"/>
                </a:solidFill>
                <a:latin typeface="Bahnschrift SemiBold SemiConden" panose="020B0502040204020203" pitchFamily="34" charset="0"/>
                <a:cs typeface="Aharoni" panose="02010803020104030203" pitchFamily="2" charset="-79"/>
              </a:rPr>
              <a:t> – </a:t>
            </a:r>
            <a:r>
              <a:rPr lang="ru-RU" sz="2800" dirty="0" err="1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це</a:t>
            </a:r>
            <a:r>
              <a:rPr lang="ru-RU" sz="2800" dirty="0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 </a:t>
            </a:r>
            <a:r>
              <a:rPr lang="ru-RU" sz="2800" dirty="0" err="1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прилад</a:t>
            </a:r>
            <a:r>
              <a:rPr lang="ru-RU" sz="2800" dirty="0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 для прямого </a:t>
            </a:r>
            <a:r>
              <a:rPr lang="ru-RU" sz="2800" dirty="0" err="1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вимірювання</a:t>
            </a:r>
            <a:r>
              <a:rPr lang="ru-RU" sz="2800" dirty="0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 </a:t>
            </a:r>
            <a:r>
              <a:rPr lang="ru-RU" sz="2800" dirty="0" err="1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роботи</a:t>
            </a:r>
            <a:r>
              <a:rPr lang="ru-RU" sz="2800" dirty="0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 </a:t>
            </a:r>
            <a:r>
              <a:rPr lang="ru-RU" sz="2800" dirty="0" err="1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електричного</a:t>
            </a:r>
            <a:r>
              <a:rPr lang="ru-RU" sz="2800" dirty="0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 струму у </a:t>
            </a:r>
            <a:r>
              <a:rPr lang="ru-RU" sz="2800" dirty="0" err="1">
                <a:ln w="0"/>
                <a:latin typeface="Bahnschrift SemiBold SemiConden" panose="020B0502040204020203" pitchFamily="34" charset="0"/>
                <a:cs typeface="Aharoni" panose="02010803020104030203" pitchFamily="2" charset="-79"/>
              </a:rPr>
              <a:t>колі</a:t>
            </a:r>
            <a:r>
              <a:rPr lang="ru-RU" sz="2800" dirty="0">
                <a:ln w="0"/>
                <a:cs typeface="Aharoni" panose="02010803020104030203" pitchFamily="2" charset="-79"/>
              </a:rPr>
              <a:t>.</a:t>
            </a:r>
          </a:p>
          <a:p>
            <a:endParaRPr lang="ru-RU" sz="2800" dirty="0">
              <a:ln w="0"/>
              <a:solidFill>
                <a:srgbClr val="7030A0"/>
              </a:solidFill>
              <a:cs typeface="Aharoni" panose="02010803020104030203" pitchFamily="2" charset="-79"/>
            </a:endParaRPr>
          </a:p>
          <a:p>
            <a:r>
              <a:rPr lang="ru-RU" sz="2800" dirty="0" err="1">
                <a:cs typeface="Aharoni" panose="02010803020104030203" pitchFamily="2" charset="-79"/>
              </a:rPr>
              <a:t>Електричний</a:t>
            </a:r>
            <a:r>
              <a:rPr lang="ru-RU" sz="2800" dirty="0">
                <a:cs typeface="Aharoni" panose="02010803020104030203" pitchFamily="2" charset="-79"/>
              </a:rPr>
              <a:t> </a:t>
            </a:r>
            <a:r>
              <a:rPr lang="ru-RU" sz="2800" dirty="0" err="1">
                <a:cs typeface="Aharoni" panose="02010803020104030203" pitchFamily="2" charset="-79"/>
              </a:rPr>
              <a:t>лічильник</a:t>
            </a:r>
            <a:r>
              <a:rPr lang="ru-RU" sz="2800" dirty="0">
                <a:cs typeface="Aharoni" panose="02010803020104030203" pitchFamily="2" charset="-79"/>
              </a:rPr>
              <a:t> – </a:t>
            </a:r>
            <a:r>
              <a:rPr lang="ru-RU" sz="2800" dirty="0" err="1">
                <a:cs typeface="Aharoni" panose="02010803020104030203" pitchFamily="2" charset="-79"/>
              </a:rPr>
              <a:t>електровимірювальний</a:t>
            </a:r>
            <a:r>
              <a:rPr lang="ru-RU" sz="2800" dirty="0">
                <a:cs typeface="Aharoni" panose="02010803020104030203" pitchFamily="2" charset="-79"/>
              </a:rPr>
              <a:t> </a:t>
            </a:r>
            <a:r>
              <a:rPr lang="ru-RU" sz="2800" dirty="0" err="1">
                <a:cs typeface="Aharoni" panose="02010803020104030203" pitchFamily="2" charset="-79"/>
              </a:rPr>
              <a:t>прилад</a:t>
            </a:r>
            <a:r>
              <a:rPr lang="ru-RU" sz="2800" dirty="0">
                <a:cs typeface="Aharoni" panose="02010803020104030203" pitchFamily="2" charset="-79"/>
              </a:rPr>
              <a:t>, </a:t>
            </a:r>
            <a:r>
              <a:rPr lang="ru-RU" sz="2800" dirty="0" err="1">
                <a:cs typeface="Aharoni" panose="02010803020104030203" pitchFamily="2" charset="-79"/>
              </a:rPr>
              <a:t>призначений</a:t>
            </a:r>
            <a:r>
              <a:rPr lang="ru-RU" sz="2800" dirty="0">
                <a:cs typeface="Aharoni" panose="02010803020104030203" pitchFamily="2" charset="-79"/>
              </a:rPr>
              <a:t> для </a:t>
            </a:r>
            <a:r>
              <a:rPr lang="ru-RU" sz="2800" dirty="0" err="1">
                <a:cs typeface="Aharoni" panose="02010803020104030203" pitchFamily="2" charset="-79"/>
              </a:rPr>
              <a:t>обліку</a:t>
            </a:r>
            <a:r>
              <a:rPr lang="ru-RU" sz="2800" dirty="0">
                <a:cs typeface="Aharoni" panose="02010803020104030203" pitchFamily="2" charset="-79"/>
              </a:rPr>
              <a:t> </a:t>
            </a:r>
            <a:r>
              <a:rPr lang="ru-RU" sz="2800" dirty="0" err="1">
                <a:cs typeface="Aharoni" panose="02010803020104030203" pitchFamily="2" charset="-79"/>
              </a:rPr>
              <a:t>витрат</a:t>
            </a:r>
            <a:r>
              <a:rPr lang="ru-RU" sz="2800" dirty="0">
                <a:cs typeface="Aharoni" panose="02010803020104030203" pitchFamily="2" charset="-79"/>
              </a:rPr>
              <a:t> </a:t>
            </a:r>
            <a:r>
              <a:rPr lang="ru-RU" sz="2800" dirty="0" err="1">
                <a:cs typeface="Aharoni" panose="02010803020104030203" pitchFamily="2" charset="-79"/>
              </a:rPr>
              <a:t>електричної</a:t>
            </a:r>
            <a:r>
              <a:rPr lang="ru-RU" sz="2800" dirty="0">
                <a:cs typeface="Aharoni" panose="02010803020104030203" pitchFamily="2" charset="-79"/>
              </a:rPr>
              <a:t> </a:t>
            </a:r>
            <a:r>
              <a:rPr lang="ru-RU" sz="2800" dirty="0" err="1">
                <a:cs typeface="Aharoni" panose="02010803020104030203" pitchFamily="2" charset="-79"/>
              </a:rPr>
              <a:t>енергії</a:t>
            </a:r>
            <a:r>
              <a:rPr lang="ru-RU" sz="2800" dirty="0">
                <a:cs typeface="Aharoni" panose="02010803020104030203" pitchFamily="2" charset="-79"/>
              </a:rPr>
              <a:t>, яка </a:t>
            </a:r>
            <a:r>
              <a:rPr lang="ru-RU" sz="2800" dirty="0" err="1">
                <a:cs typeface="Aharoni" panose="02010803020104030203" pitchFamily="2" charset="-79"/>
              </a:rPr>
              <a:t>вимірюється</a:t>
            </a:r>
            <a:r>
              <a:rPr lang="ru-RU" sz="2800" dirty="0">
                <a:cs typeface="Aharoni" panose="02010803020104030203" pitchFamily="2" charset="-79"/>
              </a:rPr>
              <a:t> у кВт/год </a:t>
            </a:r>
            <a:r>
              <a:rPr lang="ru-RU" sz="2800" dirty="0" err="1">
                <a:cs typeface="Aharoni" panose="02010803020104030203" pitchFamily="2" charset="-79"/>
              </a:rPr>
              <a:t>або</a:t>
            </a:r>
            <a:r>
              <a:rPr lang="ru-RU" sz="2800" dirty="0">
                <a:cs typeface="Aharoni" panose="02010803020104030203" pitchFamily="2" charset="-79"/>
              </a:rPr>
              <a:t> А/год.</a:t>
            </a:r>
          </a:p>
          <a:p>
            <a:r>
              <a:rPr lang="ru-RU" sz="2800" dirty="0" err="1">
                <a:cs typeface="Aharoni" panose="02010803020104030203" pitchFamily="2" charset="-79"/>
              </a:rPr>
              <a:t>Тобто</a:t>
            </a:r>
            <a:r>
              <a:rPr lang="ru-RU" sz="2800" dirty="0">
                <a:cs typeface="Aharoni" panose="02010803020104030203" pitchFamily="2" charset="-79"/>
              </a:rPr>
              <a:t>,               </a:t>
            </a:r>
            <a:r>
              <a:rPr lang="ru-RU" sz="2800" dirty="0">
                <a:solidFill>
                  <a:srgbClr val="7030A0"/>
                </a:solidFill>
                <a:cs typeface="Aharoni" panose="02010803020104030203" pitchFamily="2" charset="-79"/>
              </a:rPr>
              <a:t>1 кВт = 1000 Вт                 1 год = 3600 с</a:t>
            </a: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0315A688-B8B1-46F4-AB75-2EFA9EDC3E73}"/>
              </a:ext>
            </a:extLst>
          </p:cNvPr>
          <p:cNvCxnSpPr/>
          <p:nvPr/>
        </p:nvCxnSpPr>
        <p:spPr>
          <a:xfrm>
            <a:off x="4154750" y="3950563"/>
            <a:ext cx="701335" cy="470517"/>
          </a:xfrm>
          <a:prstGeom prst="straightConnector1">
            <a:avLst/>
          </a:prstGeom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887100D-E547-490E-8F45-2E73BF63F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413395">
            <a:off x="6079874" y="3890686"/>
            <a:ext cx="969348" cy="7437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D4E754-8450-49E2-9C75-A270E31E3F61}"/>
              </a:ext>
            </a:extLst>
          </p:cNvPr>
          <p:cNvSpPr txBox="1"/>
          <p:nvPr/>
        </p:nvSpPr>
        <p:spPr>
          <a:xfrm>
            <a:off x="2876365" y="4667477"/>
            <a:ext cx="5939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7030A0"/>
                </a:solidFill>
              </a:rPr>
              <a:t>1 кВт * год = 1000 Вт * 3600 с =3600000 </a:t>
            </a:r>
            <a:r>
              <a:rPr lang="uk-UA" sz="2400" dirty="0" err="1">
                <a:solidFill>
                  <a:srgbClr val="7030A0"/>
                </a:solidFill>
              </a:rPr>
              <a:t>Дж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32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C4FF2-B193-4657-AD11-0B06BBE55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64" y="426111"/>
            <a:ext cx="4300520" cy="605355"/>
          </a:xfrm>
        </p:spPr>
        <p:txBody>
          <a:bodyPr>
            <a:normAutofit/>
          </a:bodyPr>
          <a:lstStyle/>
          <a:p>
            <a:r>
              <a:rPr lang="uk-UA" dirty="0">
                <a:latin typeface="Arial Black" panose="020B0A04020102020204" pitchFamily="34" charset="0"/>
              </a:rPr>
              <a:t>Види лічильників</a:t>
            </a:r>
            <a:endParaRPr lang="ru-RU" dirty="0">
              <a:latin typeface="Arial Black" panose="020B0A04020102020204" pitchFamily="34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27A2196-C710-4000-B510-FBBA0B7353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7259"/>
          <a:stretch/>
        </p:blipFill>
        <p:spPr>
          <a:xfrm>
            <a:off x="5344964" y="339127"/>
            <a:ext cx="2378609" cy="2593329"/>
          </a:xfrm>
          <a:prstGeom prst="rect">
            <a:avLst/>
          </a:prstGeo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A51C6603-43E5-43B0-B689-F02F1654B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8575" y="1597981"/>
            <a:ext cx="4471110" cy="3855691"/>
          </a:xfrm>
        </p:spPr>
        <p:txBody>
          <a:bodyPr/>
          <a:lstStyle/>
          <a:p>
            <a:r>
              <a:rPr lang="ru-RU" dirty="0" err="1"/>
              <a:t>Тарифи</a:t>
            </a:r>
            <a:r>
              <a:rPr lang="ru-RU" dirty="0"/>
              <a:t> на </a:t>
            </a:r>
            <a:r>
              <a:rPr lang="ru-RU" dirty="0" err="1"/>
              <a:t>електроенергію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,  </a:t>
            </a:r>
            <a:r>
              <a:rPr lang="ru-RU" dirty="0" err="1"/>
              <a:t>регіону</a:t>
            </a:r>
            <a:r>
              <a:rPr lang="ru-RU" dirty="0"/>
              <a:t>, </a:t>
            </a:r>
            <a:r>
              <a:rPr lang="ru-RU" dirty="0" err="1"/>
              <a:t>постачальника</a:t>
            </a:r>
            <a:r>
              <a:rPr lang="ru-RU" dirty="0"/>
              <a:t> </a:t>
            </a:r>
            <a:r>
              <a:rPr lang="ru-RU" dirty="0" err="1"/>
              <a:t>електроенергії</a:t>
            </a:r>
            <a:r>
              <a:rPr lang="ru-RU" dirty="0"/>
              <a:t>,   </a:t>
            </a:r>
            <a:r>
              <a:rPr lang="ru-RU" dirty="0" err="1"/>
              <a:t>споживача</a:t>
            </a:r>
            <a:r>
              <a:rPr lang="ru-RU" dirty="0"/>
              <a:t> та </a:t>
            </a:r>
            <a:r>
              <a:rPr lang="ru-RU" dirty="0" err="1"/>
              <a:t>поточної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в </a:t>
            </a:r>
            <a:r>
              <a:rPr lang="ru-RU" dirty="0" err="1"/>
              <a:t>країні</a:t>
            </a:r>
            <a:r>
              <a:rPr lang="ru-RU" dirty="0"/>
              <a:t>.  Таким чином,  </a:t>
            </a:r>
            <a:r>
              <a:rPr lang="ru-RU" dirty="0" err="1"/>
              <a:t>тарифи</a:t>
            </a:r>
            <a:r>
              <a:rPr lang="ru-RU" dirty="0"/>
              <a:t> на </a:t>
            </a:r>
            <a:r>
              <a:rPr lang="ru-RU" dirty="0" err="1"/>
              <a:t>електроенергію</a:t>
            </a:r>
            <a:r>
              <a:rPr lang="ru-RU" dirty="0"/>
              <a:t> для </a:t>
            </a:r>
            <a:r>
              <a:rPr lang="ru-RU" dirty="0" err="1"/>
              <a:t>побутових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на 01.04.2023 року </a:t>
            </a:r>
            <a:r>
              <a:rPr lang="ru-RU" dirty="0" err="1"/>
              <a:t>зберігаються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:</a:t>
            </a:r>
          </a:p>
          <a:p>
            <a:r>
              <a:rPr lang="ru-RU" dirty="0"/>
              <a:t>1,44 </a:t>
            </a:r>
            <a:r>
              <a:rPr lang="ru-RU" dirty="0" err="1"/>
              <a:t>грн</a:t>
            </a:r>
            <a:r>
              <a:rPr lang="ru-RU" dirty="0"/>
              <a:t>/кВт год — для </a:t>
            </a:r>
            <a:r>
              <a:rPr lang="ru-RU" dirty="0" err="1"/>
              <a:t>домогосподарств</a:t>
            </a:r>
            <a:r>
              <a:rPr lang="ru-RU" dirty="0"/>
              <a:t>, 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споживають</a:t>
            </a:r>
            <a:r>
              <a:rPr lang="ru-RU" dirty="0"/>
              <a:t> до 250 кВт-год на </a:t>
            </a:r>
            <a:r>
              <a:rPr lang="ru-RU" dirty="0" err="1"/>
              <a:t>місяць</a:t>
            </a:r>
            <a:r>
              <a:rPr lang="ru-RU" dirty="0"/>
              <a:t>;</a:t>
            </a:r>
          </a:p>
          <a:p>
            <a:r>
              <a:rPr lang="ru-RU" dirty="0"/>
              <a:t>1,68 </a:t>
            </a:r>
            <a:r>
              <a:rPr lang="ru-RU" dirty="0" err="1"/>
              <a:t>грн</a:t>
            </a:r>
            <a:r>
              <a:rPr lang="ru-RU" dirty="0"/>
              <a:t>/кВт год —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місячний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становить </a:t>
            </a:r>
            <a:r>
              <a:rPr lang="ru-RU" dirty="0" err="1"/>
              <a:t>понад</a:t>
            </a:r>
            <a:r>
              <a:rPr lang="ru-RU" dirty="0"/>
              <a:t> 250 кВт-год.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3602733-5AC8-4140-A852-79495096D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9227" y="3488422"/>
            <a:ext cx="2562225" cy="17811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3E0F576-9F35-48B7-82E4-4F88E568B69E}"/>
              </a:ext>
            </a:extLst>
          </p:cNvPr>
          <p:cNvSpPr txBox="1"/>
          <p:nvPr/>
        </p:nvSpPr>
        <p:spPr>
          <a:xfrm>
            <a:off x="7306322" y="5364895"/>
            <a:ext cx="2015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Лічильник води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B81EC71-EC60-4738-847D-F324695640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8569" y="339127"/>
            <a:ext cx="2593329" cy="25933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361CC27-BCB0-47F2-A475-724412C40710}"/>
              </a:ext>
            </a:extLst>
          </p:cNvPr>
          <p:cNvSpPr txBox="1"/>
          <p:nvPr/>
        </p:nvSpPr>
        <p:spPr>
          <a:xfrm>
            <a:off x="8788569" y="2932456"/>
            <a:ext cx="2823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Лічильник електроенергії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468495-1263-4B87-8837-E0AF919CF1E3}"/>
              </a:ext>
            </a:extLst>
          </p:cNvPr>
          <p:cNvSpPr txBox="1"/>
          <p:nvPr/>
        </p:nvSpPr>
        <p:spPr>
          <a:xfrm>
            <a:off x="5613494" y="2932456"/>
            <a:ext cx="2378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Лічильник газу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6614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88CC13-8A77-406A-BD13-4EF410D34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373" y="1129513"/>
            <a:ext cx="6575161" cy="29979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uk-UA" dirty="0">
                <a:latin typeface="Arial Black" panose="020B0A04020102020204" pitchFamily="34" charset="0"/>
              </a:rPr>
              <a:t>Як визначити вартість спожитої електроенергії ?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DEB77E-E53C-4ABF-BE34-A16F5818F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76440" y="2157274"/>
            <a:ext cx="5698293" cy="299246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uk-UA" dirty="0">
                <a:solidFill>
                  <a:srgbClr val="7030A0"/>
                </a:solidFill>
                <a:latin typeface="Arial Black" panose="020B0A04020102020204" pitchFamily="34" charset="0"/>
              </a:rPr>
              <a:t>2174 – 1298 = 896 кВт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>
                <a:solidFill>
                  <a:srgbClr val="7030A0"/>
                </a:solidFill>
                <a:latin typeface="Arial Black" panose="020B0A04020102020204" pitchFamily="34" charset="0"/>
              </a:rPr>
              <a:t>896 кВт * 1.68 грн = 1505,28 грн</a:t>
            </a:r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7AC85A2-5FB8-4BDC-BE5D-72BEA67F9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4328" y="431370"/>
            <a:ext cx="4291031" cy="1841313"/>
          </a:xfrm>
          <a:prstGeom prst="rect">
            <a:avLst/>
          </a:prstGeom>
        </p:spPr>
      </p:pic>
      <p:pic>
        <p:nvPicPr>
          <p:cNvPr id="7" name="Рисунок 6" descr="Мозговой штурм группы">
            <a:extLst>
              <a:ext uri="{FF2B5EF4-FFF2-40B4-BE49-F238E27FC236}">
                <a16:creationId xmlns:a16="http://schemas.microsoft.com/office/drawing/2014/main" id="{7D9AE984-BB7B-4E52-AC01-CB702C1B9B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54800" y="2157274"/>
            <a:ext cx="2698616" cy="269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972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DC32B1-002D-4101-823C-B7B190D43A35}"/>
              </a:ext>
            </a:extLst>
          </p:cNvPr>
          <p:cNvSpPr txBox="1"/>
          <p:nvPr/>
        </p:nvSpPr>
        <p:spPr>
          <a:xfrm>
            <a:off x="639192" y="266330"/>
            <a:ext cx="11319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Як ще можна визначити роботу провідника електричного струму?</a:t>
            </a:r>
            <a:endParaRPr lang="ru-RU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48F95CB-00DB-4D92-9FFC-39DB68887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18" y="1375995"/>
            <a:ext cx="5702965" cy="275212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E4F1E40-B598-4C55-BD49-E2AAA01576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1552" y="1375995"/>
            <a:ext cx="5931029" cy="274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344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238F737-EDF1-41D3-99B5-3655C3117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671" y="2911876"/>
            <a:ext cx="2375409" cy="2974019"/>
          </a:xfrm>
          <a:prstGeom prst="rect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</p:pic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0DFA2D73-C677-4637-B1E5-B1AD0EDBB5E9}"/>
              </a:ext>
            </a:extLst>
          </p:cNvPr>
          <p:cNvSpPr/>
          <p:nvPr/>
        </p:nvSpPr>
        <p:spPr>
          <a:xfrm>
            <a:off x="2379830" y="1534576"/>
            <a:ext cx="355107" cy="12961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92E5E03-BB84-4E84-8783-4D33921DF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1" y="99828"/>
            <a:ext cx="1587407" cy="1296140"/>
          </a:xfrm>
          <a:prstGeom prst="rect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60BA78C-1D29-4B7E-A8F5-875982159CDD}"/>
              </a:ext>
            </a:extLst>
          </p:cNvPr>
          <p:cNvSpPr txBox="1"/>
          <p:nvPr/>
        </p:nvSpPr>
        <p:spPr>
          <a:xfrm>
            <a:off x="3824920" y="266331"/>
            <a:ext cx="8200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>
                <a:latin typeface="Arial Black" panose="020B0A04020102020204" pitchFamily="34" charset="0"/>
              </a:rPr>
              <a:t>Потужність</a:t>
            </a:r>
            <a:r>
              <a:rPr lang="ru-RU" sz="3200" dirty="0"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latin typeface="Arial Black" panose="020B0A04020102020204" pitchFamily="34" charset="0"/>
              </a:rPr>
              <a:t>електричного</a:t>
            </a:r>
            <a:r>
              <a:rPr lang="ru-RU" sz="3200" dirty="0">
                <a:latin typeface="Arial Black" panose="020B0A04020102020204" pitchFamily="34" charset="0"/>
              </a:rPr>
              <a:t> струму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C4AA402B-2D0C-4BFC-BC0D-731E1BE51453}"/>
              </a:ext>
            </a:extLst>
          </p:cNvPr>
          <p:cNvCxnSpPr/>
          <p:nvPr/>
        </p:nvCxnSpPr>
        <p:spPr>
          <a:xfrm flipV="1">
            <a:off x="4563122" y="3195961"/>
            <a:ext cx="150921" cy="16867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A72F7A9-9771-4F8A-8385-598613FB8C62}"/>
              </a:ext>
            </a:extLst>
          </p:cNvPr>
          <p:cNvCxnSpPr>
            <a:cxnSpLocks/>
          </p:cNvCxnSpPr>
          <p:nvPr/>
        </p:nvCxnSpPr>
        <p:spPr>
          <a:xfrm>
            <a:off x="4563122" y="3027285"/>
            <a:ext cx="150921" cy="16867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8343923-E032-4494-BDC4-780EF6E43BE1}"/>
              </a:ext>
            </a:extLst>
          </p:cNvPr>
          <p:cNvSpPr/>
          <p:nvPr/>
        </p:nvSpPr>
        <p:spPr>
          <a:xfrm>
            <a:off x="5457085" y="2570034"/>
            <a:ext cx="4278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[</a:t>
            </a:r>
            <a:r>
              <a:rPr lang="uk-UA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Р</a:t>
            </a:r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] = </a:t>
            </a:r>
            <a:r>
              <a:rPr lang="uk-UA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Вт (ват)</a:t>
            </a:r>
            <a:endParaRPr lang="ru-RU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B153AF3-B136-4195-9F1E-3D6E4D82A3BF}"/>
              </a:ext>
            </a:extLst>
          </p:cNvPr>
          <p:cNvSpPr/>
          <p:nvPr/>
        </p:nvSpPr>
        <p:spPr>
          <a:xfrm>
            <a:off x="5285980" y="4014901"/>
            <a:ext cx="46203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1</a:t>
            </a:r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Вт = 1 Дж / с</a:t>
            </a:r>
            <a:endParaRPr lang="ru-RU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82197D-DF1D-46A8-A913-3C06A8ECCCEB}"/>
              </a:ext>
            </a:extLst>
          </p:cNvPr>
          <p:cNvSpPr txBox="1"/>
          <p:nvPr/>
        </p:nvSpPr>
        <p:spPr>
          <a:xfrm>
            <a:off x="3950563" y="1152399"/>
            <a:ext cx="80746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latin typeface="Bahnschrift SemiBold SemiConden" panose="020B0502040204020203" pitchFamily="34" charset="0"/>
              </a:rPr>
              <a:t>Потужність</a:t>
            </a:r>
            <a:r>
              <a:rPr lang="ru-RU" sz="2000" dirty="0">
                <a:latin typeface="Bahnschrift SemiBold SemiConden" panose="020B0502040204020203" pitchFamily="34" charset="0"/>
              </a:rPr>
              <a:t> </a:t>
            </a:r>
            <a:r>
              <a:rPr lang="ru-RU" sz="2000" dirty="0" err="1">
                <a:latin typeface="Bahnschrift SemiBold SemiConden" panose="020B0502040204020203" pitchFamily="34" charset="0"/>
              </a:rPr>
              <a:t>електричного</a:t>
            </a:r>
            <a:r>
              <a:rPr lang="ru-RU" sz="2000" dirty="0">
                <a:latin typeface="Bahnschrift SemiBold SemiConden" panose="020B0502040204020203" pitchFamily="34" charset="0"/>
              </a:rPr>
              <a:t> струму </a:t>
            </a:r>
            <a:r>
              <a:rPr lang="ru-RU" sz="2000" dirty="0">
                <a:solidFill>
                  <a:srgbClr val="00B0F0"/>
                </a:solidFill>
                <a:latin typeface="Bahnschrift SemiBold SemiConden" panose="020B0502040204020203" pitchFamily="34" charset="0"/>
              </a:rPr>
              <a:t>Р</a:t>
            </a:r>
            <a:r>
              <a:rPr lang="ru-RU" sz="2000" dirty="0">
                <a:latin typeface="Bahnschrift SemiBold SemiConden" panose="020B0502040204020203" pitchFamily="34" charset="0"/>
              </a:rPr>
              <a:t> — </a:t>
            </a:r>
            <a:r>
              <a:rPr lang="ru-RU" sz="2000" dirty="0" err="1">
                <a:latin typeface="Bahnschrift SemiBold SemiConden" panose="020B0502040204020203" pitchFamily="34" charset="0"/>
              </a:rPr>
              <a:t>фізична</a:t>
            </a:r>
            <a:r>
              <a:rPr lang="ru-RU" sz="2000" dirty="0">
                <a:latin typeface="Bahnschrift SemiBold SemiConden" panose="020B0502040204020203" pitchFamily="34" charset="0"/>
              </a:rPr>
              <a:t> величина, </a:t>
            </a:r>
            <a:r>
              <a:rPr lang="ru-RU" sz="2000" dirty="0" err="1">
                <a:latin typeface="Bahnschrift SemiBold SemiConden" panose="020B0502040204020203" pitchFamily="34" charset="0"/>
              </a:rPr>
              <a:t>що</a:t>
            </a:r>
            <a:r>
              <a:rPr lang="ru-RU" sz="2000" dirty="0">
                <a:latin typeface="Bahnschrift SemiBold SemiConden" panose="020B0502040204020203" pitchFamily="34" charset="0"/>
              </a:rPr>
              <a:t> </a:t>
            </a:r>
            <a:r>
              <a:rPr lang="ru-RU" sz="2000" dirty="0" err="1">
                <a:latin typeface="Bahnschrift SemiBold SemiConden" panose="020B0502040204020203" pitchFamily="34" charset="0"/>
              </a:rPr>
              <a:t>характеризує</a:t>
            </a:r>
            <a:r>
              <a:rPr lang="ru-RU" sz="2000" dirty="0">
                <a:latin typeface="Bahnschrift SemiBold SemiConden" panose="020B0502040204020203" pitchFamily="34" charset="0"/>
              </a:rPr>
              <a:t> </a:t>
            </a:r>
            <a:r>
              <a:rPr lang="ru-RU" sz="2000" dirty="0" err="1">
                <a:latin typeface="Bahnschrift SemiBold SemiConden" panose="020B0502040204020203" pitchFamily="34" charset="0"/>
              </a:rPr>
              <a:t>швидкість</a:t>
            </a:r>
            <a:r>
              <a:rPr lang="ru-RU" sz="2000" dirty="0">
                <a:latin typeface="Bahnschrift SemiBold SemiConden" panose="020B0502040204020203" pitchFamily="34" charset="0"/>
              </a:rPr>
              <a:t> </a:t>
            </a:r>
            <a:r>
              <a:rPr lang="ru-RU" sz="2000" dirty="0" err="1">
                <a:latin typeface="Bahnschrift SemiBold SemiConden" panose="020B0502040204020203" pitchFamily="34" charset="0"/>
              </a:rPr>
              <a:t>виконання</a:t>
            </a:r>
            <a:r>
              <a:rPr lang="ru-RU" sz="2000" dirty="0">
                <a:latin typeface="Bahnschrift SemiBold SemiConden" panose="020B0502040204020203" pitchFamily="34" charset="0"/>
              </a:rPr>
              <a:t> </a:t>
            </a:r>
            <a:r>
              <a:rPr lang="ru-RU" sz="2000" dirty="0" err="1">
                <a:latin typeface="Bahnschrift SemiBold SemiConden" panose="020B0502040204020203" pitchFamily="34" charset="0"/>
              </a:rPr>
              <a:t>струмом</a:t>
            </a:r>
            <a:r>
              <a:rPr lang="ru-RU" sz="2000" dirty="0">
                <a:latin typeface="Bahnschrift SemiBold SemiConden" panose="020B0502040204020203" pitchFamily="34" charset="0"/>
              </a:rPr>
              <a:t> </a:t>
            </a:r>
            <a:r>
              <a:rPr lang="ru-RU" sz="2000" dirty="0" err="1">
                <a:latin typeface="Bahnschrift SemiBold SemiConden" panose="020B0502040204020203" pitchFamily="34" charset="0"/>
              </a:rPr>
              <a:t>роботи</a:t>
            </a:r>
            <a:r>
              <a:rPr lang="ru-RU" sz="2000" dirty="0">
                <a:latin typeface="Bahnschrift SemiBold SemiConden" panose="020B0502040204020203" pitchFamily="34" charset="0"/>
              </a:rPr>
              <a:t> й </a:t>
            </a:r>
            <a:r>
              <a:rPr lang="ru-RU" sz="2000" dirty="0" err="1">
                <a:latin typeface="Bahnschrift SemiBold SemiConden" panose="020B0502040204020203" pitchFamily="34" charset="0"/>
              </a:rPr>
              <a:t>дорівнює</a:t>
            </a:r>
            <a:r>
              <a:rPr lang="ru-RU" sz="2000" dirty="0">
                <a:latin typeface="Bahnschrift SemiBold SemiConden" panose="020B0502040204020203" pitchFamily="34" charset="0"/>
              </a:rPr>
              <a:t> </a:t>
            </a:r>
            <a:r>
              <a:rPr lang="ru-RU" sz="2000" dirty="0" err="1">
                <a:latin typeface="Bahnschrift SemiBold SemiConden" panose="020B0502040204020203" pitchFamily="34" charset="0"/>
              </a:rPr>
              <a:t>відношенню</a:t>
            </a:r>
            <a:r>
              <a:rPr lang="ru-RU" sz="2000" dirty="0">
                <a:latin typeface="Bahnschrift SemiBold SemiConden" panose="020B0502040204020203" pitchFamily="34" charset="0"/>
              </a:rPr>
              <a:t> </a:t>
            </a:r>
            <a:r>
              <a:rPr lang="ru-RU" sz="2000" dirty="0" err="1">
                <a:latin typeface="Bahnschrift SemiBold SemiConden" panose="020B0502040204020203" pitchFamily="34" charset="0"/>
              </a:rPr>
              <a:t>роботи</a:t>
            </a:r>
            <a:r>
              <a:rPr lang="ru-RU" sz="2000" dirty="0">
                <a:latin typeface="Bahnschrift SemiBold SemiConden" panose="020B0502040204020203" pitchFamily="34" charset="0"/>
              </a:rPr>
              <a:t> струму до часу за </a:t>
            </a:r>
            <a:r>
              <a:rPr lang="ru-RU" sz="2000" dirty="0" err="1">
                <a:latin typeface="Bahnschrift SemiBold SemiConden" panose="020B0502040204020203" pitchFamily="34" charset="0"/>
              </a:rPr>
              <a:t>який</a:t>
            </a:r>
            <a:r>
              <a:rPr lang="ru-RU" sz="2000" dirty="0">
                <a:latin typeface="Bahnschrift SemiBold SemiConden" panose="020B0502040204020203" pitchFamily="34" charset="0"/>
              </a:rPr>
              <a:t> </a:t>
            </a:r>
            <a:r>
              <a:rPr lang="ru-RU" sz="2000" dirty="0" err="1">
                <a:latin typeface="Bahnschrift SemiBold SemiConden" panose="020B0502040204020203" pitchFamily="34" charset="0"/>
              </a:rPr>
              <a:t>цю</a:t>
            </a:r>
            <a:r>
              <a:rPr lang="ru-RU" sz="2000" dirty="0">
                <a:latin typeface="Bahnschrift SemiBold SemiConden" panose="020B0502040204020203" pitchFamily="34" charset="0"/>
              </a:rPr>
              <a:t> роботу </a:t>
            </a:r>
            <a:r>
              <a:rPr lang="ru-RU" sz="2000" dirty="0" err="1">
                <a:latin typeface="Bahnschrift SemiBold SemiConden" panose="020B0502040204020203" pitchFamily="34" charset="0"/>
              </a:rPr>
              <a:t>виконано</a:t>
            </a:r>
            <a:endParaRPr lang="ru-RU" sz="2000" dirty="0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43917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623</TotalTime>
  <Words>371</Words>
  <Application>Microsoft Office PowerPoint</Application>
  <PresentationFormat>Широкоэкранный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Bahnschrift SemiBold SemiConden</vt:lpstr>
      <vt:lpstr>Gill Sans MT</vt:lpstr>
      <vt:lpstr>Галерея</vt:lpstr>
      <vt:lpstr>Робота і потужність електричного струму</vt:lpstr>
      <vt:lpstr>Презентация PowerPoint</vt:lpstr>
      <vt:lpstr>Електричне поле, створюючи впорядкований рух заряджених частинок у провіднику, виконує роботу, яку прийнято називати роботою струму.</vt:lpstr>
      <vt:lpstr>Презентация PowerPoint</vt:lpstr>
      <vt:lpstr>Презентация PowerPoint</vt:lpstr>
      <vt:lpstr>Види лічильників</vt:lpstr>
      <vt:lpstr>Як визначити вартість спожитої електроенергії 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Робота і потужність електричного струму</dc:title>
  <dc:creator>Пользователь</dc:creator>
  <cp:lastModifiedBy>Пользователь</cp:lastModifiedBy>
  <cp:revision>23</cp:revision>
  <dcterms:created xsi:type="dcterms:W3CDTF">2023-04-01T09:28:34Z</dcterms:created>
  <dcterms:modified xsi:type="dcterms:W3CDTF">2023-04-12T10:32:56Z</dcterms:modified>
</cp:coreProperties>
</file>