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547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37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9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09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45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49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‹№›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69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74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53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833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3820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7211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vseosvita.ua/test/start/ced796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5291" y="444138"/>
            <a:ext cx="8813075" cy="2821576"/>
          </a:xfrm>
        </p:spPr>
        <p:txBody>
          <a:bodyPr>
            <a:normAutofit/>
          </a:bodyPr>
          <a:lstStyle/>
          <a:p>
            <a:r>
              <a:rPr lang="uk-UA" dirty="0" smtClean="0"/>
              <a:t>Узагальнення знань з теми: </a:t>
            </a:r>
            <a:r>
              <a:rPr lang="uk-UA" dirty="0" smtClean="0"/>
              <a:t>«Основні класи неорганічних </a:t>
            </a:r>
            <a:r>
              <a:rPr lang="uk-UA" dirty="0" err="1" smtClean="0"/>
              <a:t>сполук:Оксиди</a:t>
            </a:r>
            <a:r>
              <a:rPr lang="uk-UA" dirty="0" smtClean="0"/>
              <a:t>, основи»</a:t>
            </a:r>
            <a:endParaRPr lang="ru-RU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600200" y="4352544"/>
            <a:ext cx="8728166" cy="1239894"/>
          </a:xfrm>
        </p:spPr>
        <p:txBody>
          <a:bodyPr>
            <a:noAutofit/>
          </a:bodyPr>
          <a:lstStyle/>
          <a:p>
            <a:r>
              <a:rPr lang="en-US" sz="5400" dirty="0" err="1" smtClean="0"/>
              <a:t>RxOy</a:t>
            </a:r>
            <a:r>
              <a:rPr lang="en-US" sz="5400" dirty="0" smtClean="0"/>
              <a:t>              Me(OH)n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707501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80" y="806539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2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Встановіть</a:t>
            </a:r>
            <a:r>
              <a:rPr lang="ru-RU" sz="3200" dirty="0" smtClean="0"/>
              <a:t> </a:t>
            </a:r>
            <a:r>
              <a:rPr lang="ru-RU" sz="3200" dirty="0" err="1"/>
              <a:t>відповідність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формулою </a:t>
            </a:r>
            <a:r>
              <a:rPr lang="ru-RU" sz="3200" dirty="0" err="1"/>
              <a:t>речовини</a:t>
            </a:r>
            <a:r>
              <a:rPr lang="ru-RU" sz="3200" dirty="0"/>
              <a:t> та </a:t>
            </a:r>
            <a:r>
              <a:rPr lang="ru-RU" sz="3200" dirty="0" err="1"/>
              <a:t>класом</a:t>
            </a:r>
            <a:r>
              <a:rPr lang="ru-RU" sz="3200" dirty="0"/>
              <a:t> </a:t>
            </a:r>
            <a:r>
              <a:rPr lang="ru-RU" sz="3200" dirty="0" err="1"/>
              <a:t>неорганічних</a:t>
            </a:r>
            <a:r>
              <a:rPr lang="ru-RU" sz="3200" dirty="0"/>
              <a:t> </a:t>
            </a:r>
            <a:r>
              <a:rPr lang="ru-RU" sz="3200" dirty="0" err="1" smtClean="0"/>
              <a:t>сполук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36023" y="2325189"/>
            <a:ext cx="3779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3200" dirty="0" smtClean="0"/>
              <a:t>K</a:t>
            </a:r>
            <a:r>
              <a:rPr lang="en-US" sz="2800" dirty="0" smtClean="0"/>
              <a:t>2</a:t>
            </a:r>
            <a:r>
              <a:rPr lang="en-US" sz="3200" dirty="0" smtClean="0"/>
              <a:t>O</a:t>
            </a:r>
          </a:p>
          <a:p>
            <a:pPr marL="514350" indent="-514350">
              <a:buFontTx/>
              <a:buAutoNum type="arabicPeriod"/>
            </a:pPr>
            <a:r>
              <a:rPr lang="en-US" sz="3200" dirty="0" smtClean="0"/>
              <a:t>KOH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KNO</a:t>
            </a:r>
            <a:r>
              <a:rPr lang="en-US" sz="2800" dirty="0" smtClean="0"/>
              <a:t>3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HNO</a:t>
            </a:r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12526" y="2412274"/>
            <a:ext cx="35966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А) оксиди</a:t>
            </a:r>
          </a:p>
          <a:p>
            <a:r>
              <a:rPr lang="uk-UA" sz="3200" dirty="0" smtClean="0"/>
              <a:t>Б) основи</a:t>
            </a:r>
          </a:p>
          <a:p>
            <a:r>
              <a:rPr lang="uk-UA" sz="3200" dirty="0" smtClean="0"/>
              <a:t>В) кислоти</a:t>
            </a:r>
          </a:p>
          <a:p>
            <a:r>
              <a:rPr lang="uk-UA" sz="3200" dirty="0" smtClean="0"/>
              <a:t>Г) солі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5425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149" y="806539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en-US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3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Встановіть</a:t>
            </a:r>
            <a:r>
              <a:rPr lang="ru-RU" sz="3200" dirty="0" smtClean="0"/>
              <a:t> </a:t>
            </a:r>
            <a:r>
              <a:rPr lang="ru-RU" sz="3200" dirty="0" err="1"/>
              <a:t>відповідність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формулою </a:t>
            </a:r>
            <a:r>
              <a:rPr lang="ru-RU" sz="3200" dirty="0" err="1"/>
              <a:t>речовини</a:t>
            </a:r>
            <a:r>
              <a:rPr lang="ru-RU" sz="3200" dirty="0"/>
              <a:t> та </a:t>
            </a:r>
            <a:r>
              <a:rPr lang="uk-UA" sz="3200" dirty="0" smtClean="0"/>
              <a:t>назвою</a:t>
            </a:r>
            <a:r>
              <a:rPr lang="en-US" sz="3200" dirty="0" smtClean="0"/>
              <a:t> </a:t>
            </a:r>
            <a:r>
              <a:rPr lang="uk-UA" sz="3200" dirty="0" smtClean="0"/>
              <a:t>оксидів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36023" y="2325189"/>
            <a:ext cx="3779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3200" dirty="0" smtClean="0"/>
              <a:t>SO</a:t>
            </a:r>
            <a:r>
              <a:rPr lang="en-US" sz="2800" dirty="0" smtClean="0"/>
              <a:t>2</a:t>
            </a:r>
            <a:endParaRPr lang="en-US" sz="3200" dirty="0" smtClean="0"/>
          </a:p>
          <a:p>
            <a:pPr marL="514350" indent="-514350">
              <a:buFontTx/>
              <a:buAutoNum type="arabicPeriod"/>
            </a:pPr>
            <a:r>
              <a:rPr lang="en-US" sz="3200" dirty="0" smtClean="0"/>
              <a:t>K</a:t>
            </a:r>
            <a:r>
              <a:rPr lang="uk-UA" sz="3200" dirty="0" smtClean="0"/>
              <a:t>2</a:t>
            </a:r>
            <a:r>
              <a:rPr lang="en-US" sz="3200" dirty="0" smtClean="0"/>
              <a:t>O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SO</a:t>
            </a:r>
            <a:r>
              <a:rPr lang="en-US" sz="2800" dirty="0" smtClean="0"/>
              <a:t>3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NO</a:t>
            </a:r>
            <a:r>
              <a:rPr lang="uk-UA" sz="2800" dirty="0" smtClean="0"/>
              <a:t>2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12526" y="2412274"/>
            <a:ext cx="44587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А) </a:t>
            </a:r>
            <a:r>
              <a:rPr lang="uk-UA" sz="3200" dirty="0" err="1" smtClean="0"/>
              <a:t>сульфур</a:t>
            </a:r>
            <a:r>
              <a:rPr lang="en-US" sz="3200" dirty="0" smtClean="0"/>
              <a:t> (V</a:t>
            </a:r>
            <a:r>
              <a:rPr lang="en-US" sz="3200" dirty="0"/>
              <a:t>I</a:t>
            </a:r>
            <a:r>
              <a:rPr lang="en-US" sz="3200" dirty="0" smtClean="0"/>
              <a:t>)</a:t>
            </a:r>
            <a:r>
              <a:rPr lang="uk-UA" sz="3200" dirty="0" smtClean="0"/>
              <a:t>оксид</a:t>
            </a:r>
          </a:p>
          <a:p>
            <a:r>
              <a:rPr lang="uk-UA" sz="3200" dirty="0" smtClean="0"/>
              <a:t>Б) нітроген</a:t>
            </a:r>
            <a:r>
              <a:rPr lang="en-US" sz="3200" dirty="0" smtClean="0"/>
              <a:t> </a:t>
            </a:r>
            <a:r>
              <a:rPr lang="en-US" sz="3200" dirty="0"/>
              <a:t>(IV)</a:t>
            </a:r>
            <a:r>
              <a:rPr lang="uk-UA" sz="3200" dirty="0"/>
              <a:t>оксид </a:t>
            </a:r>
            <a:endParaRPr lang="uk-UA" sz="3200" dirty="0" smtClean="0"/>
          </a:p>
          <a:p>
            <a:r>
              <a:rPr lang="uk-UA" sz="3200" dirty="0" smtClean="0"/>
              <a:t>В) </a:t>
            </a:r>
            <a:r>
              <a:rPr lang="uk-UA" sz="3200" dirty="0"/>
              <a:t>нітроген</a:t>
            </a:r>
            <a:r>
              <a:rPr lang="en-US" sz="3200" dirty="0"/>
              <a:t> (</a:t>
            </a:r>
            <a:r>
              <a:rPr lang="en-US" sz="3200" dirty="0" smtClean="0"/>
              <a:t>I</a:t>
            </a:r>
            <a:r>
              <a:rPr lang="uk-UA" sz="3200" dirty="0" smtClean="0"/>
              <a:t>І</a:t>
            </a:r>
            <a:r>
              <a:rPr lang="en-US" sz="3200" dirty="0" smtClean="0"/>
              <a:t>)</a:t>
            </a:r>
            <a:r>
              <a:rPr lang="uk-UA" sz="3200" dirty="0"/>
              <a:t>оксид </a:t>
            </a:r>
            <a:endParaRPr lang="uk-UA" sz="3200" dirty="0" smtClean="0"/>
          </a:p>
          <a:p>
            <a:r>
              <a:rPr lang="uk-UA" sz="3200" dirty="0" smtClean="0"/>
              <a:t>Г) </a:t>
            </a:r>
            <a:r>
              <a:rPr lang="uk-UA" sz="3200" dirty="0" err="1"/>
              <a:t>сульфур</a:t>
            </a:r>
            <a:r>
              <a:rPr lang="en-US" sz="3200" dirty="0"/>
              <a:t> (IV)</a:t>
            </a:r>
            <a:r>
              <a:rPr lang="uk-UA" sz="3200" dirty="0" smtClean="0"/>
              <a:t>оксид</a:t>
            </a:r>
          </a:p>
          <a:p>
            <a:r>
              <a:rPr lang="uk-UA" sz="3200" dirty="0" smtClean="0"/>
              <a:t>Д) калій оксид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040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1314" y="678419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ru-RU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4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Встановіть</a:t>
            </a:r>
            <a:r>
              <a:rPr lang="ru-RU" sz="3200" dirty="0" smtClean="0"/>
              <a:t> </a:t>
            </a:r>
            <a:r>
              <a:rPr lang="ru-RU" sz="3200" dirty="0" err="1"/>
              <a:t>відповідність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формулою </a:t>
            </a:r>
            <a:r>
              <a:rPr lang="ru-RU" sz="3200" dirty="0" err="1"/>
              <a:t>речовини</a:t>
            </a:r>
            <a:r>
              <a:rPr lang="ru-RU" sz="3200" dirty="0"/>
              <a:t> та </a:t>
            </a:r>
            <a:r>
              <a:rPr lang="uk-UA" sz="3200" dirty="0" smtClean="0"/>
              <a:t>назвою</a:t>
            </a:r>
            <a:r>
              <a:rPr lang="en-US" sz="3200" dirty="0" smtClean="0"/>
              <a:t> </a:t>
            </a:r>
            <a:r>
              <a:rPr lang="uk-UA" sz="3200" dirty="0" smtClean="0"/>
              <a:t>основ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36023" y="2325189"/>
            <a:ext cx="3779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3200" dirty="0" smtClean="0"/>
              <a:t>Cu(OH)</a:t>
            </a:r>
            <a:r>
              <a:rPr lang="en-US" sz="2800" dirty="0" smtClean="0"/>
              <a:t>2</a:t>
            </a:r>
            <a:endParaRPr lang="en-US" sz="3200" dirty="0" smtClean="0"/>
          </a:p>
          <a:p>
            <a:pPr marL="514350" indent="-514350">
              <a:buFontTx/>
              <a:buAutoNum type="arabicPeriod"/>
            </a:pPr>
            <a:r>
              <a:rPr lang="en-US" sz="3200" dirty="0" err="1" smtClean="0"/>
              <a:t>CuOH</a:t>
            </a:r>
            <a:endParaRPr lang="en-US" sz="3200" dirty="0" smtClean="0"/>
          </a:p>
          <a:p>
            <a:pPr marL="514350" indent="-514350">
              <a:buAutoNum type="arabicPeriod"/>
            </a:pPr>
            <a:r>
              <a:rPr lang="en-US" sz="3200" dirty="0" smtClean="0"/>
              <a:t>Fe(OH)</a:t>
            </a:r>
            <a:r>
              <a:rPr lang="en-US" sz="2800" dirty="0" smtClean="0"/>
              <a:t>2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Fe(OH)</a:t>
            </a:r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077097" y="2412274"/>
            <a:ext cx="48942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А) </a:t>
            </a:r>
            <a:r>
              <a:rPr lang="uk-UA" sz="3200" dirty="0" err="1" smtClean="0"/>
              <a:t>купрум</a:t>
            </a:r>
            <a:r>
              <a:rPr lang="en-US" sz="3200" dirty="0" smtClean="0"/>
              <a:t> (I)</a:t>
            </a:r>
            <a:r>
              <a:rPr lang="uk-UA" sz="3200" dirty="0" smtClean="0"/>
              <a:t> гідроксид</a:t>
            </a:r>
          </a:p>
          <a:p>
            <a:r>
              <a:rPr lang="uk-UA" sz="3200" dirty="0" smtClean="0"/>
              <a:t>Б) </a:t>
            </a:r>
            <a:r>
              <a:rPr lang="uk-UA" sz="3200" dirty="0" err="1" smtClean="0"/>
              <a:t>ферум</a:t>
            </a:r>
            <a:r>
              <a:rPr lang="en-US" sz="3200" dirty="0" smtClean="0"/>
              <a:t> </a:t>
            </a:r>
            <a:r>
              <a:rPr lang="en-US" sz="3200" dirty="0"/>
              <a:t>(</a:t>
            </a:r>
            <a:r>
              <a:rPr lang="en-US" sz="3200" dirty="0" smtClean="0"/>
              <a:t>I</a:t>
            </a:r>
            <a:r>
              <a:rPr lang="uk-UA" sz="3200" dirty="0" smtClean="0"/>
              <a:t>ІІ</a:t>
            </a:r>
            <a:r>
              <a:rPr lang="en-US" sz="3200" dirty="0" smtClean="0"/>
              <a:t>)</a:t>
            </a:r>
            <a:r>
              <a:rPr lang="uk-UA" sz="3200" dirty="0" smtClean="0"/>
              <a:t> </a:t>
            </a:r>
            <a:r>
              <a:rPr lang="uk-UA" sz="3200" dirty="0"/>
              <a:t>гідроксид</a:t>
            </a:r>
            <a:endParaRPr lang="uk-UA" sz="3200" dirty="0" smtClean="0"/>
          </a:p>
          <a:p>
            <a:r>
              <a:rPr lang="uk-UA" sz="3200" dirty="0" smtClean="0"/>
              <a:t>В) </a:t>
            </a:r>
            <a:r>
              <a:rPr lang="uk-UA" sz="3200" dirty="0" err="1" smtClean="0"/>
              <a:t>ферум</a:t>
            </a:r>
            <a:r>
              <a:rPr lang="en-US" sz="3200" dirty="0" smtClean="0"/>
              <a:t> </a:t>
            </a:r>
            <a:r>
              <a:rPr lang="en-US" sz="3200" dirty="0"/>
              <a:t>(</a:t>
            </a:r>
            <a:r>
              <a:rPr lang="en-US" sz="3200" dirty="0" smtClean="0"/>
              <a:t>I</a:t>
            </a:r>
            <a:r>
              <a:rPr lang="uk-UA" sz="3200" dirty="0" smtClean="0"/>
              <a:t>І</a:t>
            </a:r>
            <a:r>
              <a:rPr lang="en-US" sz="3200" dirty="0" smtClean="0"/>
              <a:t>)</a:t>
            </a:r>
            <a:r>
              <a:rPr lang="uk-UA" sz="3200" dirty="0" smtClean="0"/>
              <a:t> </a:t>
            </a:r>
            <a:r>
              <a:rPr lang="uk-UA" sz="3200" dirty="0"/>
              <a:t>гідроксид</a:t>
            </a:r>
            <a:endParaRPr lang="uk-UA" sz="3200" dirty="0" smtClean="0"/>
          </a:p>
          <a:p>
            <a:r>
              <a:rPr lang="uk-UA" sz="3200" dirty="0" smtClean="0"/>
              <a:t>Г) </a:t>
            </a:r>
            <a:r>
              <a:rPr lang="uk-UA" sz="3200" dirty="0" err="1"/>
              <a:t>купрум</a:t>
            </a:r>
            <a:r>
              <a:rPr lang="en-US" sz="3200" dirty="0"/>
              <a:t> </a:t>
            </a:r>
            <a:r>
              <a:rPr lang="uk-UA" sz="3200" dirty="0" smtClean="0"/>
              <a:t> </a:t>
            </a:r>
            <a:r>
              <a:rPr lang="uk-UA" sz="3200" dirty="0"/>
              <a:t>гідроксид</a:t>
            </a:r>
            <a:endParaRPr lang="uk-UA" sz="3200" dirty="0" smtClean="0"/>
          </a:p>
          <a:p>
            <a:r>
              <a:rPr lang="uk-UA" sz="3200" dirty="0" smtClean="0"/>
              <a:t>Д) </a:t>
            </a:r>
            <a:r>
              <a:rPr lang="uk-UA" sz="3200" dirty="0" err="1"/>
              <a:t>купрум</a:t>
            </a:r>
            <a:r>
              <a:rPr lang="en-US" sz="3200" dirty="0"/>
              <a:t> (I)</a:t>
            </a:r>
            <a:r>
              <a:rPr lang="uk-UA" sz="3200" dirty="0"/>
              <a:t> гідроксид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3420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539083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ru-RU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5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Встановіть</a:t>
            </a:r>
            <a:r>
              <a:rPr lang="ru-RU" sz="3200" dirty="0" smtClean="0"/>
              <a:t> </a:t>
            </a:r>
            <a:r>
              <a:rPr lang="ru-RU" sz="3200" dirty="0" err="1"/>
              <a:t>відповідність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формулою </a:t>
            </a:r>
            <a:r>
              <a:rPr lang="ru-RU" sz="3200" dirty="0" err="1"/>
              <a:t>речовини</a:t>
            </a:r>
            <a:r>
              <a:rPr lang="ru-RU" sz="3200" dirty="0"/>
              <a:t> та </a:t>
            </a:r>
            <a:r>
              <a:rPr lang="uk-UA" sz="3200" dirty="0" smtClean="0"/>
              <a:t>назвою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36023" y="2325189"/>
            <a:ext cx="3779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3200" dirty="0" smtClean="0"/>
              <a:t>Zn(OH)</a:t>
            </a:r>
            <a:r>
              <a:rPr lang="en-US" sz="2800" dirty="0" smtClean="0"/>
              <a:t>2</a:t>
            </a:r>
            <a:endParaRPr lang="en-US" sz="3200" dirty="0" smtClean="0"/>
          </a:p>
          <a:p>
            <a:pPr marL="514350" indent="-514350">
              <a:buFontTx/>
              <a:buAutoNum type="arabicPeriod"/>
            </a:pPr>
            <a:r>
              <a:rPr lang="en-US" sz="3200" dirty="0" smtClean="0"/>
              <a:t>KOH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Ca(OH)</a:t>
            </a:r>
            <a:r>
              <a:rPr lang="en-US" sz="2800" dirty="0" smtClean="0"/>
              <a:t>2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ZnO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077097" y="2412274"/>
            <a:ext cx="48942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А) калій гідроксид</a:t>
            </a:r>
          </a:p>
          <a:p>
            <a:r>
              <a:rPr lang="uk-UA" sz="3200" dirty="0" smtClean="0"/>
              <a:t>Б) кальцій гідроксид</a:t>
            </a:r>
          </a:p>
          <a:p>
            <a:r>
              <a:rPr lang="uk-UA" sz="3200" dirty="0" smtClean="0"/>
              <a:t>В) цинк гідроксид</a:t>
            </a:r>
          </a:p>
          <a:p>
            <a:r>
              <a:rPr lang="uk-UA" sz="3200" dirty="0" smtClean="0"/>
              <a:t>Г) цинк</a:t>
            </a:r>
            <a:r>
              <a:rPr lang="en-US" sz="3200" dirty="0" smtClean="0"/>
              <a:t> </a:t>
            </a:r>
            <a:r>
              <a:rPr lang="uk-UA" sz="3200" dirty="0" smtClean="0"/>
              <a:t> оксид</a:t>
            </a:r>
          </a:p>
          <a:p>
            <a:r>
              <a:rPr lang="uk-UA" sz="3200" dirty="0" smtClean="0"/>
              <a:t>Д) калій</a:t>
            </a:r>
            <a:r>
              <a:rPr lang="en-US" sz="3200" dirty="0" smtClean="0"/>
              <a:t> </a:t>
            </a:r>
            <a:r>
              <a:rPr lang="en-US" sz="3200" dirty="0"/>
              <a:t>(I)</a:t>
            </a:r>
            <a:r>
              <a:rPr lang="uk-UA" sz="3200" dirty="0"/>
              <a:t> гідроксид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862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539083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ru-RU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6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Встановіть</a:t>
            </a:r>
            <a:r>
              <a:rPr lang="ru-RU" sz="3200" dirty="0" smtClean="0"/>
              <a:t> </a:t>
            </a:r>
            <a:r>
              <a:rPr lang="ru-RU" sz="3200" dirty="0" err="1"/>
              <a:t>відповідність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</a:t>
            </a:r>
            <a:r>
              <a:rPr lang="ru-RU" sz="3200" dirty="0" smtClean="0"/>
              <a:t>реагентами та продуктами </a:t>
            </a:r>
            <a:r>
              <a:rPr lang="ru-RU" sz="3200" dirty="0" err="1" smtClean="0"/>
              <a:t>реакції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36023" y="2325189"/>
            <a:ext cx="3779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3200" dirty="0" err="1" smtClean="0"/>
              <a:t>BaO</a:t>
            </a:r>
            <a:r>
              <a:rPr lang="en-US" sz="3200" dirty="0" smtClean="0"/>
              <a:t> + H</a:t>
            </a:r>
            <a:r>
              <a:rPr lang="en-US" sz="2800" dirty="0" smtClean="0"/>
              <a:t>2</a:t>
            </a:r>
            <a:r>
              <a:rPr lang="en-US" sz="3200" dirty="0" smtClean="0"/>
              <a:t>O 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 err="1" smtClean="0"/>
              <a:t>BaO</a:t>
            </a:r>
            <a:r>
              <a:rPr lang="en-US" sz="3200" dirty="0" smtClean="0"/>
              <a:t> + SO</a:t>
            </a:r>
            <a:r>
              <a:rPr lang="en-US" sz="2800" dirty="0" smtClean="0"/>
              <a:t>2</a:t>
            </a:r>
            <a:r>
              <a:rPr lang="en-US" sz="3200" dirty="0" smtClean="0"/>
              <a:t> 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 err="1"/>
              <a:t>BaO</a:t>
            </a:r>
            <a:r>
              <a:rPr lang="en-US" sz="3200" dirty="0"/>
              <a:t> + </a:t>
            </a:r>
            <a:r>
              <a:rPr lang="en-US" sz="3200" dirty="0" smtClean="0"/>
              <a:t>H</a:t>
            </a:r>
            <a:r>
              <a:rPr lang="en-US" sz="2800" dirty="0" smtClean="0"/>
              <a:t>2</a:t>
            </a:r>
            <a:r>
              <a:rPr lang="en-US" sz="3200" dirty="0" smtClean="0"/>
              <a:t>SO</a:t>
            </a:r>
            <a:r>
              <a:rPr lang="en-US" sz="2800" dirty="0" smtClean="0"/>
              <a:t>4</a:t>
            </a:r>
            <a:r>
              <a:rPr lang="en-US" sz="3200" dirty="0" smtClean="0"/>
              <a:t> </a:t>
            </a:r>
            <a:r>
              <a:rPr lang="en-US" sz="3200" dirty="0"/>
              <a:t>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 err="1" smtClean="0"/>
              <a:t>BaO</a:t>
            </a:r>
            <a:r>
              <a:rPr lang="en-US" sz="3200" dirty="0" smtClean="0"/>
              <a:t> </a:t>
            </a:r>
            <a:r>
              <a:rPr lang="en-US" sz="3200" dirty="0"/>
              <a:t>+ </a:t>
            </a:r>
            <a:r>
              <a:rPr lang="en-US" sz="3200" dirty="0" smtClean="0"/>
              <a:t>SO</a:t>
            </a:r>
            <a:r>
              <a:rPr lang="en-US" sz="2800" dirty="0" smtClean="0"/>
              <a:t>3</a:t>
            </a:r>
            <a:r>
              <a:rPr lang="en-US" sz="3200" dirty="0" smtClean="0"/>
              <a:t> </a:t>
            </a:r>
            <a:r>
              <a:rPr lang="en-US" sz="3200" dirty="0"/>
              <a:t>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69874" y="3117669"/>
            <a:ext cx="49290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А) </a:t>
            </a:r>
            <a:r>
              <a:rPr lang="en-US" sz="3200" dirty="0" smtClean="0"/>
              <a:t>BaSO</a:t>
            </a:r>
            <a:r>
              <a:rPr lang="en-US" sz="2800" dirty="0" smtClean="0"/>
              <a:t>4</a:t>
            </a:r>
            <a:r>
              <a:rPr lang="en-US" sz="3200" dirty="0" smtClean="0"/>
              <a:t> </a:t>
            </a:r>
            <a:r>
              <a:rPr lang="en-US" sz="3200" dirty="0"/>
              <a:t>+ H</a:t>
            </a:r>
            <a:r>
              <a:rPr lang="en-US" sz="2800" dirty="0"/>
              <a:t>2</a:t>
            </a:r>
            <a:r>
              <a:rPr lang="en-US" sz="3200" dirty="0"/>
              <a:t>O </a:t>
            </a:r>
            <a:endParaRPr lang="uk-UA" sz="3200" dirty="0" smtClean="0"/>
          </a:p>
          <a:p>
            <a:r>
              <a:rPr lang="uk-UA" sz="3200" dirty="0" smtClean="0"/>
              <a:t>Б) </a:t>
            </a:r>
            <a:r>
              <a:rPr lang="en-US" sz="3200" dirty="0"/>
              <a:t>BaSO</a:t>
            </a:r>
            <a:r>
              <a:rPr lang="en-US" sz="2800" dirty="0"/>
              <a:t>4</a:t>
            </a:r>
            <a:endParaRPr lang="uk-UA" sz="3200" dirty="0" smtClean="0"/>
          </a:p>
          <a:p>
            <a:r>
              <a:rPr lang="uk-UA" sz="3200" dirty="0" smtClean="0"/>
              <a:t>В) </a:t>
            </a:r>
            <a:r>
              <a:rPr lang="en-US" sz="3200" dirty="0" smtClean="0"/>
              <a:t>BaSO</a:t>
            </a:r>
            <a:r>
              <a:rPr lang="en-US" sz="2800" dirty="0" smtClean="0"/>
              <a:t>3</a:t>
            </a:r>
            <a:endParaRPr lang="uk-UA" sz="3200" dirty="0" smtClean="0"/>
          </a:p>
          <a:p>
            <a:r>
              <a:rPr lang="uk-UA" sz="3200" dirty="0" smtClean="0"/>
              <a:t>Г) </a:t>
            </a:r>
            <a:r>
              <a:rPr lang="en-US" sz="3200" dirty="0" smtClean="0"/>
              <a:t>BaSO</a:t>
            </a:r>
            <a:r>
              <a:rPr lang="en-US" sz="2800" dirty="0" smtClean="0"/>
              <a:t>3</a:t>
            </a:r>
            <a:r>
              <a:rPr lang="en-US" sz="3200" dirty="0" smtClean="0"/>
              <a:t> </a:t>
            </a:r>
            <a:r>
              <a:rPr lang="en-US" sz="3200" dirty="0"/>
              <a:t>+ H</a:t>
            </a:r>
            <a:r>
              <a:rPr lang="en-US" sz="2800" dirty="0"/>
              <a:t>2</a:t>
            </a:r>
            <a:r>
              <a:rPr lang="en-US" sz="3200" dirty="0"/>
              <a:t>O </a:t>
            </a:r>
            <a:endParaRPr lang="uk-UA" sz="3200" dirty="0" smtClean="0"/>
          </a:p>
          <a:p>
            <a:r>
              <a:rPr lang="uk-UA" sz="3200" dirty="0" smtClean="0"/>
              <a:t>Д) </a:t>
            </a:r>
            <a:r>
              <a:rPr lang="en-US" sz="3200" dirty="0" smtClean="0"/>
              <a:t>Ba(OH)</a:t>
            </a:r>
            <a:r>
              <a:rPr lang="en-US" sz="2800" dirty="0" smtClean="0"/>
              <a:t>2</a:t>
            </a:r>
            <a:endParaRPr lang="ru-RU" sz="28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1421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539083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en-US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7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Встановіть</a:t>
            </a:r>
            <a:r>
              <a:rPr lang="ru-RU" sz="3200" dirty="0" smtClean="0"/>
              <a:t> </a:t>
            </a:r>
            <a:r>
              <a:rPr lang="ru-RU" sz="3200" dirty="0" err="1"/>
              <a:t>відповідність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</a:t>
            </a:r>
            <a:r>
              <a:rPr lang="ru-RU" sz="3200" dirty="0" smtClean="0"/>
              <a:t>реагентами та продуктами </a:t>
            </a:r>
            <a:r>
              <a:rPr lang="ru-RU" sz="3200" dirty="0" err="1" smtClean="0"/>
              <a:t>реакції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36023" y="2325189"/>
            <a:ext cx="42149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3200" dirty="0" smtClean="0"/>
              <a:t>CO</a:t>
            </a:r>
            <a:r>
              <a:rPr lang="en-US" sz="2800" dirty="0" smtClean="0"/>
              <a:t>2</a:t>
            </a:r>
            <a:r>
              <a:rPr lang="en-US" sz="3200" dirty="0" smtClean="0"/>
              <a:t> + H</a:t>
            </a:r>
            <a:r>
              <a:rPr lang="en-US" sz="2800" dirty="0" smtClean="0"/>
              <a:t>2</a:t>
            </a:r>
            <a:r>
              <a:rPr lang="en-US" sz="3200" dirty="0" smtClean="0"/>
              <a:t>O 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/>
              <a:t>CO</a:t>
            </a:r>
            <a:r>
              <a:rPr lang="en-US" sz="2800" dirty="0"/>
              <a:t>2</a:t>
            </a:r>
            <a:r>
              <a:rPr lang="en-US" sz="3200" dirty="0" smtClean="0"/>
              <a:t> + </a:t>
            </a:r>
            <a:r>
              <a:rPr lang="en-US" sz="3200" dirty="0" err="1" smtClean="0"/>
              <a:t>NaOH</a:t>
            </a:r>
            <a:r>
              <a:rPr lang="en-US" sz="3200" dirty="0" smtClean="0"/>
              <a:t> 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/>
              <a:t>CO</a:t>
            </a:r>
            <a:r>
              <a:rPr lang="en-US" sz="2800" dirty="0"/>
              <a:t>2</a:t>
            </a:r>
            <a:r>
              <a:rPr lang="en-US" sz="3200" dirty="0" smtClean="0"/>
              <a:t> </a:t>
            </a:r>
            <a:r>
              <a:rPr lang="en-US" sz="3200" dirty="0"/>
              <a:t>+ </a:t>
            </a:r>
            <a:r>
              <a:rPr lang="en-US" sz="3200" dirty="0" smtClean="0"/>
              <a:t>Ca(OH)</a:t>
            </a:r>
            <a:r>
              <a:rPr lang="en-US" sz="2800" dirty="0" smtClean="0"/>
              <a:t>2</a:t>
            </a:r>
            <a:r>
              <a:rPr lang="en-US" sz="3200" dirty="0" smtClean="0"/>
              <a:t> </a:t>
            </a:r>
            <a:r>
              <a:rPr lang="en-US" sz="3200" dirty="0"/>
              <a:t>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/>
              <a:t>CO</a:t>
            </a:r>
            <a:r>
              <a:rPr lang="en-US" sz="2800" dirty="0"/>
              <a:t>2</a:t>
            </a:r>
            <a:r>
              <a:rPr lang="en-US" sz="3200" dirty="0" smtClean="0"/>
              <a:t> </a:t>
            </a:r>
            <a:r>
              <a:rPr lang="en-US" sz="3200" dirty="0"/>
              <a:t>+ </a:t>
            </a:r>
            <a:r>
              <a:rPr lang="en-US" sz="3200" dirty="0" err="1" smtClean="0"/>
              <a:t>CaO</a:t>
            </a:r>
            <a:r>
              <a:rPr lang="en-US" sz="3200" dirty="0" smtClean="0"/>
              <a:t> </a:t>
            </a:r>
            <a:r>
              <a:rPr lang="en-US" sz="3200" dirty="0"/>
              <a:t>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69874" y="3117669"/>
            <a:ext cx="49290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А) </a:t>
            </a:r>
            <a:r>
              <a:rPr lang="en-US" sz="3200" dirty="0"/>
              <a:t>CaCO</a:t>
            </a:r>
            <a:r>
              <a:rPr lang="en-US" sz="2800" dirty="0"/>
              <a:t>3</a:t>
            </a:r>
            <a:endParaRPr lang="uk-UA" sz="3200" dirty="0" smtClean="0"/>
          </a:p>
          <a:p>
            <a:r>
              <a:rPr lang="uk-UA" sz="3200" dirty="0" smtClean="0"/>
              <a:t>Б) </a:t>
            </a:r>
            <a:r>
              <a:rPr lang="en-US" sz="3200" dirty="0" smtClean="0"/>
              <a:t>Na</a:t>
            </a:r>
            <a:r>
              <a:rPr lang="en-US" sz="2800" dirty="0" smtClean="0"/>
              <a:t>2</a:t>
            </a:r>
            <a:r>
              <a:rPr lang="en-US" sz="3200" dirty="0" smtClean="0"/>
              <a:t>CO</a:t>
            </a:r>
            <a:r>
              <a:rPr lang="en-US" sz="2800" dirty="0" smtClean="0"/>
              <a:t>3 </a:t>
            </a:r>
            <a:r>
              <a:rPr lang="en-US" sz="2800" dirty="0"/>
              <a:t>+ H</a:t>
            </a:r>
            <a:r>
              <a:rPr lang="en-US" sz="2400" dirty="0"/>
              <a:t>2</a:t>
            </a:r>
            <a:r>
              <a:rPr lang="en-US" sz="2800" dirty="0"/>
              <a:t>O </a:t>
            </a:r>
            <a:endParaRPr lang="en-US" sz="2800" dirty="0" smtClean="0"/>
          </a:p>
          <a:p>
            <a:r>
              <a:rPr lang="uk-UA" sz="3200" dirty="0" smtClean="0"/>
              <a:t>В) </a:t>
            </a:r>
            <a:r>
              <a:rPr lang="en-US" sz="3200" dirty="0" smtClean="0"/>
              <a:t>H</a:t>
            </a:r>
            <a:r>
              <a:rPr lang="en-US" sz="2800" dirty="0" smtClean="0"/>
              <a:t>2</a:t>
            </a:r>
            <a:r>
              <a:rPr lang="en-US" sz="3200" dirty="0" smtClean="0"/>
              <a:t>CO</a:t>
            </a:r>
            <a:r>
              <a:rPr lang="en-US" sz="2800" dirty="0" smtClean="0"/>
              <a:t>3</a:t>
            </a:r>
            <a:endParaRPr lang="uk-UA" sz="3200" dirty="0" smtClean="0"/>
          </a:p>
          <a:p>
            <a:r>
              <a:rPr lang="uk-UA" sz="3200" dirty="0" smtClean="0"/>
              <a:t>Г) </a:t>
            </a:r>
            <a:r>
              <a:rPr lang="en-US" sz="3200" dirty="0" smtClean="0"/>
              <a:t>CaCO</a:t>
            </a:r>
            <a:r>
              <a:rPr lang="en-US" sz="2800" dirty="0" smtClean="0"/>
              <a:t>3</a:t>
            </a:r>
            <a:r>
              <a:rPr lang="en-US" sz="3200" dirty="0" smtClean="0"/>
              <a:t> </a:t>
            </a:r>
            <a:r>
              <a:rPr lang="en-US" sz="3200" dirty="0"/>
              <a:t>+ H</a:t>
            </a:r>
            <a:r>
              <a:rPr lang="en-US" sz="2800" dirty="0"/>
              <a:t>2</a:t>
            </a:r>
            <a:r>
              <a:rPr lang="en-US" sz="3200" dirty="0"/>
              <a:t>O </a:t>
            </a:r>
            <a:endParaRPr lang="uk-UA" sz="3200" dirty="0" smtClean="0"/>
          </a:p>
          <a:p>
            <a:r>
              <a:rPr lang="uk-UA" sz="3200" dirty="0" smtClean="0"/>
              <a:t>Д) </a:t>
            </a:r>
            <a:r>
              <a:rPr lang="en-US" sz="3200" dirty="0"/>
              <a:t>Na</a:t>
            </a:r>
            <a:r>
              <a:rPr lang="en-US" sz="2800" dirty="0"/>
              <a:t>2</a:t>
            </a:r>
            <a:r>
              <a:rPr lang="en-US" sz="3200" dirty="0"/>
              <a:t>CO</a:t>
            </a:r>
            <a:r>
              <a:rPr lang="en-US" sz="2800" dirty="0"/>
              <a:t>3</a:t>
            </a:r>
            <a:endParaRPr lang="ru-RU" sz="28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0379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539083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en-US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8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Встановіть</a:t>
            </a:r>
            <a:r>
              <a:rPr lang="ru-RU" sz="3200" dirty="0" smtClean="0"/>
              <a:t> </a:t>
            </a:r>
            <a:r>
              <a:rPr lang="ru-RU" sz="3200" dirty="0" err="1"/>
              <a:t>відповідність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</a:t>
            </a:r>
            <a:r>
              <a:rPr lang="ru-RU" sz="3200" dirty="0" smtClean="0"/>
              <a:t>реагентами та продуктами </a:t>
            </a:r>
            <a:r>
              <a:rPr lang="ru-RU" sz="3200" dirty="0" err="1" smtClean="0"/>
              <a:t>реакції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36023" y="2325189"/>
            <a:ext cx="42149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3200" dirty="0" smtClean="0"/>
              <a:t>KOH </a:t>
            </a:r>
            <a:r>
              <a:rPr lang="en-US" sz="3200" dirty="0"/>
              <a:t>+ H</a:t>
            </a:r>
            <a:r>
              <a:rPr lang="en-US" sz="2800" dirty="0"/>
              <a:t>2</a:t>
            </a:r>
            <a:r>
              <a:rPr lang="en-US" sz="3200" dirty="0"/>
              <a:t>SO</a:t>
            </a:r>
            <a:r>
              <a:rPr lang="en-US" sz="2800" dirty="0"/>
              <a:t>4</a:t>
            </a:r>
            <a:r>
              <a:rPr lang="en-US" sz="3200" dirty="0" smtClean="0"/>
              <a:t> 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/>
              <a:t>KOH + CO</a:t>
            </a:r>
            <a:r>
              <a:rPr lang="en-US" sz="2800" dirty="0"/>
              <a:t>2</a:t>
            </a:r>
            <a:r>
              <a:rPr lang="en-US" sz="3200" dirty="0" smtClean="0"/>
              <a:t> 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/>
              <a:t>KOH</a:t>
            </a:r>
            <a:r>
              <a:rPr lang="en-US" sz="3200" dirty="0" smtClean="0"/>
              <a:t> </a:t>
            </a:r>
            <a:r>
              <a:rPr lang="en-US" sz="3200" dirty="0"/>
              <a:t>+ </a:t>
            </a:r>
            <a:r>
              <a:rPr lang="en-US" sz="3200" dirty="0" smtClean="0"/>
              <a:t>Fe</a:t>
            </a:r>
            <a:r>
              <a:rPr lang="en-US" sz="3200" dirty="0"/>
              <a:t>SO</a:t>
            </a:r>
            <a:r>
              <a:rPr lang="en-US" sz="2800" dirty="0"/>
              <a:t>4</a:t>
            </a:r>
            <a:r>
              <a:rPr lang="en-US" sz="3200" dirty="0" smtClean="0"/>
              <a:t> </a:t>
            </a:r>
            <a:r>
              <a:rPr lang="en-US" sz="3200" dirty="0"/>
              <a:t>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/>
              <a:t>KOH</a:t>
            </a:r>
            <a:r>
              <a:rPr lang="en-US" sz="3200" dirty="0" smtClean="0"/>
              <a:t> </a:t>
            </a:r>
            <a:r>
              <a:rPr lang="en-US" sz="3200" dirty="0"/>
              <a:t>+ SO</a:t>
            </a:r>
            <a:r>
              <a:rPr lang="en-US" sz="2800" dirty="0"/>
              <a:t>3</a:t>
            </a:r>
            <a:r>
              <a:rPr lang="en-US" sz="3200" dirty="0" smtClean="0"/>
              <a:t> </a:t>
            </a:r>
            <a:r>
              <a:rPr lang="en-US" sz="3200" dirty="0"/>
              <a:t>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69874" y="3117669"/>
            <a:ext cx="49290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А) </a:t>
            </a:r>
            <a:r>
              <a:rPr lang="en-US" sz="3200" dirty="0"/>
              <a:t>K</a:t>
            </a:r>
            <a:r>
              <a:rPr lang="en-US" sz="2800" dirty="0"/>
              <a:t>2</a:t>
            </a:r>
            <a:r>
              <a:rPr lang="en-US" sz="3200" dirty="0"/>
              <a:t>SO</a:t>
            </a:r>
            <a:r>
              <a:rPr lang="en-US" sz="2800" dirty="0"/>
              <a:t>4 </a:t>
            </a:r>
            <a:r>
              <a:rPr lang="en-US" sz="3200" dirty="0" smtClean="0"/>
              <a:t>+ Fe(OH)</a:t>
            </a:r>
            <a:r>
              <a:rPr lang="en-US" sz="2800" dirty="0" smtClean="0"/>
              <a:t>2</a:t>
            </a:r>
          </a:p>
          <a:p>
            <a:r>
              <a:rPr lang="uk-UA" sz="3200" dirty="0" smtClean="0"/>
              <a:t>Б) </a:t>
            </a:r>
            <a:r>
              <a:rPr lang="en-US" sz="3200" dirty="0" smtClean="0"/>
              <a:t>K</a:t>
            </a:r>
            <a:r>
              <a:rPr lang="en-US" sz="2800" dirty="0" smtClean="0"/>
              <a:t>2</a:t>
            </a:r>
            <a:r>
              <a:rPr lang="en-US" sz="3200" dirty="0" smtClean="0"/>
              <a:t>CO</a:t>
            </a:r>
            <a:r>
              <a:rPr lang="en-US" sz="2800" dirty="0" smtClean="0"/>
              <a:t>3 </a:t>
            </a:r>
            <a:r>
              <a:rPr lang="en-US" sz="2800" dirty="0"/>
              <a:t>+ </a:t>
            </a:r>
            <a:r>
              <a:rPr lang="en-US" sz="3200" dirty="0"/>
              <a:t>H</a:t>
            </a:r>
            <a:r>
              <a:rPr lang="en-US" sz="2800" dirty="0"/>
              <a:t>2</a:t>
            </a:r>
            <a:r>
              <a:rPr lang="en-US" sz="3200" dirty="0"/>
              <a:t>O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uk-UA" sz="3200" dirty="0" smtClean="0"/>
              <a:t>В) </a:t>
            </a:r>
            <a:r>
              <a:rPr lang="en-US" sz="3200" dirty="0" smtClean="0"/>
              <a:t>H</a:t>
            </a:r>
            <a:r>
              <a:rPr lang="en-US" sz="2800" dirty="0" smtClean="0"/>
              <a:t>2</a:t>
            </a:r>
            <a:r>
              <a:rPr lang="en-US" sz="3200" dirty="0" smtClean="0"/>
              <a:t>CO</a:t>
            </a:r>
            <a:r>
              <a:rPr lang="en-US" sz="2800" dirty="0" smtClean="0"/>
              <a:t>3</a:t>
            </a:r>
            <a:endParaRPr lang="uk-UA" sz="3200" dirty="0" smtClean="0"/>
          </a:p>
          <a:p>
            <a:r>
              <a:rPr lang="uk-UA" sz="3200" dirty="0" smtClean="0"/>
              <a:t>Г) </a:t>
            </a:r>
            <a:r>
              <a:rPr lang="en-US" sz="3200" dirty="0" smtClean="0"/>
              <a:t>K</a:t>
            </a:r>
            <a:r>
              <a:rPr lang="en-US" sz="2800" dirty="0" smtClean="0"/>
              <a:t>2</a:t>
            </a:r>
            <a:r>
              <a:rPr lang="en-US" sz="3200" dirty="0" smtClean="0"/>
              <a:t>SO</a:t>
            </a:r>
            <a:r>
              <a:rPr lang="en-US" sz="2800" dirty="0" smtClean="0"/>
              <a:t>4</a:t>
            </a:r>
            <a:r>
              <a:rPr lang="en-US" sz="3200" dirty="0" smtClean="0"/>
              <a:t> </a:t>
            </a:r>
            <a:r>
              <a:rPr lang="en-US" sz="3200" dirty="0"/>
              <a:t>+ H</a:t>
            </a:r>
            <a:r>
              <a:rPr lang="en-US" sz="2800" dirty="0"/>
              <a:t>2</a:t>
            </a:r>
            <a:r>
              <a:rPr lang="en-US" sz="3200" dirty="0"/>
              <a:t>O </a:t>
            </a:r>
            <a:endParaRPr lang="uk-UA" sz="3200" dirty="0" smtClean="0"/>
          </a:p>
          <a:p>
            <a:r>
              <a:rPr lang="uk-UA" sz="3200" dirty="0" smtClean="0"/>
              <a:t>Д) </a:t>
            </a:r>
            <a:r>
              <a:rPr lang="en-US" sz="3200" dirty="0" smtClean="0"/>
              <a:t>K</a:t>
            </a:r>
            <a:r>
              <a:rPr lang="en-US" sz="2800" dirty="0" smtClean="0"/>
              <a:t>2</a:t>
            </a:r>
            <a:r>
              <a:rPr lang="en-US" sz="3200" dirty="0" smtClean="0"/>
              <a:t>CO</a:t>
            </a:r>
            <a:r>
              <a:rPr lang="en-US" sz="2800" dirty="0" smtClean="0"/>
              <a:t>3</a:t>
            </a:r>
          </a:p>
          <a:p>
            <a:r>
              <a:rPr lang="en-US" sz="3200" dirty="0"/>
              <a:t>E) </a:t>
            </a:r>
            <a:r>
              <a:rPr lang="en-US" sz="3200" dirty="0" smtClean="0"/>
              <a:t>K</a:t>
            </a:r>
            <a:r>
              <a:rPr lang="en-US" sz="2800" dirty="0" smtClean="0"/>
              <a:t>2</a:t>
            </a:r>
            <a:r>
              <a:rPr lang="en-US" sz="3200" dirty="0" smtClean="0"/>
              <a:t>SO</a:t>
            </a:r>
            <a:r>
              <a:rPr lang="en-US" sz="2800" dirty="0" smtClean="0"/>
              <a:t>3</a:t>
            </a:r>
            <a:r>
              <a:rPr lang="en-US" sz="3200" dirty="0" smtClean="0"/>
              <a:t> </a:t>
            </a:r>
            <a:r>
              <a:rPr lang="en-US" sz="3200" dirty="0"/>
              <a:t>+ H</a:t>
            </a:r>
            <a:r>
              <a:rPr lang="en-US" sz="2800" dirty="0"/>
              <a:t>2</a:t>
            </a:r>
            <a:r>
              <a:rPr lang="en-US" sz="3200" dirty="0"/>
              <a:t>O 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243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539083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en-US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8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Встановіть</a:t>
            </a:r>
            <a:r>
              <a:rPr lang="ru-RU" sz="3200" dirty="0" smtClean="0"/>
              <a:t> </a:t>
            </a:r>
            <a:r>
              <a:rPr lang="ru-RU" sz="3200" dirty="0" err="1"/>
              <a:t>відповідність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</a:t>
            </a:r>
            <a:r>
              <a:rPr lang="ru-RU" sz="3200" dirty="0" smtClean="0"/>
              <a:t>реагентами та продуктами </a:t>
            </a:r>
            <a:r>
              <a:rPr lang="ru-RU" sz="3200" dirty="0" err="1" smtClean="0"/>
              <a:t>реакції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36023" y="2325189"/>
            <a:ext cx="43978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US" sz="3200" dirty="0" smtClean="0"/>
              <a:t>Mg(OH)</a:t>
            </a:r>
            <a:r>
              <a:rPr lang="en-US" sz="2800" dirty="0" smtClean="0"/>
              <a:t>2</a:t>
            </a:r>
            <a:r>
              <a:rPr lang="en-US" sz="3200" dirty="0" smtClean="0"/>
              <a:t> </a:t>
            </a:r>
            <a:r>
              <a:rPr lang="en-US" sz="3200" dirty="0"/>
              <a:t>+ H</a:t>
            </a:r>
            <a:r>
              <a:rPr lang="en-US" sz="2800" dirty="0"/>
              <a:t>2</a:t>
            </a:r>
            <a:r>
              <a:rPr lang="en-US" sz="3200" dirty="0"/>
              <a:t>SO</a:t>
            </a:r>
            <a:r>
              <a:rPr lang="en-US" sz="2800" dirty="0"/>
              <a:t>4</a:t>
            </a:r>
            <a:r>
              <a:rPr lang="en-US" sz="3200" dirty="0" smtClean="0"/>
              <a:t> 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/>
              <a:t>Mg(OH)</a:t>
            </a:r>
            <a:r>
              <a:rPr lang="en-US" sz="2800" dirty="0"/>
              <a:t>2</a:t>
            </a:r>
            <a:r>
              <a:rPr lang="en-US" sz="3200" dirty="0" smtClean="0"/>
              <a:t> </a:t>
            </a:r>
            <a:r>
              <a:rPr lang="en-US" sz="3200" dirty="0"/>
              <a:t>+ </a:t>
            </a:r>
            <a:r>
              <a:rPr lang="en-US" sz="3200" dirty="0" err="1" smtClean="0"/>
              <a:t>HCl</a:t>
            </a:r>
            <a:r>
              <a:rPr lang="en-US" sz="3200" dirty="0" smtClean="0"/>
              <a:t> 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/>
              <a:t>Mg(OH)</a:t>
            </a:r>
            <a:r>
              <a:rPr lang="en-US" sz="2800" dirty="0"/>
              <a:t>2</a:t>
            </a:r>
            <a:r>
              <a:rPr lang="en-US" sz="3200" dirty="0" smtClean="0"/>
              <a:t> </a:t>
            </a:r>
            <a:r>
              <a:rPr lang="en-US" sz="3200" dirty="0"/>
              <a:t>+ </a:t>
            </a:r>
            <a:r>
              <a:rPr lang="en-US" sz="3200" dirty="0" smtClean="0"/>
              <a:t>HNO</a:t>
            </a:r>
            <a:r>
              <a:rPr lang="en-US" sz="2800" dirty="0" smtClean="0"/>
              <a:t>3</a:t>
            </a:r>
            <a:r>
              <a:rPr lang="en-US" sz="3200" dirty="0" smtClean="0"/>
              <a:t> </a:t>
            </a:r>
            <a:r>
              <a:rPr lang="en-US" sz="3200" dirty="0"/>
              <a:t>=</a:t>
            </a:r>
          </a:p>
          <a:p>
            <a:pPr marL="514350" indent="-514350">
              <a:buFontTx/>
              <a:buAutoNum type="arabicPeriod"/>
            </a:pPr>
            <a:r>
              <a:rPr lang="en-US" sz="3200" dirty="0"/>
              <a:t>Mg(OH)</a:t>
            </a:r>
            <a:r>
              <a:rPr lang="en-US" sz="2800" dirty="0"/>
              <a:t>2</a:t>
            </a:r>
            <a:r>
              <a:rPr lang="en-US" sz="3200" dirty="0" smtClean="0"/>
              <a:t>  </a:t>
            </a:r>
            <a:r>
              <a:rPr lang="en-US" sz="3200" dirty="0"/>
              <a:t>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61164" y="3135086"/>
            <a:ext cx="49290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А) </a:t>
            </a:r>
            <a:r>
              <a:rPr lang="en-US" sz="3200" dirty="0"/>
              <a:t>Mg(NO</a:t>
            </a:r>
            <a:r>
              <a:rPr lang="en-US" sz="2800" dirty="0"/>
              <a:t>3</a:t>
            </a:r>
            <a:r>
              <a:rPr lang="en-US" sz="3200" dirty="0"/>
              <a:t>)</a:t>
            </a:r>
            <a:r>
              <a:rPr lang="en-US" sz="2800" dirty="0"/>
              <a:t>2</a:t>
            </a:r>
            <a:endParaRPr lang="en-US" sz="2800" dirty="0" smtClean="0"/>
          </a:p>
          <a:p>
            <a:r>
              <a:rPr lang="uk-UA" sz="3200" dirty="0" smtClean="0"/>
              <a:t>Б) </a:t>
            </a:r>
            <a:r>
              <a:rPr lang="en-US" sz="3200" dirty="0" smtClean="0"/>
              <a:t>Mg</a:t>
            </a:r>
            <a:r>
              <a:rPr lang="en-US" sz="3200" dirty="0"/>
              <a:t>SO</a:t>
            </a:r>
            <a:r>
              <a:rPr lang="en-US" sz="2800" dirty="0"/>
              <a:t>4</a:t>
            </a:r>
            <a:r>
              <a:rPr lang="en-US" sz="2800" dirty="0" smtClean="0"/>
              <a:t> </a:t>
            </a:r>
            <a:r>
              <a:rPr lang="en-US" sz="2800" dirty="0"/>
              <a:t>+ </a:t>
            </a:r>
            <a:r>
              <a:rPr lang="en-US" sz="3200" dirty="0"/>
              <a:t>H</a:t>
            </a:r>
            <a:r>
              <a:rPr lang="en-US" sz="2800" dirty="0"/>
              <a:t>2</a:t>
            </a:r>
            <a:r>
              <a:rPr lang="en-US" sz="3200" dirty="0"/>
              <a:t>O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uk-UA" sz="3200" dirty="0" smtClean="0"/>
              <a:t>В) </a:t>
            </a:r>
            <a:r>
              <a:rPr lang="en-US" sz="3200" dirty="0" smtClean="0"/>
              <a:t>MgCl</a:t>
            </a:r>
            <a:r>
              <a:rPr lang="en-US" sz="2800" dirty="0" smtClean="0"/>
              <a:t>2 </a:t>
            </a:r>
            <a:r>
              <a:rPr lang="en-US" sz="2800" dirty="0"/>
              <a:t>+ </a:t>
            </a:r>
            <a:r>
              <a:rPr lang="en-US" sz="3200" dirty="0"/>
              <a:t>H</a:t>
            </a:r>
            <a:r>
              <a:rPr lang="en-US" sz="2800" dirty="0"/>
              <a:t>2</a:t>
            </a:r>
            <a:r>
              <a:rPr lang="en-US" sz="3200" dirty="0"/>
              <a:t>O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uk-UA" sz="3200" dirty="0" smtClean="0"/>
              <a:t>Г) </a:t>
            </a:r>
            <a:r>
              <a:rPr lang="en-US" sz="3200" dirty="0" err="1" smtClean="0"/>
              <a:t>MgO</a:t>
            </a:r>
            <a:r>
              <a:rPr lang="en-US" sz="3200" dirty="0" smtClean="0"/>
              <a:t> </a:t>
            </a:r>
            <a:r>
              <a:rPr lang="en-US" sz="3200" dirty="0"/>
              <a:t>+ H</a:t>
            </a:r>
            <a:r>
              <a:rPr lang="en-US" sz="2800" dirty="0"/>
              <a:t>2</a:t>
            </a:r>
            <a:r>
              <a:rPr lang="en-US" sz="3200" dirty="0"/>
              <a:t>O </a:t>
            </a:r>
            <a:endParaRPr lang="uk-UA" sz="3200" dirty="0" smtClean="0"/>
          </a:p>
          <a:p>
            <a:r>
              <a:rPr lang="en-US" sz="3200" dirty="0" smtClean="0"/>
              <a:t>E</a:t>
            </a:r>
            <a:r>
              <a:rPr lang="en-US" sz="3200" dirty="0"/>
              <a:t>) </a:t>
            </a:r>
            <a:r>
              <a:rPr lang="en-US" sz="3200" dirty="0" smtClean="0"/>
              <a:t>Mg(NO</a:t>
            </a:r>
            <a:r>
              <a:rPr lang="en-US" sz="2800" dirty="0" smtClean="0"/>
              <a:t>3</a:t>
            </a:r>
            <a:r>
              <a:rPr lang="en-US" sz="3200" dirty="0" smtClean="0"/>
              <a:t>)</a:t>
            </a:r>
            <a:r>
              <a:rPr lang="en-US" sz="2800" dirty="0" smtClean="0"/>
              <a:t>2</a:t>
            </a:r>
            <a:r>
              <a:rPr lang="en-US" sz="3200" dirty="0" smtClean="0"/>
              <a:t> </a:t>
            </a:r>
            <a:r>
              <a:rPr lang="en-US" sz="3200" dirty="0"/>
              <a:t>+ H</a:t>
            </a:r>
            <a:r>
              <a:rPr lang="en-US" sz="2800" dirty="0"/>
              <a:t>2</a:t>
            </a:r>
            <a:r>
              <a:rPr lang="en-US" sz="3200" dirty="0"/>
              <a:t>O 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904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539083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9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Складіть рівняння реакцій, за допомогою яких можна здійснити перетворення: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7383" y="2368731"/>
            <a:ext cx="1011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Кальцій</a:t>
            </a:r>
            <a:r>
              <a:rPr lang="uk-UA" sz="2800" dirty="0" smtClean="0"/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кальцій оксид → кальцій гідроксид →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альцій нітрат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76509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539083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en-US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10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753" y="923330"/>
            <a:ext cx="10067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Визначте масову частку </a:t>
            </a:r>
            <a:r>
              <a:rPr lang="uk-UA" sz="3200" dirty="0" err="1" smtClean="0"/>
              <a:t>сульфуру</a:t>
            </a:r>
            <a:r>
              <a:rPr lang="uk-UA" sz="3200" dirty="0" smtClean="0"/>
              <a:t> в </a:t>
            </a:r>
            <a:r>
              <a:rPr lang="uk-UA" sz="3200" dirty="0" err="1" smtClean="0"/>
              <a:t>сульфур</a:t>
            </a:r>
            <a:r>
              <a:rPr lang="uk-UA" sz="3200" dirty="0" smtClean="0"/>
              <a:t> (</a:t>
            </a:r>
            <a:r>
              <a:rPr lang="en-US" sz="3200" dirty="0"/>
              <a:t>V</a:t>
            </a:r>
            <a:r>
              <a:rPr lang="uk-UA" sz="3200" dirty="0" smtClean="0"/>
              <a:t>І) оксиді.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11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Тема 4: Основні класи неорганічних сполук - Сайт викладача хімії Юзефович  Руслан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728" y="130629"/>
            <a:ext cx="9887506" cy="6609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7613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539083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uk-UA" sz="54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</a:rPr>
              <a:t>11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753" y="923330"/>
            <a:ext cx="100671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Яку кількість речовини становить натрій гідроксид масою 16 г.</a:t>
            </a:r>
            <a:r>
              <a:rPr lang="uk-UA" sz="3200" dirty="0"/>
              <a:t>?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8362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399" y="539083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uk-UA" sz="54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</a:rPr>
              <a:t>12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753" y="923330"/>
            <a:ext cx="100671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Яку кількість речовини становить карбон (І</a:t>
            </a:r>
            <a:r>
              <a:rPr lang="en-US" sz="3200" dirty="0" smtClean="0"/>
              <a:t>V</a:t>
            </a:r>
            <a:r>
              <a:rPr lang="uk-UA" sz="3200" dirty="0" smtClean="0"/>
              <a:t>) оксид об</a:t>
            </a:r>
            <a:r>
              <a:rPr lang="en-US" sz="3200" dirty="0" smtClean="0"/>
              <a:t>’</a:t>
            </a:r>
            <a:r>
              <a:rPr lang="uk-UA" sz="3200" dirty="0" err="1" smtClean="0"/>
              <a:t>ємом</a:t>
            </a:r>
            <a:r>
              <a:rPr lang="uk-UA" sz="3200" dirty="0" smtClean="0"/>
              <a:t> 67,2 л (</a:t>
            </a:r>
            <a:r>
              <a:rPr lang="uk-UA" sz="3200" dirty="0" err="1" smtClean="0"/>
              <a:t>н.у</a:t>
            </a:r>
            <a:r>
              <a:rPr lang="uk-UA" sz="3200" dirty="0" smtClean="0"/>
              <a:t>.)?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8431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1576" y="260409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</a:t>
            </a:r>
            <a:r>
              <a:rPr lang="uk-UA" sz="54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</a:rPr>
              <a:t>13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753" y="923330"/>
            <a:ext cx="10772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Яка маса солі утвориться при взаємодії карбон (І</a:t>
            </a:r>
            <a:r>
              <a:rPr lang="en-US" sz="3200" dirty="0" smtClean="0"/>
              <a:t>V</a:t>
            </a:r>
            <a:r>
              <a:rPr lang="uk-UA" sz="3200" dirty="0" smtClean="0"/>
              <a:t>) оксиду об</a:t>
            </a:r>
            <a:r>
              <a:rPr lang="en-US" sz="3200" dirty="0" smtClean="0"/>
              <a:t>’</a:t>
            </a:r>
            <a:r>
              <a:rPr lang="uk-UA" sz="3200" dirty="0" err="1" smtClean="0"/>
              <a:t>ємом</a:t>
            </a:r>
            <a:r>
              <a:rPr lang="uk-UA" sz="3200" dirty="0" smtClean="0"/>
              <a:t> 224 л (</a:t>
            </a:r>
            <a:r>
              <a:rPr lang="uk-UA" sz="3200" dirty="0" err="1" smtClean="0"/>
              <a:t>н.у</a:t>
            </a:r>
            <a:r>
              <a:rPr lang="uk-UA" sz="3200" dirty="0" smtClean="0"/>
              <a:t>.) з достатньою кількістю кальцій оксиду?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873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1576" y="260409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729778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Домашнє завдання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7646" y="1254034"/>
            <a:ext cx="846473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Пройдіть тест за посиланням:</a:t>
            </a:r>
          </a:p>
          <a:p>
            <a:endParaRPr lang="uk-UA" sz="3200" dirty="0"/>
          </a:p>
          <a:p>
            <a:r>
              <a:rPr lang="en-US" sz="3200" b="1" dirty="0">
                <a:hlinkClick r:id="rId4"/>
              </a:rPr>
              <a:t>https://</a:t>
            </a:r>
            <a:r>
              <a:rPr lang="en-US" sz="3200" b="1" dirty="0" smtClean="0">
                <a:hlinkClick r:id="rId4"/>
              </a:rPr>
              <a:t>vseosvita.ua/test/start/ced796</a:t>
            </a:r>
            <a:endParaRPr lang="uk-UA" sz="32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973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26423" y="200298"/>
            <a:ext cx="11765280" cy="6515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uk-UA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Оксиди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речовини, що складаються з двох елементів, одним з яких є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Оксиген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uk-UA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SO</a:t>
            </a:r>
            <a:r>
              <a:rPr lang="uk-UA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uk-UA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склад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речовини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 складу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входять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атоми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 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гідроксогрупи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OH.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  KOH.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Зверни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увагу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ru-RU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складом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амфотерних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гідроксидів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формули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треба 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запам'ятати</a:t>
            </a:r>
            <a:r>
              <a:rPr lang="ru-R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Zn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  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Амфотерними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гідроксидами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і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атоми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металів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 три 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гідроксогрупи</a:t>
            </a:r>
            <a:r>
              <a:rPr lang="ru-RU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  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Кислоти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речовини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містять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атоми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Гідрогену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заміщуватися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атоми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металу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кислотні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залишки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  H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Солі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речовини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 складу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входять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атоми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металів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кислотні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залишки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  Ca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(PO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828" y="4768964"/>
            <a:ext cx="1297577" cy="194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797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 (58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99" y="1186269"/>
            <a:ext cx="9644198" cy="550191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57051" y="182880"/>
            <a:ext cx="1126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err="1" smtClean="0"/>
              <a:t>Основні</a:t>
            </a:r>
            <a:r>
              <a:rPr lang="ru-RU" sz="5400" dirty="0" smtClean="0"/>
              <a:t> </a:t>
            </a:r>
            <a:r>
              <a:rPr lang="ru-RU" sz="5400" dirty="0" err="1" smtClean="0"/>
              <a:t>класи</a:t>
            </a:r>
            <a:r>
              <a:rPr lang="ru-RU" sz="5400" dirty="0" smtClean="0"/>
              <a:t> </a:t>
            </a:r>
            <a:r>
              <a:rPr lang="ru-RU" sz="5400" dirty="0" err="1" smtClean="0"/>
              <a:t>неорганічних</a:t>
            </a:r>
            <a:r>
              <a:rPr lang="ru-RU" sz="5400" dirty="0" smtClean="0"/>
              <a:t> </a:t>
            </a:r>
            <a:r>
              <a:rPr lang="ru-RU" sz="5400" dirty="0" err="1" smtClean="0"/>
              <a:t>сполук</a:t>
            </a:r>
            <a:r>
              <a:rPr lang="ru-RU" sz="5400" dirty="0" smtClean="0"/>
              <a:t>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797362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Властивості представників основних класів неорганічних сполук - Хімія.  Повторне видання. 9 клас. Савч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819" y="964125"/>
            <a:ext cx="9049386" cy="5822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3177" y="174171"/>
            <a:ext cx="10885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dirty="0" smtClean="0"/>
              <a:t>Хімічні властивості оксидів</a:t>
            </a:r>
            <a:endParaRPr lang="ru-RU" sz="5400" dirty="0"/>
          </a:p>
        </p:txBody>
      </p:sp>
      <p:pic>
        <p:nvPicPr>
          <p:cNvPr id="4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828" y="4768964"/>
            <a:ext cx="1297577" cy="194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4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602" y="226423"/>
            <a:ext cx="10885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dirty="0" smtClean="0"/>
              <a:t>Хімічні властивості основ</a:t>
            </a:r>
            <a:endParaRPr lang="ru-RU" sz="5400" dirty="0"/>
          </a:p>
        </p:txBody>
      </p:sp>
      <p:pic>
        <p:nvPicPr>
          <p:cNvPr id="4098" name="Picture 2" descr="Завдання для групи №22. Урок 42: Основи. Властивості гідроксидів Натрію і  Калі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899" y="1149753"/>
            <a:ext cx="6589212" cy="5593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828" y="4768964"/>
            <a:ext cx="1297577" cy="194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70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828" y="4768964"/>
            <a:ext cx="1297577" cy="194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Презентація &quot;Метали і неметали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58" y="0"/>
            <a:ext cx="9136470" cy="685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6516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Таблиця розчинності - Сайт himiy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63" y="0"/>
            <a:ext cx="1090301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6078" y="4370854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8324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Человечек с восклицательным знаком для презентации - фото и картинки  abrakadabra.f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65" y="652294"/>
            <a:ext cx="1863635" cy="238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1" y="0"/>
            <a:ext cx="43891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92D050"/>
                </a:solidFill>
                <a:effectLst/>
              </a:rPr>
              <a:t>Завдання 1</a:t>
            </a:r>
            <a:endParaRPr lang="uk-UA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92D05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23330"/>
            <a:ext cx="8499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/>
              <a:t>Встановіть</a:t>
            </a:r>
            <a:r>
              <a:rPr lang="ru-RU" sz="3200" dirty="0" smtClean="0"/>
              <a:t> </a:t>
            </a:r>
            <a:r>
              <a:rPr lang="ru-RU" sz="3200" dirty="0" err="1"/>
              <a:t>відповідність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формулою </a:t>
            </a:r>
            <a:r>
              <a:rPr lang="ru-RU" sz="3200" dirty="0" err="1"/>
              <a:t>речовини</a:t>
            </a:r>
            <a:r>
              <a:rPr lang="ru-RU" sz="3200" dirty="0"/>
              <a:t> та </a:t>
            </a:r>
            <a:r>
              <a:rPr lang="ru-RU" sz="3200" dirty="0" err="1"/>
              <a:t>класом</a:t>
            </a:r>
            <a:r>
              <a:rPr lang="ru-RU" sz="3200" dirty="0"/>
              <a:t> </a:t>
            </a:r>
            <a:r>
              <a:rPr lang="ru-RU" sz="3200" dirty="0" err="1"/>
              <a:t>неорганічних</a:t>
            </a:r>
            <a:r>
              <a:rPr lang="ru-RU" sz="3200" dirty="0"/>
              <a:t> </a:t>
            </a:r>
            <a:r>
              <a:rPr lang="ru-RU" sz="3200" dirty="0" err="1" smtClean="0"/>
              <a:t>сполук</a:t>
            </a:r>
            <a:r>
              <a:rPr lang="ru-RU" sz="3200" dirty="0" smtClean="0"/>
              <a:t>: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36023" y="2325189"/>
            <a:ext cx="3779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smtClean="0"/>
              <a:t>Mg(OH)</a:t>
            </a:r>
            <a:r>
              <a:rPr lang="en-US" sz="2800" dirty="0" smtClean="0"/>
              <a:t>2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MgCl</a:t>
            </a:r>
            <a:r>
              <a:rPr lang="en-US" sz="2800" dirty="0" smtClean="0"/>
              <a:t>2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HCl</a:t>
            </a:r>
            <a:endParaRPr lang="en-US" sz="3200" dirty="0" smtClean="0"/>
          </a:p>
          <a:p>
            <a:pPr marL="514350" indent="-514350">
              <a:buAutoNum type="arabicPeriod"/>
            </a:pPr>
            <a:r>
              <a:rPr lang="en-US" sz="3200" dirty="0" err="1" smtClean="0"/>
              <a:t>MgO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512526" y="2412274"/>
            <a:ext cx="35966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А) оксиди</a:t>
            </a:r>
          </a:p>
          <a:p>
            <a:r>
              <a:rPr lang="uk-UA" sz="3200" dirty="0" smtClean="0"/>
              <a:t>Б) основи</a:t>
            </a:r>
          </a:p>
          <a:p>
            <a:r>
              <a:rPr lang="uk-UA" sz="3200" dirty="0" smtClean="0"/>
              <a:t>В) кислоти</a:t>
            </a:r>
          </a:p>
          <a:p>
            <a:r>
              <a:rPr lang="uk-UA" sz="3200" dirty="0" smtClean="0"/>
              <a:t>Г) солі</a:t>
            </a:r>
            <a:endParaRPr lang="ru-RU" sz="3200" dirty="0"/>
          </a:p>
        </p:txBody>
      </p:sp>
      <p:pic>
        <p:nvPicPr>
          <p:cNvPr id="7" name="Picture 50" descr="Вопросительный знак для презентации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056" y="4479838"/>
            <a:ext cx="2134321" cy="2134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21254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Зелено-жовти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TM10001115[[fn=Посилка]]</Template>
  <TotalTime>158</TotalTime>
  <Words>512</Words>
  <Application>Microsoft Office PowerPoint</Application>
  <PresentationFormat>Широкий екран</PresentationFormat>
  <Paragraphs>134</Paragraphs>
  <Slides>23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Corbel</vt:lpstr>
      <vt:lpstr>Gill Sans MT</vt:lpstr>
      <vt:lpstr>Times New Roman</vt:lpstr>
      <vt:lpstr>Parcel</vt:lpstr>
      <vt:lpstr>Узагальнення знань з теми: «Основні класи неорганічних сполук:Оксиди, основи»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</dc:creator>
  <cp:lastModifiedBy>Користувач</cp:lastModifiedBy>
  <cp:revision>17</cp:revision>
  <dcterms:created xsi:type="dcterms:W3CDTF">2023-03-17T07:29:57Z</dcterms:created>
  <dcterms:modified xsi:type="dcterms:W3CDTF">2023-03-17T10:53:55Z</dcterms:modified>
</cp:coreProperties>
</file>