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2F2F"/>
            </a:gs>
            <a:gs pos="100000">
              <a:srgbClr val="7E7E7E"/>
            </a:gs>
          </a:gsLst>
          <a:lin ang="12996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11" hidden="1"/>
          <p:cNvSpPr/>
          <p:nvPr/>
        </p:nvSpPr>
        <p:spPr>
          <a:xfrm>
            <a:off x="0" y="4752000"/>
            <a:ext cx="9141120" cy="210996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>
            <a:noFill/>
          </a:ln>
          <a:effectLst>
            <a:outerShdw blurRad="50760" dist="44280" dir="16200000" algn="ctr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олилиния 15" hidden="1"/>
          <p:cNvSpPr/>
          <p:nvPr/>
        </p:nvSpPr>
        <p:spPr>
          <a:xfrm>
            <a:off x="7315200" y="0"/>
            <a:ext cx="1825920" cy="685512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>
            <a:noFill/>
          </a:ln>
          <a:effectLst>
            <a:outerShdw blurRad="50760" dist="50760" dir="10800000" algn="ctr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олилиния 6"/>
          <p:cNvSpPr/>
          <p:nvPr/>
        </p:nvSpPr>
        <p:spPr>
          <a:xfrm>
            <a:off x="0" y="4752000"/>
            <a:ext cx="9141120" cy="210996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>
            <a:noFill/>
          </a:ln>
          <a:effectLst>
            <a:outerShdw blurRad="50760" dist="44280" dir="16200000" algn="ctr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олилиния 7"/>
          <p:cNvSpPr/>
          <p:nvPr/>
        </p:nvSpPr>
        <p:spPr>
          <a:xfrm>
            <a:off x="6105600" y="0"/>
            <a:ext cx="3035520" cy="685512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>
            <a:noFill/>
          </a:ln>
          <a:effectLst>
            <a:outerShdw blurRad="50760" dist="50760" dir="10800000" algn="ctr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2F2F"/>
            </a:gs>
            <a:gs pos="100000">
              <a:srgbClr val="7E7E7E"/>
            </a:gs>
          </a:gsLst>
          <a:lin ang="12996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11" hidden="1"/>
          <p:cNvSpPr/>
          <p:nvPr/>
        </p:nvSpPr>
        <p:spPr>
          <a:xfrm>
            <a:off x="0" y="4752000"/>
            <a:ext cx="9141120" cy="210996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>
            <a:noFill/>
          </a:ln>
          <a:effectLst>
            <a:outerShdw blurRad="50760" dist="44280" dir="16200000" algn="ctr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Полилиния 15" hidden="1"/>
          <p:cNvSpPr/>
          <p:nvPr/>
        </p:nvSpPr>
        <p:spPr>
          <a:xfrm>
            <a:off x="7315200" y="0"/>
            <a:ext cx="1825920" cy="685512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>
            <a:noFill/>
          </a:ln>
          <a:effectLst>
            <a:outerShdw blurRad="50760" dist="50760" dir="10800000" algn="ctr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Полилиния 6"/>
          <p:cNvSpPr/>
          <p:nvPr/>
        </p:nvSpPr>
        <p:spPr>
          <a:xfrm>
            <a:off x="0" y="4752000"/>
            <a:ext cx="9141120" cy="210996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>
            <a:noFill/>
          </a:ln>
          <a:effectLst>
            <a:outerShdw blurRad="50760" dist="44280" dir="16200000" algn="ctr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Полилиния 7"/>
          <p:cNvSpPr/>
          <p:nvPr/>
        </p:nvSpPr>
        <p:spPr>
          <a:xfrm>
            <a:off x="6105600" y="0"/>
            <a:ext cx="3035520" cy="685512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>
            <a:noFill/>
          </a:ln>
          <a:effectLst>
            <a:outerShdw blurRad="50760" dist="50760" dir="10800000" algn="ctr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олилиния 11"/>
          <p:cNvSpPr/>
          <p:nvPr/>
        </p:nvSpPr>
        <p:spPr>
          <a:xfrm>
            <a:off x="0" y="4752000"/>
            <a:ext cx="9141120" cy="2109960"/>
          </a:xfrm>
          <a:custGeom>
            <a:avLst/>
            <a:gdLst/>
            <a:ahLst/>
            <a:cxnLst/>
            <a:rect l="l" t="t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>
            <a:noFill/>
          </a:ln>
          <a:effectLst>
            <a:outerShdw blurRad="50760" dist="44280" dir="16200000" algn="ctr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Полилиния 15"/>
          <p:cNvSpPr/>
          <p:nvPr/>
        </p:nvSpPr>
        <p:spPr>
          <a:xfrm>
            <a:off x="7315200" y="0"/>
            <a:ext cx="1825920" cy="6855120"/>
          </a:xfrm>
          <a:custGeom>
            <a:avLst/>
            <a:gdLst/>
            <a:ahLst/>
            <a:cxnLst/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>
            <a:noFill/>
          </a:ln>
          <a:effectLst>
            <a:outerShdw blurRad="50760" dist="50760" dir="10800000" algn="ctr" rotWithShape="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uk-UA" sz="4400" b="0" strike="noStrike" spc="-1"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3200" b="0" strike="noStrike" spc="-1"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800" b="0" strike="noStrike" spc="-1"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400" b="0" strike="noStrike" spc="-1"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uk-UA" sz="2000" b="0" strike="noStrike" spc="-1"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uk-UA" sz="2000" b="0" strike="noStrike" spc="-1">
                <a:latin typeface="Arial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11120" y="1094760"/>
            <a:ext cx="8227080" cy="160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800" b="0" i="1" strike="noStrike" cap="all" spc="-1">
                <a:solidFill>
                  <a:srgbClr val="FFFF00"/>
                </a:solidFill>
                <a:latin typeface="Times New Roman"/>
              </a:rPr>
              <a:t>Білки, жири, вуглеводи , вітаміни </a:t>
            </a:r>
            <a:r>
              <a:t/>
            </a:r>
            <a:br/>
            <a:r>
              <a:rPr lang="uk-UA" sz="3800" b="0" i="1" strike="noStrike" cap="all" spc="-1">
                <a:solidFill>
                  <a:srgbClr val="FFFF00"/>
                </a:solidFill>
                <a:latin typeface="Times New Roman"/>
              </a:rPr>
              <a:t>та ЇХ роль в організмі людини</a:t>
            </a:r>
            <a:endParaRPr lang="uk-UA" sz="38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11240" y="5220000"/>
            <a:ext cx="8227080" cy="125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7000"/>
          </a:bodyPr>
          <a:lstStyle/>
          <a:p>
            <a:pPr marL="432000" indent="-324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8240" algn="l"/>
              </a:tabLst>
            </a:pPr>
            <a:endParaRPr lang="uk-UA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-9936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6600" b="0" i="1" strike="noStrike" spc="-1">
                <a:solidFill>
                  <a:srgbClr val="D5D2CF"/>
                </a:solidFill>
                <a:latin typeface="Times New Roman"/>
              </a:rPr>
              <a:t>Жири</a:t>
            </a:r>
            <a:endParaRPr lang="uk-UA" sz="66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0" y="928800"/>
            <a:ext cx="8683920" cy="48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Жири — це повні складні ефіри трьохатомного спирту гліцерину СН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2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ОН — СНОН — СН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2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ОН і різноманітних жирних кислот. Серед них можуть бути як насичені кислоти, наприклад пальмітинова С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15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Н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31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СООН і стеаринова С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17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Н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35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СООН, так і ненасичені кислоти (у тому разі з одним подвійним зв'язком - наприклад олеїнова кислота С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17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Н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33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СООН); з двома - лінолева кислота і з трьома ліноленова кислота подвійними зв'язками, а також з потрійним зв'язком, наприклад тариринова кислота С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17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Н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31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СООН).</a:t>
            </a:r>
            <a:endParaRPr lang="uk-UA" sz="2000" b="0" strike="noStrike" spc="-1">
              <a:latin typeface="Arial"/>
            </a:endParaRPr>
          </a:p>
        </p:txBody>
      </p:sp>
      <p:sp>
        <p:nvSpPr>
          <p:cNvPr id="162" name="Рисунок 2"/>
          <p:cNvSpPr/>
          <p:nvPr/>
        </p:nvSpPr>
        <p:spPr>
          <a:xfrm>
            <a:off x="4714920" y="3964680"/>
            <a:ext cx="3854880" cy="289044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Picture 2" descr="C:\Documents and Settings\1\Рабочий стол\Новая папка (2)\burdon-1-0001.jpg"/>
          <p:cNvPicPr/>
          <p:nvPr/>
        </p:nvPicPr>
        <p:blipFill>
          <a:blip r:embed="rId3"/>
          <a:stretch/>
        </p:blipFill>
        <p:spPr>
          <a:xfrm>
            <a:off x="642960" y="3714840"/>
            <a:ext cx="3569040" cy="2354400"/>
          </a:xfrm>
          <a:prstGeom prst="rect">
            <a:avLst/>
          </a:prstGeom>
          <a:ln w="0">
            <a:noFill/>
          </a:ln>
          <a:effectLst>
            <a:reflection blurRad="6350" stA="52000" endA="300" endPos="35000" dir="5400000" sy="-100000" algn="bl" rotWithShape="0"/>
            <a:softEdge rad="11268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/>
          </p:nvPr>
        </p:nvSpPr>
        <p:spPr>
          <a:xfrm>
            <a:off x="457200" y="620640"/>
            <a:ext cx="8226720" cy="550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 algn="just">
              <a:lnSpc>
                <a:spcPct val="100000"/>
              </a:lnSpc>
              <a:spcBef>
                <a:spcPts val="479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У рослинному й тваринному світі налічується близько 1300 видів жирів, але елементний склад їх відносно мало коливається й дорівнює, в середньому, :</a:t>
            </a:r>
            <a:endParaRPr lang="uk-UA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uk-UA" sz="2400" b="0" strike="noStrike" spc="-1">
              <a:latin typeface="Arial"/>
            </a:endParaRPr>
          </a:p>
          <a:p>
            <a:pPr marL="420480" indent="-384120" algn="just">
              <a:lnSpc>
                <a:spcPct val="100000"/>
              </a:lnSpc>
              <a:spcBef>
                <a:spcPts val="479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С: 76%— 79%,    Н: 11% — 13%    та     О: 10% — 12%.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65" name="Рисунок 2"/>
          <p:cNvPicPr/>
          <p:nvPr/>
        </p:nvPicPr>
        <p:blipFill>
          <a:blip r:embed="rId2"/>
          <a:stretch/>
        </p:blipFill>
        <p:spPr>
          <a:xfrm>
            <a:off x="4929120" y="2928960"/>
            <a:ext cx="3283200" cy="32832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6" name="Picture 1" descr="C:\Documents and Settings\1\Рабочий стол\Новая папка (2)\1267504550_oliva2.jpg"/>
          <p:cNvPicPr/>
          <p:nvPr/>
        </p:nvPicPr>
        <p:blipFill>
          <a:blip r:embed="rId3"/>
          <a:stretch/>
        </p:blipFill>
        <p:spPr>
          <a:xfrm>
            <a:off x="642960" y="3000240"/>
            <a:ext cx="3640320" cy="3640320"/>
          </a:xfrm>
          <a:prstGeom prst="rect">
            <a:avLst/>
          </a:prstGeom>
          <a:ln w="0">
            <a:noFill/>
          </a:ln>
          <a:effectLst>
            <a:reflection blurRad="6350" stA="52000" endA="300" endPos="35000" dir="5400000" sy="-100000" algn="bl" rotWithShape="0"/>
            <a:softEdge rad="112680"/>
          </a:effectLst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/>
          </p:nvPr>
        </p:nvSpPr>
        <p:spPr>
          <a:xfrm>
            <a:off x="357120" y="214200"/>
            <a:ext cx="8226720" cy="550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Шляхом гідролізу (омилення) жири легко розщеплюються на гліцерин і жирні кислоти, причому різні кислоти проявляють неоднакову стійкість до дії високих температур і мікроорганізмів. Так, насичені жирні кислоти досить стійкі не тільки при звичайних температурах, але й при нагріванні навіть до 400 °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</a:rPr>
              <a:t>C, </a:t>
            </a: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вони важко втрачають свою карбоксильну групу й не розкладаються. Досить стійкими є й ненасичені жирні кислоти з одним подвійним зв'язком (типу олеїнової). Ненасичені кислоти із двома й більшим числом подвійних зв'язків менш стійкі. Вони легко окисляються й полімеризуються, а при нагріванні до 300 °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</a:rPr>
              <a:t>C </a:t>
            </a: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розпадаються з розривом вуглецевого ланцюга й утворенням суміші насичених і ненасичених вуглеводнів жирного ряду.</a:t>
            </a:r>
            <a:endParaRPr lang="uk-UA" sz="2000" b="0" strike="noStrike" spc="-1">
              <a:latin typeface="Arial"/>
            </a:endParaRPr>
          </a:p>
        </p:txBody>
      </p:sp>
      <p:pic>
        <p:nvPicPr>
          <p:cNvPr id="168" name="Рисунок 2"/>
          <p:cNvPicPr/>
          <p:nvPr/>
        </p:nvPicPr>
        <p:blipFill>
          <a:blip r:embed="rId2"/>
          <a:stretch/>
        </p:blipFill>
        <p:spPr>
          <a:xfrm>
            <a:off x="1019880" y="4054680"/>
            <a:ext cx="5997960" cy="27831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/>
          </p:nvPr>
        </p:nvSpPr>
        <p:spPr>
          <a:xfrm>
            <a:off x="457200" y="620640"/>
            <a:ext cx="8226720" cy="550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 dirty="0">
                <a:solidFill>
                  <a:srgbClr val="FFFFFF"/>
                </a:solidFill>
                <a:latin typeface="Times New Roman"/>
              </a:rPr>
              <a:t>Для хімічної характеристики жирів й інших ліпідів визначаються </a:t>
            </a:r>
            <a:r>
              <a:rPr lang="uk-UA" sz="2000" b="0" strike="noStrike" spc="-1" dirty="0" smtClean="0">
                <a:solidFill>
                  <a:srgbClr val="FFFFFF"/>
                </a:solidFill>
                <a:latin typeface="Times New Roman"/>
              </a:rPr>
              <a:t>температура,  омилення,  кислотність.</a:t>
            </a:r>
            <a:endParaRPr lang="uk-UA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uk-UA" sz="2000" b="0" strike="noStrike" spc="-1" dirty="0">
              <a:latin typeface="Arial"/>
            </a:endParaRPr>
          </a:p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 dirty="0">
                <a:solidFill>
                  <a:srgbClr val="FFFFFF"/>
                </a:solidFill>
                <a:latin typeface="Times New Roman"/>
              </a:rPr>
              <a:t>Жири - важливий продукт харчування людини. Жири становлять головний компонент таких продуктів харчування, як вершкове масло, рослинні олії, маргарин, смалець. Багато жирів </a:t>
            </a:r>
            <a:r>
              <a:rPr lang="uk-UA" sz="2000" b="0" strike="noStrike" spc="-1" dirty="0" smtClean="0">
                <a:solidFill>
                  <a:srgbClr val="FFFFFF"/>
                </a:solidFill>
                <a:latin typeface="Times New Roman"/>
              </a:rPr>
              <a:t>міститься </a:t>
            </a:r>
            <a:r>
              <a:rPr lang="uk-UA" sz="2000" b="0" strike="noStrike" spc="-1" dirty="0">
                <a:solidFill>
                  <a:srgbClr val="FFFFFF"/>
                </a:solidFill>
                <a:latin typeface="Times New Roman"/>
              </a:rPr>
              <a:t>у </a:t>
            </a:r>
            <a:r>
              <a:rPr lang="uk-UA" sz="2000" b="0" strike="noStrike" spc="-1" dirty="0" err="1" smtClean="0">
                <a:solidFill>
                  <a:srgbClr val="FFFFFF"/>
                </a:solidFill>
                <a:latin typeface="Times New Roman"/>
              </a:rPr>
              <a:t>свинному</a:t>
            </a:r>
            <a:r>
              <a:rPr lang="uk-UA" sz="2000" b="0" strike="noStrike" spc="-1" dirty="0" smtClean="0">
                <a:solidFill>
                  <a:srgbClr val="FFFFFF"/>
                </a:solidFill>
                <a:latin typeface="Times New Roman"/>
              </a:rPr>
              <a:t> </a:t>
            </a:r>
            <a:r>
              <a:rPr lang="uk-UA" sz="2000" b="0" strike="noStrike" spc="-1" dirty="0">
                <a:solidFill>
                  <a:srgbClr val="FFFFFF"/>
                </a:solidFill>
                <a:latin typeface="Times New Roman"/>
              </a:rPr>
              <a:t>салі та у сирі.</a:t>
            </a:r>
            <a:endParaRPr lang="uk-UA" sz="2000" b="0" strike="noStrike" spc="-1" dirty="0">
              <a:latin typeface="Arial"/>
            </a:endParaRPr>
          </a:p>
        </p:txBody>
      </p:sp>
      <p:pic>
        <p:nvPicPr>
          <p:cNvPr id="170" name="Рисунок 4" descr="303.jpg"/>
          <p:cNvPicPr/>
          <p:nvPr/>
        </p:nvPicPr>
        <p:blipFill>
          <a:blip r:embed="rId2"/>
          <a:stretch/>
        </p:blipFill>
        <p:spPr>
          <a:xfrm>
            <a:off x="0" y="2928960"/>
            <a:ext cx="5217840" cy="3254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71" name="Рисунок 5"/>
          <p:cNvSpPr/>
          <p:nvPr/>
        </p:nvSpPr>
        <p:spPr>
          <a:xfrm>
            <a:off x="5286240" y="3571920"/>
            <a:ext cx="3711960" cy="289764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-9936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6600" b="0" i="1" strike="noStrike" spc="-1">
                <a:solidFill>
                  <a:srgbClr val="787878"/>
                </a:solidFill>
                <a:latin typeface="Times New Roman"/>
              </a:rPr>
              <a:t>Вуглеводи</a:t>
            </a:r>
            <a:endParaRPr lang="uk-UA" sz="66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457200" y="928800"/>
            <a:ext cx="8226720" cy="48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Вуглеводи — складова частина клітин усіх живих організмів.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uk-UA" sz="2000" b="0" strike="noStrike" spc="-1">
              <a:latin typeface="Arial"/>
            </a:endParaRPr>
          </a:p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Вуглеводи є найпоширенійшими органічними сполуками, що підтверджується тим фактом, що більше половини органічного вуглецю на Землі існує у формі вуглеводів.</a:t>
            </a:r>
            <a:endParaRPr lang="uk-UA" sz="2000" b="0" strike="noStrike" spc="-1">
              <a:latin typeface="Arial"/>
            </a:endParaRPr>
          </a:p>
        </p:txBody>
      </p:sp>
      <p:pic>
        <p:nvPicPr>
          <p:cNvPr id="174" name="Рисунок 2"/>
          <p:cNvPicPr/>
          <p:nvPr/>
        </p:nvPicPr>
        <p:blipFill>
          <a:blip r:embed="rId2"/>
          <a:stretch/>
        </p:blipFill>
        <p:spPr>
          <a:xfrm>
            <a:off x="5286240" y="3071880"/>
            <a:ext cx="3371760" cy="336204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5" name="Рисунок 4"/>
          <p:cNvSpPr/>
          <p:nvPr/>
        </p:nvSpPr>
        <p:spPr>
          <a:xfrm>
            <a:off x="785880" y="2928960"/>
            <a:ext cx="4289040" cy="321192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/>
          </p:nvPr>
        </p:nvSpPr>
        <p:spPr>
          <a:xfrm>
            <a:off x="457200" y="620640"/>
            <a:ext cx="8226720" cy="550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Здебільшого вуглеводи є сполуками рослинного походження — це продукти фотосинтезу і таким чином вони є базовою ланкою у трансформації сонячної енергії у хімічну для забезпечення життя на Землі.</a:t>
            </a:r>
            <a:endParaRPr lang="uk-UA" sz="2000" b="0" strike="noStrike" spc="-1">
              <a:latin typeface="Arial"/>
            </a:endParaRPr>
          </a:p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Поряд з білками і жирами, вуглеводи — важлива складова частина харчування людини і тварин, багато з них використовується як технічна продукція.</a:t>
            </a:r>
            <a:endParaRPr lang="uk-UA" sz="2000" b="0" strike="noStrike" spc="-1">
              <a:latin typeface="Arial"/>
            </a:endParaRPr>
          </a:p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З хімічної точки зору це є полігідроксикарбонільні сполуки та їхні похідні із загальною формулою С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</a:rPr>
              <a:t>nH</a:t>
            </a:r>
            <a:r>
              <a:rPr lang="en-US" sz="2000" b="0" strike="noStrike" spc="-1" baseline="-8000">
                <a:solidFill>
                  <a:srgbClr val="FFFFFF"/>
                </a:solidFill>
                <a:latin typeface="Times New Roman"/>
              </a:rPr>
              <a:t>2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</a:rPr>
              <a:t>nOn.</a:t>
            </a:r>
            <a:endParaRPr lang="uk-UA" sz="2000" b="0" strike="noStrike" spc="-1">
              <a:latin typeface="Arial"/>
            </a:endParaRPr>
          </a:p>
        </p:txBody>
      </p:sp>
      <p:sp>
        <p:nvSpPr>
          <p:cNvPr id="177" name="Рисунок 2"/>
          <p:cNvSpPr/>
          <p:nvPr/>
        </p:nvSpPr>
        <p:spPr>
          <a:xfrm>
            <a:off x="4714920" y="3571920"/>
            <a:ext cx="4292280" cy="312228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Рисунок 3"/>
          <p:cNvSpPr/>
          <p:nvPr/>
        </p:nvSpPr>
        <p:spPr>
          <a:xfrm>
            <a:off x="142920" y="3571920"/>
            <a:ext cx="4426200" cy="314028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/>
          </p:nvPr>
        </p:nvSpPr>
        <p:spPr>
          <a:xfrm>
            <a:off x="457200" y="620640"/>
            <a:ext cx="8226720" cy="550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Низькомолекулярні вуглеводи відомі також як цукри.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uk-UA" sz="2000" b="0" strike="noStrike" spc="-1">
              <a:latin typeface="Arial"/>
            </a:endParaRPr>
          </a:p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Найбільш відомими представниками вуглеводів є целюлоза, крохмаль,</a:t>
            </a:r>
            <a:endParaRPr lang="uk-UA" sz="2000" b="0" strike="noStrike" spc="-1">
              <a:latin typeface="Arial"/>
            </a:endParaRPr>
          </a:p>
        </p:txBody>
      </p:sp>
      <p:pic>
        <p:nvPicPr>
          <p:cNvPr id="180" name="Рисунок 2"/>
          <p:cNvPicPr/>
          <p:nvPr/>
        </p:nvPicPr>
        <p:blipFill>
          <a:blip r:embed="rId2"/>
          <a:stretch/>
        </p:blipFill>
        <p:spPr>
          <a:xfrm>
            <a:off x="357120" y="2357280"/>
            <a:ext cx="1928520" cy="3229920"/>
          </a:xfrm>
          <a:prstGeom prst="rect">
            <a:avLst/>
          </a:prstGeom>
          <a:ln w="0">
            <a:noFill/>
          </a:ln>
        </p:spPr>
      </p:pic>
      <p:pic>
        <p:nvPicPr>
          <p:cNvPr id="181" name="Рисунок 3"/>
          <p:cNvPicPr/>
          <p:nvPr/>
        </p:nvPicPr>
        <p:blipFill>
          <a:blip r:embed="rId3"/>
          <a:stretch/>
        </p:blipFill>
        <p:spPr>
          <a:xfrm>
            <a:off x="7072200" y="2428920"/>
            <a:ext cx="1864080" cy="3122280"/>
          </a:xfrm>
          <a:prstGeom prst="rect">
            <a:avLst/>
          </a:prstGeom>
          <a:ln w="0">
            <a:noFill/>
          </a:ln>
        </p:spPr>
      </p:pic>
      <p:sp>
        <p:nvSpPr>
          <p:cNvPr id="182" name="Прямоугольник 1"/>
          <p:cNvSpPr/>
          <p:nvPr/>
        </p:nvSpPr>
        <p:spPr>
          <a:xfrm>
            <a:off x="500040" y="5643720"/>
            <a:ext cx="17118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32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Глюкоза</a:t>
            </a:r>
            <a:endParaRPr lang="uk-UA" sz="3200" b="0" strike="noStrike" spc="-1">
              <a:latin typeface="Arial"/>
            </a:endParaRPr>
          </a:p>
        </p:txBody>
      </p:sp>
      <p:sp>
        <p:nvSpPr>
          <p:cNvPr id="183" name="Прямоугольник 6"/>
          <p:cNvSpPr/>
          <p:nvPr/>
        </p:nvSpPr>
        <p:spPr>
          <a:xfrm>
            <a:off x="7072200" y="5643720"/>
            <a:ext cx="1854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Фруктоза</a:t>
            </a:r>
            <a:endParaRPr lang="uk-UA" sz="2400" b="0" strike="noStrike" spc="-1">
              <a:latin typeface="Arial"/>
            </a:endParaRPr>
          </a:p>
        </p:txBody>
      </p:sp>
      <p:sp>
        <p:nvSpPr>
          <p:cNvPr id="184" name="Прямоугольник 3"/>
          <p:cNvSpPr/>
          <p:nvPr/>
        </p:nvSpPr>
        <p:spPr>
          <a:xfrm>
            <a:off x="2714760" y="4714920"/>
            <a:ext cx="39978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4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Цукроза (звичайний цукор)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85" name="Рисунок 4"/>
          <p:cNvPicPr/>
          <p:nvPr/>
        </p:nvPicPr>
        <p:blipFill>
          <a:blip r:embed="rId4"/>
          <a:stretch/>
        </p:blipFill>
        <p:spPr>
          <a:xfrm>
            <a:off x="2714760" y="2428920"/>
            <a:ext cx="3990600" cy="199728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4600" cy="114012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/>
          <a:p>
            <a:pPr algn="ctr"/>
            <a:endParaRPr lang="uk-UA" sz="4400" b="0" strike="noStrike" spc="-1">
              <a:latin typeface="Arial"/>
            </a:endParaRPr>
          </a:p>
        </p:txBody>
      </p:sp>
      <p:pic>
        <p:nvPicPr>
          <p:cNvPr id="187" name="Содержимое 3" descr="13776_html_m51aff3f2.jpg"/>
          <p:cNvPicPr/>
          <p:nvPr/>
        </p:nvPicPr>
        <p:blipFill>
          <a:blip r:embed="rId2"/>
          <a:stretch/>
        </p:blipFill>
        <p:spPr>
          <a:xfrm>
            <a:off x="70920" y="19080"/>
            <a:ext cx="9141120" cy="5918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/>
          </p:nvPr>
        </p:nvSpPr>
        <p:spPr>
          <a:xfrm>
            <a:off x="214200" y="0"/>
            <a:ext cx="8226720" cy="550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uk-UA" sz="3200" b="0" strike="noStrike" spc="-1">
              <a:latin typeface="Arial"/>
            </a:endParaRPr>
          </a:p>
          <a:p>
            <a:pPr marL="420480" indent="-384120" algn="just">
              <a:lnSpc>
                <a:spcPct val="100000"/>
              </a:lnSpc>
              <a:spcBef>
                <a:spcPts val="479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400" b="0" strike="noStrike" spc="-1">
                <a:solidFill>
                  <a:srgbClr val="FFFFFF"/>
                </a:solidFill>
                <a:latin typeface="Times New Roman"/>
              </a:rPr>
              <a:t>Поширена в природі група багатоатомних спиртів (цукрів, целюлози, крохмалю тощо). У вищих рослинах вуглеводів міститься більше, ніж інших речовин. Деревина, наприклад, містить понад 50% найбільш складних вуглеводів, до яких належить целюлоза, причому її супроводжують менш складні прості вуглеводи - пектинові речовини й геміцелюлози.</a:t>
            </a:r>
            <a:endParaRPr lang="uk-UA" sz="2400" b="0" strike="noStrike" spc="-1">
              <a:latin typeface="Arial"/>
            </a:endParaRPr>
          </a:p>
        </p:txBody>
      </p:sp>
      <p:pic>
        <p:nvPicPr>
          <p:cNvPr id="189" name="Рисунок 2"/>
          <p:cNvPicPr/>
          <p:nvPr/>
        </p:nvPicPr>
        <p:blipFill>
          <a:blip r:embed="rId2"/>
          <a:stretch/>
        </p:blipFill>
        <p:spPr>
          <a:xfrm>
            <a:off x="1571760" y="3214800"/>
            <a:ext cx="4853160" cy="276516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0" name="Прямоугольник 7"/>
          <p:cNvSpPr/>
          <p:nvPr/>
        </p:nvSpPr>
        <p:spPr>
          <a:xfrm>
            <a:off x="2657160" y="6000840"/>
            <a:ext cx="22507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40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Целюлоза</a:t>
            </a:r>
            <a:endParaRPr lang="uk-UA" sz="4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/>
          </p:nvPr>
        </p:nvSpPr>
        <p:spPr>
          <a:xfrm>
            <a:off x="411120" y="180000"/>
            <a:ext cx="8226720" cy="550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Прості вуглеводи. До цієї групи вуглеводів належать розчинні в холодній воді найпростіші моносахариди – гексози С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6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Н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12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О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6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 і пентози С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5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Н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10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О</a:t>
            </a:r>
            <a:r>
              <a:rPr lang="uk-UA" sz="2000" b="0" strike="noStrike" spc="-1" baseline="-8000">
                <a:solidFill>
                  <a:srgbClr val="FFFFFF"/>
                </a:solidFill>
                <a:latin typeface="Times New Roman"/>
              </a:rPr>
              <a:t>6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. Пентози поширені в рослинах, входять до складу речовини клітин.</a:t>
            </a:r>
            <a:endParaRPr lang="uk-UA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endParaRPr lang="uk-UA" sz="2000" b="0" strike="noStrike" spc="-1">
              <a:latin typeface="Arial"/>
            </a:endParaRPr>
          </a:p>
          <a:p>
            <a:pPr marL="420480" indent="-384120" algn="just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Харчова енергетична цінність вуглеводів складає приблизно 4 Ккал/грам Особлива група органічних сполук – це вітаміни, біологічно активні речовини. Вони впливають на процеси обміну речовин і перетворення енергії в живих організмах.</a:t>
            </a:r>
            <a:endParaRPr lang="uk-UA" sz="2000" b="0" strike="noStrike" spc="-1">
              <a:latin typeface="Arial"/>
            </a:endParaRPr>
          </a:p>
        </p:txBody>
      </p:sp>
      <p:sp>
        <p:nvSpPr>
          <p:cNvPr id="192" name="Рисунок 2"/>
          <p:cNvSpPr/>
          <p:nvPr/>
        </p:nvSpPr>
        <p:spPr>
          <a:xfrm>
            <a:off x="2627640" y="3645000"/>
            <a:ext cx="3889440" cy="292608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14200" y="0"/>
            <a:ext cx="8498160" cy="264024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800" b="0" i="1" strike="noStrike" cap="all" spc="-1">
                <a:solidFill>
                  <a:srgbClr val="0D0D0D"/>
                </a:solidFill>
                <a:latin typeface="Times New Roman"/>
              </a:rPr>
              <a:t>Білки, жири, вуглеводи , вітаміни </a:t>
            </a:r>
            <a:r>
              <a:t/>
            </a:r>
            <a:br/>
            <a:r>
              <a:rPr lang="uk-UA" sz="3800" b="0" i="1" strike="noStrike" cap="all" spc="-1">
                <a:solidFill>
                  <a:srgbClr val="0D0D0D"/>
                </a:solidFill>
                <a:latin typeface="Times New Roman"/>
              </a:rPr>
              <a:t>та ЇХ роль в організмі людини</a:t>
            </a:r>
            <a:endParaRPr lang="uk-UA" sz="3800" b="0" strike="noStrike" spc="-1">
              <a:latin typeface="Arial"/>
            </a:endParaRPr>
          </a:p>
        </p:txBody>
      </p:sp>
      <p:pic>
        <p:nvPicPr>
          <p:cNvPr id="127" name="Рисунок 4" descr="eatwellplatelarge_Ukr.jpg"/>
          <p:cNvPicPr/>
          <p:nvPr/>
        </p:nvPicPr>
        <p:blipFill>
          <a:blip r:embed="rId2"/>
          <a:stretch/>
        </p:blipFill>
        <p:spPr>
          <a:xfrm>
            <a:off x="1357200" y="1928880"/>
            <a:ext cx="6283800" cy="46008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42960" y="-142920"/>
            <a:ext cx="7464600" cy="114012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4800" b="0" strike="noStrike" spc="-1">
                <a:solidFill>
                  <a:srgbClr val="FFFFFF"/>
                </a:solidFill>
                <a:latin typeface="Times New Roman"/>
              </a:rPr>
              <a:t>ВІТАМІНИ</a:t>
            </a:r>
            <a:endParaRPr lang="uk-UA" sz="48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-142920" y="857160"/>
            <a:ext cx="6426360" cy="452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000" lnSpcReduction="10000"/>
          </a:bodyPr>
          <a:lstStyle/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</a:rPr>
              <a:t>	Значення: беруть активну участь в обмінних процесах.</a:t>
            </a:r>
            <a:endParaRPr lang="uk-UA" sz="2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</a:rPr>
              <a:t>	Білки, жири та вуглеводи трансформуються в організмі людини при безпосередній участі багатьох вітамінів. </a:t>
            </a:r>
            <a:endParaRPr lang="uk-UA" sz="2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</a:rPr>
              <a:t>	Вони також входять до складу численних ферментних систем, що дають змогу організму раціонально використовувати основні поживні речовини.</a:t>
            </a:r>
            <a:endParaRPr lang="uk-UA" sz="2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uk-UA" sz="2800" b="0" strike="noStrike" spc="-1">
              <a:latin typeface="Arial"/>
            </a:endParaRPr>
          </a:p>
        </p:txBody>
      </p:sp>
      <p:sp>
        <p:nvSpPr>
          <p:cNvPr id="195" name="Picture 2"/>
          <p:cNvSpPr/>
          <p:nvPr/>
        </p:nvSpPr>
        <p:spPr>
          <a:xfrm>
            <a:off x="6929280" y="285840"/>
            <a:ext cx="1755360" cy="188424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glow rad="139680">
              <a:srgbClr val="FFFFFF">
                <a:alpha val="40000"/>
              </a:srgbClr>
            </a:glow>
            <a:reflection blurRad="6350" stA="52000" endA="300" endPos="35000" dir="5400000" sy="-100000" algn="bl" rotWithShape="0"/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Picture 4"/>
          <p:cNvSpPr/>
          <p:nvPr/>
        </p:nvSpPr>
        <p:spPr>
          <a:xfrm>
            <a:off x="6858000" y="2643120"/>
            <a:ext cx="2283120" cy="228312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glow rad="139680">
              <a:srgbClr val="FFFFFF">
                <a:alpha val="40000"/>
              </a:srgbClr>
            </a:glow>
            <a:reflection blurRad="6350" stA="52000" endA="300" endPos="35000" dir="5400000" sy="-100000" algn="bl" rotWithShape="0"/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Picture 3"/>
          <p:cNvSpPr/>
          <p:nvPr/>
        </p:nvSpPr>
        <p:spPr>
          <a:xfrm>
            <a:off x="5286240" y="4643280"/>
            <a:ext cx="2211840" cy="2211840"/>
          </a:xfrm>
          <a:prstGeom prst="ellipse">
            <a:avLst/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glow rad="139680">
              <a:srgbClr val="FFFFFF">
                <a:alpha val="40000"/>
              </a:srgbClr>
            </a:glow>
            <a:reflection blurRad="6350" stA="52000" endA="300" endPos="35000" dir="5400000" sy="-100000" algn="bl" rotWithShape="0"/>
            <a:softEdge rad="11268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8" descr="C:\Documents and Settings\1\Рабочий стол\Новая папка (2)\obst_400q.jpg"/>
          <p:cNvPicPr/>
          <p:nvPr/>
        </p:nvPicPr>
        <p:blipFill>
          <a:blip r:embed="rId2"/>
          <a:stretch/>
        </p:blipFill>
        <p:spPr>
          <a:xfrm>
            <a:off x="0" y="3780000"/>
            <a:ext cx="3069000" cy="2057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99" name="PlaceHolder 1"/>
          <p:cNvSpPr>
            <a:spLocks noGrp="1"/>
          </p:cNvSpPr>
          <p:nvPr>
            <p:ph/>
          </p:nvPr>
        </p:nvSpPr>
        <p:spPr>
          <a:xfrm>
            <a:off x="273240" y="142920"/>
            <a:ext cx="7464600" cy="452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1" strike="noStrike" spc="-1">
                <a:solidFill>
                  <a:srgbClr val="FFFFFF"/>
                </a:solidFill>
                <a:latin typeface="Times New Roman"/>
              </a:rPr>
              <a:t>	Багатогранність впливу вітамінів на стан людини та неможливість синтезу деяких із них в організмі вимагає щоденного надходження їх із їжею.</a:t>
            </a:r>
            <a:endParaRPr lang="uk-UA" sz="2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</a:rPr>
              <a:t>  </a:t>
            </a:r>
            <a:endParaRPr lang="uk-UA" sz="2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</a:rPr>
              <a:t>    При дефіциті в організмі декількох вітамінів виникає </a:t>
            </a:r>
            <a:r>
              <a:rPr lang="uk-UA" sz="2800" b="1" strike="noStrike" spc="-1">
                <a:solidFill>
                  <a:srgbClr val="FFFFFF"/>
                </a:solidFill>
                <a:latin typeface="Times New Roman"/>
              </a:rPr>
              <a:t>гіповітаміноз </a:t>
            </a:r>
            <a:r>
              <a:rPr lang="uk-UA" sz="2800" b="0" strike="noStrike" spc="-1">
                <a:solidFill>
                  <a:srgbClr val="FFFFFF"/>
                </a:solidFill>
                <a:latin typeface="Times New Roman"/>
              </a:rPr>
              <a:t>а при надлишку</a:t>
            </a:r>
            <a:r>
              <a:rPr lang="uk-UA" sz="2800" b="1" strike="noStrike" spc="-1">
                <a:solidFill>
                  <a:srgbClr val="FFFFFF"/>
                </a:solidFill>
                <a:latin typeface="Times New Roman"/>
              </a:rPr>
              <a:t> </a:t>
            </a:r>
            <a:r>
              <a:rPr lang="uk-UA" sz="2800" b="0" strike="noStrike" spc="-1">
                <a:solidFill>
                  <a:srgbClr val="FFFFFF"/>
                </a:solidFill>
                <a:latin typeface="Times New Roman"/>
              </a:rPr>
              <a:t>—</a:t>
            </a:r>
            <a:r>
              <a:rPr lang="uk-UA" sz="2800" b="1" strike="noStrike" spc="-1">
                <a:solidFill>
                  <a:srgbClr val="FFFFFF"/>
                </a:solidFill>
                <a:latin typeface="Times New Roman"/>
              </a:rPr>
              <a:t> гіпервітаміноз. Авітаміноз — </a:t>
            </a:r>
            <a:r>
              <a:rPr lang="uk-UA" sz="2800" b="0" strike="noStrike" spc="-1">
                <a:solidFill>
                  <a:srgbClr val="FFFFFF"/>
                </a:solidFill>
                <a:latin typeface="Times New Roman"/>
              </a:rPr>
              <a:t>відсутність </a:t>
            </a:r>
            <a:r>
              <a:rPr lang="uk-UA" sz="2800" b="0" strike="noStrike" spc="-1">
                <a:solidFill>
                  <a:srgbClr val="BF0041"/>
                </a:solidFill>
                <a:latin typeface="Times New Roman"/>
              </a:rPr>
              <a:t>вітамінів в ор</a:t>
            </a:r>
            <a:r>
              <a:rPr lang="uk-UA" sz="2800" b="0" strike="noStrike" spc="-1">
                <a:solidFill>
                  <a:srgbClr val="FFFFFF"/>
                </a:solidFill>
                <a:latin typeface="Times New Roman"/>
              </a:rPr>
              <a:t>ганізмі</a:t>
            </a:r>
            <a:endParaRPr lang="uk-UA" sz="2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uk-UA" sz="2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uk-UA" sz="2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uk-UA" sz="2800" b="0" strike="noStrike" spc="-1">
              <a:latin typeface="Arial"/>
            </a:endParaRPr>
          </a:p>
        </p:txBody>
      </p:sp>
      <p:pic>
        <p:nvPicPr>
          <p:cNvPr id="200" name="Picture 6" descr="C:\Documents and Settings\1\Рабочий стол\Новая папка (2)\98012c692a54.jpg"/>
          <p:cNvPicPr/>
          <p:nvPr/>
        </p:nvPicPr>
        <p:blipFill>
          <a:blip r:embed="rId3"/>
          <a:stretch/>
        </p:blipFill>
        <p:spPr>
          <a:xfrm>
            <a:off x="2857320" y="4143240"/>
            <a:ext cx="3225960" cy="2015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1" name="Picture 4" descr="C:\Documents and Settings\1\Рабочий стол\Хімія, їда\60180039_6531280x1024.jpg"/>
          <p:cNvPicPr/>
          <p:nvPr/>
        </p:nvPicPr>
        <p:blipFill>
          <a:blip r:embed="rId4"/>
          <a:stretch/>
        </p:blipFill>
        <p:spPr>
          <a:xfrm>
            <a:off x="6077880" y="4786200"/>
            <a:ext cx="3063240" cy="2068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Прямоугольник 5"/>
          <p:cNvSpPr/>
          <p:nvPr/>
        </p:nvSpPr>
        <p:spPr>
          <a:xfrm>
            <a:off x="285840" y="285840"/>
            <a:ext cx="5355000" cy="563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Дефіцит окремих вітамінів може виникнути  при 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- незбалансованому харчуванні;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- вживанні переважно вуглеводної їжі;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- обмеженні білків або жирів. 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	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28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Причиною недостатнього надходження вітамінів з їжею може бути неправильна кулінарна обробка харчових продуктів або їх тривале зберігання.</a:t>
            </a:r>
            <a:endParaRPr lang="uk-UA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800" b="0" strike="noStrike" spc="-1">
              <a:latin typeface="Arial"/>
            </a:endParaRPr>
          </a:p>
        </p:txBody>
      </p:sp>
      <p:pic>
        <p:nvPicPr>
          <p:cNvPr id="203" name="Picture 3" descr="C:\Documents and Settings\1\Рабочий стол\Новая папка (2)\28226130_27695014_9527164_6711302_5167796_5029926_71.jpg"/>
          <p:cNvPicPr/>
          <p:nvPr/>
        </p:nvPicPr>
        <p:blipFill>
          <a:blip r:embed="rId2"/>
          <a:stretch/>
        </p:blipFill>
        <p:spPr>
          <a:xfrm>
            <a:off x="5500800" y="357120"/>
            <a:ext cx="3511800" cy="4988160"/>
          </a:xfrm>
          <a:prstGeom prst="rect">
            <a:avLst/>
          </a:prstGeom>
          <a:ln w="0">
            <a:noFill/>
          </a:ln>
          <a:effectLst>
            <a:reflection blurRad="6350" stA="52000" endA="300" endPos="35000" dir="5400000" sy="-100000" algn="bl" rotWithShape="0"/>
            <a:softEdge rad="11268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643040" y="0"/>
            <a:ext cx="5797800" cy="78300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6600" b="0" i="1" strike="noStrike" spc="-1">
                <a:solidFill>
                  <a:srgbClr val="D5D2CF"/>
                </a:solidFill>
                <a:latin typeface="Times New Roman"/>
              </a:rPr>
              <a:t>Білки</a:t>
            </a:r>
            <a:endParaRPr lang="uk-UA" sz="66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0" y="1268640"/>
            <a:ext cx="9141120" cy="4523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 algn="just">
              <a:lnSpc>
                <a:spcPct val="100000"/>
              </a:lnSpc>
              <a:spcBef>
                <a:spcPts val="439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vi-VN" sz="2200" b="0" strike="noStrike" spc="-1">
                <a:solidFill>
                  <a:srgbClr val="FFFFFF"/>
                </a:solidFill>
                <a:latin typeface="Times New Roman"/>
              </a:rPr>
              <a:t>Білки́ — складні високомолекулярні природні органічні речовини, що складаються з амінокислот, сполучених пептидними зв'язками. В однині (білок) термін найчастіше використовується для посилання на білок, як речовину, коли не важливий її конкретний склад, та на окремі молекули або типи білків, у множині (білки) — для посилання на деяку кількість білків, коли точний склад важливий.</a:t>
            </a:r>
            <a:endParaRPr lang="uk-UA" sz="2200" b="0" strike="noStrike" spc="-1">
              <a:latin typeface="Arial"/>
            </a:endParaRPr>
          </a:p>
        </p:txBody>
      </p:sp>
      <p:pic>
        <p:nvPicPr>
          <p:cNvPr id="130" name="Рисунок 2"/>
          <p:cNvPicPr/>
          <p:nvPr/>
        </p:nvPicPr>
        <p:blipFill>
          <a:blip r:embed="rId2"/>
          <a:stretch/>
        </p:blipFill>
        <p:spPr>
          <a:xfrm>
            <a:off x="2714760" y="3143160"/>
            <a:ext cx="3426120" cy="3335400"/>
          </a:xfrm>
          <a:prstGeom prst="rect">
            <a:avLst/>
          </a:prstGeom>
          <a:ln w="0">
            <a:noFill/>
          </a:ln>
          <a:effectLst>
            <a:outerShdw blurRad="29196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1" name="Прямоугольник 3"/>
          <p:cNvSpPr/>
          <p:nvPr/>
        </p:nvSpPr>
        <p:spPr>
          <a:xfrm>
            <a:off x="285840" y="6273360"/>
            <a:ext cx="8855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Стрічкова молекулярна модель білка — ядерного антигену проліферуючих клітин (PCNA) людини.</a:t>
            </a:r>
            <a:endParaRPr lang="uk-UA" sz="1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3" descr="chymotrypsinmodel.jpg"/>
          <p:cNvPicPr/>
          <p:nvPr/>
        </p:nvPicPr>
        <p:blipFill>
          <a:blip r:embed="rId2"/>
          <a:stretch/>
        </p:blipFill>
        <p:spPr>
          <a:xfrm>
            <a:off x="2500200" y="3357720"/>
            <a:ext cx="3814920" cy="3283200"/>
          </a:xfrm>
          <a:prstGeom prst="rect">
            <a:avLst/>
          </a:prstGeom>
          <a:ln w="9525">
            <a:noFill/>
          </a:ln>
        </p:spPr>
      </p:pic>
      <p:sp>
        <p:nvSpPr>
          <p:cNvPr id="133" name="Стрелка вправо 4"/>
          <p:cNvSpPr/>
          <p:nvPr/>
        </p:nvSpPr>
        <p:spPr>
          <a:xfrm rot="1588200">
            <a:off x="1503000" y="2976840"/>
            <a:ext cx="997200" cy="5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A0B0"/>
          </a:solidFill>
          <a:ln>
            <a:solidFill>
              <a:srgbClr val="51768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Стрелка вправо 5"/>
          <p:cNvSpPr/>
          <p:nvPr/>
        </p:nvSpPr>
        <p:spPr>
          <a:xfrm rot="8692200">
            <a:off x="6076080" y="2879280"/>
            <a:ext cx="997200" cy="5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A0B0"/>
          </a:solidFill>
          <a:ln>
            <a:solidFill>
              <a:srgbClr val="51768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Стрелка вправо 6"/>
          <p:cNvSpPr/>
          <p:nvPr/>
        </p:nvSpPr>
        <p:spPr>
          <a:xfrm rot="5400000">
            <a:off x="3931920" y="2428920"/>
            <a:ext cx="997200" cy="5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A0B0"/>
          </a:solidFill>
          <a:ln>
            <a:solidFill>
              <a:srgbClr val="51768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Стрелка вправо 7"/>
          <p:cNvSpPr/>
          <p:nvPr/>
        </p:nvSpPr>
        <p:spPr>
          <a:xfrm>
            <a:off x="1428840" y="4857840"/>
            <a:ext cx="997200" cy="5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A0B0"/>
          </a:solidFill>
          <a:ln>
            <a:solidFill>
              <a:srgbClr val="51768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Стрелка вправо 8"/>
          <p:cNvSpPr/>
          <p:nvPr/>
        </p:nvSpPr>
        <p:spPr>
          <a:xfrm rot="10800000">
            <a:off x="6575040" y="4932000"/>
            <a:ext cx="997200" cy="56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EA0B0"/>
          </a:solidFill>
          <a:ln>
            <a:solidFill>
              <a:srgbClr val="51768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extBox 9"/>
          <p:cNvSpPr/>
          <p:nvPr/>
        </p:nvSpPr>
        <p:spPr>
          <a:xfrm>
            <a:off x="642960" y="4643280"/>
            <a:ext cx="6400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C</a:t>
            </a:r>
            <a:endParaRPr lang="uk-UA" sz="6000" b="0" strike="noStrike" spc="-1">
              <a:latin typeface="Arial"/>
            </a:endParaRPr>
          </a:p>
        </p:txBody>
      </p:sp>
      <p:sp>
        <p:nvSpPr>
          <p:cNvPr id="139" name="TextBox 10"/>
          <p:cNvSpPr/>
          <p:nvPr/>
        </p:nvSpPr>
        <p:spPr>
          <a:xfrm>
            <a:off x="500040" y="2428920"/>
            <a:ext cx="128304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H</a:t>
            </a:r>
            <a:endParaRPr lang="uk-UA" sz="6000" b="0" strike="noStrike" spc="-1">
              <a:latin typeface="Arial"/>
            </a:endParaRPr>
          </a:p>
        </p:txBody>
      </p:sp>
      <p:sp>
        <p:nvSpPr>
          <p:cNvPr id="140" name="TextBox 11"/>
          <p:cNvSpPr/>
          <p:nvPr/>
        </p:nvSpPr>
        <p:spPr>
          <a:xfrm>
            <a:off x="3857760" y="1143000"/>
            <a:ext cx="135432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1" strike="noStrike" spc="-1">
                <a:solidFill>
                  <a:srgbClr val="FFFFFF"/>
                </a:solidFill>
                <a:latin typeface="Arial"/>
                <a:ea typeface="DejaVu Sans"/>
              </a:rPr>
              <a:t> O</a:t>
            </a:r>
            <a:endParaRPr lang="uk-UA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6000" b="0" strike="noStrike" spc="-1">
              <a:latin typeface="Arial"/>
            </a:endParaRPr>
          </a:p>
        </p:txBody>
      </p:sp>
      <p:sp>
        <p:nvSpPr>
          <p:cNvPr id="141" name="TextBox 12"/>
          <p:cNvSpPr/>
          <p:nvPr/>
        </p:nvSpPr>
        <p:spPr>
          <a:xfrm>
            <a:off x="7215120" y="1714320"/>
            <a:ext cx="85428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N</a:t>
            </a:r>
            <a:endParaRPr lang="uk-UA" sz="6000" b="0" strike="noStrike" spc="-1">
              <a:latin typeface="Arial"/>
            </a:endParaRPr>
          </a:p>
        </p:txBody>
      </p:sp>
      <p:sp>
        <p:nvSpPr>
          <p:cNvPr id="142" name="TextBox 13"/>
          <p:cNvSpPr/>
          <p:nvPr/>
        </p:nvSpPr>
        <p:spPr>
          <a:xfrm>
            <a:off x="7643880" y="4643280"/>
            <a:ext cx="783000" cy="100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S</a:t>
            </a:r>
            <a:endParaRPr lang="uk-UA" sz="6000" b="0" strike="noStrike" spc="-1">
              <a:latin typeface="Arial"/>
            </a:endParaRPr>
          </a:p>
        </p:txBody>
      </p:sp>
      <p:sp>
        <p:nvSpPr>
          <p:cNvPr id="143" name="TextBox 15"/>
          <p:cNvSpPr/>
          <p:nvPr/>
        </p:nvSpPr>
        <p:spPr>
          <a:xfrm>
            <a:off x="0" y="0"/>
            <a:ext cx="928404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3399FF"/>
                </a:solidFill>
                <a:latin typeface="Times New Roman"/>
                <a:ea typeface="DejaVu Sans"/>
              </a:rPr>
              <a:t>З чого складається білок?</a:t>
            </a:r>
            <a:endParaRPr lang="uk-UA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uk-UA" sz="60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323640" y="620640"/>
            <a:ext cx="5263920" cy="5757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>
              <a:lnSpc>
                <a:spcPct val="100000"/>
              </a:lnSpc>
              <a:spcBef>
                <a:spcPts val="36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1800" b="0" strike="noStrike" spc="-1">
                <a:solidFill>
                  <a:srgbClr val="FFFFFF"/>
                </a:solidFill>
                <a:latin typeface="Times New Roman"/>
              </a:rPr>
              <a:t>Зазвичай білки є лінійними полімерами — поліпептидами, хоча інколи мають більш складну структуру. Невеликі білкові молекули, тобто олігомери поліпептидів, називаються пептидами. Послідовність амінокислот у конкретному білку визначається відповідним геном і зашифрована генетичним кодом. Хоча генетичний код більшості організмів визначає лише 20 «стандартних» амінокислот, їх комбінування уможливлює створення великого різномаїття білків із різними властивостями. Крім того, амінокислоти у складі білка часто піддаються посттрансляційним модифікаціям, які можуть виникати і до того, як білок починає виконувати свою функцію, і під час його «роботи» в клітині. Для досягнення певної функції білки можуть діяти спільно, і часто зв'язуються, формуючи великі стабілізовані комплекси (наприклад, фотосинтетичний комплекс).</a:t>
            </a:r>
            <a:endParaRPr lang="uk-UA" sz="1800" b="0" strike="noStrike" spc="-1">
              <a:latin typeface="Arial"/>
            </a:endParaRPr>
          </a:p>
        </p:txBody>
      </p:sp>
      <p:pic>
        <p:nvPicPr>
          <p:cNvPr id="145" name="Рисунок 2"/>
          <p:cNvPicPr/>
          <p:nvPr/>
        </p:nvPicPr>
        <p:blipFill>
          <a:blip r:embed="rId2"/>
          <a:stretch/>
        </p:blipFill>
        <p:spPr>
          <a:xfrm>
            <a:off x="5572080" y="214200"/>
            <a:ext cx="3317040" cy="559692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76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6" name="Прямоугольник 3"/>
          <p:cNvSpPr/>
          <p:nvPr/>
        </p:nvSpPr>
        <p:spPr>
          <a:xfrm>
            <a:off x="5608080" y="5857920"/>
            <a:ext cx="35330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Рівні структури білків: 1- первинна, 2-вторинна, 3-третинна, 4- четвертинна</a:t>
            </a:r>
            <a:endParaRPr lang="uk-UA" sz="16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6"/>
          <p:cNvSpPr/>
          <p:nvPr/>
        </p:nvSpPr>
        <p:spPr>
          <a:xfrm>
            <a:off x="-357120" y="0"/>
            <a:ext cx="635508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0077B3"/>
                </a:solidFill>
                <a:latin typeface="Times New Roman"/>
                <a:ea typeface="DejaVu Sans"/>
              </a:rPr>
              <a:t>Функції білків</a:t>
            </a:r>
            <a:endParaRPr lang="uk-UA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6000" b="0" strike="noStrike" spc="-1">
              <a:latin typeface="Arial"/>
            </a:endParaRPr>
          </a:p>
        </p:txBody>
      </p:sp>
      <p:sp>
        <p:nvSpPr>
          <p:cNvPr id="148" name="TextBox 7"/>
          <p:cNvSpPr/>
          <p:nvPr/>
        </p:nvSpPr>
        <p:spPr>
          <a:xfrm>
            <a:off x="142920" y="1071720"/>
            <a:ext cx="3497760" cy="569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>
              <a:lnSpc>
                <a:spcPct val="150000"/>
              </a:lnSpc>
              <a:buClr>
                <a:srgbClr val="FFFFFF"/>
              </a:buClr>
              <a:buFont typeface="Symbol"/>
              <a:buChar char=""/>
              <a:tabLst>
                <a:tab pos="53964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каталітична</a:t>
            </a:r>
            <a:endParaRPr lang="uk-UA" sz="32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FFFFFF"/>
              </a:buClr>
              <a:buFont typeface="Symbol"/>
              <a:buChar char=""/>
              <a:tabLst>
                <a:tab pos="53964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транспортна </a:t>
            </a:r>
            <a:endParaRPr lang="uk-UA" sz="32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FFFFFF"/>
              </a:buClr>
              <a:buFont typeface="Symbol"/>
              <a:buChar char=""/>
              <a:tabLst>
                <a:tab pos="53964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захисна </a:t>
            </a:r>
            <a:endParaRPr lang="uk-UA" sz="32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FFFFFF"/>
              </a:buClr>
              <a:buFont typeface="Symbol"/>
              <a:buChar char=""/>
              <a:tabLst>
                <a:tab pos="53964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скоротлива</a:t>
            </a:r>
            <a:endParaRPr lang="uk-UA" sz="32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FFFFFF"/>
              </a:buClr>
              <a:buFont typeface="Symbol"/>
              <a:buChar char=""/>
              <a:tabLst>
                <a:tab pos="53964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структурна</a:t>
            </a:r>
            <a:endParaRPr lang="uk-UA" sz="32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FFFFFF"/>
              </a:buClr>
              <a:buFont typeface="Symbol"/>
              <a:buChar char=""/>
              <a:tabLst>
                <a:tab pos="53964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гормональна</a:t>
            </a:r>
            <a:endParaRPr lang="uk-UA" sz="3200" b="0" strike="noStrike" spc="-1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FFFFFF"/>
              </a:buClr>
              <a:buFont typeface="Symbol"/>
              <a:buChar char=""/>
              <a:tabLst>
                <a:tab pos="539640" algn="l"/>
              </a:tabLst>
            </a:pPr>
            <a:r>
              <a:rPr lang="ru-RU" sz="32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 енергетична</a:t>
            </a:r>
            <a:endParaRPr lang="uk-UA" sz="3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539640" algn="l"/>
              </a:tabLst>
            </a:pPr>
            <a:endParaRPr lang="uk-UA" sz="3200" b="0" strike="noStrike" spc="-1">
              <a:latin typeface="Arial"/>
            </a:endParaRPr>
          </a:p>
        </p:txBody>
      </p:sp>
      <p:pic>
        <p:nvPicPr>
          <p:cNvPr id="149" name="Рисунок 4" descr="dnamodel.jpg"/>
          <p:cNvPicPr/>
          <p:nvPr/>
        </p:nvPicPr>
        <p:blipFill>
          <a:blip r:embed="rId2"/>
          <a:stretch/>
        </p:blipFill>
        <p:spPr>
          <a:xfrm>
            <a:off x="5143680" y="714240"/>
            <a:ext cx="3848400" cy="59947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/>
          </p:nvPr>
        </p:nvSpPr>
        <p:spPr>
          <a:xfrm>
            <a:off x="0" y="0"/>
            <a:ext cx="5283360" cy="6855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>
              <a:lnSpc>
                <a:spcPct val="100000"/>
              </a:lnSpc>
              <a:spcBef>
                <a:spcPts val="36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ru-RU" sz="1800" b="1" strike="noStrike" spc="-1">
                <a:solidFill>
                  <a:srgbClr val="3399FF"/>
                </a:solidFill>
                <a:latin typeface="Times New Roman"/>
              </a:rPr>
              <a:t>Каталітична функція - </a:t>
            </a: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п</a:t>
            </a: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олягає в збільшенні швидкості різних реакцій обміну речовин і енергії в організмі.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uk-UA" sz="1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3399FF"/>
                </a:solidFill>
                <a:latin typeface="Times New Roman"/>
              </a:rPr>
              <a:t>       Транспортна функція - </a:t>
            </a: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п</a:t>
            </a: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олягає в скріпленні і доставці (транспорті) різних речовин від одного органу до іншого.</a:t>
            </a:r>
            <a:endParaRPr lang="uk-UA" sz="1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360"/>
              </a:spcBef>
              <a:buClr>
                <a:srgbClr val="6EA0B0"/>
              </a:buClr>
              <a:buSzPct val="80000"/>
              <a:buFont typeface="Wingdings 2" charset="2"/>
              <a:buChar char=""/>
              <a:tabLst>
                <a:tab pos="0" algn="l"/>
              </a:tabLst>
            </a:pPr>
            <a:r>
              <a:rPr lang="ru-RU" sz="1800" b="1" strike="noStrike" spc="-1">
                <a:solidFill>
                  <a:srgbClr val="3399FF"/>
                </a:solidFill>
                <a:latin typeface="Arial"/>
              </a:rPr>
              <a:t>Захисна функція - </a:t>
            </a: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а</a:t>
            </a: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нтитіла знешкоджують речовини, що потрапляють в організм або з'являються в результаті життєдіяльності бактерій і вірусів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 marL="420480" indent="-384120">
              <a:lnSpc>
                <a:spcPct val="100000"/>
              </a:lnSpc>
              <a:spcBef>
                <a:spcPts val="360"/>
              </a:spcBef>
              <a:buClr>
                <a:srgbClr val="6EA0B0"/>
              </a:buClr>
              <a:buSzPct val="80000"/>
              <a:buFont typeface="Wingdings 2" charset="2"/>
              <a:buChar char=""/>
              <a:tabLst>
                <a:tab pos="0" algn="l"/>
              </a:tabLst>
            </a:pPr>
            <a:r>
              <a:rPr lang="ru-RU" sz="1800" b="1" strike="noStrike" spc="-1">
                <a:solidFill>
                  <a:srgbClr val="3399FF"/>
                </a:solidFill>
                <a:latin typeface="Arial"/>
              </a:rPr>
              <a:t>Структурна функція - </a:t>
            </a:r>
            <a:r>
              <a:rPr lang="ru-RU" sz="1800" b="1" strike="noStrike" spc="-1">
                <a:solidFill>
                  <a:srgbClr val="FFFFFF"/>
                </a:solidFill>
                <a:latin typeface="Arial"/>
              </a:rPr>
              <a:t>б</a:t>
            </a: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ілки складають основу будови клітки</a:t>
            </a: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uk-UA" sz="1800" b="0" strike="noStrike" spc="-1">
              <a:latin typeface="Arial"/>
            </a:endParaRPr>
          </a:p>
        </p:txBody>
      </p:sp>
      <p:pic>
        <p:nvPicPr>
          <p:cNvPr id="151" name="Рисунок 5" descr="Digestive_system_diagram_edit.png"/>
          <p:cNvPicPr/>
          <p:nvPr/>
        </p:nvPicPr>
        <p:blipFill>
          <a:blip r:embed="rId2"/>
          <a:stretch/>
        </p:blipFill>
        <p:spPr>
          <a:xfrm>
            <a:off x="5214960" y="142920"/>
            <a:ext cx="1854360" cy="25704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2" name="Рисунок 8" descr="2e810ccd.jpg"/>
          <p:cNvPicPr/>
          <p:nvPr/>
        </p:nvPicPr>
        <p:blipFill>
          <a:blip r:embed="rId3"/>
          <a:stretch/>
        </p:blipFill>
        <p:spPr>
          <a:xfrm>
            <a:off x="7215120" y="2214720"/>
            <a:ext cx="1926000" cy="238716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" name="Рисунок 5"/>
          <p:cNvSpPr/>
          <p:nvPr/>
        </p:nvSpPr>
        <p:spPr>
          <a:xfrm>
            <a:off x="5143680" y="4723920"/>
            <a:ext cx="2249640" cy="2131200"/>
          </a:xfrm>
          <a:prstGeom prst="roundRect">
            <a:avLst>
              <a:gd name="adj" fmla="val 4167"/>
            </a:avLst>
          </a:prstGeom>
          <a:blipFill rotWithShape="0">
            <a:blip r:embed="rId4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/>
          </p:nvPr>
        </p:nvSpPr>
        <p:spPr>
          <a:xfrm>
            <a:off x="457200" y="214200"/>
            <a:ext cx="8226720" cy="5909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20480" indent="-384120">
              <a:lnSpc>
                <a:spcPct val="100000"/>
              </a:lnSpc>
              <a:spcBef>
                <a:spcPts val="479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400" b="0" strike="noStrike" spc="-1">
                <a:solidFill>
                  <a:srgbClr val="FFFFFF"/>
                </a:solidFill>
                <a:latin typeface="Times New Roman"/>
              </a:rPr>
              <a:t>Білки 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— важлива частина харчування тварин і людини, оскільки ці організми не можуть синтезувати повний набір амінокислот і повинні отримувати частину з них із білковою їжею. У процесі травлення протелітичні ферменти руйнують спожиті білки, розкладаючи їх до рівня амінокислот, які використовуються при біосинтезі білків організму або піддаються подальшому розпаду для отримання енергії.</a:t>
            </a:r>
            <a:endParaRPr lang="uk-UA" sz="2000" b="0" strike="noStrike" spc="-1">
              <a:latin typeface="Arial"/>
            </a:endParaRPr>
          </a:p>
        </p:txBody>
      </p:sp>
      <p:sp>
        <p:nvSpPr>
          <p:cNvPr id="155" name="Рисунок 2"/>
          <p:cNvSpPr/>
          <p:nvPr/>
        </p:nvSpPr>
        <p:spPr>
          <a:xfrm>
            <a:off x="1143000" y="2500200"/>
            <a:ext cx="3458880" cy="274068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Рисунок 3"/>
          <p:cNvSpPr/>
          <p:nvPr/>
        </p:nvSpPr>
        <p:spPr>
          <a:xfrm>
            <a:off x="4857840" y="3571920"/>
            <a:ext cx="3806280" cy="285408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/>
          </p:nvPr>
        </p:nvSpPr>
        <p:spPr>
          <a:xfrm>
            <a:off x="3571920" y="285840"/>
            <a:ext cx="5569200" cy="5837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20480" indent="-384120">
              <a:lnSpc>
                <a:spcPct val="100000"/>
              </a:lnSpc>
              <a:spcBef>
                <a:spcPts val="400"/>
              </a:spcBef>
              <a:buClr>
                <a:srgbClr val="6EA0B0"/>
              </a:buClr>
              <a:buSzPct val="80000"/>
              <a:buFont typeface="Wingdings 2" charset="2"/>
              <a:buChar char=""/>
            </a:pP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Білки були вперше описані шведським хіміком Єнсом Якобом Берцеліусом в 1838 році, який і дав їм назву протеїни, від грец. </a:t>
            </a:r>
            <a:r>
              <a:rPr lang="el-GR" sz="2000" b="0" strike="noStrike" spc="-1">
                <a:solidFill>
                  <a:srgbClr val="FFFFFF"/>
                </a:solidFill>
                <a:latin typeface="Times New Roman"/>
              </a:rPr>
              <a:t>πρώτα — «</a:t>
            </a:r>
            <a:r>
              <a:rPr lang="uk-UA" sz="2000" b="0" strike="noStrike" spc="-1">
                <a:solidFill>
                  <a:srgbClr val="FFFFFF"/>
                </a:solidFill>
                <a:latin typeface="Times New Roman"/>
              </a:rPr>
              <a:t>першорядної важливості». Проте, їх основна роль в життєдіяльності всіх живих організмів була виявлена лише у 1926 році, коли Джеймс Самнер показав, що фермент уреаза також є білком. Секвенування першого білка — інсуліну, тобто визначення його амінокислотної послідовності, принесло Фредерику Сенгеру Нобелівську премію з хімії 1958 року. Перші тривимірні структури білків гемоглобіну і міоглобіну були отримані за допомогою рентгеноструктурного аналізу, за що автори методу Макс Перуц і Джон Кендрю, отримали Нобелівську премію з хімії 1962 року.</a:t>
            </a:r>
            <a:endParaRPr lang="uk-UA" sz="2000" b="0" strike="noStrike" spc="-1">
              <a:latin typeface="Arial"/>
            </a:endParaRPr>
          </a:p>
        </p:txBody>
      </p:sp>
      <p:sp>
        <p:nvSpPr>
          <p:cNvPr id="158" name="Рисунок 2"/>
          <p:cNvSpPr/>
          <p:nvPr/>
        </p:nvSpPr>
        <p:spPr>
          <a:xfrm>
            <a:off x="285840" y="714240"/>
            <a:ext cx="3562560" cy="416448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Прямоугольник 1"/>
          <p:cNvSpPr/>
          <p:nvPr/>
        </p:nvSpPr>
        <p:spPr>
          <a:xfrm>
            <a:off x="214200" y="5000760"/>
            <a:ext cx="3569040" cy="516240"/>
          </a:xfrm>
          <a:prstGeom prst="rect">
            <a:avLst/>
          </a:prstGeom>
          <a:gradFill rotWithShape="0">
            <a:gsLst>
              <a:gs pos="0">
                <a:srgbClr val="9DC3D2"/>
              </a:gs>
              <a:gs pos="100000">
                <a:srgbClr val="6C96A4"/>
              </a:gs>
            </a:gsLst>
            <a:lin ang="5400000"/>
          </a:gradFill>
          <a:ln>
            <a:solidFill>
              <a:srgbClr val="249CC0"/>
            </a:solidFill>
            <a:round/>
          </a:ln>
          <a:effectLst>
            <a:glow rad="69840">
              <a:srgbClr val="FFFFFF">
                <a:alpha val="50000"/>
              </a:srgbClr>
            </a:glow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2800" b="0" i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Єнс Якоб Берцеліус</a:t>
            </a:r>
            <a:endParaRPr lang="uk-UA" sz="28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</TotalTime>
  <Words>1050</Words>
  <Application>LibreOffice/7.2.0.4$Windows_X86_64 LibreOffice_project/9a9c6381e3f7a62afc1329bd359cc48accb6435b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Office Theme</vt:lpstr>
      <vt:lpstr>Office Theme</vt:lpstr>
      <vt:lpstr>Білки, жири, вуглеводи , вітаміни  та ЇХ роль в організмі людини</vt:lpstr>
      <vt:lpstr>Білки, жири, вуглеводи , вітаміни  та ЇХ роль в організмі людини</vt:lpstr>
      <vt:lpstr>Білки</vt:lpstr>
      <vt:lpstr>Слайд 4</vt:lpstr>
      <vt:lpstr>Слайд 5</vt:lpstr>
      <vt:lpstr>Слайд 6</vt:lpstr>
      <vt:lpstr>Слайд 7</vt:lpstr>
      <vt:lpstr>Слайд 8</vt:lpstr>
      <vt:lpstr>Слайд 9</vt:lpstr>
      <vt:lpstr>Жири</vt:lpstr>
      <vt:lpstr>Слайд 11</vt:lpstr>
      <vt:lpstr>Слайд 12</vt:lpstr>
      <vt:lpstr>Слайд 13</vt:lpstr>
      <vt:lpstr>Вуглеводи</vt:lpstr>
      <vt:lpstr>Слайд 15</vt:lpstr>
      <vt:lpstr>Слайд 16</vt:lpstr>
      <vt:lpstr>Слайд 17</vt:lpstr>
      <vt:lpstr>Слайд 18</vt:lpstr>
      <vt:lpstr>Слайд 19</vt:lpstr>
      <vt:lpstr>ВІТАМІНИ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«Білки, жири, вуглеводи»</dc:title>
  <dc:subject/>
  <dc:creator>Janek</dc:creator>
  <dc:description/>
  <cp:lastModifiedBy>Пользователь Windows</cp:lastModifiedBy>
  <cp:revision>46</cp:revision>
  <dcterms:created xsi:type="dcterms:W3CDTF">2009-05-20T17:16:27Z</dcterms:created>
  <dcterms:modified xsi:type="dcterms:W3CDTF">2023-04-13T16:30:06Z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22</vt:i4>
  </property>
</Properties>
</file>