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4" r:id="rId2"/>
    <p:sldId id="265" r:id="rId3"/>
    <p:sldId id="267" r:id="rId4"/>
    <p:sldId id="268" r:id="rId5"/>
    <p:sldId id="269" r:id="rId6"/>
    <p:sldId id="270" r:id="rId7"/>
    <p:sldId id="278" r:id="rId8"/>
    <p:sldId id="279" r:id="rId9"/>
    <p:sldId id="280" r:id="rId10"/>
    <p:sldId id="273" r:id="rId11"/>
    <p:sldId id="272" r:id="rId12"/>
    <p:sldId id="275" r:id="rId13"/>
    <p:sldId id="274" r:id="rId14"/>
    <p:sldId id="276" r:id="rId15"/>
    <p:sldId id="277" r:id="rId16"/>
    <p:sldId id="271" r:id="rId17"/>
    <p:sldId id="266" r:id="rId18"/>
    <p:sldId id="281" r:id="rId19"/>
    <p:sldId id="282" r:id="rId20"/>
    <p:sldId id="283" r:id="rId21"/>
    <p:sldId id="286" r:id="rId22"/>
    <p:sldId id="284" r:id="rId23"/>
    <p:sldId id="285" r:id="rId24"/>
    <p:sldId id="287" r:id="rId25"/>
    <p:sldId id="256" r:id="rId26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78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604" autoAdjust="0"/>
  </p:normalViewPr>
  <p:slideViewPr>
    <p:cSldViewPr>
      <p:cViewPr varScale="1">
        <p:scale>
          <a:sx n="66" d="100"/>
          <a:sy n="66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гриби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6864" cy="1440160"/>
          </a:xfrm>
        </p:spPr>
        <p:txBody>
          <a:bodyPr/>
          <a:lstStyle>
            <a:lvl1pPr>
              <a:defRPr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A9084C-2DDF-4A7B-8A53-E0642171636E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E5A22FF-49F1-4B59-A091-9A94F4AC19F3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78B46FD-175F-4B34-9210-26587B59CE41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638A6D05-3041-48C0-9D3C-2163554980D8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769361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3386968" y="1484784"/>
            <a:ext cx="56495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65BEEC5C-F5A1-4F90-8EF6-840C4079BC3D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FAED373-0AA0-4D64-8AD1-1DE03910EF51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5FB10CE-48DA-4157-A8CF-4FBC3BB5FFA6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917C02F-2C70-48CA-9355-D6C182C36708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3052F01-D875-49EB-8C59-1A928559AAAD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0A127D3-0D6D-4A75-A69A-9F9B37D497FB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8854FBD-75B2-4FE6-863D-8ECB306029B3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769361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6968" y="1484784"/>
            <a:ext cx="56495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15821F55-F230-435E-B184-474CE4D3F108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mmEVDM6GjQ" TargetMode="External"/><Relationship Id="rId2" Type="http://schemas.openxmlformats.org/officeDocument/2006/relationships/hyperlink" Target="https://www.youtube.com/watch?v=cDpSZ-_hH7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z01Bl2VXSY" TargetMode="External"/><Relationship Id="rId2" Type="http://schemas.openxmlformats.org/officeDocument/2006/relationships/hyperlink" Target="https://www.youtube.com/watch?v=djtg6aJUNL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357554" y="571480"/>
            <a:ext cx="5786446" cy="6286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Групи грибів. Симбіотичні мікоризо-утворюючі  шапинкові гриби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вищі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рослини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гриби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тісно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взаємопов'язані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між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собою,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є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елементами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однієї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природної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системи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створюючи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симбіоз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який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грає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важливу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роль в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житті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більшості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культур.</a:t>
            </a:r>
          </a:p>
          <a:p>
            <a:endParaRPr lang="ru-RU" dirty="0"/>
          </a:p>
        </p:txBody>
      </p:sp>
      <p:pic>
        <p:nvPicPr>
          <p:cNvPr id="33794" name="Picture 2" descr="Симбиоз культурных растений и гриб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486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Мікориза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або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грібокорень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є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симбіоз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міцелію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гриба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корінням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вищих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рослин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Цей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термін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вперше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ввів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Альберт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Бернхард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Франк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у1885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році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Близько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90%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всіх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існуючих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Землі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рослин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містять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своїх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коріннях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мікоризу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яка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відіграє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значиму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роль для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їх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повноцінного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зростання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розвитку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upload.wikimedia.org/wikipedia/commons/thumb/2/29/Amanita_muscaria_Marriott_Falls_1.jpg/1024px-Amanita_muscaria_Marriott_Fall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9022"/>
            <a:ext cx="9144000" cy="60989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Мухомор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червоний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 росте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серед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насаджень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 Сосни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каліфорнійської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upload.wikimedia.org/wikipedia/commons/thumb/8/81/Pinus_radiata_BigSur.jpg/800px-Pinus_radiata_BigS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30"/>
            <a:ext cx="5715008" cy="68937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72132" y="1928802"/>
            <a:ext cx="3571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Сосна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каліфор-нійська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pload.wikimedia.org/wikipedia/commons/a/a5/Mycorrhizal_root_tips_%28amanita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2857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Segoe Print" pitchFamily="2" charset="0"/>
              </a:rPr>
              <a:t>Вкриті</a:t>
            </a:r>
            <a:r>
              <a:rPr lang="ru-RU" sz="36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Segoe Print" pitchFamily="2" charset="0"/>
              </a:rPr>
              <a:t>мікоризою</a:t>
            </a:r>
            <a:r>
              <a:rPr lang="ru-RU" sz="3600" b="1" dirty="0" smtClean="0">
                <a:solidFill>
                  <a:srgbClr val="FFFF00"/>
                </a:solidFill>
                <a:latin typeface="Segoe Print" pitchFamily="2" charset="0"/>
              </a:rPr>
              <a:t> мухомора </a:t>
            </a:r>
            <a:r>
              <a:rPr lang="ru-RU" sz="3600" b="1" dirty="0" err="1" smtClean="0">
                <a:solidFill>
                  <a:srgbClr val="FFFF00"/>
                </a:solidFill>
                <a:latin typeface="Segoe Print" pitchFamily="2" charset="0"/>
              </a:rPr>
              <a:t>корені</a:t>
            </a:r>
            <a:r>
              <a:rPr lang="ru-RU" sz="3600" b="1" dirty="0" smtClean="0">
                <a:solidFill>
                  <a:srgbClr val="FFFF00"/>
                </a:solidFill>
                <a:latin typeface="Segoe Print" pitchFamily="2" charset="0"/>
              </a:rPr>
              <a:t> дерева</a:t>
            </a:r>
            <a:endParaRPr lang="ru-RU" sz="3600" b="1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Segoe Print" pitchFamily="2" charset="0"/>
              </a:rPr>
              <a:t>Чим </a:t>
            </a:r>
            <a:r>
              <a:rPr lang="ru-RU" sz="4000" b="1" dirty="0" err="1" smtClean="0">
                <a:latin typeface="Segoe Print" pitchFamily="2" charset="0"/>
              </a:rPr>
              <a:t>рослини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допомагають</a:t>
            </a:r>
            <a:r>
              <a:rPr lang="ru-RU" sz="4000" b="1" dirty="0" smtClean="0">
                <a:latin typeface="Segoe Print" pitchFamily="2" charset="0"/>
              </a:rPr>
              <a:t> грибам?</a:t>
            </a:r>
          </a:p>
          <a:p>
            <a:endParaRPr lang="ru-RU" b="1" dirty="0" smtClean="0">
              <a:latin typeface="Segoe Print" pitchFamily="2" charset="0"/>
            </a:endParaRPr>
          </a:p>
          <a:p>
            <a:r>
              <a:rPr lang="ru-RU" b="1" dirty="0" err="1" smtClean="0">
                <a:latin typeface="Segoe Print" pitchFamily="2" charset="0"/>
              </a:rPr>
              <a:t>Рослини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забезпечують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їх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готовими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органічними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речовинами</a:t>
            </a:r>
            <a:r>
              <a:rPr lang="ru-RU" b="1" dirty="0" smtClean="0">
                <a:latin typeface="Segoe Print" pitchFamily="2" charset="0"/>
              </a:rPr>
              <a:t> (</a:t>
            </a:r>
            <a:r>
              <a:rPr lang="ru-RU" b="1" dirty="0" err="1" smtClean="0">
                <a:latin typeface="Segoe Print" pitchFamily="2" charset="0"/>
              </a:rPr>
              <a:t>вуглеводами</a:t>
            </a:r>
            <a:r>
              <a:rPr lang="ru-RU" b="1" dirty="0" smtClean="0">
                <a:latin typeface="Segoe Print" pitchFamily="2" charset="0"/>
              </a:rPr>
              <a:t>), </a:t>
            </a:r>
            <a:r>
              <a:rPr lang="ru-RU" b="1" dirty="0" err="1" smtClean="0">
                <a:latin typeface="Segoe Print" pitchFamily="2" charset="0"/>
              </a:rPr>
              <a:t>причому</a:t>
            </a:r>
            <a:r>
              <a:rPr lang="ru-RU" b="1" dirty="0" smtClean="0">
                <a:latin typeface="Segoe Print" pitchFamily="2" charset="0"/>
              </a:rPr>
              <a:t> у </a:t>
            </a:r>
            <a:r>
              <a:rPr lang="ru-RU" b="1" dirty="0" err="1" smtClean="0">
                <a:latin typeface="Segoe Print" pitchFamily="2" charset="0"/>
              </a:rPr>
              <a:t>величезних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кількостях</a:t>
            </a:r>
            <a:r>
              <a:rPr lang="ru-RU" b="1" dirty="0" smtClean="0">
                <a:latin typeface="Segoe Print" pitchFamily="2" charset="0"/>
              </a:rPr>
              <a:t>: за </a:t>
            </a:r>
            <a:r>
              <a:rPr lang="ru-RU" b="1" dirty="0" err="1" smtClean="0">
                <a:latin typeface="Segoe Print" pitchFamily="2" charset="0"/>
              </a:rPr>
              <a:t>наявними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оцінками</a:t>
            </a:r>
            <a:r>
              <a:rPr lang="ru-RU" b="1" dirty="0" smtClean="0">
                <a:latin typeface="Segoe Print" pitchFamily="2" charset="0"/>
              </a:rPr>
              <a:t> на потреби </a:t>
            </a:r>
            <a:r>
              <a:rPr lang="ru-RU" b="1" dirty="0" err="1" smtClean="0">
                <a:latin typeface="Segoe Print" pitchFamily="2" charset="0"/>
              </a:rPr>
              <a:t>своїх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симбіонтів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рослини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можуть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витрачати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від</a:t>
            </a:r>
            <a:r>
              <a:rPr lang="ru-RU" b="1" dirty="0" smtClean="0">
                <a:latin typeface="Segoe Print" pitchFamily="2" charset="0"/>
              </a:rPr>
              <a:t> 10 до 50% валового </a:t>
            </a:r>
            <a:r>
              <a:rPr lang="ru-RU" b="1" dirty="0" err="1" smtClean="0">
                <a:latin typeface="Segoe Print" pitchFamily="2" charset="0"/>
              </a:rPr>
              <a:t>первинного</a:t>
            </a:r>
            <a:r>
              <a:rPr lang="ru-RU" b="1" dirty="0" smtClean="0">
                <a:latin typeface="Segoe Print" pitchFamily="2" charset="0"/>
              </a:rPr>
              <a:t> продукту фотосинтезу.</a:t>
            </a:r>
          </a:p>
          <a:p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Без </a:t>
            </a:r>
            <a:r>
              <a:rPr lang="ru-RU" b="1" dirty="0" err="1" smtClean="0">
                <a:latin typeface="Segoe Print" pitchFamily="2" charset="0"/>
              </a:rPr>
              <a:t>мікоризи</a:t>
            </a:r>
            <a:r>
              <a:rPr lang="ru-RU" b="1" dirty="0" smtClean="0">
                <a:latin typeface="Segoe Print" pitchFamily="2" charset="0"/>
              </a:rPr>
              <a:t> у </a:t>
            </a:r>
            <a:r>
              <a:rPr lang="ru-RU" b="1" dirty="0" err="1" smtClean="0">
                <a:latin typeface="Segoe Print" pitchFamily="2" charset="0"/>
              </a:rPr>
              <a:t>грибів</a:t>
            </a:r>
            <a:r>
              <a:rPr lang="ru-RU" b="1" dirty="0" smtClean="0">
                <a:latin typeface="Segoe Print" pitchFamily="2" charset="0"/>
              </a:rPr>
              <a:t> просто не </a:t>
            </a:r>
            <a:r>
              <a:rPr lang="ru-RU" b="1" dirty="0" err="1" smtClean="0">
                <a:latin typeface="Segoe Print" pitchFamily="2" charset="0"/>
              </a:rPr>
              <a:t>вистачило</a:t>
            </a:r>
            <a:r>
              <a:rPr lang="ru-RU" b="1" dirty="0" smtClean="0">
                <a:latin typeface="Segoe Print" pitchFamily="2" charset="0"/>
              </a:rPr>
              <a:t> б сил </a:t>
            </a:r>
            <a:r>
              <a:rPr lang="ru-RU" b="1" dirty="0" err="1" smtClean="0">
                <a:latin typeface="Segoe Print" pitchFamily="2" charset="0"/>
              </a:rPr>
              <a:t>розвинути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плодові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тіла</a:t>
            </a:r>
            <a:r>
              <a:rPr lang="ru-RU" b="1" dirty="0" smtClean="0">
                <a:latin typeface="Segoe Print" pitchFamily="2" charset="0"/>
              </a:rPr>
              <a:t>, а в них </a:t>
            </a:r>
            <a:r>
              <a:rPr lang="ru-RU" b="1" dirty="0" err="1" smtClean="0">
                <a:latin typeface="Segoe Print" pitchFamily="2" charset="0"/>
              </a:rPr>
              <a:t>адже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дозрівають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суперечки</a:t>
            </a:r>
            <a:r>
              <a:rPr lang="ru-RU" b="1" dirty="0" smtClean="0">
                <a:latin typeface="Segoe Print" pitchFamily="2" charset="0"/>
              </a:rPr>
              <a:t>. </a:t>
            </a:r>
            <a:r>
              <a:rPr lang="ru-RU" b="1" dirty="0" err="1" smtClean="0">
                <a:latin typeface="Segoe Print" pitchFamily="2" charset="0"/>
              </a:rPr>
              <a:t>Гриби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розмножуються</a:t>
            </a:r>
            <a:r>
              <a:rPr lang="ru-RU" b="1" dirty="0" smtClean="0">
                <a:latin typeface="Segoe Print" pitchFamily="2" charset="0"/>
              </a:rPr>
              <a:t> спорами, тому без </a:t>
            </a:r>
            <a:r>
              <a:rPr lang="ru-RU" b="1" dirty="0" err="1" smtClean="0">
                <a:latin typeface="Segoe Print" pitchFamily="2" charset="0"/>
              </a:rPr>
              <a:t>рослин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їм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було</a:t>
            </a:r>
            <a:r>
              <a:rPr lang="ru-RU" b="1" dirty="0" smtClean="0">
                <a:latin typeface="Segoe Print" pitchFamily="2" charset="0"/>
              </a:rPr>
              <a:t> б </a:t>
            </a:r>
            <a:r>
              <a:rPr lang="ru-RU" b="1" dirty="0" err="1" smtClean="0">
                <a:latin typeface="Segoe Print" pitchFamily="2" charset="0"/>
              </a:rPr>
              <a:t>важко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розмножуватися</a:t>
            </a:r>
            <a:r>
              <a:rPr lang="ru-RU" b="1" dirty="0" smtClean="0">
                <a:latin typeface="Segoe Print" pitchFamily="2" charset="0"/>
              </a:rPr>
              <a:t>, </a:t>
            </a:r>
            <a:r>
              <a:rPr lang="ru-RU" b="1" dirty="0" err="1" smtClean="0">
                <a:latin typeface="Segoe Print" pitchFamily="2" charset="0"/>
              </a:rPr>
              <a:t>і</a:t>
            </a:r>
            <a:r>
              <a:rPr lang="ru-RU" b="1" dirty="0" smtClean="0">
                <a:latin typeface="Segoe Print" pitchFamily="2" charset="0"/>
              </a:rPr>
              <a:t> вони </a:t>
            </a:r>
            <a:r>
              <a:rPr lang="ru-RU" b="1" dirty="0" err="1" smtClean="0">
                <a:latin typeface="Segoe Print" pitchFamily="2" charset="0"/>
              </a:rPr>
              <a:t>були</a:t>
            </a:r>
            <a:r>
              <a:rPr lang="ru-RU" b="1" dirty="0" smtClean="0">
                <a:latin typeface="Segoe Print" pitchFamily="2" charset="0"/>
              </a:rPr>
              <a:t> б </a:t>
            </a:r>
            <a:r>
              <a:rPr lang="ru-RU" b="1" dirty="0" err="1" smtClean="0">
                <a:latin typeface="Segoe Print" pitchFamily="2" charset="0"/>
              </a:rPr>
              <a:t>приречені</a:t>
            </a:r>
            <a:r>
              <a:rPr lang="ru-RU" b="1" dirty="0" smtClean="0">
                <a:latin typeface="Segoe Print" pitchFamily="2" charset="0"/>
              </a:rPr>
              <a:t> на </a:t>
            </a:r>
            <a:r>
              <a:rPr lang="ru-RU" b="1" dirty="0" err="1" smtClean="0">
                <a:latin typeface="Segoe Print" pitchFamily="2" charset="0"/>
              </a:rPr>
              <a:t>вимирання</a:t>
            </a:r>
            <a:r>
              <a:rPr lang="ru-RU" b="1" dirty="0" smtClean="0">
                <a:latin typeface="Segoe Print" pitchFamily="2" charset="0"/>
              </a:rPr>
              <a:t>. До </a:t>
            </a:r>
            <a:r>
              <a:rPr lang="ru-RU" b="1" dirty="0" err="1" smtClean="0">
                <a:latin typeface="Segoe Print" pitchFamily="2" charset="0"/>
              </a:rPr>
              <a:t>речі</a:t>
            </a:r>
            <a:r>
              <a:rPr lang="ru-RU" b="1" dirty="0" smtClean="0">
                <a:latin typeface="Segoe Print" pitchFamily="2" charset="0"/>
              </a:rPr>
              <a:t>, </a:t>
            </a:r>
            <a:r>
              <a:rPr lang="ru-RU" b="1" dirty="0" err="1" smtClean="0">
                <a:latin typeface="Segoe Print" pitchFamily="2" charset="0"/>
              </a:rPr>
              <a:t>більшість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їстівних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шапинкових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грибів</a:t>
            </a:r>
            <a:r>
              <a:rPr lang="ru-RU" b="1" dirty="0" smtClean="0">
                <a:latin typeface="Segoe Print" pitchFamily="2" charset="0"/>
              </a:rPr>
              <a:t>, </a:t>
            </a:r>
            <a:r>
              <a:rPr lang="ru-RU" b="1" dirty="0" err="1" smtClean="0">
                <a:latin typeface="Segoe Print" pitchFamily="2" charset="0"/>
              </a:rPr>
              <a:t>які</a:t>
            </a:r>
            <a:r>
              <a:rPr lang="ru-RU" b="1" dirty="0" smtClean="0">
                <a:latin typeface="Segoe Print" pitchFamily="2" charset="0"/>
              </a:rPr>
              <a:t> ми так любимо, </a:t>
            </a:r>
            <a:r>
              <a:rPr lang="ru-RU" b="1" dirty="0" err="1" smtClean="0">
                <a:latin typeface="Segoe Print" pitchFamily="2" charset="0"/>
              </a:rPr>
              <a:t>мікоризні</a:t>
            </a:r>
            <a:r>
              <a:rPr lang="ru-RU" b="1" dirty="0" smtClean="0">
                <a:latin typeface="Segoe Print" pitchFamily="2" charset="0"/>
              </a:rPr>
              <a:t>.</a:t>
            </a:r>
          </a:p>
          <a:p>
            <a:endParaRPr lang="ru-RU" b="1" dirty="0" smtClean="0">
              <a:latin typeface="Segoe Print" pitchFamily="2" charset="0"/>
            </a:endParaRPr>
          </a:p>
          <a:p>
            <a:r>
              <a:rPr lang="ru-RU" b="1" dirty="0" err="1" smtClean="0">
                <a:latin typeface="Segoe Print" pitchFamily="2" charset="0"/>
              </a:rPr>
              <a:t>Отже</a:t>
            </a:r>
            <a:r>
              <a:rPr lang="ru-RU" b="1" dirty="0" smtClean="0">
                <a:latin typeface="Segoe Print" pitchFamily="2" charset="0"/>
              </a:rPr>
              <a:t>, </a:t>
            </a:r>
            <a:r>
              <a:rPr lang="ru-RU" b="1" dirty="0" err="1" smtClean="0">
                <a:latin typeface="Segoe Print" pitchFamily="2" charset="0"/>
              </a:rPr>
              <a:t>завдяки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мікориза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гриби</a:t>
            </a:r>
            <a:r>
              <a:rPr lang="ru-RU" b="1" dirty="0" smtClean="0">
                <a:latin typeface="Segoe Print" pitchFamily="2" charset="0"/>
              </a:rPr>
              <a:t> добре </a:t>
            </a:r>
            <a:r>
              <a:rPr lang="ru-RU" b="1" dirty="0" err="1" smtClean="0">
                <a:latin typeface="Segoe Print" pitchFamily="2" charset="0"/>
              </a:rPr>
              <a:t>розвиваються</a:t>
            </a:r>
            <a:r>
              <a:rPr lang="ru-RU" b="1" dirty="0" smtClean="0">
                <a:latin typeface="Segoe Print" pitchFamily="2" charset="0"/>
              </a:rPr>
              <a:t>, </a:t>
            </a:r>
            <a:r>
              <a:rPr lang="ru-RU" b="1" dirty="0" err="1" smtClean="0">
                <a:latin typeface="Segoe Print" pitchFamily="2" charset="0"/>
              </a:rPr>
              <a:t>ефективно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утворюють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плодові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тіла</a:t>
            </a:r>
            <a:r>
              <a:rPr lang="ru-RU" b="1" dirty="0" smtClean="0">
                <a:latin typeface="Segoe Print" pitchFamily="2" charset="0"/>
              </a:rPr>
              <a:t>. </a:t>
            </a:r>
            <a:r>
              <a:rPr lang="ru-RU" b="1" dirty="0" err="1" smtClean="0">
                <a:latin typeface="Segoe Print" pitchFamily="2" charset="0"/>
              </a:rPr>
              <a:t>Рослини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також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стають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міцнішими</a:t>
            </a:r>
            <a:r>
              <a:rPr lang="ru-RU" b="1" dirty="0" smtClean="0">
                <a:latin typeface="Segoe Print" pitchFamily="2" charset="0"/>
              </a:rPr>
              <a:t>, </a:t>
            </a:r>
            <a:r>
              <a:rPr lang="ru-RU" b="1" dirty="0" err="1" smtClean="0">
                <a:latin typeface="Segoe Print" pitchFamily="2" charset="0"/>
              </a:rPr>
              <a:t>краще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розвиваються</a:t>
            </a:r>
            <a:r>
              <a:rPr lang="ru-RU" b="1" dirty="0" smtClean="0">
                <a:latin typeface="Segoe Print" pitchFamily="2" charset="0"/>
              </a:rPr>
              <a:t>, </a:t>
            </a:r>
            <a:r>
              <a:rPr lang="ru-RU" b="1" dirty="0" err="1" smtClean="0">
                <a:latin typeface="Segoe Print" pitchFamily="2" charset="0"/>
              </a:rPr>
              <a:t>рясніше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цвітуть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і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плодоносять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і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набагато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менше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хворіють</a:t>
            </a:r>
            <a:r>
              <a:rPr lang="ru-RU" b="1" dirty="0" smtClean="0">
                <a:latin typeface="Segoe Print" pitchFamily="2" charset="0"/>
              </a:rPr>
              <a:t>.</a:t>
            </a:r>
          </a:p>
          <a:p>
            <a:endParaRPr lang="ru-RU" b="1" dirty="0" smtClean="0">
              <a:latin typeface="Segoe Print" pitchFamily="2" charset="0"/>
            </a:endParaRPr>
          </a:p>
          <a:p>
            <a:r>
              <a:rPr lang="ru-RU" b="1" dirty="0" err="1" smtClean="0">
                <a:latin typeface="Segoe Print" pitchFamily="2" charset="0"/>
              </a:rPr>
              <a:t>Експерименти</a:t>
            </a:r>
            <a:r>
              <a:rPr lang="ru-RU" b="1" dirty="0" smtClean="0">
                <a:latin typeface="Segoe Print" pitchFamily="2" charset="0"/>
              </a:rPr>
              <a:t> показали, </a:t>
            </a:r>
            <a:r>
              <a:rPr lang="ru-RU" b="1" dirty="0" err="1" smtClean="0">
                <a:latin typeface="Segoe Print" pitchFamily="2" charset="0"/>
              </a:rPr>
              <a:t>що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чим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вище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біологічне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різноманіття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мікоризних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грибів</a:t>
            </a:r>
            <a:r>
              <a:rPr lang="ru-RU" b="1" dirty="0" smtClean="0">
                <a:latin typeface="Segoe Print" pitchFamily="2" charset="0"/>
              </a:rPr>
              <a:t>, </a:t>
            </a:r>
            <a:r>
              <a:rPr lang="ru-RU" b="1" dirty="0" err="1" smtClean="0">
                <a:latin typeface="Segoe Print" pitchFamily="2" charset="0"/>
              </a:rPr>
              <a:t>тим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вище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видове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різноманіття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і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стабільність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екосистем</a:t>
            </a:r>
            <a:r>
              <a:rPr lang="ru-RU" b="1" dirty="0" smtClean="0">
                <a:latin typeface="Segoe Print" pitchFamily="2" charset="0"/>
              </a:rPr>
              <a:t> в </a:t>
            </a:r>
            <a:r>
              <a:rPr lang="ru-RU" b="1" dirty="0" err="1" smtClean="0">
                <a:latin typeface="Segoe Print" pitchFamily="2" charset="0"/>
              </a:rPr>
              <a:t>цілому</a:t>
            </a:r>
            <a:r>
              <a:rPr lang="ru-RU" b="1" dirty="0" smtClean="0">
                <a:latin typeface="Segoe Print" pitchFamily="2" charset="0"/>
              </a:rPr>
              <a:t>!</a:t>
            </a: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Segoe Print" pitchFamily="2" charset="0"/>
              </a:rPr>
              <a:t>Яким чином </a:t>
            </a:r>
            <a:r>
              <a:rPr lang="ru-RU" sz="4400" b="1" dirty="0" err="1" smtClean="0">
                <a:latin typeface="Segoe Print" pitchFamily="2" charset="0"/>
              </a:rPr>
              <a:t>гриби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допомагають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рослинам</a:t>
            </a:r>
            <a:r>
              <a:rPr lang="ru-RU" sz="4400" b="1" dirty="0" smtClean="0">
                <a:latin typeface="Segoe Print" pitchFamily="2" charset="0"/>
              </a:rPr>
              <a:t>?</a:t>
            </a:r>
          </a:p>
          <a:p>
            <a:r>
              <a:rPr lang="ru-RU" sz="2000" b="1" dirty="0" smtClean="0">
                <a:latin typeface="Segoe Print" pitchFamily="2" charset="0"/>
              </a:rPr>
              <a:t>· </a:t>
            </a:r>
            <a:r>
              <a:rPr lang="ru-RU" sz="2000" b="1" dirty="0" err="1" smtClean="0">
                <a:latin typeface="Segoe Print" pitchFamily="2" charset="0"/>
              </a:rPr>
              <a:t>Заощаджує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вологу</a:t>
            </a:r>
            <a:r>
              <a:rPr lang="ru-RU" sz="2000" b="1" dirty="0" smtClean="0">
                <a:latin typeface="Segoe Print" pitchFamily="2" charset="0"/>
              </a:rPr>
              <a:t> (до 50%)</a:t>
            </a:r>
          </a:p>
          <a:p>
            <a:r>
              <a:rPr lang="ru-RU" sz="2000" b="1" dirty="0" smtClean="0">
                <a:latin typeface="Segoe Print" pitchFamily="2" charset="0"/>
              </a:rPr>
              <a:t>· </a:t>
            </a:r>
            <a:r>
              <a:rPr lang="ru-RU" sz="2000" b="1" dirty="0" err="1" smtClean="0">
                <a:latin typeface="Segoe Print" pitchFamily="2" charset="0"/>
              </a:rPr>
              <a:t>Нагромаджує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корисні</a:t>
            </a:r>
            <a:r>
              <a:rPr lang="ru-RU" sz="2000" b="1" dirty="0" smtClean="0">
                <a:latin typeface="Segoe Print" pitchFamily="2" charset="0"/>
              </a:rPr>
              <a:t> макро </a:t>
            </a:r>
            <a:r>
              <a:rPr lang="ru-RU" sz="2000" b="1" dirty="0" smtClean="0">
                <a:latin typeface="Segoe Print" pitchFamily="2" charset="0"/>
              </a:rPr>
              <a:t>- </a:t>
            </a:r>
            <a:r>
              <a:rPr lang="ru-RU" sz="2000" b="1" dirty="0" err="1" smtClean="0">
                <a:latin typeface="Segoe Print" pitchFamily="2" charset="0"/>
              </a:rPr>
              <a:t>і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мікроелементи</a:t>
            </a:r>
            <a:r>
              <a:rPr lang="ru-RU" sz="2000" b="1" dirty="0" smtClean="0">
                <a:latin typeface="Segoe Print" pitchFamily="2" charset="0"/>
              </a:rPr>
              <a:t>, </a:t>
            </a:r>
            <a:r>
              <a:rPr lang="ru-RU" sz="2000" b="1" dirty="0" err="1" smtClean="0">
                <a:latin typeface="Segoe Print" pitchFamily="2" charset="0"/>
              </a:rPr>
              <a:t>завдяки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чому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покращується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ріст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і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розвиток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рослин</a:t>
            </a:r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· </a:t>
            </a:r>
            <a:r>
              <a:rPr lang="ru-RU" sz="2000" b="1" dirty="0" err="1" smtClean="0">
                <a:latin typeface="Segoe Print" pitchFamily="2" charset="0"/>
              </a:rPr>
              <a:t>Підвищує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стійкість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рослин</a:t>
            </a:r>
            <a:r>
              <a:rPr lang="ru-RU" sz="2000" b="1" dirty="0" smtClean="0">
                <a:latin typeface="Segoe Print" pitchFamily="2" charset="0"/>
              </a:rPr>
              <a:t> до </a:t>
            </a:r>
            <a:r>
              <a:rPr lang="ru-RU" sz="2000" b="1" dirty="0" err="1" smtClean="0">
                <a:latin typeface="Segoe Print" pitchFamily="2" charset="0"/>
              </a:rPr>
              <a:t>несприятливих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кліматичних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і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погодних</a:t>
            </a:r>
            <a:r>
              <a:rPr lang="ru-RU" sz="2000" b="1" dirty="0" smtClean="0">
                <a:latin typeface="Segoe Print" pitchFamily="2" charset="0"/>
              </a:rPr>
              <a:t> умов, а </a:t>
            </a:r>
            <a:r>
              <a:rPr lang="ru-RU" sz="2000" b="1" dirty="0" err="1" smtClean="0">
                <a:latin typeface="Segoe Print" pitchFamily="2" charset="0"/>
              </a:rPr>
              <a:t>також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надає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протистояння</a:t>
            </a:r>
            <a:r>
              <a:rPr lang="ru-RU" sz="2000" b="1" dirty="0" smtClean="0">
                <a:latin typeface="Segoe Print" pitchFamily="2" charset="0"/>
              </a:rPr>
              <a:t> солям </a:t>
            </a:r>
            <a:r>
              <a:rPr lang="ru-RU" sz="2000" b="1" dirty="0" err="1" smtClean="0">
                <a:latin typeface="Segoe Print" pitchFamily="2" charset="0"/>
              </a:rPr>
              <a:t>і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важких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металів</a:t>
            </a:r>
            <a:r>
              <a:rPr lang="ru-RU" sz="2000" b="1" dirty="0" smtClean="0">
                <a:latin typeface="Segoe Print" pitchFamily="2" charset="0"/>
              </a:rPr>
              <a:t>, </a:t>
            </a:r>
            <a:r>
              <a:rPr lang="ru-RU" sz="2000" b="1" dirty="0" err="1" smtClean="0">
                <a:latin typeface="Segoe Print" pitchFamily="2" charset="0"/>
              </a:rPr>
              <a:t>нівелюючи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сильну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зараженість</a:t>
            </a:r>
            <a:r>
              <a:rPr lang="ru-RU" sz="2000" b="1" dirty="0" smtClean="0">
                <a:latin typeface="Segoe Print" pitchFamily="2" charset="0"/>
              </a:rPr>
              <a:t> грунту токсинами</a:t>
            </a:r>
          </a:p>
          <a:p>
            <a:r>
              <a:rPr lang="ru-RU" sz="2000" b="1" dirty="0" smtClean="0">
                <a:latin typeface="Segoe Print" pitchFamily="2" charset="0"/>
              </a:rPr>
              <a:t>· </a:t>
            </a:r>
            <a:r>
              <a:rPr lang="ru-RU" sz="2000" b="1" dirty="0" err="1" smtClean="0">
                <a:latin typeface="Segoe Print" pitchFamily="2" charset="0"/>
              </a:rPr>
              <a:t>Підвищує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врожайність</a:t>
            </a:r>
            <a:r>
              <a:rPr lang="ru-RU" sz="2000" b="1" dirty="0" smtClean="0">
                <a:latin typeface="Segoe Print" pitchFamily="2" charset="0"/>
              </a:rPr>
              <a:t>, </a:t>
            </a:r>
            <a:r>
              <a:rPr lang="ru-RU" sz="2000" b="1" dirty="0" err="1" smtClean="0">
                <a:latin typeface="Segoe Print" pitchFamily="2" charset="0"/>
              </a:rPr>
              <a:t>сприяє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поліпшенню</a:t>
            </a:r>
            <a:r>
              <a:rPr lang="ru-RU" sz="2000" b="1" dirty="0" smtClean="0">
                <a:latin typeface="Segoe Print" pitchFamily="2" charset="0"/>
              </a:rPr>
              <a:t> товарного </a:t>
            </a:r>
            <a:r>
              <a:rPr lang="ru-RU" sz="2000" b="1" dirty="0" err="1" smtClean="0">
                <a:latin typeface="Segoe Print" pitchFamily="2" charset="0"/>
              </a:rPr>
              <a:t>вигляду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і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смакових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якостей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плодів</a:t>
            </a:r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· </a:t>
            </a:r>
            <a:r>
              <a:rPr lang="ru-RU" sz="2000" b="1" dirty="0" err="1" smtClean="0">
                <a:latin typeface="Segoe Print" pitchFamily="2" charset="0"/>
              </a:rPr>
              <a:t>Допомагає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протистояти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різним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патогенам</a:t>
            </a:r>
            <a:r>
              <a:rPr lang="ru-RU" sz="2000" b="1" dirty="0" smtClean="0">
                <a:latin typeface="Segoe Print" pitchFamily="2" charset="0"/>
              </a:rPr>
              <a:t> та </a:t>
            </a:r>
            <a:r>
              <a:rPr lang="ru-RU" sz="2000" b="1" dirty="0" err="1" smtClean="0">
                <a:latin typeface="Segoe Print" pitchFamily="2" charset="0"/>
              </a:rPr>
              <a:t>шкідливим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організмам</a:t>
            </a:r>
            <a:r>
              <a:rPr lang="ru-RU" sz="2000" b="1" dirty="0" smtClean="0">
                <a:latin typeface="Segoe Print" pitchFamily="2" charset="0"/>
              </a:rPr>
              <a:t> (</a:t>
            </a:r>
            <a:r>
              <a:rPr lang="ru-RU" sz="2000" b="1" dirty="0" err="1" smtClean="0">
                <a:latin typeface="Segoe Print" pitchFamily="2" charset="0"/>
              </a:rPr>
              <a:t>наприклад</a:t>
            </a:r>
            <a:r>
              <a:rPr lang="ru-RU" sz="2000" b="1" dirty="0" smtClean="0">
                <a:latin typeface="Segoe Print" pitchFamily="2" charset="0"/>
              </a:rPr>
              <a:t>, гриб </a:t>
            </a:r>
            <a:r>
              <a:rPr lang="ru-RU" sz="2000" b="1" dirty="0" err="1" smtClean="0">
                <a:latin typeface="Segoe Print" pitchFamily="2" charset="0"/>
              </a:rPr>
              <a:t>ефективний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проти</a:t>
            </a:r>
            <a:r>
              <a:rPr lang="ru-RU" sz="2000" b="1" dirty="0" smtClean="0">
                <a:latin typeface="Segoe Print" pitchFamily="2" charset="0"/>
              </a:rPr>
              <a:t> нематод). </a:t>
            </a:r>
            <a:r>
              <a:rPr lang="ru-RU" sz="2000" b="1" dirty="0" err="1" smtClean="0">
                <a:latin typeface="Segoe Print" pitchFamily="2" charset="0"/>
              </a:rPr>
              <a:t>Деякі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різновиди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грибів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можуть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пригнічувати</a:t>
            </a:r>
            <a:r>
              <a:rPr lang="ru-RU" sz="2000" b="1" dirty="0" smtClean="0">
                <a:latin typeface="Segoe Print" pitchFamily="2" charset="0"/>
              </a:rPr>
              <a:t> до 60 </a:t>
            </a:r>
            <a:r>
              <a:rPr lang="ru-RU" sz="2000" b="1" dirty="0" err="1" smtClean="0">
                <a:latin typeface="Segoe Print" pitchFamily="2" charset="0"/>
              </a:rPr>
              <a:t>різновидів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патогенів</a:t>
            </a:r>
            <a:r>
              <a:rPr lang="ru-RU" sz="2000" b="1" dirty="0" smtClean="0">
                <a:latin typeface="Segoe Print" pitchFamily="2" charset="0"/>
              </a:rPr>
              <a:t>, </a:t>
            </a:r>
            <a:r>
              <a:rPr lang="ru-RU" sz="2000" b="1" dirty="0" err="1" smtClean="0">
                <a:latin typeface="Segoe Print" pitchFamily="2" charset="0"/>
              </a:rPr>
              <a:t>що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викликають</a:t>
            </a:r>
            <a:r>
              <a:rPr lang="ru-RU" sz="2000" b="1" dirty="0" smtClean="0">
                <a:latin typeface="Segoe Print" pitchFamily="2" charset="0"/>
              </a:rPr>
              <a:t> гниль, </a:t>
            </a:r>
            <a:r>
              <a:rPr lang="ru-RU" sz="2000" b="1" dirty="0" smtClean="0">
                <a:latin typeface="Segoe Print" pitchFamily="2" charset="0"/>
              </a:rPr>
              <a:t>паршу, </a:t>
            </a:r>
            <a:r>
              <a:rPr lang="ru-RU" sz="2000" b="1" dirty="0" err="1" smtClean="0">
                <a:latin typeface="Segoe Print" pitchFamily="2" charset="0"/>
              </a:rPr>
              <a:t>фітофтороз</a:t>
            </a:r>
            <a:r>
              <a:rPr lang="ru-RU" sz="2000" b="1" dirty="0" smtClean="0">
                <a:latin typeface="Segoe Print" pitchFamily="2" charset="0"/>
              </a:rPr>
              <a:t>, </a:t>
            </a:r>
            <a:r>
              <a:rPr lang="ru-RU" sz="2000" b="1" dirty="0" err="1" smtClean="0">
                <a:latin typeface="Segoe Print" pitchFamily="2" charset="0"/>
              </a:rPr>
              <a:t>фузаріоз</a:t>
            </a:r>
            <a:r>
              <a:rPr lang="ru-RU" sz="2000" b="1" dirty="0" smtClean="0">
                <a:latin typeface="Segoe Print" pitchFamily="2" charset="0"/>
              </a:rPr>
              <a:t> та </a:t>
            </a:r>
            <a:r>
              <a:rPr lang="ru-RU" sz="2000" b="1" dirty="0" err="1" smtClean="0">
                <a:latin typeface="Segoe Print" pitchFamily="2" charset="0"/>
              </a:rPr>
              <a:t>інші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хвороби</a:t>
            </a:r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· </a:t>
            </a:r>
            <a:r>
              <a:rPr lang="ru-RU" sz="2000" b="1" dirty="0" err="1" smtClean="0">
                <a:latin typeface="Segoe Print" pitchFamily="2" charset="0"/>
              </a:rPr>
              <a:t>Підвищує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імунітет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рослин</a:t>
            </a:r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· </a:t>
            </a:r>
            <a:r>
              <a:rPr lang="ru-RU" sz="2000" b="1" dirty="0" err="1" smtClean="0">
                <a:latin typeface="Segoe Print" pitchFamily="2" charset="0"/>
              </a:rPr>
              <a:t>Сприяє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прискоренню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процесу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цвітіння</a:t>
            </a:r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· </a:t>
            </a:r>
            <a:r>
              <a:rPr lang="ru-RU" sz="2000" b="1" dirty="0" err="1" smtClean="0">
                <a:latin typeface="Segoe Print" pitchFamily="2" charset="0"/>
              </a:rPr>
              <a:t>Прискорює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процес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приживлюваності</a:t>
            </a:r>
            <a:r>
              <a:rPr lang="ru-RU" sz="2000" b="1" dirty="0" smtClean="0">
                <a:latin typeface="Segoe Print" pitchFamily="2" charset="0"/>
              </a:rPr>
              <a:t> культур </a:t>
            </a:r>
            <a:r>
              <a:rPr lang="ru-RU" sz="2000" b="1" dirty="0" err="1" smtClean="0">
                <a:latin typeface="Segoe Print" pitchFamily="2" charset="0"/>
              </a:rPr>
              <a:t>і</a:t>
            </a:r>
            <a:r>
              <a:rPr lang="ru-RU" sz="2000" b="1" dirty="0" smtClean="0">
                <a:latin typeface="Segoe Print" pitchFamily="2" charset="0"/>
              </a:rPr>
              <a:t> позитивно </a:t>
            </a:r>
            <a:r>
              <a:rPr lang="ru-RU" sz="2000" b="1" dirty="0" err="1" smtClean="0">
                <a:latin typeface="Segoe Print" pitchFamily="2" charset="0"/>
              </a:rPr>
              <a:t>впливає</a:t>
            </a:r>
            <a:r>
              <a:rPr lang="ru-RU" sz="2000" b="1" dirty="0" smtClean="0">
                <a:latin typeface="Segoe Print" pitchFamily="2" charset="0"/>
              </a:rPr>
              <a:t> на </a:t>
            </a:r>
            <a:r>
              <a:rPr lang="ru-RU" sz="2000" b="1" dirty="0" err="1" smtClean="0">
                <a:latin typeface="Segoe Print" pitchFamily="2" charset="0"/>
              </a:rPr>
              <a:t>зростання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зеленої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маси</a:t>
            </a:r>
            <a:endParaRPr lang="ru-RU" sz="2000" b="1" dirty="0"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5786446" cy="6463308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Мікориза – основа землеробства</a:t>
            </a:r>
            <a:endParaRPr lang="uk-UA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hlinkClick r:id="rId2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hlinkClick r:id="rId2"/>
              </a:rPr>
              <a:t>https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hlinkClick r:id="rId2"/>
              </a:rPr>
              <a:t>://www.youtube.com/watch?v=cDpSZ-_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hlinkClick r:id="rId2"/>
              </a:rPr>
              <a:t>hH7s</a:t>
            </a:r>
            <a:endPara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endPara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hlinkClick r:id="rId3"/>
              </a:rPr>
              <a:t>https://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hlinkClick r:id="rId3"/>
              </a:rPr>
              <a:t>www.youtube.com/watch?v=dmmEVDM6GjQ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Лабораторне дослідження будови шапинкових грибів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306" y="5072074"/>
            <a:ext cx="528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57166"/>
            <a:ext cx="57864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Мета: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ознайомитися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особливостями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будови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й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різноманітністю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шапинкових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грибів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Обладнання</a:t>
            </a:r>
            <a:r>
              <a:rPr lang="ru-RU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живі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зразки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шапинкових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грибів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препарувальний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набір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лупа,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малюнки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шапинкових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грибів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відео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 smtClean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357166"/>
            <a:ext cx="55721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err="1" smtClean="0">
                <a:solidFill>
                  <a:srgbClr val="FFFF00"/>
                </a:solidFill>
                <a:latin typeface="Segoe Print" pitchFamily="2" charset="0"/>
              </a:rPr>
              <a:t>Хід</a:t>
            </a:r>
            <a:r>
              <a:rPr lang="ru-RU" sz="5400" b="1" u="sng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5400" b="1" u="sng" dirty="0" err="1" smtClean="0">
                <a:solidFill>
                  <a:srgbClr val="FFFF00"/>
                </a:solidFill>
                <a:latin typeface="Segoe Print" pitchFamily="2" charset="0"/>
              </a:rPr>
              <a:t>роботи</a:t>
            </a:r>
            <a:r>
              <a:rPr lang="ru-RU" sz="5400" b="1" u="sng" dirty="0" smtClean="0">
                <a:solidFill>
                  <a:srgbClr val="FFFF00"/>
                </a:solidFill>
                <a:latin typeface="Segoe Print" pitchFamily="2" charset="0"/>
              </a:rPr>
              <a:t>: </a:t>
            </a:r>
            <a:endParaRPr lang="ru-RU" sz="5400" b="1" u="sng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1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Перегляньте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відео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за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посиланням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en-US" sz="2400" dirty="0" smtClean="0">
                <a:hlinkClick r:id="rId2"/>
              </a:rPr>
              <a:t>https://www.youtube.com/watch?v=djtg6aJUNLA</a:t>
            </a:r>
            <a:r>
              <a:rPr lang="uk-UA" sz="2400" dirty="0" smtClean="0"/>
              <a:t> </a:t>
            </a:r>
            <a:r>
              <a:rPr lang="en-US" sz="2400" dirty="0" smtClean="0">
                <a:hlinkClick r:id="rId3"/>
              </a:rPr>
              <a:t>https://www.youtube.com/watch?v=1z01Bl2VXSY</a:t>
            </a:r>
            <a:r>
              <a:rPr lang="uk-UA" sz="2400" dirty="0" smtClean="0"/>
              <a:t> </a:t>
            </a:r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2.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Розгляньте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плодове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тіло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шапинкових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грибів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неозброєним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оком. </a:t>
            </a:r>
            <a:endParaRPr lang="ru-RU" sz="2400" b="1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3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Знайдіть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шапку,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ніжку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плодове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тіло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грибницю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(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міцелій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) 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4. 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Замалюйте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шапинковий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гриб,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підписавши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на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малюку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плодове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тіло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, шапку,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ніжку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грибницю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(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міцелій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)</a:t>
            </a:r>
            <a:endParaRPr lang="ru-RU" sz="2400" b="1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"/>
            <a:ext cx="614363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Екологічні групи грибів</a:t>
            </a:r>
            <a:endParaRPr lang="uk-UA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(за субстратом, який є джерелом живлення):</a:t>
            </a:r>
          </a:p>
          <a:p>
            <a:pPr algn="ctr"/>
            <a:endParaRPr lang="uk-UA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r"/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</a:t>
            </a:r>
            <a:r>
              <a:rPr lang="uk-UA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симбіотрофні</a:t>
            </a:r>
            <a:r>
              <a:rPr lang="uk-UA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uk-UA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мікоризоутворювачі</a:t>
            </a:r>
            <a:r>
              <a:rPr lang="uk-UA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створюють мікоризу на корінні дерев і чагарників)</a:t>
            </a:r>
          </a:p>
          <a:p>
            <a:pPr algn="r"/>
            <a:r>
              <a:rPr lang="uk-UA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 </a:t>
            </a:r>
            <a:r>
              <a:rPr lang="uk-UA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ліхенізовані</a:t>
            </a:r>
            <a:r>
              <a:rPr lang="uk-UA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гриби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ивуть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у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симбіозі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мікроскопічними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водоростями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утворюють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симбіотичні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асоціації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відомі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під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назвою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лишайників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)</a:t>
            </a:r>
            <a:endParaRPr lang="uk-UA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r"/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-сапротрофні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pPr algn="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(живляться мертвими органічними речовинами)</a:t>
            </a:r>
          </a:p>
          <a:p>
            <a:pPr algn="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 паразити</a:t>
            </a:r>
          </a:p>
          <a:p>
            <a:pPr algn="r"/>
            <a:endParaRPr lang="vi-VN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Изучите внешнее строение шляпочного гриба, используя рисунок 20 ..."/>
          <p:cNvPicPr>
            <a:picLocks noChangeAspect="1" noChangeArrowheads="1"/>
          </p:cNvPicPr>
          <p:nvPr/>
        </p:nvPicPr>
        <p:blipFill>
          <a:blip r:embed="rId2"/>
          <a:srcRect r="49622"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2643182"/>
            <a:ext cx="3500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3714752"/>
            <a:ext cx="3500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5429264"/>
            <a:ext cx="3500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6215082"/>
            <a:ext cx="3500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1785926"/>
            <a:ext cx="3500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1000108"/>
            <a:ext cx="3500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214290"/>
            <a:ext cx="3500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Глава 3"/>
          <p:cNvPicPr>
            <a:picLocks noChangeAspect="1" noChangeArrowheads="1"/>
          </p:cNvPicPr>
          <p:nvPr/>
        </p:nvPicPr>
        <p:blipFill>
          <a:blip r:embed="rId2"/>
          <a:srcRect l="24170" r="8447"/>
          <a:stretch>
            <a:fillRect/>
          </a:stretch>
        </p:blipFill>
        <p:spPr bwMode="auto">
          <a:xfrm>
            <a:off x="-1" y="0"/>
            <a:ext cx="911365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2714620"/>
            <a:ext cx="164307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500042"/>
            <a:ext cx="164307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768" y="3857628"/>
            <a:ext cx="164307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14818"/>
            <a:ext cx="164307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285720" y="4929198"/>
            <a:ext cx="928694" cy="35719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13807"/>
            <a:ext cx="4500562" cy="3544193"/>
          </a:xfrm>
          <a:prstGeom prst="rect">
            <a:avLst/>
          </a:prstGeom>
          <a:noFill/>
        </p:spPr>
      </p:pic>
      <p:pic>
        <p:nvPicPr>
          <p:cNvPr id="40964" name="Picture 4" descr="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476750" cy="33575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00562" y="1714488"/>
            <a:ext cx="4643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4.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Зніміть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шапку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розгляньте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її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будову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нижньої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сторони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Знайдіть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пластинки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трубочки, на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яких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розташовані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спори.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Розгляньте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їх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за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допомогою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лупи. 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5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Замалюйте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нижню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сторону шапки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трубчастого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та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пластинчастого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гриба.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857232"/>
            <a:ext cx="3643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5072074"/>
            <a:ext cx="3643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8.JPG"/>
          <p:cNvPicPr>
            <a:picLocks noChangeAspect="1" noChangeArrowheads="1"/>
          </p:cNvPicPr>
          <p:nvPr/>
        </p:nvPicPr>
        <p:blipFill>
          <a:blip r:embed="rId3"/>
          <a:srcRect l="3736" t="3350" r="8620"/>
          <a:stretch>
            <a:fillRect/>
          </a:stretch>
        </p:blipFill>
        <p:spPr bwMode="auto">
          <a:xfrm>
            <a:off x="4670076" y="785794"/>
            <a:ext cx="4473924" cy="5500702"/>
          </a:xfrm>
          <a:prstGeom prst="rect">
            <a:avLst/>
          </a:prstGeom>
          <a:noFill/>
        </p:spPr>
      </p:pic>
      <p:pic>
        <p:nvPicPr>
          <p:cNvPr id="45058" name="Picture 2" descr="7.JPG"/>
          <p:cNvPicPr>
            <a:picLocks noChangeAspect="1" noChangeArrowheads="1"/>
          </p:cNvPicPr>
          <p:nvPr/>
        </p:nvPicPr>
        <p:blipFill>
          <a:blip r:embed="rId4"/>
          <a:srcRect l="5758" t="1832" r="2111"/>
          <a:stretch>
            <a:fillRect/>
          </a:stretch>
        </p:blipFill>
        <p:spPr bwMode="auto">
          <a:xfrm>
            <a:off x="0" y="785794"/>
            <a:ext cx="4693953" cy="55007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91598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Segoe Print" pitchFamily="2" charset="0"/>
              </a:rPr>
              <a:t>Пластинчасті</a:t>
            </a:r>
            <a:r>
              <a:rPr lang="uk-UA" sz="3200" dirty="0" smtClean="0"/>
              <a:t>  </a:t>
            </a:r>
            <a:r>
              <a:rPr lang="uk-UA" sz="3200" b="1" dirty="0" smtClean="0">
                <a:latin typeface="Segoe Print" pitchFamily="2" charset="0"/>
              </a:rPr>
              <a:t>гриби    Трубчасті гриби</a:t>
            </a:r>
            <a:endParaRPr lang="ru-RU" sz="3200" b="1" dirty="0"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302359"/>
            <a:ext cx="58578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6.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Закінчити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речення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Гіфи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…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Мікориза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…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Гетеротрофи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…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Покривало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плодового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тіла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шапинкового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гриба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утворене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…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Хітин – це…</a:t>
            </a:r>
          </a:p>
          <a:p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Міцелій – це…</a:t>
            </a:r>
          </a:p>
          <a:p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Плодове тіло – це…</a:t>
            </a:r>
          </a:p>
          <a:p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Висновок</a:t>
            </a:r>
            <a:r>
              <a:rPr lang="ru-RU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Чому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шапинкові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за характером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живлення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відносять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до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сапротрофів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аба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симбіонтів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42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Презентацію підготувала вчитель хімії та біології Криворізької загальноосвітньої школи №21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Кот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Т.Ю.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0"/>
            <a:ext cx="61436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Серед </a:t>
            </a:r>
            <a:r>
              <a:rPr lang="uk-UA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сапротрофів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розрізняють:</a:t>
            </a:r>
          </a:p>
          <a:p>
            <a:pPr marL="800100" lvl="1" indent="-342900">
              <a:buAutoNum type="arabicPeriod"/>
            </a:pPr>
            <a:r>
              <a:rPr lang="uk-UA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Підстилкові і гумусові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(для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хивлення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використовують лісовий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опад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підстилку і гумусовий шар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грунту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).</a:t>
            </a:r>
          </a:p>
          <a:p>
            <a:pPr marL="800100" lvl="1" indent="-342900">
              <a:buAutoNum type="arabicPeriod"/>
            </a:pPr>
            <a:r>
              <a:rPr lang="uk-UA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Дереворуйнівні</a:t>
            </a:r>
            <a:r>
              <a:rPr lang="uk-UA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гриби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ксилотрофи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розкладають деревину).</a:t>
            </a:r>
          </a:p>
          <a:p>
            <a:pPr marL="800100" lvl="1" indent="-342900">
              <a:buAutoNum type="arabicPeriod"/>
            </a:pPr>
            <a:r>
              <a:rPr lang="uk-UA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Карботрофи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(ростуть на згарищах).</a:t>
            </a:r>
          </a:p>
          <a:p>
            <a:pPr marL="800100" lvl="1" indent="-342900">
              <a:buAutoNum type="arabicPeriod"/>
            </a:pPr>
            <a:r>
              <a:rPr lang="uk-UA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Копротрофі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(ростуть на екскрементах тварин).</a:t>
            </a:r>
          </a:p>
          <a:p>
            <a:pPr marL="800100" lvl="1" indent="-342900">
              <a:buAutoNum type="arabicPeriod"/>
            </a:pPr>
            <a:r>
              <a:rPr lang="uk-UA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Бріотрофи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(розкладають відмерлі частини мохів)</a:t>
            </a:r>
          </a:p>
          <a:p>
            <a:pPr marL="800100" lvl="1" indent="-342900">
              <a:buAutoNum type="arabicPeriod"/>
            </a:pPr>
            <a:r>
              <a:rPr lang="uk-UA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Мікотрофи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(розвиваються на муміфікованих плодових тілах шапинкових грибів)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0"/>
            <a:ext cx="564357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Серед </a:t>
            </a:r>
            <a:r>
              <a:rPr lang="uk-UA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грибів-паразитів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розрізняють: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</a:t>
            </a:r>
            <a:r>
              <a:rPr lang="ru-RU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фітотрофи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паразити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рослин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)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</a:t>
            </a:r>
            <a:r>
              <a:rPr lang="ru-RU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альготрофи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живляться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за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рахунок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водоростей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)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</a:t>
            </a:r>
            <a:r>
              <a:rPr lang="ru-RU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зоотрофи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паразитують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тваринах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людині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) 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</a:t>
            </a:r>
            <a:r>
              <a:rPr lang="ru-RU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мікотрофи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паразитують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інших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грибах)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214290"/>
            <a:ext cx="57150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Існує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ряд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специфічних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екологічних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груп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грибів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які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розвиваються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на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різноманітних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матеріалах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створених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людиною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: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металах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пластмасах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полімерних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плівках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, тканинах, клею,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гумових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виробах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склі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лакофарбових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покриттях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, а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також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на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папері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, книгах,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рукописах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, картинах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тощо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викликаючи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їх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псування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або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біологічне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Segoe Print" pitchFamily="2" charset="0"/>
              </a:rPr>
              <a:t>пошкодження</a:t>
            </a:r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.</a:t>
            </a:r>
            <a:endParaRPr lang="ru-RU" sz="2800" b="1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1000108"/>
            <a:ext cx="50720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середовищем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існування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гриби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поділяють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наземні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та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водні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(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прісноводні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морські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)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гриби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одосиновик фото. Подосиновик описание. Ложный подосиновик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82"/>
            <a:ext cx="9144000" cy="68848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728" y="4734342"/>
            <a:ext cx="6500858" cy="2123658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Segoe Print" pitchFamily="2" charset="0"/>
              </a:rPr>
              <a:t>Симбіотичні </a:t>
            </a:r>
            <a:r>
              <a:rPr lang="uk-UA" sz="4400" b="1" dirty="0" err="1" smtClean="0">
                <a:latin typeface="Segoe Print" pitchFamily="2" charset="0"/>
              </a:rPr>
              <a:t>мікоризоутворюючі</a:t>
            </a:r>
            <a:r>
              <a:rPr lang="uk-UA" sz="4400" b="1" dirty="0" smtClean="0">
                <a:latin typeface="Segoe Print" pitchFamily="2" charset="0"/>
              </a:rPr>
              <a:t> шапинкові гриби</a:t>
            </a:r>
            <a:endParaRPr lang="ru-RU" sz="4400" b="1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2357430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Підосичник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одберезовик — самое подробное описание с фото всех видов гриба 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26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Segoe Print" pitchFamily="2" charset="0"/>
              </a:rPr>
              <a:t>Симбіотичні </a:t>
            </a:r>
            <a:r>
              <a:rPr lang="uk-UA" sz="4000" b="1" dirty="0" err="1" smtClean="0">
                <a:latin typeface="Segoe Print" pitchFamily="2" charset="0"/>
              </a:rPr>
              <a:t>мікоризоутворюючі</a:t>
            </a:r>
            <a:r>
              <a:rPr lang="uk-UA" sz="4000" b="1" dirty="0" smtClean="0">
                <a:latin typeface="Segoe Print" pitchFamily="2" charset="0"/>
              </a:rPr>
              <a:t> шапинкові гриби</a:t>
            </a:r>
            <a:endParaRPr lang="ru-RU" sz="4000" b="1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3929066"/>
            <a:ext cx="266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Підберезник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005-09-12 Suillus luteus 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27"/>
            <a:ext cx="9144000" cy="6800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Segoe Print" pitchFamily="2" charset="0"/>
              </a:rPr>
              <a:t>Симбіотичні </a:t>
            </a:r>
            <a:r>
              <a:rPr lang="uk-UA" sz="4000" b="1" dirty="0" err="1" smtClean="0">
                <a:latin typeface="Segoe Print" pitchFamily="2" charset="0"/>
              </a:rPr>
              <a:t>мікоризоутворюючі</a:t>
            </a:r>
            <a:r>
              <a:rPr lang="uk-UA" sz="4000" b="1" dirty="0" smtClean="0">
                <a:latin typeface="Segoe Print" pitchFamily="2" charset="0"/>
              </a:rPr>
              <a:t> шапинкові гриби</a:t>
            </a:r>
            <a:endParaRPr lang="ru-RU" sz="4000" b="1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3143248"/>
            <a:ext cx="2759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Маслюк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ef8d35f6b2917b6fbb04cddbdb571234da90c4"/>
</p:tagLst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822</Words>
  <Application>Microsoft Office PowerPoint</Application>
  <PresentationFormat>Экран (4:3)</PresentationFormat>
  <Paragraphs>83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Грибочки</dc:title>
  <dc:creator>кот</dc:creator>
  <dc:description>Шаблон презентации с сайта https://presentation-creation.ru/</dc:description>
  <cp:lastModifiedBy>mamanto</cp:lastModifiedBy>
  <cp:revision>638</cp:revision>
  <dcterms:created xsi:type="dcterms:W3CDTF">2018-02-25T09:09:03Z</dcterms:created>
  <dcterms:modified xsi:type="dcterms:W3CDTF">2020-04-27T10:53:47Z</dcterms:modified>
</cp:coreProperties>
</file>