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7B7A-3B26-4CFA-8F10-1BCC939803E2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0DF05-A916-478C-B46A-24DA0AFC04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61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DF05-A916-478C-B46A-24DA0AFC04C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79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0DF05-A916-478C-B46A-24DA0AFC04C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79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9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46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663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594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394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5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770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698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383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204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87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CCEB8-C5B9-421A-B57E-80482D28516D}" type="datetimeFigureOut">
              <a:rPr lang="uk-UA" smtClean="0"/>
              <a:t>13.04.2023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0CEE-4D2F-4D2D-A086-9689166B79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7802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971600" y="2204864"/>
            <a:ext cx="3334531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2400" b="1" dirty="0" err="1" smtClean="0">
                <a:effectLst/>
              </a:rPr>
              <a:t>Ділення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двоцифрового</a:t>
            </a:r>
            <a:r>
              <a:rPr lang="ru-RU" sz="2400" b="1" dirty="0" smtClean="0">
                <a:effectLst/>
              </a:rPr>
              <a:t> числа на </a:t>
            </a:r>
            <a:r>
              <a:rPr lang="ru-RU" sz="2400" b="1" dirty="0" err="1" smtClean="0">
                <a:effectLst/>
              </a:rPr>
              <a:t>одноцифрове</a:t>
            </a:r>
            <a:r>
              <a:rPr lang="ru-RU" sz="2400" b="1" dirty="0" smtClean="0">
                <a:effectLst/>
              </a:rPr>
              <a:t> (48 : 4). </a:t>
            </a:r>
            <a:r>
              <a:rPr lang="ru-RU" sz="2400" b="1" dirty="0" err="1" smtClean="0">
                <a:effectLst/>
              </a:rPr>
              <a:t>Складання</a:t>
            </a:r>
            <a:r>
              <a:rPr lang="ru-RU" sz="2400" b="1" dirty="0" smtClean="0">
                <a:effectLst/>
              </a:rPr>
              <a:t> та </a:t>
            </a:r>
            <a:r>
              <a:rPr lang="ru-RU" sz="2400" b="1" dirty="0" err="1" smtClean="0">
                <a:effectLst/>
              </a:rPr>
              <a:t>розв’язування</a:t>
            </a:r>
            <a:r>
              <a:rPr lang="ru-RU" sz="2400" b="1" dirty="0" smtClean="0">
                <a:effectLst/>
              </a:rPr>
              <a:t> задач.</a:t>
            </a:r>
            <a:r>
              <a:rPr lang="uk-UA" sz="2400" b="1" dirty="0" smtClean="0">
                <a:effectLst/>
                <a:latin typeface="Times New Roman"/>
                <a:ea typeface="Times New Roman"/>
              </a:rPr>
              <a:t/>
            </a:r>
            <a:br>
              <a:rPr lang="uk-UA" sz="2400" b="1" dirty="0" smtClean="0">
                <a:effectLst/>
                <a:latin typeface="Times New Roman"/>
                <a:ea typeface="Times New Roman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с. 74-75 (№ 548-556)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12" y="1124744"/>
            <a:ext cx="2664296" cy="4002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958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Задача № 553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8" y="1700808"/>
            <a:ext cx="8008220" cy="15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3212976"/>
            <a:ext cx="1872208" cy="395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25 с. – за 5 год.</a:t>
            </a:r>
            <a:endParaRPr lang="uk-UA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681312"/>
            <a:ext cx="4392488" cy="395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? с. – за 3 год. на 2 с. більше, ніж 25 с.</a:t>
            </a:r>
            <a:endParaRPr lang="uk-UA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149080"/>
            <a:ext cx="5184576" cy="39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1) 25:5=5 (с.) – вирізьбив </a:t>
            </a:r>
            <a:r>
              <a:rPr lang="uk-UA" sz="2000" b="1" dirty="0" smtClean="0"/>
              <a:t>різьбяр </a:t>
            </a:r>
            <a:r>
              <a:rPr lang="uk-UA" sz="2000" b="1" dirty="0" smtClean="0"/>
              <a:t>за 1 годину</a:t>
            </a:r>
            <a:endParaRPr lang="uk-UA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617416"/>
            <a:ext cx="5328592" cy="39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2) 5+2=7 (с.) – виготовлятиме потім щогодини </a:t>
            </a:r>
            <a:endParaRPr lang="uk-UA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085184"/>
            <a:ext cx="5400600" cy="39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3) 7*3=21 (с.) – за 3 години </a:t>
            </a:r>
            <a:r>
              <a:rPr lang="uk-UA" sz="2000" b="1" dirty="0" smtClean="0"/>
              <a:t>різьбяр </a:t>
            </a:r>
            <a:r>
              <a:rPr lang="uk-UA" sz="2000" b="1" dirty="0" smtClean="0"/>
              <a:t>вирізьбить </a:t>
            </a:r>
            <a:endParaRPr lang="uk-UA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5589240"/>
            <a:ext cx="3988778" cy="3957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Відповідь: 21 спинку для стільців.</a:t>
            </a:r>
            <a:endParaRPr lang="uk-UA" sz="2000" b="1" dirty="0"/>
          </a:p>
        </p:txBody>
      </p:sp>
      <p:pic>
        <p:nvPicPr>
          <p:cNvPr id="7172" name="Picture 4" descr="C:\Users\User\Desktop\pngwing.com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111" y="3132725"/>
            <a:ext cx="2118221" cy="34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pngwing.com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511" y="3285125"/>
            <a:ext cx="2118221" cy="34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User\Desktop\pngwing.com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911" y="3437525"/>
            <a:ext cx="2118221" cy="343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Задача № 554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33955" cy="219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2060848"/>
            <a:ext cx="7776864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/>
              <a:t>   Чоловік повинен пройти відстань 100 м, а пройшов тільки 10 метрів. У скільки разів більше метрів йому залишилося пройти, ніж він пройшов?</a:t>
            </a:r>
            <a:endParaRPr lang="uk-UA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789040"/>
            <a:ext cx="216024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Відстань – 100 м</a:t>
            </a:r>
            <a:endParaRPr lang="uk-UA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221088"/>
            <a:ext cx="2088232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Пройшов  – 10 м</a:t>
            </a:r>
            <a:endParaRPr lang="uk-UA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653136"/>
            <a:ext cx="446449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Залишилось пройти – у ? разів більше</a:t>
            </a:r>
            <a:endParaRPr lang="uk-UA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5085184"/>
            <a:ext cx="5544616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1) 100-10=90 (м) – залишилось пройти чоловіку</a:t>
            </a:r>
            <a:endParaRPr lang="uk-UA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5517232"/>
            <a:ext cx="1800200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2) 90:10=9 (р.)</a:t>
            </a:r>
            <a:endParaRPr lang="uk-UA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59" y="5949280"/>
            <a:ext cx="6336705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Відповідь: у 9 разів більше метрів залишилось пройти.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87326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Задача № 555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40" y="1700808"/>
            <a:ext cx="7925400" cy="12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2924944"/>
            <a:ext cx="1872208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Паркан – 90 с.</a:t>
            </a:r>
            <a:endParaRPr lang="uk-UA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3356992"/>
            <a:ext cx="2376264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Пофарбували – 9 с.</a:t>
            </a:r>
            <a:endParaRPr lang="uk-UA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3789040"/>
            <a:ext cx="5184576" cy="3600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Залишилось пофарбувати – у ? разів більше</a:t>
            </a:r>
            <a:endParaRPr lang="uk-UA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4293096"/>
            <a:ext cx="4824536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1) 90-9=81 (м) – залишилось пофарбувати</a:t>
            </a:r>
            <a:endParaRPr lang="uk-UA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4725144"/>
            <a:ext cx="165618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2) 81:9=9 (р.) </a:t>
            </a:r>
            <a:endParaRPr lang="uk-UA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5157192"/>
            <a:ext cx="40324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Відповідь: у 9 разів більше секцій залишилося пофарбувати.</a:t>
            </a:r>
            <a:endParaRPr lang="uk-UA" sz="2000" b="1" dirty="0"/>
          </a:p>
        </p:txBody>
      </p:sp>
      <p:pic>
        <p:nvPicPr>
          <p:cNvPr id="10244" name="Picture 4" descr="C:\Users\User\Desktop\pngwing.com (6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80" y="3193256"/>
            <a:ext cx="4268192" cy="426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Приклади № 556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492896"/>
            <a:ext cx="1728192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72:4=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2492896"/>
            <a:ext cx="3096344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(40+32):4=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2492896"/>
            <a:ext cx="1872208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10+8=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248" y="2492896"/>
            <a:ext cx="936104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18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429000"/>
            <a:ext cx="1728192" cy="648072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72:2=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3429000"/>
            <a:ext cx="3096344" cy="648072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(60+12):2=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3429000"/>
            <a:ext cx="1872208" cy="648072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30+6=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3429000"/>
            <a:ext cx="936104" cy="648072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36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3568" y="4365104"/>
            <a:ext cx="1728192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72:8=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4365104"/>
            <a:ext cx="576064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9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15816" y="4365104"/>
            <a:ext cx="1728192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72:9=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7984" y="4365104"/>
            <a:ext cx="576064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8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4365104"/>
            <a:ext cx="2160241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72*10=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4288" y="4365104"/>
            <a:ext cx="1224136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720</a:t>
            </a:r>
            <a:endParaRPr lang="uk-U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6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Приклади № 556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37" y="548680"/>
            <a:ext cx="648335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2492896"/>
            <a:ext cx="1728192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72:3=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736" y="2492896"/>
            <a:ext cx="3096344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(60+12):3=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2492896"/>
            <a:ext cx="1872208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20+4=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248" y="2492896"/>
            <a:ext cx="936104" cy="648072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24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3429000"/>
            <a:ext cx="1728192" cy="648072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72:6=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95736" y="3429000"/>
            <a:ext cx="3096344" cy="648072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(60+12):6=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3429000"/>
            <a:ext cx="1872208" cy="648072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10+2=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3429000"/>
            <a:ext cx="936104" cy="648072"/>
          </a:xfrm>
          <a:prstGeom prst="round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12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3568" y="4365104"/>
            <a:ext cx="1872208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72*2=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39752" y="4365104"/>
            <a:ext cx="3096344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(70+2)*2=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4365104"/>
            <a:ext cx="2196244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140+4=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20272" y="4365104"/>
            <a:ext cx="1224136" cy="6480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800" b="1" dirty="0" smtClean="0">
                <a:solidFill>
                  <a:schemeClr val="bg1"/>
                </a:solidFill>
              </a:rPr>
              <a:t>144</a:t>
            </a:r>
            <a:endParaRPr lang="uk-U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8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6144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smtClean="0"/>
              <a:t>Рефлексія </a:t>
            </a:r>
            <a:endParaRPr lang="uk-UA" b="1" dirty="0"/>
          </a:p>
        </p:txBody>
      </p:sp>
      <p:pic>
        <p:nvPicPr>
          <p:cNvPr id="5" name="Picture 2" descr="D:\з робочого столу\pngwing.com - 2023-01-28T105628.5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1"/>
            <a:ext cx="8496944" cy="359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0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/>
              <a:t>Організація класу</a:t>
            </a:r>
            <a:endParaRPr lang="uk-UA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400" b="1" smtClean="0"/>
          </a:p>
          <a:p>
            <a:pPr marL="0" indent="0">
              <a:buFont typeface="Arial" pitchFamily="34" charset="0"/>
              <a:buNone/>
            </a:pPr>
            <a:r>
              <a:rPr lang="ru-RU" sz="2400" b="1" smtClean="0"/>
              <a:t>У цей ранковий, добрий час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smtClean="0"/>
              <a:t>Я рада, діти, бачить вас.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smtClean="0"/>
              <a:t>Треба всім нам привітатись.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smtClean="0"/>
              <a:t>Вліво-вправо поверніться,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smtClean="0"/>
              <a:t>Один одному всміхніться.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smtClean="0"/>
              <a:t>Чи готові до уроку? Молодці!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smtClean="0"/>
              <a:t>То ж сідайте. Працювати почали.</a:t>
            </a:r>
            <a:endParaRPr lang="ru-RU" sz="2400" b="1" dirty="0"/>
          </a:p>
        </p:txBody>
      </p:sp>
      <p:pic>
        <p:nvPicPr>
          <p:cNvPr id="6" name="Picture 2" descr="Вірші на різних етапах уро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1188"/>
            <a:ext cx="40386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Усний рахунок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" y="2492896"/>
            <a:ext cx="8103068" cy="100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31056" y="2564904"/>
            <a:ext cx="2088232" cy="431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4" y="2559360"/>
            <a:ext cx="2088232" cy="431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2080" y="2564904"/>
            <a:ext cx="2088232" cy="431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9</a:t>
            </a:r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3688" y="2997008"/>
            <a:ext cx="2088232" cy="431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9952" y="3003816"/>
            <a:ext cx="2088232" cy="431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996896"/>
            <a:ext cx="2088232" cy="4319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50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C:\Users\User\Desktop\pngwing.com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13424"/>
            <a:ext cx="3107184" cy="27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0DC1D85-69E7-D9F8-0396-39F99AF10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2" t="37820" r="37550" b="3173"/>
          <a:stretch/>
        </p:blipFill>
        <p:spPr>
          <a:xfrm rot="5400000">
            <a:off x="2275654" y="-235498"/>
            <a:ext cx="4562576" cy="8239027"/>
          </a:xfrm>
          <a:prstGeom prst="rect">
            <a:avLst/>
          </a:prstGeom>
        </p:spPr>
      </p:pic>
      <p:sp>
        <p:nvSpPr>
          <p:cNvPr id="5" name="Підзаголовок 2">
            <a:extLst>
              <a:ext uri="{FF2B5EF4-FFF2-40B4-BE49-F238E27FC236}">
                <a16:creationId xmlns:a16="http://schemas.microsoft.com/office/drawing/2014/main" xmlns="" id="{AFAC07E1-54EF-4C42-C1AB-FA143E90B5CD}"/>
              </a:ext>
            </a:extLst>
          </p:cNvPr>
          <p:cNvSpPr txBox="1">
            <a:spLocks/>
          </p:cNvSpPr>
          <p:nvPr/>
        </p:nvSpPr>
        <p:spPr>
          <a:xfrm>
            <a:off x="2379736" y="1551382"/>
            <a:ext cx="5817800" cy="719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0" eaLnBrk="0" fontAlgn="base" hangingPunct="0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uk-UA" altLang="uk-UA" sz="4800" dirty="0">
                <a:solidFill>
                  <a:schemeClr val="bg1"/>
                </a:solidFill>
                <a:latin typeface="UA Propisi" panose="02000508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altLang="uk-UA" sz="4800" dirty="0" smtClean="0">
                <a:solidFill>
                  <a:schemeClr val="bg1"/>
                </a:solidFill>
                <a:latin typeface="UA Propisi" panose="02000508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14</a:t>
            </a:r>
            <a:r>
              <a:rPr lang="uk-UA" altLang="uk-UA" sz="4800" dirty="0" smtClean="0">
                <a:solidFill>
                  <a:schemeClr val="bg1"/>
                </a:solidFill>
                <a:latin typeface="UA Propisi" panose="02000508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altLang="uk-UA" sz="4800" dirty="0" smtClean="0">
                <a:solidFill>
                  <a:schemeClr val="bg1"/>
                </a:solidFill>
                <a:latin typeface="UA Propisi" panose="02000508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квітня</a:t>
            </a:r>
            <a:endParaRPr lang="uk-UA" altLang="uk-UA" sz="4800" dirty="0">
              <a:solidFill>
                <a:schemeClr val="bg1"/>
              </a:solidFill>
              <a:latin typeface="UA Propisi" panose="0200050803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80632" y="1988840"/>
            <a:ext cx="4490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uk-UA" altLang="uk-UA" sz="4800" dirty="0" smtClean="0">
                <a:solidFill>
                  <a:schemeClr val="bg1"/>
                </a:solidFill>
                <a:latin typeface="UA Propisi" panose="0200050803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Дистанційна робота</a:t>
            </a:r>
            <a:endParaRPr lang="uk-UA" altLang="uk-UA" sz="4800" dirty="0">
              <a:solidFill>
                <a:schemeClr val="bg1"/>
              </a:solidFill>
              <a:latin typeface="UA Propisi" panose="02000508030000020003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708919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UA Propisi" panose="02000508030000020003" pitchFamily="2" charset="0"/>
                <a:cs typeface="Arial" panose="020B0604020202020204" pitchFamily="34" charset="0"/>
              </a:rPr>
              <a:t>8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0724" y="2708920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UA Propisi" panose="02000508030000020003" pitchFamily="2" charset="0"/>
                <a:cs typeface="Arial" panose="020B0604020202020204" pitchFamily="34" charset="0"/>
              </a:rPr>
              <a:t>8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708920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UA Propisi" panose="02000508030000020003" pitchFamily="2" charset="0"/>
                <a:cs typeface="Arial" panose="020B0604020202020204" pitchFamily="34" charset="0"/>
              </a:rPr>
              <a:t>8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з робочого столу\kisspng-fountain-pen-clip-art-pen-writing-5a9cee4705c531.204197671520234055023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2780928"/>
            <a:ext cx="4357804" cy="324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9202" y="2708920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UA Propisi" panose="02000508030000020003" pitchFamily="2" charset="0"/>
                <a:cs typeface="Arial" panose="020B0604020202020204" pitchFamily="34" charset="0"/>
              </a:rPr>
              <a:t>8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45226" y="2708920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UA Propisi" panose="02000508030000020003" pitchFamily="2" charset="0"/>
                <a:cs typeface="Arial" panose="020B0604020202020204" pitchFamily="34" charset="0"/>
              </a:rPr>
              <a:t>8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dirty="0" smtClean="0"/>
              <a:t>Поміркуй!!!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68165" cy="93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з робочого столу\1 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24896"/>
            <a:ext cx="1989832" cy="30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4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Приклади № 550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700808"/>
            <a:ext cx="8032866" cy="86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0" y="2780928"/>
            <a:ext cx="864098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64:2</a:t>
            </a:r>
            <a:r>
              <a:rPr lang="uk-UA" sz="2000" b="1" dirty="0" smtClean="0"/>
              <a:t>=</a:t>
            </a:r>
            <a:endParaRPr lang="uk-UA" sz="20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9632" y="2780928"/>
            <a:ext cx="12241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(60+4):2=</a:t>
            </a:r>
            <a:endParaRPr lang="uk-UA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11760" y="2780928"/>
            <a:ext cx="1296144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60:2+4:2=</a:t>
            </a:r>
            <a:endParaRPr lang="uk-UA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2780928"/>
            <a:ext cx="880341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30+2=</a:t>
            </a:r>
            <a:endParaRPr lang="uk-UA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27984" y="2780928"/>
            <a:ext cx="50405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32</a:t>
            </a:r>
            <a:endParaRPr lang="uk-UA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356992"/>
            <a:ext cx="864098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93:3=</a:t>
            </a:r>
            <a:endParaRPr lang="uk-UA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59634" y="3356992"/>
            <a:ext cx="122413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(90+3):</a:t>
            </a:r>
            <a:r>
              <a:rPr lang="uk-UA" sz="2000" b="1" dirty="0"/>
              <a:t>3</a:t>
            </a:r>
            <a:r>
              <a:rPr lang="uk-UA" sz="2000" b="1" dirty="0" smtClean="0"/>
              <a:t>=</a:t>
            </a:r>
            <a:endParaRPr lang="uk-UA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11762" y="3356992"/>
            <a:ext cx="1296144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90:3+3:3=</a:t>
            </a:r>
            <a:endParaRPr lang="uk-UA" sz="2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898" y="3356992"/>
            <a:ext cx="880341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30+1=</a:t>
            </a:r>
            <a:endParaRPr lang="uk-UA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7986" y="3356992"/>
            <a:ext cx="504056" cy="3600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31</a:t>
            </a:r>
            <a:endParaRPr lang="uk-UA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4005064"/>
            <a:ext cx="864098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44:4=</a:t>
            </a:r>
            <a:endParaRPr lang="uk-UA" sz="20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59634" y="4005064"/>
            <a:ext cx="1224136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(40+4):4=</a:t>
            </a:r>
            <a:endParaRPr lang="uk-UA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11762" y="4005064"/>
            <a:ext cx="1296144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40:4+4:4=</a:t>
            </a:r>
            <a:endParaRPr lang="uk-UA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35898" y="4005064"/>
            <a:ext cx="880341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10+1=</a:t>
            </a:r>
            <a:endParaRPr lang="uk-UA" sz="2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27986" y="4005064"/>
            <a:ext cx="504056" cy="360040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11</a:t>
            </a:r>
            <a:endParaRPr lang="uk-UA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4653136"/>
            <a:ext cx="864098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84:4=</a:t>
            </a:r>
            <a:endParaRPr lang="uk-UA" sz="20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59634" y="4653136"/>
            <a:ext cx="122413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(80+4):4=</a:t>
            </a:r>
            <a:endParaRPr lang="uk-UA" sz="20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11762" y="4653136"/>
            <a:ext cx="1296144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80:4+4:4=</a:t>
            </a:r>
            <a:endParaRPr lang="uk-UA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35898" y="4653136"/>
            <a:ext cx="880341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20+1=</a:t>
            </a:r>
            <a:endParaRPr lang="uk-UA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27986" y="4653136"/>
            <a:ext cx="504056" cy="3600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21</a:t>
            </a:r>
            <a:endParaRPr lang="uk-UA" sz="2000" b="1" dirty="0"/>
          </a:p>
        </p:txBody>
      </p:sp>
      <p:pic>
        <p:nvPicPr>
          <p:cNvPr id="4100" name="Picture 4" descr="D:\з робочого столу\kisspng-emoji-emoticon-smiley-thought-clip-art-question-mark-smiley-5a887a9dce5509.16671821151889372584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34418"/>
            <a:ext cx="3424352" cy="337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1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Завдання № 551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78" y="1700807"/>
            <a:ext cx="7961962" cy="158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5288"/>
            <a:ext cx="2820050" cy="255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3465288"/>
            <a:ext cx="1224136" cy="395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/>
              <a:t>3 см *2= </a:t>
            </a:r>
            <a:endParaRPr lang="uk-UA" sz="2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3465288"/>
            <a:ext cx="720080" cy="395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/>
              <a:t>6</a:t>
            </a:r>
            <a:r>
              <a:rPr lang="uk-UA" sz="2000" b="1" dirty="0" smtClean="0"/>
              <a:t> см </a:t>
            </a:r>
            <a:endParaRPr lang="uk-UA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1560" y="3969344"/>
            <a:ext cx="1152128" cy="39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P</a:t>
            </a:r>
            <a:r>
              <a:rPr lang="uk-UA" sz="1050" b="1" dirty="0" smtClean="0"/>
              <a:t>1 </a:t>
            </a:r>
            <a:r>
              <a:rPr lang="uk-UA" sz="2000" b="1" dirty="0" smtClean="0"/>
              <a:t>=3*4=</a:t>
            </a:r>
            <a:endParaRPr lang="uk-UA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3969344"/>
            <a:ext cx="864096" cy="39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12 см</a:t>
            </a:r>
            <a:endParaRPr lang="uk-UA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4509120"/>
            <a:ext cx="1152128" cy="39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P</a:t>
            </a:r>
            <a:r>
              <a:rPr lang="uk-UA" sz="1050" b="1" dirty="0" smtClean="0"/>
              <a:t>2 </a:t>
            </a:r>
            <a:r>
              <a:rPr lang="uk-UA" sz="2000" b="1" dirty="0" smtClean="0"/>
              <a:t>=6*4=</a:t>
            </a:r>
            <a:endParaRPr lang="uk-UA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9672" y="4509120"/>
            <a:ext cx="864096" cy="395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24 см</a:t>
            </a:r>
            <a:endParaRPr lang="uk-UA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5049464"/>
            <a:ext cx="5040560" cy="6837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Відповідь: периметр квадрата</a:t>
            </a:r>
            <a:r>
              <a:rPr lang="en-US" sz="2000" b="1" dirty="0" smtClean="0"/>
              <a:t> ABCD </a:t>
            </a:r>
            <a:r>
              <a:rPr lang="uk-UA" sz="2000" b="1" dirty="0" smtClean="0"/>
              <a:t> збільшиться у 2 рази.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53708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Фізкультхвилинка 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9218" name="Picture 2" descr="D:\з робочого столу\kisspng-western-honey-bee-insect-hornet-maya-the-bee-clipart-animals-birds-insects-pin-5c6f995cf0a0a6.85525138155081762898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628875" cy="18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573 -0.59375 L -0.75434 0.09861 L -0.70573 -0.59375 L -0.65417 0.09861 L -0.60278 -0.59375 L -0.55452 0.09861 L -0.50313 -0.59375 L -0.45452 0.09861 L -0.40295 -0.59375 L -0.35139 0.09861 L -0.30278 -0.59375 L -0.25139 0.09861 L -0.20313 -0.59375 L -0.15174 0.09861 L -0.10018 -0.59375 L -0.05156 0.09861 L 1.66667E-6 -0.59375 " pathEditMode="relative" rAng="0" ptsTypes="FFFFFFFFFFFFFFFFF">
                                      <p:cBhvr>
                                        <p:cTn id="6" dur="2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78" y="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Приклади № 552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8008333" cy="111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5" y="2924944"/>
            <a:ext cx="7773819" cy="50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5436096" y="3428944"/>
            <a:ext cx="360040" cy="360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1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4605" y="3933056"/>
            <a:ext cx="1365107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1) 320:10=</a:t>
            </a:r>
            <a:endParaRPr lang="uk-UA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7" y="3933056"/>
            <a:ext cx="50405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32</a:t>
            </a:r>
            <a:endParaRPr lang="uk-UA" sz="2000" b="1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6228184" y="3429000"/>
            <a:ext cx="360040" cy="360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2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560" y="4509120"/>
            <a:ext cx="1296144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2) 32+64=</a:t>
            </a:r>
            <a:endParaRPr lang="uk-UA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3688" y="4509120"/>
            <a:ext cx="50405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96</a:t>
            </a:r>
            <a:endParaRPr lang="uk-UA" sz="2000" b="1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7668344" y="3429000"/>
            <a:ext cx="360040" cy="360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3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3933056"/>
            <a:ext cx="115212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3) 4*10=</a:t>
            </a:r>
            <a:endParaRPr lang="uk-UA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3968" y="3933056"/>
            <a:ext cx="50405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40</a:t>
            </a:r>
            <a:endParaRPr lang="uk-UA" sz="2000" b="1" dirty="0"/>
          </a:p>
        </p:txBody>
      </p:sp>
      <p:sp>
        <p:nvSpPr>
          <p:cNvPr id="16" name="Блок-схема: узел 15"/>
          <p:cNvSpPr/>
          <p:nvPr/>
        </p:nvSpPr>
        <p:spPr>
          <a:xfrm>
            <a:off x="7164288" y="3429000"/>
            <a:ext cx="360040" cy="360096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4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3848" y="4509120"/>
            <a:ext cx="129766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4) 96-40=</a:t>
            </a:r>
            <a:endParaRPr lang="uk-UA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5976" y="4509120"/>
            <a:ext cx="50405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56</a:t>
            </a:r>
            <a:endParaRPr lang="uk-UA" sz="20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88424" y="2936368"/>
            <a:ext cx="63968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/>
              <a:t>=56</a:t>
            </a:r>
            <a:endParaRPr lang="uk-UA" sz="2000" b="1" dirty="0"/>
          </a:p>
        </p:txBody>
      </p:sp>
      <p:pic>
        <p:nvPicPr>
          <p:cNvPr id="6149" name="Picture 5" descr="D:\з робочого столу\pngwing.com - 2023-01-20T154306.05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05" y="3374877"/>
            <a:ext cx="1664766" cy="27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4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448</Words>
  <Application>Microsoft Office PowerPoint</Application>
  <PresentationFormat>Экран (4:3)</PresentationFormat>
  <Paragraphs>123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Ділення двоцифрового числа на одноцифрове (48 : 4). Складання та розв’язування задач. с. 74-75 (№ 548-556) </vt:lpstr>
      <vt:lpstr>Презентация PowerPoint</vt:lpstr>
      <vt:lpstr>Усний рахунок </vt:lpstr>
      <vt:lpstr>Презентация PowerPoint</vt:lpstr>
      <vt:lpstr>Поміркуй!!!</vt:lpstr>
      <vt:lpstr>Приклади № 550</vt:lpstr>
      <vt:lpstr>Завдання № 551</vt:lpstr>
      <vt:lpstr>Фізкультхвилинка </vt:lpstr>
      <vt:lpstr>Приклади № 552</vt:lpstr>
      <vt:lpstr>Задача № 553</vt:lpstr>
      <vt:lpstr>Задача № 554</vt:lpstr>
      <vt:lpstr>Задача № 555</vt:lpstr>
      <vt:lpstr>Приклади № 556</vt:lpstr>
      <vt:lpstr>Приклади № 556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Ділення двоцифрового числа на одноцифрове (48 : 4). Складання та розв’язування задач. с. 74-75 (№ 548-556)</dc:title>
  <dc:creator>User</dc:creator>
  <cp:lastModifiedBy>Lenovo</cp:lastModifiedBy>
  <cp:revision>9</cp:revision>
  <dcterms:created xsi:type="dcterms:W3CDTF">2023-03-27T07:50:54Z</dcterms:created>
  <dcterms:modified xsi:type="dcterms:W3CDTF">2023-04-13T20:45:25Z</dcterms:modified>
</cp:coreProperties>
</file>