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79" r:id="rId4"/>
    <p:sldId id="286" r:id="rId5"/>
    <p:sldId id="280" r:id="rId6"/>
    <p:sldId id="281" r:id="rId7"/>
    <p:sldId id="282" r:id="rId8"/>
    <p:sldId id="283" r:id="rId9"/>
    <p:sldId id="287" r:id="rId10"/>
    <p:sldId id="284" r:id="rId11"/>
    <p:sldId id="288" r:id="rId12"/>
    <p:sldId id="289" r:id="rId13"/>
    <p:sldId id="290" r:id="rId14"/>
    <p:sldId id="291" r:id="rId15"/>
    <p:sldId id="292" r:id="rId16"/>
    <p:sldId id="293" r:id="rId1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292929"/>
    <a:srgbClr val="4D4D4D"/>
    <a:srgbClr val="B92D14"/>
    <a:srgbClr val="35759D"/>
    <a:srgbClr val="35B19D"/>
    <a:srgbClr val="777777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547" autoAdjust="0"/>
    <p:restoredTop sz="95573" autoAdjust="0"/>
  </p:normalViewPr>
  <p:slideViewPr>
    <p:cSldViewPr>
      <p:cViewPr varScale="1">
        <p:scale>
          <a:sx n="77" d="100"/>
          <a:sy n="77" d="100"/>
        </p:scale>
        <p:origin x="1764" y="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819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7FE72016-52BD-4714-B15A-7144A38190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8197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FDA39EF-E1BF-4E0E-9D45-299FFF6435A4}" type="slidenum">
              <a:rPr lang="en-US" altLang="ru-RU" sz="1200"/>
              <a:pPr eaLnBrk="1" hangingPunct="1"/>
              <a:t>1</a:t>
            </a:fld>
            <a:endParaRPr lang="en-US" altLang="ru-RU" sz="1200"/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728BDEA-21B6-47F2-BF82-107D430BEF7E}" type="slidenum">
              <a:rPr lang="en-US" altLang="ru-RU" sz="1200"/>
              <a:pPr eaLnBrk="1" hangingPunct="1"/>
              <a:t>2</a:t>
            </a:fld>
            <a:endParaRPr lang="en-US" altLang="ru-RU" sz="1200"/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0C3FD87-7BB7-4C09-9EFD-87FDBE55B387}" type="slidenum">
              <a:rPr lang="en-US" altLang="ru-RU" sz="1200"/>
              <a:pPr eaLnBrk="1" hangingPunct="1"/>
              <a:t>3</a:t>
            </a:fld>
            <a:endParaRPr lang="en-US" altLang="ru-RU" sz="1200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alt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5334000"/>
            <a:ext cx="7772400" cy="70485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заголовка</a:t>
            </a:r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90600" y="5867400"/>
            <a:ext cx="7772400" cy="533400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1"/>
                  </a:outerShdw>
                </a:effectLst>
              </a14:hiddenEffects>
            </a:ext>
          </a:extLst>
        </p:spPr>
        <p:txBody>
          <a:bodyPr/>
          <a:lstStyle>
            <a:lvl1pPr marL="0" indent="0" algn="r">
              <a:buFontTx/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  <a:endParaRPr lang="en-US" noProof="0" smtClean="0"/>
          </a:p>
        </p:txBody>
      </p:sp>
    </p:spTree>
    <p:extLst>
      <p:ext uri="{BB962C8B-B14F-4D97-AF65-F5344CB8AC3E}">
        <p14:creationId xmlns:p14="http://schemas.microsoft.com/office/powerpoint/2010/main" val="119775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346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1417638"/>
            <a:ext cx="1828800" cy="52117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1417638"/>
            <a:ext cx="5334000" cy="52117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834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1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48724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38400"/>
            <a:ext cx="3581400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076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493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15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2154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4235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6678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1417638"/>
            <a:ext cx="7315200" cy="71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438400"/>
            <a:ext cx="73152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Microsoft Sans Serif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707904" y="692696"/>
            <a:ext cx="5588496" cy="1656184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Звертання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Непоширені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sz="2800" b="1" i="1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поширені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i="1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звертання</a:t>
            </a:r>
            <a: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altLang="ru-RU" sz="28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C:\Users\Iра\Desktop\3883812a78eace3d47e49ccce67f20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2922" y="2053646"/>
            <a:ext cx="4137550" cy="4595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Выноска-облако 2"/>
          <p:cNvSpPr/>
          <p:nvPr/>
        </p:nvSpPr>
        <p:spPr bwMode="auto">
          <a:xfrm>
            <a:off x="7956376" y="1916832"/>
            <a:ext cx="1187624" cy="1080120"/>
          </a:xfrm>
          <a:prstGeom prst="cloudCallou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Сергійко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Выноска-облако 3"/>
          <p:cNvSpPr/>
          <p:nvPr/>
        </p:nvSpPr>
        <p:spPr bwMode="auto">
          <a:xfrm>
            <a:off x="5292080" y="1916832"/>
            <a:ext cx="1296144" cy="799290"/>
          </a:xfrm>
          <a:prstGeom prst="cloudCallou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Привіт,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1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kumimoji="0" lang="uk-UA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руже.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uk-UA" sz="2800" b="1" i="1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Лінгвістичне </a:t>
            </a:r>
            <a:r>
              <a:rPr lang="uk-UA" sz="28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конструювання</a:t>
            </a:r>
            <a:br>
              <a:rPr lang="uk-UA" sz="2800" b="1" i="1" u="sng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ЗАВДАННЯ: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перебудувати речення так, щоб виділені слова виступали в ролі звертань.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492896"/>
            <a:ext cx="8712968" cy="4191000"/>
          </a:xfrm>
        </p:spPr>
        <p:txBody>
          <a:bodyPr/>
          <a:lstStyle/>
          <a:p>
            <a:pPr marL="0" indent="0" algn="just">
              <a:buNone/>
            </a:pP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Сергій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втрачав віри в себе і не піддавався розпачу. </a:t>
            </a: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Учні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повинні відповідати образою на образу. </a:t>
            </a:r>
            <a:r>
              <a:rPr lang="uk-UA" sz="2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Школярі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повинні пам’ятати, що шкільні </a:t>
            </a:r>
            <a:endParaRPr lang="uk-UA" sz="28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8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 </a:t>
            </a:r>
            <a:r>
              <a:rPr lang="uk-UA" sz="2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 розв’язати. </a:t>
            </a:r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/>
          </a:p>
        </p:txBody>
      </p:sp>
      <p:pic>
        <p:nvPicPr>
          <p:cNvPr id="13314" name="Picture 2" descr="C:\Users\Iра\Desktop\methodic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212976"/>
            <a:ext cx="34290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042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688" y="476672"/>
            <a:ext cx="7315200" cy="715962"/>
          </a:xfrm>
        </p:spPr>
        <p:txBody>
          <a:bodyPr/>
          <a:lstStyle/>
          <a:p>
            <a:pPr algn="ctr"/>
            <a:r>
              <a:rPr lang="uk-UA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Творче моделювання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400" b="1" u="sng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ЗАВДАННЯ:</a:t>
            </a:r>
            <a:r>
              <a:rPr lang="uk-UA" sz="2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 речення за поданими схемами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16832"/>
            <a:ext cx="7315200" cy="4191000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ЗВ, ______ . (?!)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____, ЗВ, ____ . (?!)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______  , ЗВ . (?!)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ЗВ ! ____ . (?!)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4338" name="Picture 2" descr="C:\Users\Iра\Desktop\canstockphoto51938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700808"/>
            <a:ext cx="2747744" cy="2089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Iра\Desktop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005064"/>
            <a:ext cx="6156176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029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31640" y="764704"/>
            <a:ext cx="7776864" cy="30469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softEdge rad="635000"/>
          </a:effectLst>
        </p:spPr>
        <p:txBody>
          <a:bodyPr wrap="square">
            <a:spAutoFit/>
          </a:bodyPr>
          <a:lstStyle/>
          <a:p>
            <a:pPr lvl="0" indent="449263"/>
            <a:r>
              <a:rPr kumimoji="0" lang="uk-UA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Диктант-самоперевірка</a:t>
            </a:r>
            <a:endParaRPr kumimoji="0" lang="uk-UA" b="1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/>
            <a:endParaRPr kumimoji="0" lang="uk-UA" b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449263"/>
            <a:r>
              <a:rPr kumimoji="0" lang="uk-UA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Розставте пропущені розділові знаки.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49263" eaLnBrk="0" hangingPunct="0"/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зберіг я тільки ненечко скарб один, що ти дала, золоте, як зірка, сердечко.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49263" eaLnBrk="0" hangingPunct="0"/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Ясні зорі, тихі води - то земля твоя мій сину.</a:t>
            </a:r>
            <a:endParaRPr kumimoji="0" lang="ru-RU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449263" eaLnBrk="0" hangingPunct="0"/>
            <a:r>
              <a:rPr kumimoji="0" lang="uk-UA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і любов Україно неси, сяй для планети, як сонце краси.</a:t>
            </a:r>
            <a:endParaRPr kumimoji="0" lang="uk-UA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362" name="Picture 2" descr="C:\Users\Iра\Desktop\deti-risunki-png-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8999"/>
            <a:ext cx="9144000" cy="3152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024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476672"/>
            <a:ext cx="7315200" cy="4191000"/>
          </a:xfrm>
        </p:spPr>
        <p:txBody>
          <a:bodyPr/>
          <a:lstStyle/>
          <a:p>
            <a:pPr lvl="0" indent="0" algn="ctr">
              <a:buNone/>
            </a:pPr>
            <a:r>
              <a:rPr kumimoji="0" lang="uk-UA" sz="2400" b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Диктант-взаємоперевірка</a:t>
            </a:r>
          </a:p>
          <a:p>
            <a:pPr lvl="0" indent="0" algn="ctr">
              <a:buNone/>
            </a:pPr>
            <a:endParaRPr kumimoji="0" lang="uk-UA" sz="2400" b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0" algn="ctr">
              <a:buNone/>
            </a:pPr>
            <a:r>
              <a:rPr kumimoji="0" lang="uk-UA" sz="2400" b="1" i="1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Розставте пропущені розділові знаки.</a:t>
            </a:r>
            <a:endParaRPr kumimoji="0" lang="ru-RU" sz="2400" b="1" i="1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0" algn="ctr" eaLnBrk="0" hangingPunct="0">
              <a:buNone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 зберіг я тільки</a:t>
            </a:r>
            <a:r>
              <a:rPr kumimoji="0" lang="uk-UA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ненечко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скарб один, що ти дала, золоте, як зірка, сердечко.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0" algn="ctr" eaLnBrk="0" hangingPunct="0">
              <a:buNone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Ясні зорі, тихі води - то земля твоя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мій сину.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indent="0" algn="ctr" eaLnBrk="0" hangingPunct="0">
              <a:buNone/>
            </a:pP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Мир і любов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Україно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accent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uk-UA" sz="24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неси, сяй для планети, як сонце краси.</a:t>
            </a:r>
            <a:endParaRPr kumimoji="0" lang="uk-UA" sz="24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400" dirty="0"/>
          </a:p>
        </p:txBody>
      </p:sp>
      <p:pic>
        <p:nvPicPr>
          <p:cNvPr id="16386" name="Picture 2" descr="C:\Users\Iра\Desktop\1498250738-sovety-po-adaptacii-detej-k-dou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45024"/>
            <a:ext cx="7488832" cy="2965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6785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764704"/>
            <a:ext cx="7315200" cy="715962"/>
          </a:xfrm>
        </p:spPr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C:\Users\Iра\Desktop\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776864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9123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836712"/>
            <a:ext cx="7315200" cy="715962"/>
          </a:xfrm>
        </p:spPr>
        <p:txBody>
          <a:bodyPr/>
          <a:lstStyle/>
          <a:p>
            <a:pPr algn="ctr"/>
            <a:r>
              <a:rPr lang="uk-UA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Домашнє завдання: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772816"/>
            <a:ext cx="7603232" cy="4191000"/>
          </a:xfrm>
        </p:spPr>
        <p:txBody>
          <a:bodyPr/>
          <a:lstStyle/>
          <a:p>
            <a:r>
              <a:rPr lang="uk-UA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Вивчити правила про звертання.</a:t>
            </a:r>
          </a:p>
          <a:p>
            <a:r>
              <a:rPr lang="uk-UA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Здати письмову роботу слайдів </a:t>
            </a:r>
          </a:p>
          <a:p>
            <a:pPr marL="0" indent="0">
              <a:buNone/>
            </a:pPr>
            <a:r>
              <a:rPr lang="uk-UA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та 11.</a:t>
            </a:r>
          </a:p>
        </p:txBody>
      </p:sp>
    </p:spTree>
    <p:extLst>
      <p:ext uri="{BB962C8B-B14F-4D97-AF65-F5344CB8AC3E}">
        <p14:creationId xmlns:p14="http://schemas.microsoft.com/office/powerpoint/2010/main" val="266306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632918"/>
            <a:ext cx="7315200" cy="715962"/>
          </a:xfrm>
        </p:spPr>
        <p:txBody>
          <a:bodyPr/>
          <a:lstStyle/>
          <a:p>
            <a:pPr algn="ctr"/>
            <a:r>
              <a:rPr lang="uk-UA" b="1" i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увагу!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60" name="Picture 4" descr="C:\Users\Iра\Desktop\32451c80e36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3838744" cy="3912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0781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>
          <a:xfrm>
            <a:off x="899592" y="2708920"/>
            <a:ext cx="7315200" cy="715962"/>
          </a:xfr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tx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Скільки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є в 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нас, </a:t>
            </a:r>
            <a:r>
              <a:rPr 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любі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друзі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звертання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ніжних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слів</a:t>
            </a: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32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Білоус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ятно 1 2"/>
          <p:cNvSpPr/>
          <p:nvPr/>
        </p:nvSpPr>
        <p:spPr bwMode="auto">
          <a:xfrm>
            <a:off x="107504" y="2387586"/>
            <a:ext cx="1944216" cy="2232248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Татусю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ятно 1 5"/>
          <p:cNvSpPr/>
          <p:nvPr/>
        </p:nvSpPr>
        <p:spPr bwMode="auto">
          <a:xfrm>
            <a:off x="1835696" y="4293096"/>
            <a:ext cx="1944216" cy="2232248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Синочку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ятно 1 6"/>
          <p:cNvSpPr/>
          <p:nvPr/>
        </p:nvSpPr>
        <p:spPr bwMode="auto">
          <a:xfrm>
            <a:off x="7203860" y="2924944"/>
            <a:ext cx="1944216" cy="2232248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Діточки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ятно 1 7"/>
          <p:cNvSpPr/>
          <p:nvPr/>
        </p:nvSpPr>
        <p:spPr bwMode="auto">
          <a:xfrm>
            <a:off x="4788024" y="4575977"/>
            <a:ext cx="1944216" cy="2232248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Бабусенько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ятно 1 8"/>
          <p:cNvSpPr/>
          <p:nvPr/>
        </p:nvSpPr>
        <p:spPr bwMode="auto">
          <a:xfrm>
            <a:off x="1079612" y="187594"/>
            <a:ext cx="1944216" cy="2232248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Матусенько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ятно 1 9"/>
          <p:cNvSpPr/>
          <p:nvPr/>
        </p:nvSpPr>
        <p:spPr bwMode="auto">
          <a:xfrm>
            <a:off x="3995936" y="-15559"/>
            <a:ext cx="1944216" cy="2232248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Серденько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ятно 1 10"/>
          <p:cNvSpPr/>
          <p:nvPr/>
        </p:nvSpPr>
        <p:spPr bwMode="auto">
          <a:xfrm>
            <a:off x="6948264" y="208655"/>
            <a:ext cx="1944216" cy="2232248"/>
          </a:xfrm>
          <a:prstGeom prst="irregularSeal1">
            <a:avLst/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Донечко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685800"/>
            <a:ext cx="6934200" cy="715963"/>
          </a:xfrm>
        </p:spPr>
        <p:txBody>
          <a:bodyPr/>
          <a:lstStyle/>
          <a:p>
            <a:pPr eaLnBrk="1" hangingPunct="1"/>
            <a:r>
              <a:rPr lang="uk-UA" altLang="ru-RU" sz="40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Пригадаймо:</a:t>
            </a:r>
            <a:endParaRPr lang="en-US" altLang="ru-RU" sz="4000" b="1" i="1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672" y="1630363"/>
            <a:ext cx="7524328" cy="4267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uk-UA" altLang="ko-KR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Що називається однорідними членами речення?</a:t>
            </a:r>
            <a:endParaRPr lang="uk-UA" altLang="ru-RU" sz="2400" dirty="0">
              <a:solidFill>
                <a:srgbClr val="000000"/>
              </a:solidFill>
              <a:latin typeface="Times New Roman" panose="02020603050405020304" pitchFamily="18" charset="0"/>
              <a:ea typeface="굴림" charset="-127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uk-UA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Які члени речення можуть бути однорідними?</a:t>
            </a:r>
          </a:p>
          <a:p>
            <a:pPr eaLnBrk="1" hangingPunct="1">
              <a:lnSpc>
                <a:spcPct val="80000"/>
              </a:lnSpc>
            </a:pPr>
            <a:r>
              <a:rPr lang="uk-UA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Що називається </a:t>
            </a:r>
            <a:r>
              <a:rPr lang="uk-UA" altLang="ru-RU" sz="24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узагальнювальним</a:t>
            </a:r>
            <a:r>
              <a:rPr lang="uk-UA" alt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굴림" charset="-127"/>
                <a:cs typeface="Times New Roman" panose="02020603050405020304" pitchFamily="18" charset="0"/>
              </a:rPr>
              <a:t> словом?</a:t>
            </a:r>
            <a:endParaRPr lang="en-US" altLang="ru-RU" sz="2400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80000"/>
              </a:lnSpc>
            </a:pPr>
            <a:endParaRPr lang="en-US" altLang="ru-RU" sz="1800" dirty="0" smtClean="0">
              <a:solidFill>
                <a:srgbClr val="4D4D4D"/>
              </a:solidFill>
            </a:endParaRPr>
          </a:p>
        </p:txBody>
      </p:sp>
      <p:pic>
        <p:nvPicPr>
          <p:cNvPr id="4100" name="Picture 4" descr="C:\Users\Iра\Desktop\opredelenie-tseley-prezentazi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629302"/>
            <a:ext cx="5508104" cy="263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Звертання. Розділові знаки при звертаннях.mp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5151.284"/>
                </p14:media>
              </p:ext>
            </p:extLst>
          </p:nvPr>
        </p:nvPicPr>
        <p:blipFill rotWithShape="1">
          <a:blip r:embed="rId4"/>
          <a:srcRect l="11482" t="-436" r="13890"/>
          <a:stretch>
            <a:fillRect/>
          </a:stretch>
        </p:blipFill>
        <p:spPr>
          <a:xfrm>
            <a:off x="683568" y="1268760"/>
            <a:ext cx="8064896" cy="504212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75707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908720"/>
            <a:ext cx="7315200" cy="715962"/>
          </a:xfrm>
        </p:spPr>
        <p:txBody>
          <a:bodyPr/>
          <a:lstStyle/>
          <a:p>
            <a:r>
              <a:rPr lang="uk-UA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 ж таке звертання?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Iра\Desktop\depositphotos_6126788-stock-illustration-big-question-mark-made-from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25947"/>
            <a:ext cx="2863264" cy="4118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Выноска-облако 5"/>
          <p:cNvSpPr/>
          <p:nvPr/>
        </p:nvSpPr>
        <p:spPr bwMode="auto">
          <a:xfrm>
            <a:off x="3239344" y="1772816"/>
            <a:ext cx="5904656" cy="3528392"/>
          </a:xfrm>
          <a:prstGeom prst="cloudCallout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Звертання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словосполучення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називає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 кого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звертаються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промовою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5085184"/>
            <a:ext cx="540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b="1" dirty="0" smtClean="0">
                <a:ln cmpd="sng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Звертання </a:t>
            </a:r>
            <a:endParaRPr lang="en-US" b="1" dirty="0" smtClean="0">
              <a:ln cmpd="sng">
                <a:solidFill>
                  <a:schemeClr val="tx1"/>
                </a:solidFill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uk-UA" b="1" dirty="0" smtClean="0">
                <a:ln cmpd="sng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ніякої синтаксичної ролі у реченні не виконує.</a:t>
            </a:r>
            <a:r>
              <a:rPr lang="uk-UA" b="1" dirty="0" smtClean="0">
                <a:ln cmpd="sng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uk-UA" b="1" dirty="0" smtClean="0">
                <a:ln cmpd="sng">
                  <a:solidFill>
                    <a:schemeClr val="tx1"/>
                  </a:solidFill>
                </a:ln>
                <a:solidFill>
                  <a:schemeClr val="accent1">
                    <a:lumMod val="50000"/>
                  </a:schemeClr>
                </a:solidFill>
              </a:rPr>
            </a:br>
            <a:endParaRPr lang="ru-RU" b="1" dirty="0">
              <a:ln cmpd="sng">
                <a:solidFill>
                  <a:schemeClr val="tx1"/>
                </a:solidFill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272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64704"/>
            <a:ext cx="8107288" cy="715962"/>
          </a:xfrm>
        </p:spPr>
        <p:txBody>
          <a:bodyPr/>
          <a:lstStyle/>
          <a:p>
            <a:r>
              <a:rPr lang="uk-UA" sz="36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будовою звертання може бути</a:t>
            </a:r>
            <a:endParaRPr lang="ru-RU" sz="36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низ 5"/>
          <p:cNvSpPr/>
          <p:nvPr/>
        </p:nvSpPr>
        <p:spPr bwMode="auto">
          <a:xfrm>
            <a:off x="565814" y="1556792"/>
            <a:ext cx="1872208" cy="2304256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Стрелка вниз 6"/>
          <p:cNvSpPr/>
          <p:nvPr/>
        </p:nvSpPr>
        <p:spPr bwMode="auto">
          <a:xfrm>
            <a:off x="5600435" y="1556792"/>
            <a:ext cx="1872208" cy="2304256"/>
          </a:xfrm>
          <a:prstGeom prst="downArrow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Овал 7"/>
          <p:cNvSpPr/>
          <p:nvPr/>
        </p:nvSpPr>
        <p:spPr bwMode="auto">
          <a:xfrm>
            <a:off x="0" y="4077072"/>
            <a:ext cx="3275856" cy="2448272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kumimoji="0" lang="uk-UA" sz="2000" b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епоширене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(складається з одного слова)</a:t>
            </a:r>
            <a:endParaRPr lang="ru-RU" sz="20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Мово, сину, донечко.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 bwMode="auto">
          <a:xfrm>
            <a:off x="5004048" y="4086200"/>
            <a:ext cx="3275856" cy="2448272"/>
          </a:xfrm>
          <a:prstGeom prst="ellipse">
            <a:avLst/>
          </a:prstGeom>
          <a:gradFill rotWithShape="1">
            <a:gsLst>
              <a:gs pos="0">
                <a:schemeClr val="bg2">
                  <a:gamma/>
                  <a:tint val="26667"/>
                  <a:invGamma/>
                </a:schemeClr>
              </a:gs>
              <a:gs pos="100000">
                <a:schemeClr val="bg2">
                  <a:alpha val="14999"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Поширен</a:t>
            </a: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(складається з двох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0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 більше слів)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Рідна</a:t>
            </a:r>
            <a:r>
              <a:rPr kumimoji="0" lang="uk-UA" sz="20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мово,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любий сину,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мила донечко.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Iра\Desktop\007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556792"/>
            <a:ext cx="4141787" cy="4077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647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87450" y="573078"/>
            <a:ext cx="7315200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Звертання може стояти у реченні в будь-якій позиції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Group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229646"/>
              </p:ext>
            </p:extLst>
          </p:nvPr>
        </p:nvGraphicFramePr>
        <p:xfrm>
          <a:off x="357158" y="1928802"/>
          <a:ext cx="8679338" cy="2060393"/>
        </p:xfrm>
        <a:graphic>
          <a:graphicData uri="http://schemas.openxmlformats.org/drawingml/2006/table">
            <a:tbl>
              <a:tblPr/>
              <a:tblGrid>
                <a:gridCol w="17849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944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4917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ЗВ,…</a:t>
                      </a:r>
                      <a:endParaRPr kumimoji="0" 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Матусенько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розкажіть нам казку.</a:t>
                      </a:r>
                      <a:endParaRPr kumimoji="0" lang="uk-UA" sz="3200" b="0" i="0" u="none" strike="noStrike" cap="none" normalizeH="0" baseline="0" dirty="0" smtClean="0">
                        <a:ln w="3175" cmpd="sng">
                          <a:solidFill>
                            <a:schemeClr val="tx1"/>
                          </a:solidFill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2144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3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6356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ЗВ!…</a:t>
                      </a:r>
                      <a:endParaRPr kumimoji="0" 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Україно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! Ти для мене диво.</a:t>
                      </a:r>
                      <a:endParaRPr kumimoji="0" lang="uk-UA" sz="3200" b="0" i="0" u="none" strike="noStrike" cap="none" normalizeH="0" baseline="0" dirty="0" smtClean="0">
                        <a:ln w="3175" cmpd="sng">
                          <a:solidFill>
                            <a:schemeClr val="tx1"/>
                          </a:solidFill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Group 7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2055285"/>
              </p:ext>
            </p:extLst>
          </p:nvPr>
        </p:nvGraphicFramePr>
        <p:xfrm>
          <a:off x="251520" y="4581128"/>
          <a:ext cx="8568952" cy="2088196"/>
        </p:xfrm>
        <a:graphic>
          <a:graphicData uri="http://schemas.openxmlformats.org/drawingml/2006/table">
            <a:tbl>
              <a:tblPr/>
              <a:tblGrid>
                <a:gridCol w="224344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2550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45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…, ЗВ!</a:t>
                      </a:r>
                      <a:endParaRPr kumimoji="0" 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Люблю тебе, 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моя Херсонщино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  <a:endParaRPr kumimoji="0" lang="uk-UA" sz="3200" b="0" i="0" u="none" strike="noStrike" cap="none" normalizeH="0" baseline="0" dirty="0" smtClean="0">
                        <a:ln w="3175" cmpd="sng">
                          <a:solidFill>
                            <a:schemeClr val="tx1"/>
                          </a:solidFill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65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5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…, ЗВ,…!</a:t>
                      </a:r>
                      <a:endParaRPr kumimoji="0" lang="uk-UA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Вставай, 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Україно</a:t>
                      </a:r>
                      <a:r>
                        <a:rPr kumimoji="0" lang="uk-UA" sz="3200" b="1" i="0" u="none" strike="noStrike" cap="none" normalizeH="0" baseline="0" dirty="0" smtClean="0">
                          <a:ln w="3175" cmpd="sng">
                            <a:solidFill>
                              <a:schemeClr val="tx1"/>
                            </a:solidFill>
                          </a:ln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вставай!</a:t>
                      </a:r>
                      <a:endParaRPr kumimoji="0" lang="uk-UA" sz="3200" b="0" i="0" u="none" strike="noStrike" cap="none" normalizeH="0" baseline="0" dirty="0" smtClean="0">
                        <a:ln w="3175" cmpd="sng">
                          <a:solidFill>
                            <a:schemeClr val="tx1"/>
                          </a:solidFill>
                        </a:ln>
                        <a:solidFill>
                          <a:srgbClr val="FF0066"/>
                        </a:solidFill>
                        <a:effectLst/>
                        <a:latin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215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9104" y="692696"/>
            <a:ext cx="8064896" cy="1368896"/>
          </a:xfrm>
        </p:spPr>
        <p:txBody>
          <a:bodyPr/>
          <a:lstStyle/>
          <a:p>
            <a:r>
              <a:rPr lang="uk-UA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українській мові звертання має форму кличного відмінку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4400" y="2438400"/>
            <a:ext cx="7834064" cy="4191000"/>
          </a:xfrm>
        </p:spPr>
        <p:txBody>
          <a:bodyPr/>
          <a:lstStyle/>
          <a:p>
            <a:pPr marL="0" indent="0">
              <a:buNone/>
            </a:pP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українській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мові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форму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кличного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відмінка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u="sng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400" u="sng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Оксано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Маріє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людей (батьку, брате,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сусіде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козаче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тварин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вовчику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коню,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лисичко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явищ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природи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(гаю, земле, зоре). </a:t>
            </a:r>
          </a:p>
          <a:p>
            <a:endParaRPr lang="ru-RU" sz="2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Iра\Desktop\unnam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759" y="3429000"/>
            <a:ext cx="2101241" cy="310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C:\Users\Iра\Desktop\Sovy50-1-455x31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9" y="4581128"/>
            <a:ext cx="2980449" cy="2030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393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764704"/>
            <a:ext cx="8352928" cy="1368896"/>
          </a:xfrm>
        </p:spPr>
        <p:txBody>
          <a:bodyPr/>
          <a:lstStyle/>
          <a:p>
            <a:pPr algn="r"/>
            <a:r>
              <a:rPr lang="uk-UA" sz="2800" b="1" i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 переглянути приклади звертань з відомих мультфільмів</a:t>
            </a:r>
            <a:endParaRPr lang="ru-RU" sz="2800" b="1" i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videoplayback.mp4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09727" y="1944674"/>
            <a:ext cx="6918657" cy="4684726"/>
          </a:xfrm>
        </p:spPr>
      </p:pic>
    </p:spTree>
    <p:extLst>
      <p:ext uri="{BB962C8B-B14F-4D97-AF65-F5344CB8AC3E}">
        <p14:creationId xmlns:p14="http://schemas.microsoft.com/office/powerpoint/2010/main" val="1146534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powerpoint-template">
  <a:themeElements>
    <a:clrScheme name="">
      <a:dk1>
        <a:srgbClr val="808080"/>
      </a:dk1>
      <a:lt1>
        <a:srgbClr val="FFFFFF"/>
      </a:lt1>
      <a:dk2>
        <a:srgbClr val="FFFFFF"/>
      </a:dk2>
      <a:lt2>
        <a:srgbClr val="0120BD"/>
      </a:lt2>
      <a:accent1>
        <a:srgbClr val="C300E6"/>
      </a:accent1>
      <a:accent2>
        <a:srgbClr val="F96F1C"/>
      </a:accent2>
      <a:accent3>
        <a:srgbClr val="FFFFFF"/>
      </a:accent3>
      <a:accent4>
        <a:srgbClr val="6C6C6C"/>
      </a:accent4>
      <a:accent5>
        <a:srgbClr val="DEAAF0"/>
      </a:accent5>
      <a:accent6>
        <a:srgbClr val="E26418"/>
      </a:accent6>
      <a:hlink>
        <a:srgbClr val="FFBF07"/>
      </a:hlink>
      <a:folHlink>
        <a:srgbClr val="5F5F5F"/>
      </a:folHlink>
    </a:clrScheme>
    <a:fontScheme name="powerpoint-template-24">
      <a:majorFont>
        <a:latin typeface="Microsoft Sans Serif"/>
        <a:ea typeface=""/>
        <a:cs typeface=""/>
      </a:majorFont>
      <a:minorFont>
        <a:latin typeface="Microsoft Sans Serif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chemeClr val="bg2">
                <a:gamma/>
                <a:tint val="26667"/>
                <a:invGamma/>
              </a:schemeClr>
            </a:gs>
            <a:gs pos="100000">
              <a:schemeClr val="bg2">
                <a:alpha val="14999"/>
              </a:schemeClr>
            </a:gs>
          </a:gsLst>
          <a:lin ang="5400000" scaled="1"/>
        </a:gra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owerpoint-template-24 1">
        <a:dk1>
          <a:srgbClr val="4D4D4D"/>
        </a:dk1>
        <a:lt1>
          <a:srgbClr val="FFFFFF"/>
        </a:lt1>
        <a:dk2>
          <a:srgbClr val="4D4D4D"/>
        </a:dk2>
        <a:lt2>
          <a:srgbClr val="CC0000"/>
        </a:lt2>
        <a:accent1>
          <a:srgbClr val="FF9933"/>
        </a:accent1>
        <a:accent2>
          <a:srgbClr val="009900"/>
        </a:accent2>
        <a:accent3>
          <a:srgbClr val="FFFFFF"/>
        </a:accent3>
        <a:accent4>
          <a:srgbClr val="404040"/>
        </a:accent4>
        <a:accent5>
          <a:srgbClr val="FFCAAD"/>
        </a:accent5>
        <a:accent6>
          <a:srgbClr val="008A00"/>
        </a:accent6>
        <a:hlink>
          <a:srgbClr val="3366FF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2">
        <a:dk1>
          <a:srgbClr val="4D4D4D"/>
        </a:dk1>
        <a:lt1>
          <a:srgbClr val="FFFFFF"/>
        </a:lt1>
        <a:dk2>
          <a:srgbClr val="4D4D4D"/>
        </a:dk2>
        <a:lt2>
          <a:srgbClr val="FBB240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3">
        <a:dk1>
          <a:srgbClr val="4D4D4D"/>
        </a:dk1>
        <a:lt1>
          <a:srgbClr val="FFFFFF"/>
        </a:lt1>
        <a:dk2>
          <a:srgbClr val="4D4D4D"/>
        </a:dk2>
        <a:lt2>
          <a:srgbClr val="FE564C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4">
        <a:dk1>
          <a:srgbClr val="4D4D4D"/>
        </a:dk1>
        <a:lt1>
          <a:srgbClr val="FFFFFF"/>
        </a:lt1>
        <a:dk2>
          <a:srgbClr val="4D4D4D"/>
        </a:dk2>
        <a:lt2>
          <a:srgbClr val="BB2A32"/>
        </a:lt2>
        <a:accent1>
          <a:srgbClr val="FFC842"/>
        </a:accent1>
        <a:accent2>
          <a:srgbClr val="FED06E"/>
        </a:accent2>
        <a:accent3>
          <a:srgbClr val="FFFFFF"/>
        </a:accent3>
        <a:accent4>
          <a:srgbClr val="404040"/>
        </a:accent4>
        <a:accent5>
          <a:srgbClr val="FFE0B0"/>
        </a:accent5>
        <a:accent6>
          <a:srgbClr val="E6BC63"/>
        </a:accent6>
        <a:hlink>
          <a:srgbClr val="FDDB9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5">
        <a:dk1>
          <a:srgbClr val="4D4D4D"/>
        </a:dk1>
        <a:lt1>
          <a:srgbClr val="FFFFFF"/>
        </a:lt1>
        <a:dk2>
          <a:srgbClr val="4D4D4D"/>
        </a:dk2>
        <a:lt2>
          <a:srgbClr val="E84A25"/>
        </a:lt2>
        <a:accent1>
          <a:srgbClr val="ED6A24"/>
        </a:accent1>
        <a:accent2>
          <a:srgbClr val="F99E1C"/>
        </a:accent2>
        <a:accent3>
          <a:srgbClr val="FFFFFF"/>
        </a:accent3>
        <a:accent4>
          <a:srgbClr val="404040"/>
        </a:accent4>
        <a:accent5>
          <a:srgbClr val="F4B9AC"/>
        </a:accent5>
        <a:accent6>
          <a:srgbClr val="E28F18"/>
        </a:accent6>
        <a:hlink>
          <a:srgbClr val="F1B545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6">
        <a:dk1>
          <a:srgbClr val="4D4D4D"/>
        </a:dk1>
        <a:lt1>
          <a:srgbClr val="FFFFFF"/>
        </a:lt1>
        <a:dk2>
          <a:srgbClr val="4D4D4D"/>
        </a:dk2>
        <a:lt2>
          <a:srgbClr val="B92D14"/>
        </a:lt2>
        <a:accent1>
          <a:srgbClr val="D34E13"/>
        </a:accent1>
        <a:accent2>
          <a:srgbClr val="DC9009"/>
        </a:accent2>
        <a:accent3>
          <a:srgbClr val="FFFFFF"/>
        </a:accent3>
        <a:accent4>
          <a:srgbClr val="404040"/>
        </a:accent4>
        <a:accent5>
          <a:srgbClr val="E6B2AA"/>
        </a:accent5>
        <a:accent6>
          <a:srgbClr val="C78207"/>
        </a:accent6>
        <a:hlink>
          <a:srgbClr val="EEC633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7">
        <a:dk1>
          <a:srgbClr val="4D4D4D"/>
        </a:dk1>
        <a:lt1>
          <a:srgbClr val="FFFFFF"/>
        </a:lt1>
        <a:dk2>
          <a:srgbClr val="4D4D4D"/>
        </a:dk2>
        <a:lt2>
          <a:srgbClr val="AE6310"/>
        </a:lt2>
        <a:accent1>
          <a:srgbClr val="E79613"/>
        </a:accent1>
        <a:accent2>
          <a:srgbClr val="E1720D"/>
        </a:accent2>
        <a:accent3>
          <a:srgbClr val="FFFFFF"/>
        </a:accent3>
        <a:accent4>
          <a:srgbClr val="404040"/>
        </a:accent4>
        <a:accent5>
          <a:srgbClr val="F1C9AA"/>
        </a:accent5>
        <a:accent6>
          <a:srgbClr val="CC670B"/>
        </a:accent6>
        <a:hlink>
          <a:srgbClr val="C6470A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8">
        <a:dk1>
          <a:srgbClr val="4D4D4D"/>
        </a:dk1>
        <a:lt1>
          <a:srgbClr val="FFFFFF"/>
        </a:lt1>
        <a:dk2>
          <a:srgbClr val="4D4D4D"/>
        </a:dk2>
        <a:lt2>
          <a:srgbClr val="AF5612"/>
        </a:lt2>
        <a:accent1>
          <a:srgbClr val="CB882F"/>
        </a:accent1>
        <a:accent2>
          <a:srgbClr val="E7C432"/>
        </a:accent2>
        <a:accent3>
          <a:srgbClr val="FFFFFF"/>
        </a:accent3>
        <a:accent4>
          <a:srgbClr val="404040"/>
        </a:accent4>
        <a:accent5>
          <a:srgbClr val="E2C3AD"/>
        </a:accent5>
        <a:accent6>
          <a:srgbClr val="D1B12C"/>
        </a:accent6>
        <a:hlink>
          <a:srgbClr val="EECA34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9">
        <a:dk1>
          <a:srgbClr val="4D4D4D"/>
        </a:dk1>
        <a:lt1>
          <a:srgbClr val="FFFFFF"/>
        </a:lt1>
        <a:dk2>
          <a:srgbClr val="4D4D4D"/>
        </a:dk2>
        <a:lt2>
          <a:srgbClr val="9A5E40"/>
        </a:lt2>
        <a:accent1>
          <a:srgbClr val="AE7750"/>
        </a:accent1>
        <a:accent2>
          <a:srgbClr val="C08D60"/>
        </a:accent2>
        <a:accent3>
          <a:srgbClr val="FFFFFF"/>
        </a:accent3>
        <a:accent4>
          <a:srgbClr val="404040"/>
        </a:accent4>
        <a:accent5>
          <a:srgbClr val="D3BDB3"/>
        </a:accent5>
        <a:accent6>
          <a:srgbClr val="AE7F56"/>
        </a:accent6>
        <a:hlink>
          <a:srgbClr val="CCA47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0">
        <a:dk1>
          <a:srgbClr val="4D4D4D"/>
        </a:dk1>
        <a:lt1>
          <a:srgbClr val="FFFFFF"/>
        </a:lt1>
        <a:dk2>
          <a:srgbClr val="4D4D4D"/>
        </a:dk2>
        <a:lt2>
          <a:srgbClr val="D1BB77"/>
        </a:lt2>
        <a:accent1>
          <a:srgbClr val="DBBA87"/>
        </a:accent1>
        <a:accent2>
          <a:srgbClr val="E0B265"/>
        </a:accent2>
        <a:accent3>
          <a:srgbClr val="FFFFFF"/>
        </a:accent3>
        <a:accent4>
          <a:srgbClr val="404040"/>
        </a:accent4>
        <a:accent5>
          <a:srgbClr val="EAD9C3"/>
        </a:accent5>
        <a:accent6>
          <a:srgbClr val="CBA15B"/>
        </a:accent6>
        <a:hlink>
          <a:srgbClr val="E9C277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1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DDD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2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3">
        <a:dk1>
          <a:srgbClr val="4D4D4D"/>
        </a:dk1>
        <a:lt1>
          <a:srgbClr val="FFFFFF"/>
        </a:lt1>
        <a:dk2>
          <a:srgbClr val="4D4D4D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404040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D3D3D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4">
        <a:dk1>
          <a:srgbClr val="FFFFFF"/>
        </a:dk1>
        <a:lt1>
          <a:srgbClr val="FFFFFF"/>
        </a:lt1>
        <a:dk2>
          <a:srgbClr val="FFFFFF"/>
        </a:dk2>
        <a:lt2>
          <a:srgbClr val="45762A"/>
        </a:lt2>
        <a:accent1>
          <a:srgbClr val="42934C"/>
        </a:accent1>
        <a:accent2>
          <a:srgbClr val="34B66A"/>
        </a:accent2>
        <a:accent3>
          <a:srgbClr val="FFFFFF"/>
        </a:accent3>
        <a:accent4>
          <a:srgbClr val="DADADA"/>
        </a:accent4>
        <a:accent5>
          <a:srgbClr val="B0C8B2"/>
        </a:accent5>
        <a:accent6>
          <a:srgbClr val="2EA55F"/>
        </a:accent6>
        <a:hlink>
          <a:srgbClr val="34C8D1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5">
        <a:dk1>
          <a:srgbClr val="FFFFFF"/>
        </a:dk1>
        <a:lt1>
          <a:srgbClr val="FFFFFF"/>
        </a:lt1>
        <a:dk2>
          <a:srgbClr val="FFFFFF"/>
        </a:dk2>
        <a:lt2>
          <a:srgbClr val="55A6FE"/>
        </a:lt2>
        <a:accent1>
          <a:srgbClr val="71BBFF"/>
        </a:accent1>
        <a:accent2>
          <a:srgbClr val="74CCFF"/>
        </a:accent2>
        <a:accent3>
          <a:srgbClr val="FFFFFF"/>
        </a:accent3>
        <a:accent4>
          <a:srgbClr val="DADADA"/>
        </a:accent4>
        <a:accent5>
          <a:srgbClr val="BBDAFF"/>
        </a:accent5>
        <a:accent6>
          <a:srgbClr val="68B9E7"/>
        </a:accent6>
        <a:hlink>
          <a:srgbClr val="94D8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werpoint-template-24 16">
        <a:dk1>
          <a:srgbClr val="FFFFFF"/>
        </a:dk1>
        <a:lt1>
          <a:srgbClr val="FFFFFF"/>
        </a:lt1>
        <a:dk2>
          <a:srgbClr val="FFFFFF"/>
        </a:dk2>
        <a:lt2>
          <a:srgbClr val="4BA1FF"/>
        </a:lt2>
        <a:accent1>
          <a:srgbClr val="5DB2FF"/>
        </a:accent1>
        <a:accent2>
          <a:srgbClr val="65C8FF"/>
        </a:accent2>
        <a:accent3>
          <a:srgbClr val="FFFFFF"/>
        </a:accent3>
        <a:accent4>
          <a:srgbClr val="DADADA"/>
        </a:accent4>
        <a:accent5>
          <a:srgbClr val="B6D5FF"/>
        </a:accent5>
        <a:accent6>
          <a:srgbClr val="5BB5E7"/>
        </a:accent6>
        <a:hlink>
          <a:srgbClr val="87E1FF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powerpoint-template</Template>
  <TotalTime>147</TotalTime>
  <Words>462</Words>
  <Application>Microsoft Office PowerPoint</Application>
  <PresentationFormat>Экран (4:3)</PresentationFormat>
  <Paragraphs>74</Paragraphs>
  <Slides>16</Slides>
  <Notes>3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2" baseType="lpstr">
      <vt:lpstr>Arial</vt:lpstr>
      <vt:lpstr>Comic Sans MS</vt:lpstr>
      <vt:lpstr>굴림</vt:lpstr>
      <vt:lpstr>Microsoft Sans Serif</vt:lpstr>
      <vt:lpstr>Times New Roman</vt:lpstr>
      <vt:lpstr>powerpoint-template</vt:lpstr>
      <vt:lpstr>Звертання. Непоширені й поширені звертання </vt:lpstr>
      <vt:lpstr>Скільки є в нас, любі друзі, Для звертання ніжних слів… Д. Білоус</vt:lpstr>
      <vt:lpstr>Пригадаймо:</vt:lpstr>
      <vt:lpstr>Презентация PowerPoint</vt:lpstr>
      <vt:lpstr>Що ж таке звертання?</vt:lpstr>
      <vt:lpstr>За будовою звертання може бути</vt:lpstr>
      <vt:lpstr>Звертання може стояти у реченні в будь-якій позиції</vt:lpstr>
      <vt:lpstr>В українській мові звертання має форму кличного відмінку</vt:lpstr>
      <vt:lpstr>Пропоную переглянути приклади звертань з відомих мультфільмів</vt:lpstr>
      <vt:lpstr>Лінгвістичне конструювання ЗАВДАННЯ: перебудувати речення так, щоб виділені слова виступали в ролі звертань. </vt:lpstr>
      <vt:lpstr>Творче моделювання ЗАВДАННЯ: скласти речення за поданими схемами  </vt:lpstr>
      <vt:lpstr>Презентация PowerPoint</vt:lpstr>
      <vt:lpstr>Презентация PowerPoint</vt:lpstr>
      <vt:lpstr>Презентация PowerPoint</vt:lpstr>
      <vt:lpstr>Домашнє завдання:</vt:lpstr>
      <vt:lpstr>Дякую за увагу!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Звертання. Непоширені й поширені звертання.</dc:title>
  <dc:creator>Карпатська Джерельна</dc:creator>
  <cp:lastModifiedBy>Карпатська Джерельна</cp:lastModifiedBy>
  <cp:revision>13</cp:revision>
  <dcterms:created xsi:type="dcterms:W3CDTF">2021-04-05T18:11:23Z</dcterms:created>
  <dcterms:modified xsi:type="dcterms:W3CDTF">2023-04-14T05:47:48Z</dcterms:modified>
</cp:coreProperties>
</file>