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79" r:id="rId5"/>
    <p:sldId id="262" r:id="rId6"/>
    <p:sldId id="263" r:id="rId7"/>
    <p:sldId id="277"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varScale="1">
        <p:scale>
          <a:sx n="86" d="100"/>
          <a:sy n="86" d="100"/>
        </p:scale>
        <p:origin x="4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4/14/2023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Зразок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a:t>Зразок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Зразок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4/14/2023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0214" y="2201661"/>
            <a:ext cx="7581416" cy="3213718"/>
          </a:xfrm>
        </p:spPr>
        <p:txBody>
          <a:bodyPr/>
          <a:lstStyle/>
          <a:p>
            <a:br>
              <a:rPr lang="ru-RU" b="1" dirty="0">
                <a:solidFill>
                  <a:schemeClr val="accent5">
                    <a:lumMod val="50000"/>
                  </a:schemeClr>
                </a:solidFill>
              </a:rPr>
            </a:br>
            <a:br>
              <a:rPr lang="ru-RU" b="1" dirty="0">
                <a:solidFill>
                  <a:schemeClr val="accent5">
                    <a:lumMod val="50000"/>
                  </a:schemeClr>
                </a:solidFill>
              </a:rPr>
            </a:br>
            <a:br>
              <a:rPr lang="ru-RU" b="1" dirty="0">
                <a:solidFill>
                  <a:schemeClr val="accent5">
                    <a:lumMod val="50000"/>
                  </a:schemeClr>
                </a:solidFill>
              </a:rPr>
            </a:br>
            <a:r>
              <a:rPr lang="ru-RU" b="1" dirty="0">
                <a:solidFill>
                  <a:schemeClr val="accent5">
                    <a:lumMod val="50000"/>
                  </a:schemeClr>
                </a:solidFill>
              </a:rPr>
              <a:t>Тема уроку: </a:t>
            </a:r>
            <a:br>
              <a:rPr lang="ru-RU" b="1" dirty="0">
                <a:solidFill>
                  <a:schemeClr val="accent5">
                    <a:lumMod val="50000"/>
                  </a:schemeClr>
                </a:solidFill>
              </a:rPr>
            </a:br>
            <a:r>
              <a:rPr lang="ru-RU" b="1" dirty="0" err="1">
                <a:solidFill>
                  <a:schemeClr val="accent5">
                    <a:lumMod val="50000"/>
                  </a:schemeClr>
                </a:solidFill>
              </a:rPr>
              <a:t>Зв’язок</a:t>
            </a:r>
            <a:r>
              <a:rPr lang="ru-RU" b="1" dirty="0">
                <a:solidFill>
                  <a:schemeClr val="accent5">
                    <a:lumMod val="50000"/>
                  </a:schemeClr>
                </a:solidFill>
              </a:rPr>
              <a:t> </a:t>
            </a:r>
            <a:r>
              <a:rPr lang="ru-RU" b="1" dirty="0" err="1">
                <a:solidFill>
                  <a:schemeClr val="accent5">
                    <a:lumMod val="50000"/>
                  </a:schemeClr>
                </a:solidFill>
              </a:rPr>
              <a:t>між</a:t>
            </a:r>
            <a:r>
              <a:rPr lang="ru-RU" b="1" dirty="0">
                <a:solidFill>
                  <a:schemeClr val="accent5">
                    <a:lumMod val="50000"/>
                  </a:schemeClr>
                </a:solidFill>
              </a:rPr>
              <a:t> </a:t>
            </a:r>
            <a:r>
              <a:rPr lang="ru-RU" b="1" dirty="0" err="1">
                <a:solidFill>
                  <a:schemeClr val="accent5">
                    <a:lumMod val="50000"/>
                  </a:schemeClr>
                </a:solidFill>
              </a:rPr>
              <a:t>почуттями</a:t>
            </a:r>
            <a:r>
              <a:rPr lang="ru-RU" b="1" dirty="0">
                <a:solidFill>
                  <a:schemeClr val="accent5">
                    <a:lumMod val="50000"/>
                  </a:schemeClr>
                </a:solidFill>
              </a:rPr>
              <a:t> та  </a:t>
            </a:r>
            <a:r>
              <a:rPr lang="ru-RU" b="1" dirty="0" err="1">
                <a:solidFill>
                  <a:schemeClr val="accent5">
                    <a:lumMod val="50000"/>
                  </a:schemeClr>
                </a:solidFill>
              </a:rPr>
              <a:t>вчинками</a:t>
            </a:r>
            <a:r>
              <a:rPr lang="ru-RU" b="1" dirty="0">
                <a:solidFill>
                  <a:schemeClr val="accent5">
                    <a:lumMod val="50000"/>
                  </a:schemeClr>
                </a:solidFill>
              </a:rPr>
              <a:t>. </a:t>
            </a:r>
            <a:r>
              <a:rPr lang="ru-RU" b="1" dirty="0" err="1">
                <a:solidFill>
                  <a:schemeClr val="accent5">
                    <a:lumMod val="50000"/>
                  </a:schemeClr>
                </a:solidFill>
              </a:rPr>
              <a:t>Патріотизм</a:t>
            </a:r>
            <a:endParaRPr lang="uk-UA" dirty="0"/>
          </a:p>
        </p:txBody>
      </p:sp>
      <p:sp>
        <p:nvSpPr>
          <p:cNvPr id="4" name="TextBox 3">
            <a:extLst>
              <a:ext uri="{FF2B5EF4-FFF2-40B4-BE49-F238E27FC236}">
                <a16:creationId xmlns:a16="http://schemas.microsoft.com/office/drawing/2014/main" id="{7AE3947A-C9A5-42C8-88A2-147289EE2318}"/>
              </a:ext>
            </a:extLst>
          </p:cNvPr>
          <p:cNvSpPr txBox="1"/>
          <p:nvPr/>
        </p:nvSpPr>
        <p:spPr>
          <a:xfrm>
            <a:off x="2583402" y="1562470"/>
            <a:ext cx="7278228" cy="523220"/>
          </a:xfrm>
          <a:prstGeom prst="rect">
            <a:avLst/>
          </a:prstGeom>
          <a:noFill/>
        </p:spPr>
        <p:txBody>
          <a:bodyPr wrap="square">
            <a:spAutoFit/>
          </a:bodyPr>
          <a:lstStyle/>
          <a:p>
            <a:r>
              <a:rPr lang="uk-UA" sz="2800" b="1" dirty="0">
                <a:solidFill>
                  <a:srgbClr val="FF0000"/>
                </a:solidFill>
              </a:rPr>
              <a:t>Розділ ІІІ Світ людських емоцій та  почуттів</a:t>
            </a:r>
          </a:p>
        </p:txBody>
      </p:sp>
    </p:spTree>
    <p:extLst>
      <p:ext uri="{BB962C8B-B14F-4D97-AF65-F5344CB8AC3E}">
        <p14:creationId xmlns:p14="http://schemas.microsoft.com/office/powerpoint/2010/main" val="66159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435423" y="163382"/>
            <a:ext cx="6478055"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r>
              <a:rPr lang="uk-UA" sz="3600" b="1" dirty="0">
                <a:solidFill>
                  <a:schemeClr val="accent1">
                    <a:lumMod val="50000"/>
                  </a:schemeClr>
                </a:solidFill>
              </a:rPr>
              <a:t>ВИСЛОВІТЬ СВОЮ ДУМКУ</a:t>
            </a:r>
          </a:p>
        </p:txBody>
      </p:sp>
      <p:sp>
        <p:nvSpPr>
          <p:cNvPr id="5" name="TextBox 4">
            <a:extLst>
              <a:ext uri="{FF2B5EF4-FFF2-40B4-BE49-F238E27FC236}">
                <a16:creationId xmlns:a16="http://schemas.microsoft.com/office/drawing/2014/main" id="{075582B5-4FC7-4E8E-BC96-D865FE28C1BC}"/>
              </a:ext>
            </a:extLst>
          </p:cNvPr>
          <p:cNvSpPr txBox="1"/>
          <p:nvPr/>
        </p:nvSpPr>
        <p:spPr>
          <a:xfrm>
            <a:off x="879677" y="3149508"/>
            <a:ext cx="10486662" cy="1556452"/>
          </a:xfrm>
          <a:prstGeom prst="rect">
            <a:avLst/>
          </a:prstGeom>
          <a:noFill/>
        </p:spPr>
        <p:txBody>
          <a:bodyPr wrap="square">
            <a:spAutoFit/>
          </a:bodyPr>
          <a:lstStyle/>
          <a:p>
            <a:pPr lvl="0">
              <a:lnSpc>
                <a:spcPct val="107000"/>
              </a:lnSpc>
              <a:spcAft>
                <a:spcPts val="800"/>
              </a:spcAft>
              <a:buSzPts val="1000"/>
              <a:tabLst>
                <a:tab pos="457200" algn="l"/>
              </a:tabLst>
            </a:pPr>
            <a:r>
              <a:rPr lang="uk-UA" sz="2800" dirty="0">
                <a:solidFill>
                  <a:srgbClr val="292B2C"/>
                </a:solidFill>
                <a:effectLst/>
                <a:latin typeface="Roboto" panose="02000000000000000000" pitchFamily="2" charset="0"/>
                <a:ea typeface="Times New Roman" panose="02020603050405020304" pitchFamily="18" charset="0"/>
                <a:cs typeface="Times New Roman" panose="02020603050405020304" pitchFamily="18" charset="0"/>
              </a:rPr>
              <a:t>1. Що у вас викликає почуття любові? Яким ви вважаєте це почуття?</a:t>
            </a:r>
            <a:endParaRPr lang="uk-UA" sz="2800" dirty="0">
              <a:solidFill>
                <a:srgbClr val="292B2C"/>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uk-UA" sz="2800" dirty="0">
                <a:solidFill>
                  <a:srgbClr val="292B2C"/>
                </a:solidFill>
                <a:effectLst/>
                <a:latin typeface="Roboto" panose="02000000000000000000" pitchFamily="2" charset="0"/>
                <a:ea typeface="Times New Roman" panose="02020603050405020304" pitchFamily="18" charset="0"/>
                <a:cs typeface="Times New Roman" panose="02020603050405020304" pitchFamily="18" charset="0"/>
              </a:rPr>
              <a:t>2. Навіщо людині потрібні почуття?</a:t>
            </a:r>
            <a:endParaRPr lang="uk-UA" sz="2800" dirty="0">
              <a:solidFill>
                <a:srgbClr val="292B2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528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985422" y="1353745"/>
            <a:ext cx="10531076" cy="3170099"/>
          </a:xfrm>
          <a:prstGeom prst="rect">
            <a:avLst/>
          </a:prstGeom>
        </p:spPr>
        <p:txBody>
          <a:bodyPr wrap="square">
            <a:spAutoFit/>
          </a:bodyPr>
          <a:lstStyle/>
          <a:p>
            <a:r>
              <a:rPr lang="ru-RU" sz="2000" dirty="0" err="1">
                <a:solidFill>
                  <a:schemeClr val="accent1">
                    <a:lumMod val="50000"/>
                  </a:schemeClr>
                </a:solidFill>
              </a:rPr>
              <a:t>Почуття</a:t>
            </a:r>
            <a:r>
              <a:rPr lang="ru-RU" sz="2000" dirty="0">
                <a:solidFill>
                  <a:schemeClr val="accent1">
                    <a:lumMod val="50000"/>
                  </a:schemeClr>
                </a:solidFill>
              </a:rPr>
              <a:t> </a:t>
            </a:r>
            <a:r>
              <a:rPr lang="ru-RU" sz="2000" dirty="0" err="1">
                <a:solidFill>
                  <a:schemeClr val="accent1">
                    <a:lumMod val="50000"/>
                  </a:schemeClr>
                </a:solidFill>
              </a:rPr>
              <a:t>виражають</a:t>
            </a:r>
            <a:r>
              <a:rPr lang="ru-RU" sz="2000" dirty="0">
                <a:solidFill>
                  <a:schemeClr val="accent1">
                    <a:lumMod val="50000"/>
                  </a:schemeClr>
                </a:solidFill>
              </a:rPr>
              <a:t> </a:t>
            </a:r>
            <a:r>
              <a:rPr lang="ru-RU" sz="2000" dirty="0" err="1">
                <a:solidFill>
                  <a:schemeClr val="accent1">
                    <a:lumMod val="50000"/>
                  </a:schemeClr>
                </a:solidFill>
              </a:rPr>
              <a:t>ставлення</a:t>
            </a:r>
            <a:r>
              <a:rPr lang="ru-RU" sz="2000" dirty="0">
                <a:solidFill>
                  <a:schemeClr val="accent1">
                    <a:lumMod val="50000"/>
                  </a:schemeClr>
                </a:solidFill>
              </a:rPr>
              <a:t> </a:t>
            </a:r>
            <a:r>
              <a:rPr lang="ru-RU" sz="2000" dirty="0" err="1">
                <a:solidFill>
                  <a:schemeClr val="accent1">
                    <a:lumMod val="50000"/>
                  </a:schemeClr>
                </a:solidFill>
              </a:rPr>
              <a:t>людини</a:t>
            </a:r>
            <a:r>
              <a:rPr lang="ru-RU" sz="2000" dirty="0">
                <a:solidFill>
                  <a:schemeClr val="accent1">
                    <a:lumMod val="50000"/>
                  </a:schemeClr>
                </a:solidFill>
              </a:rPr>
              <a:t> до </a:t>
            </a:r>
            <a:r>
              <a:rPr lang="ru-RU" sz="2000" dirty="0" err="1">
                <a:solidFill>
                  <a:schemeClr val="accent1">
                    <a:lumMod val="50000"/>
                  </a:schemeClr>
                </a:solidFill>
              </a:rPr>
              <a:t>різних</a:t>
            </a:r>
            <a:r>
              <a:rPr lang="ru-RU" sz="2000" dirty="0">
                <a:solidFill>
                  <a:schemeClr val="accent1">
                    <a:lumMod val="50000"/>
                  </a:schemeClr>
                </a:solidFill>
              </a:rPr>
              <a:t> речей та </a:t>
            </a:r>
            <a:r>
              <a:rPr lang="ru-RU" sz="2000" dirty="0" err="1">
                <a:solidFill>
                  <a:schemeClr val="accent1">
                    <a:lumMod val="50000"/>
                  </a:schemeClr>
                </a:solidFill>
              </a:rPr>
              <a:t>явищ</a:t>
            </a:r>
            <a:r>
              <a:rPr lang="ru-RU" sz="2000" dirty="0">
                <a:solidFill>
                  <a:schemeClr val="accent1">
                    <a:lumMod val="50000"/>
                  </a:schemeClr>
                </a:solidFill>
              </a:rPr>
              <a:t> </a:t>
            </a:r>
            <a:r>
              <a:rPr lang="ru-RU" sz="2000" dirty="0" err="1">
                <a:solidFill>
                  <a:schemeClr val="accent1">
                    <a:lumMod val="50000"/>
                  </a:schemeClr>
                </a:solidFill>
              </a:rPr>
              <a:t>навколишнього</a:t>
            </a:r>
            <a:r>
              <a:rPr lang="ru-RU" sz="2000" dirty="0">
                <a:solidFill>
                  <a:schemeClr val="accent1">
                    <a:lumMod val="50000"/>
                  </a:schemeClr>
                </a:solidFill>
              </a:rPr>
              <a:t> </a:t>
            </a:r>
            <a:r>
              <a:rPr lang="ru-RU" sz="2000" dirty="0" err="1">
                <a:solidFill>
                  <a:schemeClr val="accent1">
                    <a:lumMod val="50000"/>
                  </a:schemeClr>
                </a:solidFill>
              </a:rPr>
              <a:t>світу</a:t>
            </a:r>
            <a:r>
              <a:rPr lang="ru-RU" sz="2000" dirty="0">
                <a:solidFill>
                  <a:schemeClr val="accent1">
                    <a:lumMod val="50000"/>
                  </a:schemeClr>
                </a:solidFill>
              </a:rPr>
              <a:t>, а </a:t>
            </a:r>
            <a:r>
              <a:rPr lang="ru-RU" sz="2000" dirty="0" err="1">
                <a:solidFill>
                  <a:schemeClr val="accent1">
                    <a:lumMod val="50000"/>
                  </a:schemeClr>
                </a:solidFill>
              </a:rPr>
              <a:t>також</a:t>
            </a:r>
            <a:r>
              <a:rPr lang="ru-RU" sz="2000" dirty="0">
                <a:solidFill>
                  <a:schemeClr val="accent1">
                    <a:lumMod val="50000"/>
                  </a:schemeClr>
                </a:solidFill>
              </a:rPr>
              <a:t> </a:t>
            </a:r>
            <a:r>
              <a:rPr lang="ru-RU" sz="2000" dirty="0" err="1">
                <a:solidFill>
                  <a:schemeClr val="accent1">
                    <a:lumMod val="50000"/>
                  </a:schemeClr>
                </a:solidFill>
              </a:rPr>
              <a:t>спонукають</a:t>
            </a:r>
            <a:r>
              <a:rPr lang="ru-RU" sz="2000" dirty="0">
                <a:solidFill>
                  <a:schemeClr val="accent1">
                    <a:lumMod val="50000"/>
                  </a:schemeClr>
                </a:solidFill>
              </a:rPr>
              <a:t> </a:t>
            </a:r>
            <a:r>
              <a:rPr lang="ru-RU" sz="2000" dirty="0" err="1">
                <a:solidFill>
                  <a:schemeClr val="accent1">
                    <a:lumMod val="50000"/>
                  </a:schemeClr>
                </a:solidFill>
              </a:rPr>
              <a:t>її</a:t>
            </a:r>
            <a:r>
              <a:rPr lang="ru-RU" sz="2000" dirty="0">
                <a:solidFill>
                  <a:schemeClr val="accent1">
                    <a:lumMod val="50000"/>
                  </a:schemeClr>
                </a:solidFill>
              </a:rPr>
              <a:t> до </a:t>
            </a:r>
            <a:r>
              <a:rPr lang="ru-RU" sz="2000" dirty="0" err="1">
                <a:solidFill>
                  <a:schemeClr val="accent1">
                    <a:lumMod val="50000"/>
                  </a:schemeClr>
                </a:solidFill>
              </a:rPr>
              <a:t>певних</a:t>
            </a:r>
            <a:r>
              <a:rPr lang="ru-RU" sz="2000" dirty="0">
                <a:solidFill>
                  <a:schemeClr val="accent1">
                    <a:lumMod val="50000"/>
                  </a:schemeClr>
                </a:solidFill>
              </a:rPr>
              <a:t> </a:t>
            </a:r>
            <a:r>
              <a:rPr lang="ru-RU" sz="2000" dirty="0" err="1">
                <a:solidFill>
                  <a:schemeClr val="accent1">
                    <a:lumMod val="50000"/>
                  </a:schemeClr>
                </a:solidFill>
              </a:rPr>
              <a:t>дій</a:t>
            </a:r>
            <a:r>
              <a:rPr lang="ru-RU" sz="2000" dirty="0">
                <a:solidFill>
                  <a:schemeClr val="accent1">
                    <a:lumMod val="50000"/>
                  </a:schemeClr>
                </a:solidFill>
              </a:rPr>
              <a:t>. </a:t>
            </a:r>
          </a:p>
          <a:p>
            <a:endParaRPr lang="ru-RU" sz="2000" dirty="0">
              <a:solidFill>
                <a:schemeClr val="accent1">
                  <a:lumMod val="50000"/>
                </a:schemeClr>
              </a:solidFill>
            </a:endParaRPr>
          </a:p>
          <a:p>
            <a:r>
              <a:rPr lang="ru-RU" sz="2000" b="1" dirty="0" err="1">
                <a:solidFill>
                  <a:schemeClr val="accent1">
                    <a:lumMod val="50000"/>
                  </a:schemeClr>
                </a:solidFill>
              </a:rPr>
              <a:t>Наприклад</a:t>
            </a:r>
            <a:r>
              <a:rPr lang="ru-RU" sz="2000" dirty="0">
                <a:solidFill>
                  <a:schemeClr val="accent1">
                    <a:lumMod val="50000"/>
                  </a:schemeClr>
                </a:solidFill>
              </a:rPr>
              <a:t>, </a:t>
            </a:r>
            <a:r>
              <a:rPr lang="ru-RU" sz="2000" dirty="0" err="1">
                <a:solidFill>
                  <a:schemeClr val="accent1">
                    <a:lumMod val="50000"/>
                  </a:schemeClr>
                </a:solidFill>
              </a:rPr>
              <a:t>почуття</a:t>
            </a:r>
            <a:r>
              <a:rPr lang="ru-RU" sz="2000" dirty="0">
                <a:solidFill>
                  <a:schemeClr val="accent1">
                    <a:lumMod val="50000"/>
                  </a:schemeClr>
                </a:solidFill>
              </a:rPr>
              <a:t> </a:t>
            </a:r>
            <a:r>
              <a:rPr lang="ru-RU" sz="2000" dirty="0" err="1">
                <a:solidFill>
                  <a:schemeClr val="accent1">
                    <a:lumMod val="50000"/>
                  </a:schemeClr>
                </a:solidFill>
              </a:rPr>
              <a:t>поваги</a:t>
            </a:r>
            <a:r>
              <a:rPr lang="ru-RU" sz="2000" dirty="0">
                <a:solidFill>
                  <a:schemeClr val="accent1">
                    <a:lumMod val="50000"/>
                  </a:schemeClr>
                </a:solidFill>
              </a:rPr>
              <a:t> до </a:t>
            </a:r>
            <a:r>
              <a:rPr lang="ru-RU" sz="2000" dirty="0" err="1">
                <a:solidFill>
                  <a:schemeClr val="accent1">
                    <a:lumMod val="50000"/>
                  </a:schemeClr>
                </a:solidFill>
              </a:rPr>
              <a:t>людини</a:t>
            </a:r>
            <a:r>
              <a:rPr lang="ru-RU" sz="2000" dirty="0">
                <a:solidFill>
                  <a:schemeClr val="accent1">
                    <a:lumMod val="50000"/>
                  </a:schemeClr>
                </a:solidFill>
              </a:rPr>
              <a:t> </a:t>
            </a:r>
            <a:r>
              <a:rPr lang="ru-RU" sz="2000" dirty="0" err="1">
                <a:solidFill>
                  <a:schemeClr val="accent1">
                    <a:lumMod val="50000"/>
                  </a:schemeClr>
                </a:solidFill>
              </a:rPr>
              <a:t>мотивує</a:t>
            </a:r>
            <a:r>
              <a:rPr lang="ru-RU" sz="2000" dirty="0">
                <a:solidFill>
                  <a:schemeClr val="accent1">
                    <a:lumMod val="50000"/>
                  </a:schemeClr>
                </a:solidFill>
              </a:rPr>
              <a:t> до </a:t>
            </a:r>
            <a:r>
              <a:rPr lang="ru-RU" sz="2000" dirty="0" err="1">
                <a:solidFill>
                  <a:schemeClr val="accent1">
                    <a:lumMod val="50000"/>
                  </a:schemeClr>
                </a:solidFill>
              </a:rPr>
              <a:t>більш</a:t>
            </a:r>
            <a:r>
              <a:rPr lang="ru-RU" sz="2000" dirty="0">
                <a:solidFill>
                  <a:schemeClr val="accent1">
                    <a:lumMod val="50000"/>
                  </a:schemeClr>
                </a:solidFill>
              </a:rPr>
              <a:t> </a:t>
            </a:r>
            <a:r>
              <a:rPr lang="ru-RU" sz="2000" dirty="0" err="1">
                <a:solidFill>
                  <a:schemeClr val="accent1">
                    <a:lumMod val="50000"/>
                  </a:schemeClr>
                </a:solidFill>
              </a:rPr>
              <a:t>шанобливого</a:t>
            </a:r>
            <a:r>
              <a:rPr lang="ru-RU" sz="2000" dirty="0">
                <a:solidFill>
                  <a:schemeClr val="accent1">
                    <a:lumMod val="50000"/>
                  </a:schemeClr>
                </a:solidFill>
              </a:rPr>
              <a:t> </a:t>
            </a:r>
            <a:r>
              <a:rPr lang="ru-RU" sz="2000" dirty="0" err="1">
                <a:solidFill>
                  <a:schemeClr val="accent1">
                    <a:lumMod val="50000"/>
                  </a:schemeClr>
                </a:solidFill>
              </a:rPr>
              <a:t>поводження</a:t>
            </a:r>
            <a:r>
              <a:rPr lang="ru-RU" sz="2000" dirty="0">
                <a:solidFill>
                  <a:schemeClr val="accent1">
                    <a:lumMod val="50000"/>
                  </a:schemeClr>
                </a:solidFill>
              </a:rPr>
              <a:t> з нею. </a:t>
            </a:r>
            <a:r>
              <a:rPr lang="ru-RU" sz="2000" dirty="0" err="1">
                <a:solidFill>
                  <a:schemeClr val="accent1">
                    <a:lumMod val="50000"/>
                  </a:schemeClr>
                </a:solidFill>
              </a:rPr>
              <a:t>Почуття</a:t>
            </a:r>
            <a:r>
              <a:rPr lang="ru-RU" sz="2000" dirty="0">
                <a:solidFill>
                  <a:schemeClr val="accent1">
                    <a:lumMod val="50000"/>
                  </a:schemeClr>
                </a:solidFill>
              </a:rPr>
              <a:t> </a:t>
            </a:r>
            <a:r>
              <a:rPr lang="ru-RU" sz="2000" dirty="0" err="1">
                <a:solidFill>
                  <a:schemeClr val="accent1">
                    <a:lumMod val="50000"/>
                  </a:schemeClr>
                </a:solidFill>
              </a:rPr>
              <a:t>провини</a:t>
            </a:r>
            <a:r>
              <a:rPr lang="ru-RU" sz="2000" dirty="0">
                <a:solidFill>
                  <a:schemeClr val="accent1">
                    <a:lumMod val="50000"/>
                  </a:schemeClr>
                </a:solidFill>
              </a:rPr>
              <a:t> </a:t>
            </a:r>
            <a:r>
              <a:rPr lang="ru-RU" sz="2000" dirty="0" err="1">
                <a:solidFill>
                  <a:schemeClr val="accent1">
                    <a:lumMod val="50000"/>
                  </a:schemeClr>
                </a:solidFill>
              </a:rPr>
              <a:t>змушує</a:t>
            </a:r>
            <a:r>
              <a:rPr lang="ru-RU" sz="2000" dirty="0">
                <a:solidFill>
                  <a:schemeClr val="accent1">
                    <a:lumMod val="50000"/>
                  </a:schemeClr>
                </a:solidFill>
              </a:rPr>
              <a:t> </a:t>
            </a:r>
            <a:r>
              <a:rPr lang="ru-RU" sz="2000" dirty="0" err="1">
                <a:solidFill>
                  <a:schemeClr val="accent1">
                    <a:lumMod val="50000"/>
                  </a:schemeClr>
                </a:solidFill>
              </a:rPr>
              <a:t>людину</a:t>
            </a:r>
            <a:r>
              <a:rPr lang="ru-RU" sz="2000" dirty="0">
                <a:solidFill>
                  <a:schemeClr val="accent1">
                    <a:lumMod val="50000"/>
                  </a:schemeClr>
                </a:solidFill>
              </a:rPr>
              <a:t> </a:t>
            </a:r>
            <a:r>
              <a:rPr lang="ru-RU" sz="2000" dirty="0" err="1">
                <a:solidFill>
                  <a:schemeClr val="accent1">
                    <a:lumMod val="50000"/>
                  </a:schemeClr>
                </a:solidFill>
              </a:rPr>
              <a:t>замислитися</a:t>
            </a:r>
            <a:r>
              <a:rPr lang="ru-RU" sz="2000" dirty="0">
                <a:solidFill>
                  <a:schemeClr val="accent1">
                    <a:lumMod val="50000"/>
                  </a:schemeClr>
                </a:solidFill>
              </a:rPr>
              <a:t> над </a:t>
            </a:r>
            <a:r>
              <a:rPr lang="ru-RU" sz="2000" dirty="0" err="1">
                <a:solidFill>
                  <a:schemeClr val="accent1">
                    <a:lumMod val="50000"/>
                  </a:schemeClr>
                </a:solidFill>
              </a:rPr>
              <a:t>своїми</a:t>
            </a:r>
            <a:r>
              <a:rPr lang="ru-RU" sz="2000" dirty="0">
                <a:solidFill>
                  <a:schemeClr val="accent1">
                    <a:lumMod val="50000"/>
                  </a:schemeClr>
                </a:solidFill>
              </a:rPr>
              <a:t> </a:t>
            </a:r>
            <a:r>
              <a:rPr lang="ru-RU" sz="2000" dirty="0" err="1">
                <a:solidFill>
                  <a:schemeClr val="accent1">
                    <a:lumMod val="50000"/>
                  </a:schemeClr>
                </a:solidFill>
              </a:rPr>
              <a:t>вчинками</a:t>
            </a:r>
            <a:r>
              <a:rPr lang="ru-RU" sz="2000" dirty="0">
                <a:solidFill>
                  <a:schemeClr val="accent1">
                    <a:lumMod val="50000"/>
                  </a:schemeClr>
                </a:solidFill>
              </a:rPr>
              <a:t>, </a:t>
            </a:r>
            <a:r>
              <a:rPr lang="ru-RU" sz="2000" dirty="0" err="1">
                <a:solidFill>
                  <a:schemeClr val="accent1">
                    <a:lumMod val="50000"/>
                  </a:schemeClr>
                </a:solidFill>
              </a:rPr>
              <a:t>знайти</a:t>
            </a:r>
            <a:r>
              <a:rPr lang="ru-RU" sz="2000" dirty="0">
                <a:solidFill>
                  <a:schemeClr val="accent1">
                    <a:lumMod val="50000"/>
                  </a:schemeClr>
                </a:solidFill>
              </a:rPr>
              <a:t> шлях до </a:t>
            </a:r>
            <a:r>
              <a:rPr lang="ru-RU" sz="2000" dirty="0" err="1">
                <a:solidFill>
                  <a:schemeClr val="accent1">
                    <a:lumMod val="50000"/>
                  </a:schemeClr>
                </a:solidFill>
              </a:rPr>
              <a:t>виправлення</a:t>
            </a:r>
            <a:r>
              <a:rPr lang="ru-RU" sz="2000" dirty="0">
                <a:solidFill>
                  <a:schemeClr val="accent1">
                    <a:lumMod val="50000"/>
                  </a:schemeClr>
                </a:solidFill>
              </a:rPr>
              <a:t> </a:t>
            </a:r>
            <a:r>
              <a:rPr lang="ru-RU" sz="2000" dirty="0" err="1">
                <a:solidFill>
                  <a:schemeClr val="accent1">
                    <a:lumMod val="50000"/>
                  </a:schemeClr>
                </a:solidFill>
              </a:rPr>
              <a:t>ситуації</a:t>
            </a:r>
            <a:r>
              <a:rPr lang="ru-RU" sz="2000" dirty="0">
                <a:solidFill>
                  <a:schemeClr val="accent1">
                    <a:lumMod val="50000"/>
                  </a:schemeClr>
                </a:solidFill>
              </a:rPr>
              <a:t> та </a:t>
            </a:r>
            <a:r>
              <a:rPr lang="ru-RU" sz="2000" dirty="0" err="1">
                <a:solidFill>
                  <a:schemeClr val="accent1">
                    <a:lumMod val="50000"/>
                  </a:schemeClr>
                </a:solidFill>
              </a:rPr>
              <a:t>скоригувати</a:t>
            </a:r>
            <a:r>
              <a:rPr lang="ru-RU" sz="2000" dirty="0">
                <a:solidFill>
                  <a:schemeClr val="accent1">
                    <a:lumMod val="50000"/>
                  </a:schemeClr>
                </a:solidFill>
              </a:rPr>
              <a:t> свою </a:t>
            </a:r>
            <a:r>
              <a:rPr lang="ru-RU" sz="2000" dirty="0" err="1">
                <a:solidFill>
                  <a:schemeClr val="accent1">
                    <a:lumMod val="50000"/>
                  </a:schemeClr>
                </a:solidFill>
              </a:rPr>
              <a:t>поведінку</a:t>
            </a:r>
            <a:r>
              <a:rPr lang="ru-RU" sz="2000" dirty="0">
                <a:solidFill>
                  <a:schemeClr val="accent1">
                    <a:lumMod val="50000"/>
                  </a:schemeClr>
                </a:solidFill>
              </a:rPr>
              <a:t>, </a:t>
            </a:r>
            <a:r>
              <a:rPr lang="ru-RU" sz="2000" dirty="0" err="1">
                <a:solidFill>
                  <a:schemeClr val="accent1">
                    <a:lumMod val="50000"/>
                  </a:schemeClr>
                </a:solidFill>
              </a:rPr>
              <a:t>щоб</a:t>
            </a:r>
            <a:r>
              <a:rPr lang="ru-RU" sz="2000" dirty="0">
                <a:solidFill>
                  <a:schemeClr val="accent1">
                    <a:lumMod val="50000"/>
                  </a:schemeClr>
                </a:solidFill>
              </a:rPr>
              <a:t> не </a:t>
            </a:r>
            <a:r>
              <a:rPr lang="ru-RU" sz="2000" dirty="0" err="1">
                <a:solidFill>
                  <a:schemeClr val="accent1">
                    <a:lumMod val="50000"/>
                  </a:schemeClr>
                </a:solidFill>
              </a:rPr>
              <a:t>допустити</a:t>
            </a:r>
            <a:r>
              <a:rPr lang="ru-RU" sz="2000" dirty="0">
                <a:solidFill>
                  <a:schemeClr val="accent1">
                    <a:lumMod val="50000"/>
                  </a:schemeClr>
                </a:solidFill>
              </a:rPr>
              <a:t> </a:t>
            </a:r>
            <a:r>
              <a:rPr lang="ru-RU" sz="2000" dirty="0" err="1">
                <a:solidFill>
                  <a:schemeClr val="accent1">
                    <a:lumMod val="50000"/>
                  </a:schemeClr>
                </a:solidFill>
              </a:rPr>
              <a:t>подібних</a:t>
            </a:r>
            <a:r>
              <a:rPr lang="ru-RU" sz="2000" dirty="0">
                <a:solidFill>
                  <a:schemeClr val="accent1">
                    <a:lumMod val="50000"/>
                  </a:schemeClr>
                </a:solidFill>
              </a:rPr>
              <a:t> </a:t>
            </a:r>
            <a:r>
              <a:rPr lang="ru-RU" sz="2000" dirty="0" err="1">
                <a:solidFill>
                  <a:schemeClr val="accent1">
                    <a:lumMod val="50000"/>
                  </a:schemeClr>
                </a:solidFill>
              </a:rPr>
              <a:t>ситуацій</a:t>
            </a:r>
            <a:r>
              <a:rPr lang="ru-RU" sz="2000" dirty="0">
                <a:solidFill>
                  <a:schemeClr val="accent1">
                    <a:lumMod val="50000"/>
                  </a:schemeClr>
                </a:solidFill>
              </a:rPr>
              <a:t> у </a:t>
            </a:r>
            <a:r>
              <a:rPr lang="ru-RU" sz="2000" dirty="0" err="1">
                <a:solidFill>
                  <a:schemeClr val="accent1">
                    <a:lumMod val="50000"/>
                  </a:schemeClr>
                </a:solidFill>
              </a:rPr>
              <a:t>майбутньому</a:t>
            </a:r>
            <a:r>
              <a:rPr lang="ru-RU" sz="2000" dirty="0">
                <a:solidFill>
                  <a:schemeClr val="accent1">
                    <a:lumMod val="50000"/>
                  </a:schemeClr>
                </a:solidFill>
              </a:rPr>
              <a:t>. </a:t>
            </a:r>
          </a:p>
          <a:p>
            <a:endParaRPr lang="ru-RU" sz="2000" dirty="0">
              <a:solidFill>
                <a:schemeClr val="accent1">
                  <a:lumMod val="50000"/>
                </a:schemeClr>
              </a:solidFill>
            </a:endParaRPr>
          </a:p>
          <a:p>
            <a:r>
              <a:rPr lang="ru-RU" sz="2000" b="1" dirty="0" err="1">
                <a:solidFill>
                  <a:schemeClr val="accent1">
                    <a:lumMod val="50000"/>
                  </a:schemeClr>
                </a:solidFill>
              </a:rPr>
              <a:t>Наприклад</a:t>
            </a:r>
            <a:r>
              <a:rPr lang="ru-RU" sz="2000" dirty="0">
                <a:solidFill>
                  <a:schemeClr val="accent1">
                    <a:lumMod val="50000"/>
                  </a:schemeClr>
                </a:solidFill>
              </a:rPr>
              <a:t>, </a:t>
            </a:r>
            <a:r>
              <a:rPr lang="ru-RU" sz="2000" dirty="0" err="1">
                <a:solidFill>
                  <a:schemeClr val="accent1">
                    <a:lumMod val="50000"/>
                  </a:schemeClr>
                </a:solidFill>
              </a:rPr>
              <a:t>якщо</a:t>
            </a:r>
            <a:r>
              <a:rPr lang="ru-RU" sz="2000" dirty="0">
                <a:solidFill>
                  <a:schemeClr val="accent1">
                    <a:lumMod val="50000"/>
                  </a:schemeClr>
                </a:solidFill>
              </a:rPr>
              <a:t> </a:t>
            </a:r>
            <a:r>
              <a:rPr lang="ru-RU" sz="2000" dirty="0" err="1">
                <a:solidFill>
                  <a:schemeClr val="accent1">
                    <a:lumMod val="50000"/>
                  </a:schemeClr>
                </a:solidFill>
              </a:rPr>
              <a:t>людина</a:t>
            </a:r>
            <a:r>
              <a:rPr lang="ru-RU" sz="2000" dirty="0">
                <a:solidFill>
                  <a:schemeClr val="accent1">
                    <a:lumMod val="50000"/>
                  </a:schemeClr>
                </a:solidFill>
              </a:rPr>
              <a:t> загубила </a:t>
            </a:r>
            <a:r>
              <a:rPr lang="ru-RU" sz="2000" dirty="0" err="1">
                <a:solidFill>
                  <a:schemeClr val="accent1">
                    <a:lumMod val="50000"/>
                  </a:schemeClr>
                </a:solidFill>
              </a:rPr>
              <a:t>позичену</a:t>
            </a:r>
            <a:r>
              <a:rPr lang="ru-RU" sz="2000" dirty="0">
                <a:solidFill>
                  <a:schemeClr val="accent1">
                    <a:lumMod val="50000"/>
                  </a:schemeClr>
                </a:solidFill>
              </a:rPr>
              <a:t> </a:t>
            </a:r>
            <a:r>
              <a:rPr lang="ru-RU" sz="2000" dirty="0" err="1">
                <a:solidFill>
                  <a:schemeClr val="accent1">
                    <a:lumMod val="50000"/>
                  </a:schemeClr>
                </a:solidFill>
              </a:rPr>
              <a:t>річ</a:t>
            </a:r>
            <a:r>
              <a:rPr lang="ru-RU" sz="2000" dirty="0">
                <a:solidFill>
                  <a:schemeClr val="accent1">
                    <a:lumMod val="50000"/>
                  </a:schemeClr>
                </a:solidFill>
              </a:rPr>
              <a:t>, вона </a:t>
            </a:r>
            <a:r>
              <a:rPr lang="ru-RU" sz="2000" dirty="0" err="1">
                <a:solidFill>
                  <a:schemeClr val="accent1">
                    <a:lumMod val="50000"/>
                  </a:schemeClr>
                </a:solidFill>
              </a:rPr>
              <a:t>має</a:t>
            </a:r>
            <a:r>
              <a:rPr lang="ru-RU" sz="2000" dirty="0">
                <a:solidFill>
                  <a:schemeClr val="accent1">
                    <a:lumMod val="50000"/>
                  </a:schemeClr>
                </a:solidFill>
              </a:rPr>
              <a:t> </a:t>
            </a:r>
            <a:r>
              <a:rPr lang="ru-RU" sz="2000" dirty="0" err="1">
                <a:solidFill>
                  <a:schemeClr val="accent1">
                    <a:lumMod val="50000"/>
                  </a:schemeClr>
                </a:solidFill>
              </a:rPr>
              <a:t>вибачитися</a:t>
            </a:r>
            <a:r>
              <a:rPr lang="ru-RU" sz="2000" dirty="0">
                <a:solidFill>
                  <a:schemeClr val="accent1">
                    <a:lumMod val="50000"/>
                  </a:schemeClr>
                </a:solidFill>
              </a:rPr>
              <a:t> та </a:t>
            </a:r>
            <a:r>
              <a:rPr lang="ru-RU" sz="2000" dirty="0" err="1">
                <a:solidFill>
                  <a:schemeClr val="accent1">
                    <a:lumMod val="50000"/>
                  </a:schemeClr>
                </a:solidFill>
              </a:rPr>
              <a:t>купити</a:t>
            </a:r>
            <a:r>
              <a:rPr lang="ru-RU" sz="2000" dirty="0">
                <a:solidFill>
                  <a:schemeClr val="accent1">
                    <a:lumMod val="50000"/>
                  </a:schemeClr>
                </a:solidFill>
              </a:rPr>
              <a:t> </a:t>
            </a:r>
            <a:r>
              <a:rPr lang="ru-RU" sz="2000" dirty="0" err="1">
                <a:solidFill>
                  <a:schemeClr val="accent1">
                    <a:lumMod val="50000"/>
                  </a:schemeClr>
                </a:solidFill>
              </a:rPr>
              <a:t>нову</a:t>
            </a:r>
            <a:r>
              <a:rPr lang="ru-RU" sz="2000" dirty="0">
                <a:solidFill>
                  <a:schemeClr val="accent1">
                    <a:lumMod val="50000"/>
                  </a:schemeClr>
                </a:solidFill>
              </a:rPr>
              <a:t> на </a:t>
            </a:r>
            <a:r>
              <a:rPr lang="ru-RU" sz="2000" dirty="0" err="1">
                <a:solidFill>
                  <a:schemeClr val="accent1">
                    <a:lumMod val="50000"/>
                  </a:schemeClr>
                </a:solidFill>
              </a:rPr>
              <a:t>заміну</a:t>
            </a:r>
            <a:r>
              <a:rPr lang="ru-RU" sz="2000" dirty="0">
                <a:solidFill>
                  <a:schemeClr val="accent1">
                    <a:lumMod val="50000"/>
                  </a:schemeClr>
                </a:solidFill>
              </a:rPr>
              <a:t> </a:t>
            </a:r>
            <a:r>
              <a:rPr lang="ru-RU" sz="2000" dirty="0" err="1">
                <a:solidFill>
                  <a:schemeClr val="accent1">
                    <a:lumMod val="50000"/>
                  </a:schemeClr>
                </a:solidFill>
              </a:rPr>
              <a:t>втраченій</a:t>
            </a:r>
            <a:r>
              <a:rPr lang="ru-RU" sz="2000" dirty="0">
                <a:solidFill>
                  <a:schemeClr val="accent1">
                    <a:lumMod val="50000"/>
                  </a:schemeClr>
                </a:solidFill>
              </a:rPr>
              <a:t>. Для себе вона робить </a:t>
            </a:r>
            <a:r>
              <a:rPr lang="ru-RU" sz="2000" dirty="0" err="1">
                <a:solidFill>
                  <a:schemeClr val="accent1">
                    <a:lumMod val="50000"/>
                  </a:schemeClr>
                </a:solidFill>
              </a:rPr>
              <a:t>висновок</a:t>
            </a:r>
            <a:r>
              <a:rPr lang="ru-RU" sz="2000" dirty="0">
                <a:solidFill>
                  <a:schemeClr val="accent1">
                    <a:lumMod val="50000"/>
                  </a:schemeClr>
                </a:solidFill>
              </a:rPr>
              <a:t>, </a:t>
            </a:r>
            <a:r>
              <a:rPr lang="ru-RU" sz="2000" dirty="0" err="1">
                <a:solidFill>
                  <a:schemeClr val="accent1">
                    <a:lumMod val="50000"/>
                  </a:schemeClr>
                </a:solidFill>
              </a:rPr>
              <a:t>що</a:t>
            </a:r>
            <a:r>
              <a:rPr lang="ru-RU" sz="2000" dirty="0">
                <a:solidFill>
                  <a:schemeClr val="accent1">
                    <a:lumMod val="50000"/>
                  </a:schemeClr>
                </a:solidFill>
              </a:rPr>
              <a:t> </a:t>
            </a:r>
            <a:r>
              <a:rPr lang="ru-RU" sz="2000" dirty="0" err="1">
                <a:solidFill>
                  <a:schemeClr val="accent1">
                    <a:lumMod val="50000"/>
                  </a:schemeClr>
                </a:solidFill>
              </a:rPr>
              <a:t>надалі</a:t>
            </a:r>
            <a:r>
              <a:rPr lang="ru-RU" sz="2000" dirty="0">
                <a:solidFill>
                  <a:schemeClr val="accent1">
                    <a:lumMod val="50000"/>
                  </a:schemeClr>
                </a:solidFill>
              </a:rPr>
              <a:t> </a:t>
            </a:r>
            <a:r>
              <a:rPr lang="ru-RU" sz="2000" dirty="0" err="1">
                <a:solidFill>
                  <a:schemeClr val="accent1">
                    <a:lumMod val="50000"/>
                  </a:schemeClr>
                </a:solidFill>
              </a:rPr>
              <a:t>потрібно</a:t>
            </a:r>
            <a:r>
              <a:rPr lang="ru-RU" sz="2000" dirty="0">
                <a:solidFill>
                  <a:schemeClr val="accent1">
                    <a:lumMod val="50000"/>
                  </a:schemeClr>
                </a:solidFill>
              </a:rPr>
              <a:t> бути </a:t>
            </a:r>
            <a:r>
              <a:rPr lang="ru-RU" sz="2000" dirty="0" err="1">
                <a:solidFill>
                  <a:schemeClr val="accent1">
                    <a:lumMod val="50000"/>
                  </a:schemeClr>
                </a:solidFill>
              </a:rPr>
              <a:t>більш</a:t>
            </a:r>
            <a:r>
              <a:rPr lang="ru-RU" sz="2000" dirty="0">
                <a:solidFill>
                  <a:schemeClr val="accent1">
                    <a:lumMod val="50000"/>
                  </a:schemeClr>
                </a:solidFill>
              </a:rPr>
              <a:t> </a:t>
            </a:r>
            <a:r>
              <a:rPr lang="ru-RU" sz="2000" dirty="0" err="1">
                <a:solidFill>
                  <a:schemeClr val="accent1">
                    <a:lumMod val="50000"/>
                  </a:schemeClr>
                </a:solidFill>
              </a:rPr>
              <a:t>уважною</a:t>
            </a:r>
            <a:r>
              <a:rPr lang="ru-RU" sz="2000" dirty="0">
                <a:solidFill>
                  <a:schemeClr val="accent1">
                    <a:lumMod val="50000"/>
                  </a:schemeClr>
                </a:solidFill>
              </a:rPr>
              <a:t>.</a:t>
            </a:r>
            <a:endParaRPr lang="uk-UA" sz="2000" dirty="0">
              <a:solidFill>
                <a:schemeClr val="accent1">
                  <a:lumMod val="50000"/>
                </a:schemeClr>
              </a:solidFill>
            </a:endParaRPr>
          </a:p>
        </p:txBody>
      </p:sp>
      <p:sp>
        <p:nvSpPr>
          <p:cNvPr id="5" name="Прямокутник 4"/>
          <p:cNvSpPr/>
          <p:nvPr/>
        </p:nvSpPr>
        <p:spPr>
          <a:xfrm>
            <a:off x="3298403" y="402280"/>
            <a:ext cx="4960012" cy="52322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uk-UA" sz="2800" b="1" dirty="0"/>
              <a:t>1</a:t>
            </a:r>
            <a:r>
              <a:rPr lang="ru-RU" sz="2800" b="1" dirty="0"/>
              <a:t>. </a:t>
            </a:r>
            <a:r>
              <a:rPr lang="ru-RU" sz="2800" b="1" dirty="0" err="1"/>
              <a:t>Зв'язок</a:t>
            </a:r>
            <a:r>
              <a:rPr lang="ru-RU" sz="2800" b="1" dirty="0"/>
              <a:t> </a:t>
            </a:r>
            <a:r>
              <a:rPr lang="ru-RU" sz="2800" b="1" dirty="0" err="1"/>
              <a:t>почуттів</a:t>
            </a:r>
            <a:r>
              <a:rPr lang="ru-RU" sz="2800" b="1" dirty="0"/>
              <a:t> і </a:t>
            </a:r>
            <a:r>
              <a:rPr lang="ru-RU" sz="2800" b="1" dirty="0" err="1"/>
              <a:t>вчинків</a:t>
            </a:r>
            <a:r>
              <a:rPr lang="ru-RU" sz="2800" b="1" dirty="0"/>
              <a:t>.</a:t>
            </a:r>
            <a:endParaRPr lang="uk-UA" sz="2800" b="1" dirty="0"/>
          </a:p>
        </p:txBody>
      </p:sp>
    </p:spTree>
    <p:extLst>
      <p:ext uri="{BB962C8B-B14F-4D97-AF65-F5344CB8AC3E}">
        <p14:creationId xmlns:p14="http://schemas.microsoft.com/office/powerpoint/2010/main" val="180657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809347" y="3542923"/>
            <a:ext cx="1057330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err="1">
                <a:solidFill>
                  <a:schemeClr val="accent4">
                    <a:lumMod val="50000"/>
                  </a:schemeClr>
                </a:solidFill>
              </a:rPr>
              <a:t>Господар</a:t>
            </a:r>
            <a:r>
              <a:rPr lang="ru-RU" dirty="0">
                <a:solidFill>
                  <a:schemeClr val="accent4">
                    <a:lumMod val="50000"/>
                  </a:schemeClr>
                </a:solidFill>
              </a:rPr>
              <a:t> </a:t>
            </a:r>
            <a:r>
              <a:rPr lang="ru-RU" dirty="0" err="1">
                <a:solidFill>
                  <a:schemeClr val="accent4">
                    <a:lumMod val="50000"/>
                  </a:schemeClr>
                </a:solidFill>
              </a:rPr>
              <a:t>домашньої</a:t>
            </a:r>
            <a:r>
              <a:rPr lang="ru-RU" dirty="0">
                <a:solidFill>
                  <a:schemeClr val="accent4">
                    <a:lumMod val="50000"/>
                  </a:schemeClr>
                </a:solidFill>
              </a:rPr>
              <a:t> </a:t>
            </a:r>
            <a:r>
              <a:rPr lang="ru-RU" dirty="0" err="1">
                <a:solidFill>
                  <a:schemeClr val="accent4">
                    <a:lumMod val="50000"/>
                  </a:schemeClr>
                </a:solidFill>
              </a:rPr>
              <a:t>тварини</a:t>
            </a:r>
            <a:r>
              <a:rPr lang="ru-RU" dirty="0">
                <a:solidFill>
                  <a:schemeClr val="accent4">
                    <a:lumMod val="50000"/>
                  </a:schemeClr>
                </a:solidFill>
              </a:rPr>
              <a:t>, </a:t>
            </a:r>
            <a:r>
              <a:rPr lang="ru-RU" dirty="0" err="1">
                <a:solidFill>
                  <a:schemeClr val="accent4">
                    <a:lumMod val="50000"/>
                  </a:schemeClr>
                </a:solidFill>
              </a:rPr>
              <a:t>відчуваючи</a:t>
            </a:r>
            <a:r>
              <a:rPr lang="ru-RU" dirty="0">
                <a:solidFill>
                  <a:schemeClr val="accent4">
                    <a:lumMod val="50000"/>
                  </a:schemeClr>
                </a:solidFill>
              </a:rPr>
              <a:t> </a:t>
            </a:r>
            <a:r>
              <a:rPr lang="ru-RU" dirty="0" err="1">
                <a:solidFill>
                  <a:schemeClr val="accent4">
                    <a:lumMod val="50000"/>
                  </a:schemeClr>
                </a:solidFill>
              </a:rPr>
              <a:t>відповідальність</a:t>
            </a:r>
            <a:r>
              <a:rPr lang="ru-RU" dirty="0">
                <a:solidFill>
                  <a:schemeClr val="accent4">
                    <a:lumMod val="50000"/>
                  </a:schemeClr>
                </a:solidFill>
              </a:rPr>
              <a:t> за </a:t>
            </a:r>
            <a:r>
              <a:rPr lang="ru-RU" dirty="0" err="1">
                <a:solidFill>
                  <a:schemeClr val="accent4">
                    <a:lumMod val="50000"/>
                  </a:schemeClr>
                </a:solidFill>
              </a:rPr>
              <a:t>неї</a:t>
            </a:r>
            <a:r>
              <a:rPr lang="ru-RU" dirty="0">
                <a:solidFill>
                  <a:schemeClr val="accent4">
                    <a:lumMod val="50000"/>
                  </a:schemeClr>
                </a:solidFill>
              </a:rPr>
              <a:t>, </a:t>
            </a:r>
            <a:r>
              <a:rPr lang="ru-RU" dirty="0" err="1">
                <a:solidFill>
                  <a:schemeClr val="accent4">
                    <a:lumMod val="50000"/>
                  </a:schemeClr>
                </a:solidFill>
              </a:rPr>
              <a:t>дбає</a:t>
            </a:r>
            <a:r>
              <a:rPr lang="ru-RU" dirty="0">
                <a:solidFill>
                  <a:schemeClr val="accent4">
                    <a:lumMod val="50000"/>
                  </a:schemeClr>
                </a:solidFill>
              </a:rPr>
              <a:t> про </a:t>
            </a:r>
            <a:r>
              <a:rPr lang="ru-RU" dirty="0" err="1">
                <a:solidFill>
                  <a:schemeClr val="accent4">
                    <a:lumMod val="50000"/>
                  </a:schemeClr>
                </a:solidFill>
              </a:rPr>
              <a:t>її</a:t>
            </a:r>
            <a:r>
              <a:rPr lang="ru-RU" dirty="0">
                <a:solidFill>
                  <a:schemeClr val="accent4">
                    <a:lumMod val="50000"/>
                  </a:schemeClr>
                </a:solidFill>
              </a:rPr>
              <a:t> </a:t>
            </a:r>
            <a:r>
              <a:rPr lang="ru-RU" dirty="0" err="1">
                <a:solidFill>
                  <a:schemeClr val="accent4">
                    <a:lumMod val="50000"/>
                  </a:schemeClr>
                </a:solidFill>
              </a:rPr>
              <a:t>належний</a:t>
            </a:r>
            <a:r>
              <a:rPr lang="ru-RU" dirty="0">
                <a:solidFill>
                  <a:schemeClr val="accent4">
                    <a:lumMod val="50000"/>
                  </a:schemeClr>
                </a:solidFill>
              </a:rPr>
              <a:t> догляд та </a:t>
            </a:r>
            <a:r>
              <a:rPr lang="ru-RU" dirty="0" err="1">
                <a:solidFill>
                  <a:schemeClr val="accent4">
                    <a:lumMod val="50000"/>
                  </a:schemeClr>
                </a:solidFill>
              </a:rPr>
              <a:t>виховання</a:t>
            </a:r>
            <a:endParaRPr lang="uk-UA" dirty="0">
              <a:solidFill>
                <a:schemeClr val="accent4">
                  <a:lumMod val="50000"/>
                </a:schemeClr>
              </a:solidFill>
            </a:endParaRPr>
          </a:p>
        </p:txBody>
      </p:sp>
      <p:pic>
        <p:nvPicPr>
          <p:cNvPr id="2" name="Рисунок 1">
            <a:extLst>
              <a:ext uri="{FF2B5EF4-FFF2-40B4-BE49-F238E27FC236}">
                <a16:creationId xmlns:a16="http://schemas.microsoft.com/office/drawing/2014/main" id="{5CF595AE-E8EF-451C-BB0E-1805F89F14B1}"/>
              </a:ext>
            </a:extLst>
          </p:cNvPr>
          <p:cNvPicPr>
            <a:picLocks noChangeAspect="1"/>
          </p:cNvPicPr>
          <p:nvPr/>
        </p:nvPicPr>
        <p:blipFill>
          <a:blip r:embed="rId2"/>
          <a:stretch>
            <a:fillRect/>
          </a:stretch>
        </p:blipFill>
        <p:spPr>
          <a:xfrm>
            <a:off x="4341181" y="4015963"/>
            <a:ext cx="2592279" cy="2161863"/>
          </a:xfrm>
          <a:prstGeom prst="rect">
            <a:avLst/>
          </a:prstGeom>
        </p:spPr>
      </p:pic>
      <p:pic>
        <p:nvPicPr>
          <p:cNvPr id="5" name="Рисунок 4">
            <a:extLst>
              <a:ext uri="{FF2B5EF4-FFF2-40B4-BE49-F238E27FC236}">
                <a16:creationId xmlns:a16="http://schemas.microsoft.com/office/drawing/2014/main" id="{DC8439B6-85C2-4FDD-A8A6-AC5E9929D072}"/>
              </a:ext>
            </a:extLst>
          </p:cNvPr>
          <p:cNvPicPr>
            <a:picLocks noChangeAspect="1"/>
          </p:cNvPicPr>
          <p:nvPr/>
        </p:nvPicPr>
        <p:blipFill>
          <a:blip r:embed="rId3"/>
          <a:stretch>
            <a:fillRect/>
          </a:stretch>
        </p:blipFill>
        <p:spPr>
          <a:xfrm>
            <a:off x="2298662" y="1307404"/>
            <a:ext cx="6529321" cy="2121596"/>
          </a:xfrm>
          <a:prstGeom prst="rect">
            <a:avLst/>
          </a:prstGeom>
        </p:spPr>
      </p:pic>
      <p:pic>
        <p:nvPicPr>
          <p:cNvPr id="6" name="Рисунок 5">
            <a:extLst>
              <a:ext uri="{FF2B5EF4-FFF2-40B4-BE49-F238E27FC236}">
                <a16:creationId xmlns:a16="http://schemas.microsoft.com/office/drawing/2014/main" id="{25B9658A-6098-429D-BB58-B2F1C020CED6}"/>
              </a:ext>
            </a:extLst>
          </p:cNvPr>
          <p:cNvPicPr>
            <a:picLocks noChangeAspect="1"/>
          </p:cNvPicPr>
          <p:nvPr/>
        </p:nvPicPr>
        <p:blipFill>
          <a:blip r:embed="rId4"/>
          <a:stretch>
            <a:fillRect/>
          </a:stretch>
        </p:blipFill>
        <p:spPr>
          <a:xfrm>
            <a:off x="2707069" y="994359"/>
            <a:ext cx="6120914" cy="353599"/>
          </a:xfrm>
          <a:prstGeom prst="rect">
            <a:avLst/>
          </a:prstGeom>
        </p:spPr>
      </p:pic>
    </p:spTree>
    <p:extLst>
      <p:ext uri="{BB962C8B-B14F-4D97-AF65-F5344CB8AC3E}">
        <p14:creationId xmlns:p14="http://schemas.microsoft.com/office/powerpoint/2010/main" val="120657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131946" y="3133818"/>
            <a:ext cx="3598734"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sz="2000" b="1" dirty="0">
                <a:solidFill>
                  <a:schemeClr val="tx1"/>
                </a:solidFill>
                <a:highlight>
                  <a:srgbClr val="FFFF00"/>
                </a:highlight>
              </a:rPr>
              <a:t>СЛОВНИК</a:t>
            </a:r>
          </a:p>
          <a:p>
            <a:r>
              <a:rPr lang="ru-RU" sz="2000" b="1" dirty="0" err="1"/>
              <a:t>Любов</a:t>
            </a:r>
            <a:r>
              <a:rPr lang="ru-RU" sz="2000" b="1" dirty="0"/>
              <a:t> — </a:t>
            </a:r>
            <a:r>
              <a:rPr lang="ru-RU" sz="2000" b="1" dirty="0" err="1"/>
              <a:t>почуття</a:t>
            </a:r>
            <a:r>
              <a:rPr lang="ru-RU" sz="2000" b="1" dirty="0"/>
              <a:t> </a:t>
            </a:r>
            <a:r>
              <a:rPr lang="ru-RU" sz="2000" b="1" dirty="0" err="1"/>
              <a:t>глибокої</a:t>
            </a:r>
            <a:r>
              <a:rPr lang="ru-RU" sz="2000" b="1" dirty="0"/>
              <a:t> </a:t>
            </a:r>
            <a:r>
              <a:rPr lang="ru-RU" sz="2000" b="1" dirty="0" err="1"/>
              <a:t>відданості</a:t>
            </a:r>
            <a:r>
              <a:rPr lang="ru-RU" sz="2000" b="1" dirty="0"/>
              <a:t> до кого- </a:t>
            </a:r>
            <a:r>
              <a:rPr lang="ru-RU" sz="2000" b="1" dirty="0" err="1"/>
              <a:t>або</a:t>
            </a:r>
            <a:r>
              <a:rPr lang="ru-RU" sz="2000" b="1" dirty="0"/>
              <a:t> </a:t>
            </a:r>
            <a:r>
              <a:rPr lang="ru-RU" sz="2000" b="1" dirty="0" err="1"/>
              <a:t>чого-небудь</a:t>
            </a:r>
            <a:r>
              <a:rPr lang="ru-RU" sz="2000" b="1" dirty="0"/>
              <a:t>.</a:t>
            </a:r>
          </a:p>
        </p:txBody>
      </p:sp>
      <p:sp>
        <p:nvSpPr>
          <p:cNvPr id="3" name="Прямокутник 2"/>
          <p:cNvSpPr/>
          <p:nvPr/>
        </p:nvSpPr>
        <p:spPr>
          <a:xfrm>
            <a:off x="541538" y="2198158"/>
            <a:ext cx="7590408" cy="378565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uk-UA" sz="2000" b="1" dirty="0">
                <a:solidFill>
                  <a:schemeClr val="bg1"/>
                </a:solidFill>
                <a:highlight>
                  <a:srgbClr val="00FF00"/>
                </a:highlight>
              </a:rPr>
              <a:t>ЦІКАВІ ФАКТИ</a:t>
            </a:r>
          </a:p>
          <a:p>
            <a:r>
              <a:rPr lang="uk-UA" sz="2000" b="1" dirty="0">
                <a:solidFill>
                  <a:schemeClr val="bg1"/>
                </a:solidFill>
              </a:rPr>
              <a:t>У Давній Греції виділяли кілька видів любові. Почуття глибокої відданості, що виникає між родичами, вони називали словом «</a:t>
            </a:r>
            <a:r>
              <a:rPr lang="uk-UA" sz="2000" b="1" dirty="0" err="1">
                <a:solidFill>
                  <a:schemeClr val="bg1"/>
                </a:solidFill>
              </a:rPr>
              <a:t>сторге</a:t>
            </a:r>
            <a:r>
              <a:rPr lang="uk-UA" sz="2000" b="1" dirty="0">
                <a:solidFill>
                  <a:schemeClr val="bg1"/>
                </a:solidFill>
              </a:rPr>
              <a:t>». Любов між друзями називалася «</a:t>
            </a:r>
            <a:r>
              <a:rPr lang="uk-UA" sz="2000" b="1" dirty="0" err="1">
                <a:solidFill>
                  <a:schemeClr val="bg1"/>
                </a:solidFill>
              </a:rPr>
              <a:t>філео</a:t>
            </a:r>
            <a:r>
              <a:rPr lang="uk-UA" sz="2000" b="1" dirty="0">
                <a:solidFill>
                  <a:schemeClr val="bg1"/>
                </a:solidFill>
              </a:rPr>
              <a:t>», а зв'язок між громадянином і державою — патріотизм.</a:t>
            </a:r>
          </a:p>
          <a:p>
            <a:endParaRPr lang="uk-UA" sz="2000" b="1" dirty="0">
              <a:solidFill>
                <a:schemeClr val="bg1"/>
              </a:solidFill>
            </a:endParaRPr>
          </a:p>
          <a:p>
            <a:r>
              <a:rPr lang="uk-UA" sz="2000" b="1" dirty="0">
                <a:solidFill>
                  <a:schemeClr val="bg1"/>
                </a:solidFill>
              </a:rPr>
              <a:t>Одним із найсильніших почуттів вважається любов. Вона має багато видів. Наприклад, любов батьків до дітей спонукає їх використовувати свій час, сили, кошти тощо на благо останніх. Любов до творчості або спорту мотивує витрачати весь вільний час на це заняття або ж перетворити його на справу всього життя.</a:t>
            </a:r>
          </a:p>
        </p:txBody>
      </p:sp>
      <p:sp>
        <p:nvSpPr>
          <p:cNvPr id="6" name="Прямокутник 5"/>
          <p:cNvSpPr/>
          <p:nvPr/>
        </p:nvSpPr>
        <p:spPr>
          <a:xfrm>
            <a:off x="4786184" y="773159"/>
            <a:ext cx="2005233" cy="40011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ru-RU" sz="2000" b="1" dirty="0"/>
              <a:t> ЗАВДАННЯ</a:t>
            </a:r>
            <a:endParaRPr lang="uk-UA" sz="2000" b="1" dirty="0"/>
          </a:p>
        </p:txBody>
      </p:sp>
      <p:sp>
        <p:nvSpPr>
          <p:cNvPr id="8" name="TextBox 7">
            <a:extLst>
              <a:ext uri="{FF2B5EF4-FFF2-40B4-BE49-F238E27FC236}">
                <a16:creationId xmlns:a16="http://schemas.microsoft.com/office/drawing/2014/main" id="{7C530C48-D3E0-4A72-A0C3-4D486E41E017}"/>
              </a:ext>
            </a:extLst>
          </p:cNvPr>
          <p:cNvSpPr txBox="1"/>
          <p:nvPr/>
        </p:nvSpPr>
        <p:spPr>
          <a:xfrm>
            <a:off x="924757" y="1169765"/>
            <a:ext cx="10342485" cy="830997"/>
          </a:xfrm>
          <a:prstGeom prst="rect">
            <a:avLst/>
          </a:prstGeom>
          <a:noFill/>
        </p:spPr>
        <p:txBody>
          <a:bodyPr wrap="square">
            <a:spAutoFit/>
          </a:bodyPr>
          <a:lstStyle/>
          <a:p>
            <a:r>
              <a:rPr lang="ru-RU" sz="2400" dirty="0" err="1"/>
              <a:t>Наведіть</a:t>
            </a:r>
            <a:r>
              <a:rPr lang="ru-RU" sz="2400" dirty="0"/>
              <a:t> </a:t>
            </a:r>
            <a:r>
              <a:rPr lang="ru-RU" sz="2400" dirty="0" err="1"/>
              <a:t>приклади</a:t>
            </a:r>
            <a:r>
              <a:rPr lang="ru-RU" sz="2400" dirty="0"/>
              <a:t> з </a:t>
            </a:r>
            <a:r>
              <a:rPr lang="ru-RU" sz="2400" dirty="0" err="1"/>
              <a:t>художньої</a:t>
            </a:r>
            <a:r>
              <a:rPr lang="ru-RU" sz="2400" dirty="0"/>
              <a:t> </a:t>
            </a:r>
            <a:r>
              <a:rPr lang="ru-RU" sz="2400" dirty="0" err="1"/>
              <a:t>літератури</a:t>
            </a:r>
            <a:r>
              <a:rPr lang="ru-RU" sz="2400" dirty="0"/>
              <a:t>, </a:t>
            </a:r>
            <a:r>
              <a:rPr lang="ru-RU" sz="2400" dirty="0" err="1"/>
              <a:t>кіно</a:t>
            </a:r>
            <a:r>
              <a:rPr lang="ru-RU" sz="2400" dirty="0"/>
              <a:t> - </a:t>
            </a:r>
            <a:r>
              <a:rPr lang="ru-RU" sz="2400" dirty="0" err="1"/>
              <a:t>або</a:t>
            </a:r>
            <a:r>
              <a:rPr lang="ru-RU" sz="2400" dirty="0"/>
              <a:t> </a:t>
            </a:r>
            <a:r>
              <a:rPr lang="ru-RU" sz="2400" dirty="0" err="1"/>
              <a:t>мультфільмів</a:t>
            </a:r>
            <a:r>
              <a:rPr lang="ru-RU" sz="2400" dirty="0"/>
              <a:t>, де </a:t>
            </a:r>
            <a:r>
              <a:rPr lang="ru-RU" sz="2400" dirty="0" err="1"/>
              <a:t>певні</a:t>
            </a:r>
            <a:r>
              <a:rPr lang="ru-RU" sz="2400" dirty="0"/>
              <a:t> </a:t>
            </a:r>
            <a:r>
              <a:rPr lang="ru-RU" sz="2400" dirty="0" err="1"/>
              <a:t>почуття</a:t>
            </a:r>
            <a:r>
              <a:rPr lang="ru-RU" sz="2400" dirty="0"/>
              <a:t> </a:t>
            </a:r>
            <a:r>
              <a:rPr lang="ru-RU" sz="2400" dirty="0" err="1"/>
              <a:t>героїв</a:t>
            </a:r>
            <a:r>
              <a:rPr lang="ru-RU" sz="2400" dirty="0"/>
              <a:t> ставали причиною </a:t>
            </a:r>
            <a:r>
              <a:rPr lang="ru-RU" sz="2400" dirty="0" err="1"/>
              <a:t>визначних</a:t>
            </a:r>
            <a:r>
              <a:rPr lang="ru-RU" sz="2400" dirty="0"/>
              <a:t> </a:t>
            </a:r>
            <a:r>
              <a:rPr lang="ru-RU" sz="2400" dirty="0" err="1"/>
              <a:t>вчинків</a:t>
            </a:r>
            <a:r>
              <a:rPr lang="ru-RU" sz="2400" dirty="0"/>
              <a:t>.</a:t>
            </a:r>
            <a:endParaRPr lang="uk-UA" sz="2400" dirty="0"/>
          </a:p>
        </p:txBody>
      </p:sp>
    </p:spTree>
    <p:extLst>
      <p:ext uri="{BB962C8B-B14F-4D97-AF65-F5344CB8AC3E}">
        <p14:creationId xmlns:p14="http://schemas.microsoft.com/office/powerpoint/2010/main" val="157227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7803471" y="2476870"/>
            <a:ext cx="3614171" cy="1323439"/>
          </a:xfrm>
          <a:prstGeom prst="rect">
            <a:avLst/>
          </a:prstGeom>
        </p:spPr>
        <p:txBody>
          <a:bodyPr wrap="square">
            <a:spAutoFit/>
          </a:bodyPr>
          <a:lstStyle/>
          <a:p>
            <a:r>
              <a:rPr lang="uk-UA" sz="2000" dirty="0">
                <a:solidFill>
                  <a:schemeClr val="accent1">
                    <a:lumMod val="50000"/>
                  </a:schemeClr>
                </a:solidFill>
              </a:rPr>
              <a:t>Знання звичаїв та традицій своєї Батьківщини та участь у їх збереженні допомагає відчути єдність зі своїм народом</a:t>
            </a:r>
          </a:p>
        </p:txBody>
      </p:sp>
      <p:sp>
        <p:nvSpPr>
          <p:cNvPr id="3" name="Прямокутник 2"/>
          <p:cNvSpPr/>
          <p:nvPr/>
        </p:nvSpPr>
        <p:spPr>
          <a:xfrm>
            <a:off x="911582" y="299799"/>
            <a:ext cx="5899372"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ru-RU" sz="2800" b="1" dirty="0"/>
              <a:t>2. </a:t>
            </a:r>
            <a:r>
              <a:rPr lang="ru-RU" sz="2800" b="1" dirty="0" err="1"/>
              <a:t>Почуття</a:t>
            </a:r>
            <a:r>
              <a:rPr lang="ru-RU" sz="2800" b="1" dirty="0"/>
              <a:t> </a:t>
            </a:r>
            <a:r>
              <a:rPr lang="ru-RU" sz="2800" b="1" dirty="0" err="1"/>
              <a:t>любові</a:t>
            </a:r>
            <a:r>
              <a:rPr lang="ru-RU" sz="2800" b="1" dirty="0"/>
              <a:t> до </a:t>
            </a:r>
            <a:r>
              <a:rPr lang="ru-RU" sz="2800" b="1" dirty="0" err="1"/>
              <a:t>Батьківщини</a:t>
            </a:r>
            <a:r>
              <a:rPr lang="ru-RU" sz="2800" b="1" dirty="0"/>
              <a:t>.</a:t>
            </a:r>
            <a:endParaRPr lang="uk-UA" sz="2800" b="1" dirty="0"/>
          </a:p>
        </p:txBody>
      </p:sp>
      <p:sp>
        <p:nvSpPr>
          <p:cNvPr id="4" name="Прямокутник 3"/>
          <p:cNvSpPr/>
          <p:nvPr/>
        </p:nvSpPr>
        <p:spPr>
          <a:xfrm>
            <a:off x="164757" y="869520"/>
            <a:ext cx="11252885"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wrap="square">
            <a:spAutoFit/>
          </a:bodyPr>
          <a:lstStyle/>
          <a:p>
            <a:r>
              <a:rPr lang="uk-UA" dirty="0"/>
              <a:t>Одним із видів любові є патріотизм, тобто любов до своєї Батьківщини. Це як відданість своїй країні загалом — великій Батьківщині, так і любов до своєї малої Батьківщини — села, містечка або міста, де людина виросла та сформувалася як особистість. Слово «патріот» походить із латини та перекладається як «земляк», тобто людина, яка народилася з кимось в одній місцевості.</a:t>
            </a:r>
          </a:p>
        </p:txBody>
      </p:sp>
      <p:sp>
        <p:nvSpPr>
          <p:cNvPr id="7" name="Прямокутник 6"/>
          <p:cNvSpPr/>
          <p:nvPr/>
        </p:nvSpPr>
        <p:spPr>
          <a:xfrm>
            <a:off x="559294" y="4294120"/>
            <a:ext cx="6705459" cy="18158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sz="2800" b="1" dirty="0">
                <a:solidFill>
                  <a:schemeClr val="tx1"/>
                </a:solidFill>
                <a:highlight>
                  <a:srgbClr val="FFFF00"/>
                </a:highlight>
              </a:rPr>
              <a:t>СЛОВНИК</a:t>
            </a:r>
          </a:p>
          <a:p>
            <a:r>
              <a:rPr lang="ru-RU" sz="2800" b="1" dirty="0" err="1"/>
              <a:t>Патріотизм</a:t>
            </a:r>
            <a:r>
              <a:rPr lang="ru-RU" sz="2800" b="1" dirty="0"/>
              <a:t> — </a:t>
            </a:r>
            <a:r>
              <a:rPr lang="ru-RU" sz="2800" b="1" dirty="0" err="1"/>
              <a:t>особливе</a:t>
            </a:r>
            <a:r>
              <a:rPr lang="ru-RU" sz="2800" b="1" dirty="0"/>
              <a:t> </a:t>
            </a:r>
            <a:r>
              <a:rPr lang="ru-RU" sz="2800" b="1" dirty="0" err="1"/>
              <a:t>емоційне</a:t>
            </a:r>
            <a:r>
              <a:rPr lang="ru-RU" sz="2800" b="1" dirty="0"/>
              <a:t> </a:t>
            </a:r>
            <a:r>
              <a:rPr lang="ru-RU" sz="2800" b="1" dirty="0" err="1"/>
              <a:t>переживання</a:t>
            </a:r>
            <a:r>
              <a:rPr lang="ru-RU" sz="2800" b="1" dirty="0"/>
              <a:t> </a:t>
            </a:r>
            <a:r>
              <a:rPr lang="ru-RU" sz="2800" b="1" dirty="0" err="1"/>
              <a:t>належності</a:t>
            </a:r>
            <a:r>
              <a:rPr lang="ru-RU" sz="2800" b="1" dirty="0"/>
              <a:t> до </a:t>
            </a:r>
            <a:r>
              <a:rPr lang="ru-RU" sz="2800" b="1" dirty="0" err="1"/>
              <a:t>спільноти</a:t>
            </a:r>
            <a:r>
              <a:rPr lang="ru-RU" sz="2800" b="1" dirty="0"/>
              <a:t> </a:t>
            </a:r>
            <a:r>
              <a:rPr lang="ru-RU" sz="2800" b="1" dirty="0" err="1"/>
              <a:t>громадян</a:t>
            </a:r>
            <a:r>
              <a:rPr lang="ru-RU" sz="2800" b="1" dirty="0"/>
              <a:t> </a:t>
            </a:r>
            <a:r>
              <a:rPr lang="ru-RU" sz="2800" b="1" dirty="0" err="1"/>
              <a:t>своєї</a:t>
            </a:r>
            <a:r>
              <a:rPr lang="ru-RU" sz="2800" b="1" dirty="0"/>
              <a:t> </a:t>
            </a:r>
            <a:r>
              <a:rPr lang="ru-RU" sz="2800" b="1" dirty="0" err="1"/>
              <a:t>країни</a:t>
            </a:r>
            <a:r>
              <a:rPr lang="ru-RU" sz="2800" b="1" dirty="0"/>
              <a:t>.</a:t>
            </a:r>
          </a:p>
        </p:txBody>
      </p:sp>
      <p:pic>
        <p:nvPicPr>
          <p:cNvPr id="8" name="Рисунок 7">
            <a:extLst>
              <a:ext uri="{FF2B5EF4-FFF2-40B4-BE49-F238E27FC236}">
                <a16:creationId xmlns:a16="http://schemas.microsoft.com/office/drawing/2014/main" id="{F0142304-2EF5-45E7-BE64-12DFD6AF505E}"/>
              </a:ext>
            </a:extLst>
          </p:cNvPr>
          <p:cNvPicPr>
            <a:picLocks noChangeAspect="1"/>
          </p:cNvPicPr>
          <p:nvPr/>
        </p:nvPicPr>
        <p:blipFill>
          <a:blip r:embed="rId2"/>
          <a:stretch>
            <a:fillRect/>
          </a:stretch>
        </p:blipFill>
        <p:spPr>
          <a:xfrm>
            <a:off x="1438572" y="2088714"/>
            <a:ext cx="2949958" cy="1879699"/>
          </a:xfrm>
          <a:prstGeom prst="rect">
            <a:avLst/>
          </a:prstGeom>
        </p:spPr>
      </p:pic>
      <p:pic>
        <p:nvPicPr>
          <p:cNvPr id="10" name="Рисунок 9">
            <a:extLst>
              <a:ext uri="{FF2B5EF4-FFF2-40B4-BE49-F238E27FC236}">
                <a16:creationId xmlns:a16="http://schemas.microsoft.com/office/drawing/2014/main" id="{485C48CE-0F65-48D5-A2EC-28A206A7F951}"/>
              </a:ext>
            </a:extLst>
          </p:cNvPr>
          <p:cNvPicPr>
            <a:picLocks noChangeAspect="1"/>
          </p:cNvPicPr>
          <p:nvPr/>
        </p:nvPicPr>
        <p:blipFill>
          <a:blip r:embed="rId3"/>
          <a:stretch>
            <a:fillRect/>
          </a:stretch>
        </p:blipFill>
        <p:spPr>
          <a:xfrm>
            <a:off x="559294" y="3987278"/>
            <a:ext cx="5095820" cy="355092"/>
          </a:xfrm>
          <a:prstGeom prst="rect">
            <a:avLst/>
          </a:prstGeom>
        </p:spPr>
      </p:pic>
      <p:pic>
        <p:nvPicPr>
          <p:cNvPr id="11" name="Рисунок 10">
            <a:extLst>
              <a:ext uri="{FF2B5EF4-FFF2-40B4-BE49-F238E27FC236}">
                <a16:creationId xmlns:a16="http://schemas.microsoft.com/office/drawing/2014/main" id="{95FFF5A9-D5CD-4830-9F9F-809EA701BFA7}"/>
              </a:ext>
            </a:extLst>
          </p:cNvPr>
          <p:cNvPicPr>
            <a:picLocks noChangeAspect="1"/>
          </p:cNvPicPr>
          <p:nvPr/>
        </p:nvPicPr>
        <p:blipFill>
          <a:blip r:embed="rId4"/>
          <a:stretch>
            <a:fillRect/>
          </a:stretch>
        </p:blipFill>
        <p:spPr>
          <a:xfrm>
            <a:off x="7703689" y="3971666"/>
            <a:ext cx="3713954" cy="2138336"/>
          </a:xfrm>
          <a:prstGeom prst="rect">
            <a:avLst/>
          </a:prstGeom>
        </p:spPr>
      </p:pic>
    </p:spTree>
    <p:extLst>
      <p:ext uri="{BB962C8B-B14F-4D97-AF65-F5344CB8AC3E}">
        <p14:creationId xmlns:p14="http://schemas.microsoft.com/office/powerpoint/2010/main" val="120710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C779E1-C8A8-41AB-85CF-37E93F40EB7D}"/>
              </a:ext>
            </a:extLst>
          </p:cNvPr>
          <p:cNvSpPr txBox="1"/>
          <p:nvPr/>
        </p:nvSpPr>
        <p:spPr>
          <a:xfrm>
            <a:off x="870012" y="736847"/>
            <a:ext cx="10635448" cy="646331"/>
          </a:xfrm>
          <a:prstGeom prst="rect">
            <a:avLst/>
          </a:prstGeom>
          <a:noFill/>
        </p:spPr>
        <p:txBody>
          <a:bodyPr wrap="square">
            <a:spAutoFit/>
          </a:bodyPr>
          <a:lstStyle/>
          <a:p>
            <a:r>
              <a:rPr lang="uk-UA" dirty="0">
                <a:solidFill>
                  <a:srgbClr val="FF0000"/>
                </a:solidFill>
              </a:rPr>
              <a:t>Патріотизм</a:t>
            </a:r>
            <a:r>
              <a:rPr lang="uk-UA" dirty="0"/>
              <a:t> — це гордість за досягнення своєї Батьківщини, пошана до її культури, традицій та минулого, прагнення зберегти й примножити їх, а також захищати інтереси своєї країни та свого народу.</a:t>
            </a:r>
          </a:p>
        </p:txBody>
      </p:sp>
      <p:pic>
        <p:nvPicPr>
          <p:cNvPr id="3" name="Рисунок 2">
            <a:extLst>
              <a:ext uri="{FF2B5EF4-FFF2-40B4-BE49-F238E27FC236}">
                <a16:creationId xmlns:a16="http://schemas.microsoft.com/office/drawing/2014/main" id="{C89AB999-016D-47E9-93BA-87345F1C25E4}"/>
              </a:ext>
            </a:extLst>
          </p:cNvPr>
          <p:cNvPicPr>
            <a:picLocks noChangeAspect="1"/>
          </p:cNvPicPr>
          <p:nvPr/>
        </p:nvPicPr>
        <p:blipFill>
          <a:blip r:embed="rId2"/>
          <a:stretch>
            <a:fillRect/>
          </a:stretch>
        </p:blipFill>
        <p:spPr>
          <a:xfrm>
            <a:off x="7430610" y="1743075"/>
            <a:ext cx="3719929" cy="2318406"/>
          </a:xfrm>
          <a:prstGeom prst="rect">
            <a:avLst/>
          </a:prstGeom>
        </p:spPr>
      </p:pic>
      <p:pic>
        <p:nvPicPr>
          <p:cNvPr id="6" name="Рисунок 5">
            <a:extLst>
              <a:ext uri="{FF2B5EF4-FFF2-40B4-BE49-F238E27FC236}">
                <a16:creationId xmlns:a16="http://schemas.microsoft.com/office/drawing/2014/main" id="{0C847D58-3B46-4ECF-AEF7-86B0AB5B2B52}"/>
              </a:ext>
            </a:extLst>
          </p:cNvPr>
          <p:cNvPicPr>
            <a:picLocks noChangeAspect="1"/>
          </p:cNvPicPr>
          <p:nvPr/>
        </p:nvPicPr>
        <p:blipFill>
          <a:blip r:embed="rId3"/>
          <a:stretch>
            <a:fillRect/>
          </a:stretch>
        </p:blipFill>
        <p:spPr>
          <a:xfrm>
            <a:off x="4136994" y="2176462"/>
            <a:ext cx="2873406" cy="3935968"/>
          </a:xfrm>
          <a:prstGeom prst="rect">
            <a:avLst/>
          </a:prstGeom>
        </p:spPr>
      </p:pic>
      <p:pic>
        <p:nvPicPr>
          <p:cNvPr id="7" name="Рисунок 6">
            <a:extLst>
              <a:ext uri="{FF2B5EF4-FFF2-40B4-BE49-F238E27FC236}">
                <a16:creationId xmlns:a16="http://schemas.microsoft.com/office/drawing/2014/main" id="{19A6C70C-6F28-4232-8858-9976C127D7D2}"/>
              </a:ext>
            </a:extLst>
          </p:cNvPr>
          <p:cNvPicPr>
            <a:picLocks noChangeAspect="1"/>
          </p:cNvPicPr>
          <p:nvPr/>
        </p:nvPicPr>
        <p:blipFill>
          <a:blip r:embed="rId4"/>
          <a:stretch>
            <a:fillRect/>
          </a:stretch>
        </p:blipFill>
        <p:spPr>
          <a:xfrm>
            <a:off x="1041461" y="1894226"/>
            <a:ext cx="2733675" cy="1666875"/>
          </a:xfrm>
          <a:prstGeom prst="rect">
            <a:avLst/>
          </a:prstGeom>
        </p:spPr>
      </p:pic>
    </p:spTree>
    <p:extLst>
      <p:ext uri="{BB962C8B-B14F-4D97-AF65-F5344CB8AC3E}">
        <p14:creationId xmlns:p14="http://schemas.microsoft.com/office/powerpoint/2010/main" val="243619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03682" y="665825"/>
            <a:ext cx="10781009" cy="3170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a:spAutoFit/>
          </a:bodyPr>
          <a:lstStyle/>
          <a:p>
            <a:r>
              <a:rPr lang="uk-UA" sz="2000" b="1" dirty="0"/>
              <a:t>Почуття патріотизму не народжується разом із людиною і не з’являється саме по собі — його потрібно виховувати. </a:t>
            </a:r>
          </a:p>
          <a:p>
            <a:r>
              <a:rPr lang="uk-UA" sz="2000" b="1" dirty="0"/>
              <a:t>Воно формується завдяки знанням про свою країну, її минуле й те, якою вона є зараз, а також через знайомство з надбаннями традиційної та сучасної культури. Це почуття виростає і з поваги до свого народу, його мови, історії. Людина, яка любить свою країну, щиро прагне дізнатися про неї якомога більше.</a:t>
            </a:r>
          </a:p>
          <a:p>
            <a:endParaRPr lang="uk-UA" sz="2000" b="1" dirty="0"/>
          </a:p>
          <a:p>
            <a:r>
              <a:rPr lang="uk-UA" sz="2000" b="1" dirty="0"/>
              <a:t>Гордість за свою країну не передбачає зневажливого ставлення до інших країн та народів. Навпаки, патріот, відчуваючи любов до своєї Батьківщини, водночас поважає патріотичні почуття людей з інших країн.</a:t>
            </a:r>
          </a:p>
        </p:txBody>
      </p:sp>
      <p:pic>
        <p:nvPicPr>
          <p:cNvPr id="4" name="Рисунок 3">
            <a:extLst>
              <a:ext uri="{FF2B5EF4-FFF2-40B4-BE49-F238E27FC236}">
                <a16:creationId xmlns:a16="http://schemas.microsoft.com/office/drawing/2014/main" id="{70F30E7D-4D30-4231-9254-A60464146E17}"/>
              </a:ext>
            </a:extLst>
          </p:cNvPr>
          <p:cNvPicPr>
            <a:picLocks noChangeAspect="1"/>
          </p:cNvPicPr>
          <p:nvPr/>
        </p:nvPicPr>
        <p:blipFill>
          <a:blip r:embed="rId2"/>
          <a:stretch>
            <a:fillRect/>
          </a:stretch>
        </p:blipFill>
        <p:spPr>
          <a:xfrm>
            <a:off x="603682" y="3835924"/>
            <a:ext cx="4677126" cy="2467222"/>
          </a:xfrm>
          <a:prstGeom prst="rect">
            <a:avLst/>
          </a:prstGeom>
        </p:spPr>
      </p:pic>
      <p:pic>
        <p:nvPicPr>
          <p:cNvPr id="5" name="Рисунок 4">
            <a:extLst>
              <a:ext uri="{FF2B5EF4-FFF2-40B4-BE49-F238E27FC236}">
                <a16:creationId xmlns:a16="http://schemas.microsoft.com/office/drawing/2014/main" id="{F9686C39-F83E-4D19-AF7B-E87C85510A1B}"/>
              </a:ext>
            </a:extLst>
          </p:cNvPr>
          <p:cNvPicPr>
            <a:picLocks noChangeAspect="1"/>
          </p:cNvPicPr>
          <p:nvPr/>
        </p:nvPicPr>
        <p:blipFill>
          <a:blip r:embed="rId3"/>
          <a:stretch>
            <a:fillRect/>
          </a:stretch>
        </p:blipFill>
        <p:spPr>
          <a:xfrm>
            <a:off x="7183996" y="3835925"/>
            <a:ext cx="3632011" cy="2356250"/>
          </a:xfrm>
          <a:prstGeom prst="rect">
            <a:avLst/>
          </a:prstGeom>
        </p:spPr>
      </p:pic>
    </p:spTree>
    <p:extLst>
      <p:ext uri="{BB962C8B-B14F-4D97-AF65-F5344CB8AC3E}">
        <p14:creationId xmlns:p14="http://schemas.microsoft.com/office/powerpoint/2010/main" val="1306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34501" y="933614"/>
            <a:ext cx="10319531" cy="3785652"/>
          </a:xfrm>
          <a:prstGeom prst="rect">
            <a:avLst/>
          </a:prstGeom>
        </p:spPr>
        <p:txBody>
          <a:bodyPr wrap="square">
            <a:spAutoFit/>
          </a:bodyPr>
          <a:lstStyle/>
          <a:p>
            <a:r>
              <a:rPr lang="uk-UA" sz="2000" dirty="0">
                <a:solidFill>
                  <a:srgbClr val="FF0000"/>
                </a:solidFill>
              </a:rPr>
              <a:t>ЗАПИТАННЯ І ЗАВДАННЯ</a:t>
            </a:r>
          </a:p>
          <a:p>
            <a:r>
              <a:rPr lang="uk-UA" sz="2000" dirty="0">
                <a:solidFill>
                  <a:schemeClr val="accent1">
                    <a:lumMod val="50000"/>
                  </a:schemeClr>
                </a:solidFill>
              </a:rPr>
              <a:t>•	1. Поясніть, як пов'язані між собою почуття та вчинки.</a:t>
            </a:r>
          </a:p>
          <a:p>
            <a:r>
              <a:rPr lang="uk-UA" sz="2000" dirty="0">
                <a:solidFill>
                  <a:schemeClr val="accent1">
                    <a:lumMod val="50000"/>
                  </a:schemeClr>
                </a:solidFill>
              </a:rPr>
              <a:t>•	2. Проведіть дискусію на тему «Чи різниться спосіб вияву почуттів у різних країнах, культурах, людських спільнотах?».</a:t>
            </a:r>
          </a:p>
          <a:p>
            <a:r>
              <a:rPr lang="uk-UA" sz="2000" dirty="0">
                <a:solidFill>
                  <a:schemeClr val="accent1">
                    <a:lumMod val="50000"/>
                  </a:schemeClr>
                </a:solidFill>
              </a:rPr>
              <a:t>•	3. Наведіть приклади, як за допомогою вчинків людина може «розповісти» про свої почуття.</a:t>
            </a:r>
          </a:p>
          <a:p>
            <a:r>
              <a:rPr lang="uk-UA" sz="2000" dirty="0">
                <a:solidFill>
                  <a:schemeClr val="accent1">
                    <a:lumMod val="50000"/>
                  </a:schemeClr>
                </a:solidFill>
              </a:rPr>
              <a:t>•	4. Чи можна розвивати в людині почуття патріотизму? У який спосіб?</a:t>
            </a:r>
          </a:p>
          <a:p>
            <a:r>
              <a:rPr lang="uk-UA" sz="2000" dirty="0">
                <a:solidFill>
                  <a:schemeClr val="accent1">
                    <a:lumMod val="50000"/>
                  </a:schemeClr>
                </a:solidFill>
              </a:rPr>
              <a:t>•	5. Робота в малих групах. Обговоріть і визначте, як пов'язані між собою патріотизм та почуття відповідальності за свою країну.</a:t>
            </a:r>
          </a:p>
          <a:p>
            <a:r>
              <a:rPr lang="uk-UA" sz="2000" dirty="0">
                <a:solidFill>
                  <a:schemeClr val="accent1">
                    <a:lumMod val="50000"/>
                  </a:schemeClr>
                </a:solidFill>
              </a:rPr>
              <a:t>•	6. За словами американського філософа </a:t>
            </a:r>
            <a:r>
              <a:rPr lang="en-US" sz="2000" dirty="0">
                <a:solidFill>
                  <a:schemeClr val="accent1">
                    <a:lumMod val="50000"/>
                  </a:schemeClr>
                </a:solidFill>
              </a:rPr>
              <a:t>XIX—XX </a:t>
            </a:r>
            <a:r>
              <a:rPr lang="uk-UA" sz="2000" dirty="0">
                <a:solidFill>
                  <a:schemeClr val="accent1">
                    <a:lumMod val="50000"/>
                  </a:schemeClr>
                </a:solidFill>
              </a:rPr>
              <a:t>ст. Джорджа </a:t>
            </a:r>
            <a:r>
              <a:rPr lang="uk-UA" sz="2000" dirty="0" err="1">
                <a:solidFill>
                  <a:schemeClr val="accent1">
                    <a:lumMod val="50000"/>
                  </a:schemeClr>
                </a:solidFill>
              </a:rPr>
              <a:t>Сантаяни</a:t>
            </a:r>
            <a:r>
              <a:rPr lang="uk-UA" sz="2000" dirty="0">
                <a:solidFill>
                  <a:schemeClr val="accent1">
                    <a:lumMod val="50000"/>
                  </a:schemeClr>
                </a:solidFill>
              </a:rPr>
              <a:t>, «ногами людина має врости в землю своєї Батьківщини, але нехай її очі бачать увесь світ». Як ви розумієте це твердження?</a:t>
            </a:r>
          </a:p>
        </p:txBody>
      </p:sp>
      <p:sp>
        <p:nvSpPr>
          <p:cNvPr id="4" name="Прямокутник 3"/>
          <p:cNvSpPr/>
          <p:nvPr/>
        </p:nvSpPr>
        <p:spPr>
          <a:xfrm>
            <a:off x="621437" y="5267237"/>
            <a:ext cx="10985675"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uk-UA" sz="2000" b="1"/>
              <a:t>•	7. Підготуйте повідомлення про визначні досягнення українок та українців. Скористайтеся пам'яткою «Як підготувати повідомлення» (с. 140).</a:t>
            </a:r>
            <a:endParaRPr lang="uk-UA" sz="2000" b="1" dirty="0"/>
          </a:p>
        </p:txBody>
      </p:sp>
    </p:spTree>
    <p:extLst>
      <p:ext uri="{BB962C8B-B14F-4D97-AF65-F5344CB8AC3E}">
        <p14:creationId xmlns:p14="http://schemas.microsoft.com/office/powerpoint/2010/main" val="5872982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420</TotalTime>
  <Words>705</Words>
  <Application>Microsoft Office PowerPoint</Application>
  <PresentationFormat>Широкоэкранный</PresentationFormat>
  <Paragraphs>38</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Garamond</vt:lpstr>
      <vt:lpstr>Roboto</vt:lpstr>
      <vt:lpstr>Природа</vt:lpstr>
      <vt:lpstr>   Тема уроку:  Зв’язок між почуттями та  вчинками. Патріотизм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Пользователь Windows</dc:creator>
  <cp:lastModifiedBy>User</cp:lastModifiedBy>
  <cp:revision>27</cp:revision>
  <dcterms:created xsi:type="dcterms:W3CDTF">2021-10-27T17:36:04Z</dcterms:created>
  <dcterms:modified xsi:type="dcterms:W3CDTF">2023-04-14T09:54:25Z</dcterms:modified>
</cp:coreProperties>
</file>