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70" r:id="rId3"/>
    <p:sldId id="257" r:id="rId4"/>
    <p:sldId id="281" r:id="rId5"/>
    <p:sldId id="285" r:id="rId6"/>
    <p:sldId id="282" r:id="rId7"/>
    <p:sldId id="286" r:id="rId8"/>
    <p:sldId id="287" r:id="rId9"/>
    <p:sldId id="288" r:id="rId10"/>
    <p:sldId id="283" r:id="rId11"/>
    <p:sldId id="284" r:id="rId12"/>
    <p:sldId id="289" r:id="rId13"/>
    <p:sldId id="273" r:id="rId14"/>
    <p:sldId id="275" r:id="rId15"/>
    <p:sldId id="276" r:id="rId16"/>
    <p:sldId id="279" r:id="rId17"/>
    <p:sldId id="280" r:id="rId18"/>
    <p:sldId id="258" r:id="rId19"/>
    <p:sldId id="260" r:id="rId20"/>
    <p:sldId id="274" r:id="rId21"/>
    <p:sldId id="261" r:id="rId22"/>
    <p:sldId id="263" r:id="rId23"/>
    <p:sldId id="266" r:id="rId24"/>
    <p:sldId id="267" r:id="rId25"/>
    <p:sldId id="268" r:id="rId26"/>
    <p:sldId id="269" r:id="rId27"/>
    <p:sldId id="277" r:id="rId28"/>
    <p:sldId id="278"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2/24/2023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341D2AC3-6A0B-4169-B1EA-E3AE8B351BDD}"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DD4B9363-8B87-41B7-9F8E-64519CBB8F34}"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EAEF5746-5284-4951-9F37-7AE924EDBCB7}"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02398B29-7265-4A65-A2A4-6703C057B7C1}"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28FBA082-94DF-4C4B-A041-6624924AB0A8}" type="datetimeFigureOut">
              <a:rPr lang="en-US" dirty="0"/>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3" name="Date Placeholder 2"/>
          <p:cNvSpPr>
            <a:spLocks noGrp="1"/>
          </p:cNvSpPr>
          <p:nvPr>
            <p:ph type="dt" sz="half" idx="10"/>
          </p:nvPr>
        </p:nvSpPr>
        <p:spPr/>
        <p:txBody>
          <a:bodyPr/>
          <a:lstStyle/>
          <a:p>
            <a:fld id="{B27686C4-3AB5-4E0C-86CA-FB108C350AA9}" type="datetimeFigureOut">
              <a:rPr lang="en-US" dirty="0"/>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0F7F47CF-67C9-420C-80A5-E2069FF0C2DF}" type="datetimeFigureOut">
              <a:rPr lang="en-US" dirty="0"/>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2" name="Content Placeholder 3"/>
          <p:cNvSpPr>
            <a:spLocks noGrp="1"/>
          </p:cNvSpPr>
          <p:nvPr>
            <p:ph sz="quarter" idx="13"/>
          </p:nvPr>
        </p:nvSpPr>
        <p:spPr>
          <a:xfrm>
            <a:off x="685802" y="2861733"/>
            <a:ext cx="5088712" cy="2512852"/>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13" name="Content Placeholder 5"/>
          <p:cNvSpPr>
            <a:spLocks noGrp="1"/>
          </p:cNvSpPr>
          <p:nvPr>
            <p:ph sz="quarter" idx="14"/>
          </p:nvPr>
        </p:nvSpPr>
        <p:spPr>
          <a:xfrm>
            <a:off x="5993969" y="2861733"/>
            <a:ext cx="5088713" cy="2512852"/>
          </a:xfrm>
        </p:spPr>
        <p:txBody>
          <a:bodyPr ancho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50C3BFE2-83B7-4B0A-B9D3-AB28331082B3}"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12EF78E3-FDA3-4D28-AAA2-0B81F349A39D}" type="datetimeFigureOut">
              <a:rPr lang="en-US" dirty="0"/>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2/24/2023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thetimes.co.uk/article/childrens-show-is-propaganda-for-putin-say-critics-j9wxcvsl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etector.media/tag/1144/" TargetMode="External"/><Relationship Id="rId7" Type="http://schemas.openxmlformats.org/officeDocument/2006/relationships/image" Target="../media/image31.jpg"/><Relationship Id="rId2" Type="http://schemas.openxmlformats.org/officeDocument/2006/relationships/hyperlink" Target="https://youtu.be/O4WuEJu-36k" TargetMode="Externa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hyperlink" Target="https://youtu.be/kybjcKL6EUw"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uk.wikipedia.org/wiki/%D0%84%D0%A1" TargetMode="External"/><Relationship Id="rId3" Type="http://schemas.openxmlformats.org/officeDocument/2006/relationships/hyperlink" Target="https://uk.wikipedia.org/wiki/%D0%9F%D1%81%D0%B8%D1%85%D0%BE%D0%BB%D0%BE%D0%B3%D1%96%D1%87%D0%BD%D0%B0_%D0%BE%D0%BF%D0%B5%D1%80%D0%B0%D1%86%D1%96%D1%8F" TargetMode="External"/><Relationship Id="rId7" Type="http://schemas.openxmlformats.org/officeDocument/2006/relationships/hyperlink" Target="https://uk.wikipedia.org/wiki/%D0%A1%D0%A8%D0%90"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hyperlink" Target="https://uk.wikipedia.org/wiki/%D0%A0%D0%BE%D1%81%D1%96%D0%B9%D1%81%D1%8C%D0%BA%D0%B0_%D0%B4%D1%96%D0%B0%D1%81%D0%BF%D0%BE%D1%80%D0%B0" TargetMode="External"/><Relationship Id="rId5" Type="http://schemas.openxmlformats.org/officeDocument/2006/relationships/hyperlink" Target="https://uk.wikipedia.org/wiki/%D0%A0%D0%BE%D1%81%D1%96%D0%B9%D1%81%D1%8C%D0%BA%D0%B8%D0%B9_%D1%81%D0%B2%D1%96%D1%82" TargetMode="External"/><Relationship Id="rId4" Type="http://schemas.openxmlformats.org/officeDocument/2006/relationships/hyperlink" Target="https://uk.wikipedia.org/wiki/%D0%A0%D0%BE%D1%81%D1%96%D1%8F" TargetMode="External"/><Relationship Id="rId9" Type="http://schemas.openxmlformats.org/officeDocument/2006/relationships/hyperlink" Target="https://uk.wikipedia.org/wiki/%D0%90%D1%80%D0%B0%D0%B1%D1%81%D1%8C%D0%BA%D0%B8%D0%B9_%D1%81%D0%B2%D1%96%D1%8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zbruc.eu/node/110803"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66A968-069F-48EE-8511-1AB3F111BF18}"/>
              </a:ext>
            </a:extLst>
          </p:cNvPr>
          <p:cNvSpPr>
            <a:spLocks noGrp="1"/>
          </p:cNvSpPr>
          <p:nvPr>
            <p:ph type="ctrTitle"/>
          </p:nvPr>
        </p:nvSpPr>
        <p:spPr>
          <a:xfrm rot="21420000">
            <a:off x="886924" y="662768"/>
            <a:ext cx="9755187" cy="2603058"/>
          </a:xfrm>
        </p:spPr>
        <p:txBody>
          <a:bodyPr/>
          <a:lstStyle/>
          <a:p>
            <a:r>
              <a:rPr lang="uk-UA" dirty="0"/>
              <a:t>РОСІЙСЬКА ПРОПАГАНДА</a:t>
            </a:r>
          </a:p>
        </p:txBody>
      </p:sp>
      <p:sp>
        <p:nvSpPr>
          <p:cNvPr id="3" name="Підзаголовок 2">
            <a:extLst>
              <a:ext uri="{FF2B5EF4-FFF2-40B4-BE49-F238E27FC236}">
                <a16:creationId xmlns:a16="http://schemas.microsoft.com/office/drawing/2014/main" id="{6C305DEF-AF93-4E7A-9396-7C07295CF0FE}"/>
              </a:ext>
            </a:extLst>
          </p:cNvPr>
          <p:cNvSpPr>
            <a:spLocks noGrp="1"/>
          </p:cNvSpPr>
          <p:nvPr>
            <p:ph type="subTitle" idx="1"/>
          </p:nvPr>
        </p:nvSpPr>
        <p:spPr>
          <a:xfrm rot="21420000">
            <a:off x="1000265" y="3260930"/>
            <a:ext cx="9755187" cy="1695391"/>
          </a:xfrm>
        </p:spPr>
        <p:txBody>
          <a:bodyPr/>
          <a:lstStyle/>
          <a:p>
            <a:r>
              <a:rPr lang="uk-UA" dirty="0"/>
              <a:t>ГРОМАДЯНСЬКА ОСВІТА 10 КЛАС</a:t>
            </a:r>
          </a:p>
          <a:p>
            <a:r>
              <a:rPr lang="uk-UA" dirty="0"/>
              <a:t>ЗЗСО «СВЯТОВАСИЛІВСЬКИЙ ЛІЦЕЙ»</a:t>
            </a:r>
          </a:p>
        </p:txBody>
      </p:sp>
      <p:pic>
        <p:nvPicPr>
          <p:cNvPr id="5" name="Рисунок 4">
            <a:extLst>
              <a:ext uri="{FF2B5EF4-FFF2-40B4-BE49-F238E27FC236}">
                <a16:creationId xmlns:a16="http://schemas.microsoft.com/office/drawing/2014/main" id="{11E57455-1875-470D-894C-86FAF75A2D40}"/>
              </a:ext>
            </a:extLst>
          </p:cNvPr>
          <p:cNvPicPr>
            <a:picLocks noChangeAspect="1"/>
          </p:cNvPicPr>
          <p:nvPr/>
        </p:nvPicPr>
        <p:blipFill>
          <a:blip r:embed="rId2"/>
          <a:stretch>
            <a:fillRect/>
          </a:stretch>
        </p:blipFill>
        <p:spPr>
          <a:xfrm>
            <a:off x="267855" y="637309"/>
            <a:ext cx="4837956" cy="3435928"/>
          </a:xfrm>
          <a:prstGeom prst="rect">
            <a:avLst/>
          </a:prstGeom>
        </p:spPr>
      </p:pic>
    </p:spTree>
    <p:extLst>
      <p:ext uri="{BB962C8B-B14F-4D97-AF65-F5344CB8AC3E}">
        <p14:creationId xmlns:p14="http://schemas.microsoft.com/office/powerpoint/2010/main" val="94039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4D117-BB67-4AE1-8E4A-54C3798D00F6}"/>
              </a:ext>
            </a:extLst>
          </p:cNvPr>
          <p:cNvSpPr>
            <a:spLocks noGrp="1"/>
          </p:cNvSpPr>
          <p:nvPr>
            <p:ph type="title"/>
          </p:nvPr>
        </p:nvSpPr>
        <p:spPr/>
        <p:txBody>
          <a:bodyPr>
            <a:normAutofit/>
          </a:bodyPr>
          <a:lstStyle/>
          <a:p>
            <a:r>
              <a:rPr lang="uk-UA" sz="4000" dirty="0"/>
              <a:t>Релігійна філософія від </a:t>
            </a:r>
            <a:r>
              <a:rPr lang="uk-UA" sz="4000" dirty="0" err="1"/>
              <a:t>в.соловйова</a:t>
            </a:r>
            <a:endParaRPr lang="uk-UA" sz="4000" dirty="0"/>
          </a:p>
        </p:txBody>
      </p:sp>
      <p:sp>
        <p:nvSpPr>
          <p:cNvPr id="3" name="Місце для вмісту 2">
            <a:extLst>
              <a:ext uri="{FF2B5EF4-FFF2-40B4-BE49-F238E27FC236}">
                <a16:creationId xmlns:a16="http://schemas.microsoft.com/office/drawing/2014/main" id="{C4F40F24-5B10-40D6-B09E-3EB9019F84BB}"/>
              </a:ext>
            </a:extLst>
          </p:cNvPr>
          <p:cNvSpPr>
            <a:spLocks noGrp="1"/>
          </p:cNvSpPr>
          <p:nvPr>
            <p:ph sz="quarter" idx="13"/>
          </p:nvPr>
        </p:nvSpPr>
        <p:spPr/>
        <p:txBody>
          <a:bodyPr>
            <a:normAutofit fontScale="85000" lnSpcReduction="10000"/>
          </a:bodyPr>
          <a:lstStyle/>
          <a:p>
            <a:pPr algn="just"/>
            <a:r>
              <a:rPr lang="uk-UA" i="1" dirty="0">
                <a:latin typeface="Times New Roman" panose="02020603050405020304" pitchFamily="18" charset="0"/>
                <a:cs typeface="Times New Roman" panose="02020603050405020304" pitchFamily="18" charset="0"/>
              </a:rPr>
              <a:t>У відомій роботі «Російська ідея» (1888) Соловйов, передусім, прагнув відповісти на питання: який сенс існування Росії у всесвітній історії? Розглядаючи людство як «велике збірне істота», «соціальний організм», живі члени якого являють собою різні нації, Соловйов вважав, що специфічна функція Росії в цьому організмі - сприяти здійсненню в світовому масштабі ідеї теократії - якогось «вселенського християнства», вільного від однобічності і релігійного догматизму, як Сходу, так і Заходу. </a:t>
            </a:r>
            <a:r>
              <a:rPr lang="ru-RU" i="1" dirty="0" err="1">
                <a:solidFill>
                  <a:srgbClr val="000000"/>
                </a:solidFill>
                <a:latin typeface="Times New Roman" panose="02020603050405020304" pitchFamily="18" charset="0"/>
                <a:cs typeface="Times New Roman" panose="02020603050405020304" pitchFamily="18" charset="0"/>
              </a:rPr>
              <a:t>всесвітньо-історична</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місія</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Росії</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полягає</a:t>
            </a:r>
            <a:r>
              <a:rPr lang="ru-RU" i="1" dirty="0">
                <a:solidFill>
                  <a:srgbClr val="000000"/>
                </a:solidFill>
                <a:latin typeface="Times New Roman" panose="02020603050405020304" pitchFamily="18" charset="0"/>
                <a:cs typeface="Times New Roman" panose="02020603050405020304" pitchFamily="18" charset="0"/>
              </a:rPr>
              <a:t> в тому, </a:t>
            </a:r>
            <a:r>
              <a:rPr lang="ru-RU" i="1" dirty="0" err="1">
                <a:solidFill>
                  <a:srgbClr val="000000"/>
                </a:solidFill>
                <a:latin typeface="Times New Roman" panose="02020603050405020304" pitchFamily="18" charset="0"/>
                <a:cs typeface="Times New Roman" panose="02020603050405020304" pitchFamily="18" charset="0"/>
              </a:rPr>
              <a:t>щоб</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безкорисливо</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поставити</a:t>
            </a:r>
            <a:r>
              <a:rPr lang="ru-RU" i="1" dirty="0">
                <a:solidFill>
                  <a:srgbClr val="000000"/>
                </a:solidFill>
                <a:latin typeface="Times New Roman" panose="02020603050405020304" pitchFamily="18" charset="0"/>
                <a:cs typeface="Times New Roman" panose="02020603050405020304" pitchFamily="18" charset="0"/>
              </a:rPr>
              <a:t> на службу </a:t>
            </a:r>
            <a:r>
              <a:rPr lang="ru-RU" i="1" dirty="0" err="1">
                <a:solidFill>
                  <a:srgbClr val="000000"/>
                </a:solidFill>
                <a:latin typeface="Times New Roman" panose="02020603050405020304" pitchFamily="18" charset="0"/>
                <a:cs typeface="Times New Roman" panose="02020603050405020304" pitchFamily="18" charset="0"/>
              </a:rPr>
              <a:t>численним</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євразійським</a:t>
            </a:r>
            <a:r>
              <a:rPr lang="ru-RU" i="1" dirty="0">
                <a:solidFill>
                  <a:srgbClr val="000000"/>
                </a:solidFill>
                <a:latin typeface="Times New Roman" panose="02020603050405020304" pitchFamily="18" charset="0"/>
                <a:cs typeface="Times New Roman" panose="02020603050405020304" pitchFamily="18" charset="0"/>
              </a:rPr>
              <a:t> народам свою </a:t>
            </a:r>
            <a:r>
              <a:rPr lang="ru-RU" i="1" dirty="0" err="1">
                <a:solidFill>
                  <a:srgbClr val="000000"/>
                </a:solidFill>
                <a:latin typeface="Times New Roman" panose="02020603050405020304" pitchFamily="18" charset="0"/>
                <a:cs typeface="Times New Roman" panose="02020603050405020304" pitchFamily="18" charset="0"/>
              </a:rPr>
              <a:t>високу</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матеріальну</a:t>
            </a:r>
            <a:r>
              <a:rPr lang="ru-RU" i="1" dirty="0">
                <a:solidFill>
                  <a:srgbClr val="000000"/>
                </a:solidFill>
                <a:latin typeface="Times New Roman" panose="02020603050405020304" pitchFamily="18" charset="0"/>
                <a:cs typeface="Times New Roman" panose="02020603050405020304" pitchFamily="18" charset="0"/>
              </a:rPr>
              <a:t> і </a:t>
            </a:r>
            <a:r>
              <a:rPr lang="ru-RU" i="1" dirty="0" err="1">
                <a:solidFill>
                  <a:srgbClr val="000000"/>
                </a:solidFill>
                <a:latin typeface="Times New Roman" panose="02020603050405020304" pitchFamily="18" charset="0"/>
                <a:cs typeface="Times New Roman" panose="02020603050405020304" pitchFamily="18" charset="0"/>
              </a:rPr>
              <a:t>духовну</a:t>
            </a:r>
            <a:r>
              <a:rPr lang="ru-RU" i="1" dirty="0">
                <a:solidFill>
                  <a:srgbClr val="000000"/>
                </a:solidFill>
                <a:latin typeface="Times New Roman" panose="02020603050405020304" pitchFamily="18" charset="0"/>
                <a:cs typeface="Times New Roman" panose="02020603050405020304" pitchFamily="18" charset="0"/>
              </a:rPr>
              <a:t> культуру, весь </a:t>
            </a:r>
            <a:r>
              <a:rPr lang="ru-RU" i="1" dirty="0" err="1">
                <a:solidFill>
                  <a:srgbClr val="000000"/>
                </a:solidFill>
                <a:latin typeface="Times New Roman" panose="02020603050405020304" pitchFamily="18" charset="0"/>
                <a:cs typeface="Times New Roman" panose="02020603050405020304" pitchFamily="18" charset="0"/>
              </a:rPr>
              <a:t>свій</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державний</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досвід</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Соловйов</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вчив</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що</a:t>
            </a:r>
            <a:r>
              <a:rPr lang="ru-RU" i="1" dirty="0">
                <a:solidFill>
                  <a:srgbClr val="000000"/>
                </a:solidFill>
                <a:latin typeface="Times New Roman" panose="02020603050405020304" pitchFamily="18" charset="0"/>
                <a:cs typeface="Times New Roman" panose="02020603050405020304" pitchFamily="18" charset="0"/>
              </a:rPr>
              <a:t> послана </a:t>
            </a:r>
            <a:r>
              <a:rPr lang="ru-RU" i="1" dirty="0" err="1">
                <a:solidFill>
                  <a:srgbClr val="000000"/>
                </a:solidFill>
                <a:latin typeface="Times New Roman" panose="02020603050405020304" pitchFamily="18" charset="0"/>
                <a:cs typeface="Times New Roman" panose="02020603050405020304" pitchFamily="18" charset="0"/>
              </a:rPr>
              <a:t>зверху</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місія</a:t>
            </a:r>
            <a:r>
              <a:rPr lang="ru-RU" i="1" dirty="0">
                <a:solidFill>
                  <a:srgbClr val="000000"/>
                </a:solidFill>
                <a:latin typeface="Times New Roman" panose="02020603050405020304" pitchFamily="18" charset="0"/>
                <a:cs typeface="Times New Roman" panose="02020603050405020304" pitchFamily="18" charset="0"/>
              </a:rPr>
              <a:t> будь </a:t>
            </a:r>
            <a:r>
              <a:rPr lang="ru-RU" i="1" dirty="0" err="1">
                <a:solidFill>
                  <a:srgbClr val="000000"/>
                </a:solidFill>
                <a:latin typeface="Times New Roman" panose="02020603050405020304" pitchFamily="18" charset="0"/>
                <a:cs typeface="Times New Roman" panose="02020603050405020304" pitchFamily="18" charset="0"/>
              </a:rPr>
              <a:t>великої</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держави</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полягає</a:t>
            </a:r>
            <a:r>
              <a:rPr lang="ru-RU" i="1" dirty="0">
                <a:solidFill>
                  <a:srgbClr val="000000"/>
                </a:solidFill>
                <a:latin typeface="Times New Roman" panose="02020603050405020304" pitchFamily="18" charset="0"/>
                <a:cs typeface="Times New Roman" panose="02020603050405020304" pitchFamily="18" charset="0"/>
              </a:rPr>
              <a:t> не в </a:t>
            </a:r>
            <a:r>
              <a:rPr lang="ru-RU" i="1" dirty="0" err="1">
                <a:solidFill>
                  <a:srgbClr val="000000"/>
                </a:solidFill>
                <a:latin typeface="Times New Roman" panose="02020603050405020304" pitchFamily="18" charset="0"/>
                <a:cs typeface="Times New Roman" panose="02020603050405020304" pitchFamily="18" charset="0"/>
              </a:rPr>
              <a:t>її</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винятковості</a:t>
            </a:r>
            <a:r>
              <a:rPr lang="ru-RU" i="1" dirty="0">
                <a:solidFill>
                  <a:srgbClr val="000000"/>
                </a:solidFill>
                <a:latin typeface="Times New Roman" panose="02020603050405020304" pitchFamily="18" charset="0"/>
                <a:cs typeface="Times New Roman" panose="02020603050405020304" pitchFamily="18" charset="0"/>
              </a:rPr>
              <a:t> і </a:t>
            </a:r>
            <a:r>
              <a:rPr lang="ru-RU" i="1" dirty="0" err="1">
                <a:solidFill>
                  <a:srgbClr val="000000"/>
                </a:solidFill>
                <a:latin typeface="Times New Roman" panose="02020603050405020304" pitchFamily="18" charset="0"/>
                <a:cs typeface="Times New Roman" panose="02020603050405020304" pitchFamily="18" charset="0"/>
              </a:rPr>
              <a:t>пануванні</a:t>
            </a:r>
            <a:r>
              <a:rPr lang="ru-RU" i="1" dirty="0">
                <a:solidFill>
                  <a:srgbClr val="000000"/>
                </a:solidFill>
                <a:latin typeface="Times New Roman" panose="02020603050405020304" pitchFamily="18" charset="0"/>
                <a:cs typeface="Times New Roman" panose="02020603050405020304" pitchFamily="18" charset="0"/>
              </a:rPr>
              <a:t>, а в тому, </a:t>
            </a:r>
            <a:r>
              <a:rPr lang="ru-RU" i="1" dirty="0" err="1">
                <a:solidFill>
                  <a:srgbClr val="000000"/>
                </a:solidFill>
                <a:latin typeface="Times New Roman" panose="02020603050405020304" pitchFamily="18" charset="0"/>
                <a:cs typeface="Times New Roman" panose="02020603050405020304" pitchFamily="18" charset="0"/>
              </a:rPr>
              <a:t>щоб</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служити</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іншим</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більш</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слабким</a:t>
            </a:r>
            <a:r>
              <a:rPr lang="ru-RU" i="1" dirty="0">
                <a:solidFill>
                  <a:srgbClr val="000000"/>
                </a:solidFill>
                <a:latin typeface="Times New Roman" panose="02020603050405020304" pitchFamily="18" charset="0"/>
                <a:cs typeface="Times New Roman" panose="02020603050405020304" pitchFamily="18" charset="0"/>
              </a:rPr>
              <a:t> народам, а </a:t>
            </a:r>
            <a:r>
              <a:rPr lang="ru-RU" i="1" dirty="0" err="1">
                <a:solidFill>
                  <a:srgbClr val="000000"/>
                </a:solidFill>
                <a:latin typeface="Times New Roman" panose="02020603050405020304" pitchFamily="18" charset="0"/>
                <a:cs typeface="Times New Roman" panose="02020603050405020304" pitchFamily="18" charset="0"/>
              </a:rPr>
              <a:t>отже</a:t>
            </a:r>
            <a:r>
              <a:rPr lang="ru-RU" i="1" dirty="0">
                <a:solidFill>
                  <a:srgbClr val="000000"/>
                </a:solidFill>
                <a:latin typeface="Times New Roman" panose="02020603050405020304" pitchFamily="18" charset="0"/>
                <a:cs typeface="Times New Roman" panose="02020603050405020304" pitchFamily="18" charset="0"/>
              </a:rPr>
              <a:t>, і </a:t>
            </a:r>
            <a:r>
              <a:rPr lang="ru-RU" i="1" dirty="0" err="1">
                <a:solidFill>
                  <a:srgbClr val="000000"/>
                </a:solidFill>
                <a:latin typeface="Times New Roman" panose="02020603050405020304" pitchFamily="18" charset="0"/>
                <a:cs typeface="Times New Roman" panose="02020603050405020304" pitchFamily="18" charset="0"/>
              </a:rPr>
              <a:t>всьому</a:t>
            </a:r>
            <a:r>
              <a:rPr lang="ru-RU" i="1"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latin typeface="Times New Roman" panose="02020603050405020304" pitchFamily="18" charset="0"/>
                <a:cs typeface="Times New Roman" panose="02020603050405020304" pitchFamily="18" charset="0"/>
              </a:rPr>
              <a:t>людству</a:t>
            </a:r>
            <a:r>
              <a:rPr lang="ru-RU" i="1" dirty="0">
                <a:solidFill>
                  <a:srgbClr val="000000"/>
                </a:solidFill>
                <a:latin typeface="Times New Roman" panose="02020603050405020304" pitchFamily="18" charset="0"/>
                <a:cs typeface="Times New Roman" panose="02020603050405020304" pitchFamily="18" charset="0"/>
              </a:rPr>
              <a:t>.</a:t>
            </a:r>
            <a:endParaRPr lang="uk-U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0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3F209-63F3-4EBA-B192-43F2DF791265}"/>
              </a:ext>
            </a:extLst>
          </p:cNvPr>
          <p:cNvSpPr>
            <a:spLocks noGrp="1"/>
          </p:cNvSpPr>
          <p:nvPr>
            <p:ph type="title"/>
          </p:nvPr>
        </p:nvSpPr>
        <p:spPr/>
        <p:txBody>
          <a:bodyPr>
            <a:normAutofit/>
          </a:bodyPr>
          <a:lstStyle/>
          <a:p>
            <a:pPr algn="ctr"/>
            <a:r>
              <a:rPr lang="uk-UA" sz="4800" dirty="0"/>
              <a:t>                          </a:t>
            </a:r>
            <a:r>
              <a:rPr lang="uk-UA" sz="4800" dirty="0" err="1"/>
              <a:t>О.дугін</a:t>
            </a:r>
            <a:r>
              <a:rPr lang="uk-UA" sz="4800" dirty="0"/>
              <a:t> та «руська ідея»</a:t>
            </a:r>
          </a:p>
        </p:txBody>
      </p:sp>
      <p:sp>
        <p:nvSpPr>
          <p:cNvPr id="3" name="Прямокутник 2">
            <a:extLst>
              <a:ext uri="{FF2B5EF4-FFF2-40B4-BE49-F238E27FC236}">
                <a16:creationId xmlns:a16="http://schemas.microsoft.com/office/drawing/2014/main" id="{ABC84766-1DD9-420D-B40B-C4D25372467B}"/>
              </a:ext>
            </a:extLst>
          </p:cNvPr>
          <p:cNvSpPr/>
          <p:nvPr/>
        </p:nvSpPr>
        <p:spPr>
          <a:xfrm>
            <a:off x="3519055" y="1644074"/>
            <a:ext cx="7777018" cy="4062651"/>
          </a:xfrm>
          <a:prstGeom prst="rect">
            <a:avLst/>
          </a:prstGeom>
        </p:spPr>
        <p:txBody>
          <a:bodyPr wrap="square">
            <a:spAutoFit/>
          </a:bodyPr>
          <a:lstStyle/>
          <a:p>
            <a:pPr algn="just"/>
            <a:endParaRPr lang="uk-UA" sz="2000" i="1" dirty="0">
              <a:solidFill>
                <a:srgbClr val="141414"/>
              </a:solidFill>
              <a:latin typeface="Times New Roman" panose="02020603050405020304" pitchFamily="18" charset="0"/>
              <a:cs typeface="Times New Roman" panose="02020603050405020304" pitchFamily="18" charset="0"/>
            </a:endParaRPr>
          </a:p>
          <a:p>
            <a:pPr algn="just"/>
            <a:r>
              <a:rPr lang="uk-UA" sz="2000" i="1" dirty="0">
                <a:solidFill>
                  <a:srgbClr val="141414"/>
                </a:solidFill>
                <a:latin typeface="Times New Roman" panose="02020603050405020304" pitchFamily="18" charset="0"/>
                <a:cs typeface="Times New Roman" panose="02020603050405020304" pitchFamily="18" charset="0"/>
              </a:rPr>
              <a:t>У 1997 році вийшла найвідоміша книга </a:t>
            </a:r>
            <a:r>
              <a:rPr lang="uk-UA" sz="2000" i="1" dirty="0" err="1">
                <a:solidFill>
                  <a:srgbClr val="141414"/>
                </a:solidFill>
                <a:latin typeface="Times New Roman" panose="02020603050405020304" pitchFamily="18" charset="0"/>
                <a:cs typeface="Times New Roman" panose="02020603050405020304" pitchFamily="18" charset="0"/>
              </a:rPr>
              <a:t>Дугіна</a:t>
            </a:r>
            <a:r>
              <a:rPr lang="uk-UA" sz="2000" i="1" dirty="0">
                <a:solidFill>
                  <a:srgbClr val="141414"/>
                </a:solidFill>
                <a:latin typeface="Times New Roman" panose="02020603050405020304" pitchFamily="18" charset="0"/>
                <a:cs typeface="Times New Roman" panose="02020603050405020304" pitchFamily="18" charset="0"/>
              </a:rPr>
              <a:t> "Основи геополітики", у якій світ представлений як арена боротьби цивілізацій суші й моря - "</a:t>
            </a:r>
            <a:r>
              <a:rPr lang="uk-UA" sz="2000" i="1" dirty="0" err="1">
                <a:solidFill>
                  <a:srgbClr val="141414"/>
                </a:solidFill>
                <a:latin typeface="Times New Roman" panose="02020603050405020304" pitchFamily="18" charset="0"/>
                <a:cs typeface="Times New Roman" panose="02020603050405020304" pitchFamily="18" charset="0"/>
              </a:rPr>
              <a:t>телурократії</a:t>
            </a:r>
            <a:r>
              <a:rPr lang="uk-UA" sz="2000" i="1" dirty="0">
                <a:solidFill>
                  <a:srgbClr val="141414"/>
                </a:solidFill>
                <a:latin typeface="Times New Roman" panose="02020603050405020304" pitchFamily="18" charset="0"/>
                <a:cs typeface="Times New Roman" panose="02020603050405020304" pitchFamily="18" charset="0"/>
              </a:rPr>
              <a:t>" континентальних держав та "</a:t>
            </a:r>
            <a:r>
              <a:rPr lang="uk-UA" sz="2000" i="1" dirty="0" err="1">
                <a:solidFill>
                  <a:srgbClr val="141414"/>
                </a:solidFill>
                <a:latin typeface="Times New Roman" panose="02020603050405020304" pitchFamily="18" charset="0"/>
                <a:cs typeface="Times New Roman" panose="02020603050405020304" pitchFamily="18" charset="0"/>
              </a:rPr>
              <a:t>таласократії</a:t>
            </a:r>
            <a:r>
              <a:rPr lang="uk-UA" sz="2000" i="1" dirty="0">
                <a:solidFill>
                  <a:srgbClr val="141414"/>
                </a:solidFill>
                <a:latin typeface="Times New Roman" panose="02020603050405020304" pitchFamily="18" charset="0"/>
                <a:cs typeface="Times New Roman" panose="02020603050405020304" pitchFamily="18" charset="0"/>
              </a:rPr>
              <a:t>" держав морських. Перші відповідають євразійському світу (на чолі з Росією), другі - </a:t>
            </a:r>
            <a:r>
              <a:rPr lang="uk-UA" sz="2000" i="1" dirty="0" err="1">
                <a:solidFill>
                  <a:srgbClr val="141414"/>
                </a:solidFill>
                <a:latin typeface="Times New Roman" panose="02020603050405020304" pitchFamily="18" charset="0"/>
                <a:cs typeface="Times New Roman" panose="02020603050405020304" pitchFamily="18" charset="0"/>
              </a:rPr>
              <a:t>атлантистському</a:t>
            </a:r>
            <a:r>
              <a:rPr lang="uk-UA" sz="2000" i="1" dirty="0">
                <a:solidFill>
                  <a:srgbClr val="141414"/>
                </a:solidFill>
                <a:latin typeface="Times New Roman" panose="02020603050405020304" pitchFamily="18" charset="0"/>
                <a:cs typeface="Times New Roman" panose="02020603050405020304" pitchFamily="18" charset="0"/>
              </a:rPr>
              <a:t> (на чолі зі США).</a:t>
            </a:r>
            <a:r>
              <a:rPr lang="ru-RU" sz="2000" i="1" dirty="0">
                <a:latin typeface="Times New Roman" panose="02020603050405020304" pitchFamily="18" charset="0"/>
                <a:cs typeface="Times New Roman" panose="02020603050405020304" pitchFamily="18" charset="0"/>
              </a:rPr>
              <a:t> В "Основах </a:t>
            </a:r>
            <a:r>
              <a:rPr lang="ru-RU" sz="2000" i="1" dirty="0" err="1">
                <a:latin typeface="Times New Roman" panose="02020603050405020304" pitchFamily="18" charset="0"/>
                <a:cs typeface="Times New Roman" panose="02020603050405020304" pitchFamily="18" charset="0"/>
              </a:rPr>
              <a:t>геополітики</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він</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називав</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незалежність</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України</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екзистенційною</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небезпекою</a:t>
            </a:r>
            <a:r>
              <a:rPr lang="ru-RU" sz="2000" i="1" dirty="0">
                <a:latin typeface="Times New Roman" panose="02020603050405020304" pitchFamily="18" charset="0"/>
                <a:cs typeface="Times New Roman" panose="02020603050405020304" pitchFamily="18" charset="0"/>
              </a:rPr>
              <a:t> для </a:t>
            </a:r>
            <a:r>
              <a:rPr lang="ru-RU" sz="2000" i="1" dirty="0" err="1">
                <a:latin typeface="Times New Roman" panose="02020603050405020304" pitchFamily="18" charset="0"/>
                <a:cs typeface="Times New Roman" panose="02020603050405020304" pitchFamily="18" charset="0"/>
              </a:rPr>
              <a:t>Росії</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Він</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запропонував</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ідею</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встановлення</a:t>
            </a:r>
            <a:r>
              <a:rPr lang="ru-RU" sz="2000" i="1" dirty="0">
                <a:latin typeface="Times New Roman" panose="02020603050405020304" pitchFamily="18" charset="0"/>
                <a:cs typeface="Times New Roman" panose="02020603050405020304" pitchFamily="18" charset="0"/>
              </a:rPr>
              <a:t> фактичного контролю </a:t>
            </a:r>
            <a:r>
              <a:rPr lang="ru-RU" sz="2000" i="1" dirty="0" err="1">
                <a:latin typeface="Times New Roman" panose="02020603050405020304" pitchFamily="18" charset="0"/>
                <a:cs typeface="Times New Roman" panose="02020603050405020304" pitchFamily="18" charset="0"/>
              </a:rPr>
              <a:t>Москви</a:t>
            </a:r>
            <a:r>
              <a:rPr lang="ru-RU" sz="2000" i="1" dirty="0">
                <a:latin typeface="Times New Roman" panose="02020603050405020304" pitchFamily="18" charset="0"/>
                <a:cs typeface="Times New Roman" panose="02020603050405020304" pitchFamily="18" charset="0"/>
              </a:rPr>
              <a:t> над </a:t>
            </a:r>
            <a:r>
              <a:rPr lang="ru-RU" sz="2000" i="1" dirty="0" err="1">
                <a:latin typeface="Times New Roman" panose="02020603050405020304" pitchFamily="18" charset="0"/>
                <a:cs typeface="Times New Roman" panose="02020603050405020304" pitchFamily="18" charset="0"/>
              </a:rPr>
              <a:t>південним</a:t>
            </a:r>
            <a:r>
              <a:rPr lang="ru-RU" sz="2000" i="1" dirty="0">
                <a:latin typeface="Times New Roman" panose="02020603050405020304" pitchFamily="18" charset="0"/>
                <a:cs typeface="Times New Roman" panose="02020603050405020304" pitchFamily="18" charset="0"/>
              </a:rPr>
              <a:t> сходом </a:t>
            </a:r>
            <a:r>
              <a:rPr lang="ru-RU" sz="2000" i="1" dirty="0" err="1">
                <a:latin typeface="Times New Roman" panose="02020603050405020304" pitchFamily="18" charset="0"/>
                <a:cs typeface="Times New Roman" panose="02020603050405020304" pitchFamily="18" charset="0"/>
              </a:rPr>
              <a:t>України</a:t>
            </a:r>
            <a:r>
              <a:rPr lang="ru-RU" sz="2000" i="1" dirty="0">
                <a:latin typeface="Times New Roman" panose="02020603050405020304" pitchFamily="18" charset="0"/>
                <a:cs typeface="Times New Roman" panose="02020603050405020304" pitchFamily="18" charset="0"/>
              </a:rPr>
              <a:t> та над </a:t>
            </a:r>
            <a:r>
              <a:rPr lang="ru-RU" sz="2000" i="1" dirty="0" err="1">
                <a:latin typeface="Times New Roman" panose="02020603050405020304" pitchFamily="18" charset="0"/>
                <a:cs typeface="Times New Roman" panose="02020603050405020304" pitchFamily="18" charset="0"/>
              </a:rPr>
              <a:t>Кримом</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щоправда</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тоді</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ще</a:t>
            </a:r>
            <a:r>
              <a:rPr lang="ru-RU" sz="2000" i="1" dirty="0">
                <a:latin typeface="Times New Roman" panose="02020603050405020304" pitchFamily="18" charset="0"/>
                <a:cs typeface="Times New Roman" panose="02020603050405020304" pitchFamily="18" charset="0"/>
              </a:rPr>
              <a:t> без </a:t>
            </a:r>
            <a:r>
              <a:rPr lang="ru-RU" sz="2000" i="1" dirty="0" err="1">
                <a:latin typeface="Times New Roman" panose="02020603050405020304" pitchFamily="18" charset="0"/>
                <a:cs typeface="Times New Roman" panose="02020603050405020304" pitchFamily="18" charset="0"/>
              </a:rPr>
              <a:t>анексії</a:t>
            </a:r>
            <a:r>
              <a:rPr lang="ru-RU" sz="2000" i="1" dirty="0">
                <a:latin typeface="Times New Roman" panose="02020603050405020304" pitchFamily="18" charset="0"/>
                <a:cs typeface="Times New Roman" panose="02020603050405020304" pitchFamily="18" charset="0"/>
              </a:rPr>
              <a:t>.</a:t>
            </a:r>
          </a:p>
          <a:p>
            <a:pPr algn="just"/>
            <a:r>
              <a:rPr lang="ru-RU" sz="2000" i="1" dirty="0" err="1">
                <a:solidFill>
                  <a:srgbClr val="141414"/>
                </a:solidFill>
                <a:latin typeface="Times New Roman" panose="02020603050405020304" pitchFamily="18" charset="0"/>
                <a:cs typeface="Times New Roman" panose="02020603050405020304" pitchFamily="18" charset="0"/>
              </a:rPr>
              <a:t>Дугін</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виступив</a:t>
            </a:r>
            <a:r>
              <a:rPr lang="ru-RU" sz="2000" i="1" dirty="0">
                <a:solidFill>
                  <a:srgbClr val="141414"/>
                </a:solidFill>
                <a:latin typeface="Times New Roman" panose="02020603050405020304" pitchFamily="18" charset="0"/>
                <a:cs typeface="Times New Roman" panose="02020603050405020304" pitchFamily="18" charset="0"/>
              </a:rPr>
              <a:t> одним з </a:t>
            </a:r>
            <a:r>
              <a:rPr lang="ru-RU" sz="2000" i="1" dirty="0" err="1">
                <a:solidFill>
                  <a:srgbClr val="141414"/>
                </a:solidFill>
                <a:latin typeface="Times New Roman" panose="02020603050405020304" pitchFamily="18" charset="0"/>
                <a:cs typeface="Times New Roman" panose="02020603050405020304" pitchFamily="18" charset="0"/>
              </a:rPr>
              <a:t>найактивніших</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прихильників</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Новоросії</a:t>
            </a:r>
            <a:r>
              <a:rPr lang="ru-RU" sz="2000" i="1" dirty="0">
                <a:solidFill>
                  <a:srgbClr val="141414"/>
                </a:solidFill>
                <a:latin typeface="Times New Roman" panose="02020603050405020304" pitchFamily="18" charset="0"/>
                <a:cs typeface="Times New Roman" panose="02020603050405020304" pitchFamily="18" charset="0"/>
              </a:rPr>
              <a:t>" й </a:t>
            </a:r>
            <a:r>
              <a:rPr lang="ru-RU" sz="2000" i="1" dirty="0" err="1">
                <a:solidFill>
                  <a:srgbClr val="141414"/>
                </a:solidFill>
                <a:latin typeface="Times New Roman" panose="02020603050405020304" pitchFamily="18" charset="0"/>
                <a:cs typeface="Times New Roman" panose="02020603050405020304" pitchFamily="18" charset="0"/>
              </a:rPr>
              <a:t>подальшої</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анексії</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українських</a:t>
            </a:r>
            <a:r>
              <a:rPr lang="ru-RU" sz="2000" i="1" dirty="0">
                <a:solidFill>
                  <a:srgbClr val="141414"/>
                </a:solidFill>
                <a:latin typeface="Times New Roman" panose="02020603050405020304" pitchFamily="18" charset="0"/>
                <a:cs typeface="Times New Roman" panose="02020603050405020304" pitchFamily="18" charset="0"/>
              </a:rPr>
              <a:t> </a:t>
            </a:r>
            <a:r>
              <a:rPr lang="ru-RU" sz="2000" i="1" dirty="0" err="1">
                <a:solidFill>
                  <a:srgbClr val="141414"/>
                </a:solidFill>
                <a:latin typeface="Times New Roman" panose="02020603050405020304" pitchFamily="18" charset="0"/>
                <a:cs typeface="Times New Roman" panose="02020603050405020304" pitchFamily="18" charset="0"/>
              </a:rPr>
              <a:t>територій</a:t>
            </a:r>
            <a:r>
              <a:rPr lang="ru-RU" sz="2000" i="1" dirty="0">
                <a:solidFill>
                  <a:srgbClr val="141414"/>
                </a:solidFill>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a:p>
            <a:pPr algn="just"/>
            <a:r>
              <a:rPr lang="ru-RU" dirty="0" err="1"/>
              <a:t>Дугіну</a:t>
            </a:r>
            <a:r>
              <a:rPr lang="ru-RU" dirty="0"/>
              <a:t> </a:t>
            </a:r>
            <a:r>
              <a:rPr lang="ru-RU" dirty="0" err="1"/>
              <a:t>також</a:t>
            </a:r>
            <a:r>
              <a:rPr lang="ru-RU" dirty="0"/>
              <a:t> </a:t>
            </a:r>
            <a:r>
              <a:rPr lang="ru-RU" dirty="0" err="1"/>
              <a:t>приписували</a:t>
            </a:r>
            <a:r>
              <a:rPr lang="ru-RU" dirty="0"/>
              <a:t> фразу: "</a:t>
            </a:r>
            <a:r>
              <a:rPr lang="ru-RU" dirty="0" err="1"/>
              <a:t>Всі</a:t>
            </a:r>
            <a:r>
              <a:rPr lang="ru-RU" dirty="0"/>
              <a:t> </a:t>
            </a:r>
            <a:r>
              <a:rPr lang="ru-RU" dirty="0" err="1"/>
              <a:t>хороші</a:t>
            </a:r>
            <a:r>
              <a:rPr lang="ru-RU" dirty="0"/>
              <a:t> люди - </a:t>
            </a:r>
            <a:r>
              <a:rPr lang="ru-RU" dirty="0" err="1"/>
              <a:t>росіяни</a:t>
            </a:r>
            <a:r>
              <a:rPr lang="ru-RU" dirty="0"/>
              <a:t>".</a:t>
            </a:r>
            <a:endParaRPr lang="uk-UA" sz="2000"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7292E45-ED5A-40D1-AB69-6620062960C1}"/>
              </a:ext>
            </a:extLst>
          </p:cNvPr>
          <p:cNvPicPr>
            <a:picLocks noChangeAspect="1"/>
          </p:cNvPicPr>
          <p:nvPr/>
        </p:nvPicPr>
        <p:blipFill>
          <a:blip r:embed="rId2"/>
          <a:stretch>
            <a:fillRect/>
          </a:stretch>
        </p:blipFill>
        <p:spPr>
          <a:xfrm>
            <a:off x="36945" y="290191"/>
            <a:ext cx="3482110" cy="4531191"/>
          </a:xfrm>
          <a:prstGeom prst="rect">
            <a:avLst/>
          </a:prstGeom>
        </p:spPr>
      </p:pic>
    </p:spTree>
    <p:extLst>
      <p:ext uri="{BB962C8B-B14F-4D97-AF65-F5344CB8AC3E}">
        <p14:creationId xmlns:p14="http://schemas.microsoft.com/office/powerpoint/2010/main" val="10027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5D04BD-5DF3-4ACF-A86B-81E44C221E65}"/>
              </a:ext>
            </a:extLst>
          </p:cNvPr>
          <p:cNvSpPr>
            <a:spLocks noGrp="1"/>
          </p:cNvSpPr>
          <p:nvPr>
            <p:ph type="title"/>
          </p:nvPr>
        </p:nvSpPr>
        <p:spPr>
          <a:xfrm>
            <a:off x="1560945" y="685800"/>
            <a:ext cx="9521738" cy="163945"/>
          </a:xfrm>
        </p:spPr>
        <p:txBody>
          <a:bodyPr>
            <a:normAutofit fontScale="90000"/>
          </a:bodyPr>
          <a:lstStyle/>
          <a:p>
            <a:pPr algn="ctr"/>
            <a:r>
              <a:rPr lang="uk-UA" b="1" dirty="0"/>
              <a:t>"</a:t>
            </a:r>
            <a:r>
              <a:rPr lang="uk-UA" sz="4400" b="1" dirty="0"/>
              <a:t>Велика російська культура" </a:t>
            </a:r>
            <a:br>
              <a:rPr lang="uk-UA" sz="4400" b="1" dirty="0"/>
            </a:br>
            <a:endParaRPr lang="uk-UA" sz="4400" dirty="0"/>
          </a:p>
        </p:txBody>
      </p:sp>
      <p:pic>
        <p:nvPicPr>
          <p:cNvPr id="4" name="Рисунок 3">
            <a:extLst>
              <a:ext uri="{FF2B5EF4-FFF2-40B4-BE49-F238E27FC236}">
                <a16:creationId xmlns:a16="http://schemas.microsoft.com/office/drawing/2014/main" id="{4DAD3A42-197A-4866-A4A1-B9E9F0C37F9F}"/>
              </a:ext>
            </a:extLst>
          </p:cNvPr>
          <p:cNvPicPr>
            <a:picLocks noChangeAspect="1"/>
          </p:cNvPicPr>
          <p:nvPr/>
        </p:nvPicPr>
        <p:blipFill>
          <a:blip r:embed="rId2"/>
          <a:stretch>
            <a:fillRect/>
          </a:stretch>
        </p:blipFill>
        <p:spPr>
          <a:xfrm>
            <a:off x="0" y="3429000"/>
            <a:ext cx="4176291" cy="3260437"/>
          </a:xfrm>
          <a:prstGeom prst="rect">
            <a:avLst/>
          </a:prstGeom>
        </p:spPr>
      </p:pic>
      <p:sp>
        <p:nvSpPr>
          <p:cNvPr id="5" name="Прямокутник 4">
            <a:extLst>
              <a:ext uri="{FF2B5EF4-FFF2-40B4-BE49-F238E27FC236}">
                <a16:creationId xmlns:a16="http://schemas.microsoft.com/office/drawing/2014/main" id="{CC4C18FB-2563-42AD-9598-2F4EADF2AD78}"/>
              </a:ext>
            </a:extLst>
          </p:cNvPr>
          <p:cNvSpPr/>
          <p:nvPr/>
        </p:nvSpPr>
        <p:spPr>
          <a:xfrm>
            <a:off x="4128655" y="1062182"/>
            <a:ext cx="7647709" cy="4524315"/>
          </a:xfrm>
          <a:prstGeom prst="rect">
            <a:avLst/>
          </a:prstGeom>
        </p:spPr>
        <p:txBody>
          <a:bodyPr wrap="square">
            <a:spAutoFit/>
          </a:bodyPr>
          <a:lstStyle/>
          <a:p>
            <a:pPr algn="just"/>
            <a:r>
              <a:rPr lang="uk-UA" i="1" dirty="0">
                <a:solidFill>
                  <a:srgbClr val="000000"/>
                </a:solidFill>
                <a:latin typeface="Helvetica Neue"/>
              </a:rPr>
              <a:t>"Російська культура, як і суспільство в цілому, існує в ситуації викривленої пропагандою реальності. Десятиліттями там насаджувалась теорія "</a:t>
            </a:r>
            <a:r>
              <a:rPr lang="uk-UA" i="1" dirty="0" err="1">
                <a:solidFill>
                  <a:srgbClr val="000000"/>
                </a:solidFill>
                <a:latin typeface="Helvetica Neue"/>
              </a:rPr>
              <a:t>постправди</a:t>
            </a:r>
            <a:r>
              <a:rPr lang="uk-UA" i="1" dirty="0">
                <a:solidFill>
                  <a:srgbClr val="000000"/>
                </a:solidFill>
                <a:latin typeface="Helvetica Neue"/>
              </a:rPr>
              <a:t>", згідно з якою брешуть чи прибріхують всю, а "звичайна людина" завжди матиме нестачу інформації, щоб у чомусь розібратися. Звідси і цинічна російська відмовка "не все так однозначно". Таким чином, у російському суспільстві були дискредитовані будь-які цінності, права людини, поняття гідності. В таких умовах культура створює фальшиві, штучні образи і висловлювання, які не можуть бути переконливими. І це стосується як масової культури, а й уявно </a:t>
            </a:r>
            <a:r>
              <a:rPr lang="uk-UA" i="1" dirty="0" err="1">
                <a:solidFill>
                  <a:srgbClr val="000000"/>
                </a:solidFill>
                <a:latin typeface="Helvetica Neue"/>
              </a:rPr>
              <a:t>протестної</a:t>
            </a:r>
            <a:r>
              <a:rPr lang="uk-UA" i="1" dirty="0">
                <a:solidFill>
                  <a:srgbClr val="000000"/>
                </a:solidFill>
                <a:latin typeface="Helvetica Neue"/>
              </a:rPr>
              <a:t>"</a:t>
            </a:r>
            <a:r>
              <a:rPr lang="uk-UA" dirty="0">
                <a:solidFill>
                  <a:srgbClr val="000000"/>
                </a:solidFill>
                <a:latin typeface="Helvetica Neue"/>
              </a:rPr>
              <a:t>.</a:t>
            </a:r>
          </a:p>
          <a:p>
            <a:pPr algn="just"/>
            <a:r>
              <a:rPr lang="ru-RU" i="1" dirty="0">
                <a:solidFill>
                  <a:srgbClr val="000000"/>
                </a:solidFill>
                <a:latin typeface="Fira Sans"/>
              </a:rPr>
              <a:t>Над культом "</a:t>
            </a:r>
            <a:r>
              <a:rPr lang="ru-RU" i="1" dirty="0" err="1">
                <a:solidFill>
                  <a:srgbClr val="000000"/>
                </a:solidFill>
                <a:latin typeface="Fira Sans"/>
              </a:rPr>
              <a:t>великої</a:t>
            </a:r>
            <a:r>
              <a:rPr lang="ru-RU" i="1" dirty="0">
                <a:solidFill>
                  <a:srgbClr val="000000"/>
                </a:solidFill>
                <a:latin typeface="Fira Sans"/>
              </a:rPr>
              <a:t> </a:t>
            </a:r>
            <a:r>
              <a:rPr lang="ru-RU" i="1" dirty="0" err="1">
                <a:solidFill>
                  <a:srgbClr val="000000"/>
                </a:solidFill>
                <a:latin typeface="Fira Sans"/>
              </a:rPr>
              <a:t>російської</a:t>
            </a:r>
            <a:r>
              <a:rPr lang="ru-RU" i="1" dirty="0">
                <a:solidFill>
                  <a:srgbClr val="000000"/>
                </a:solidFill>
                <a:latin typeface="Fira Sans"/>
              </a:rPr>
              <a:t> </a:t>
            </a:r>
            <a:r>
              <a:rPr lang="ru-RU" i="1" dirty="0" err="1">
                <a:solidFill>
                  <a:srgbClr val="000000"/>
                </a:solidFill>
                <a:latin typeface="Fira Sans"/>
              </a:rPr>
              <a:t>культури</a:t>
            </a:r>
            <a:r>
              <a:rPr lang="ru-RU" i="1" dirty="0">
                <a:solidFill>
                  <a:srgbClr val="000000"/>
                </a:solidFill>
                <a:latin typeface="Fira Sans"/>
              </a:rPr>
              <a:t>" </a:t>
            </a:r>
            <a:r>
              <a:rPr lang="ru-RU" i="1" dirty="0" err="1">
                <a:solidFill>
                  <a:srgbClr val="000000"/>
                </a:solidFill>
                <a:latin typeface="Fira Sans"/>
              </a:rPr>
              <a:t>працювали</a:t>
            </a:r>
            <a:r>
              <a:rPr lang="ru-RU" i="1" dirty="0">
                <a:solidFill>
                  <a:srgbClr val="000000"/>
                </a:solidFill>
                <a:latin typeface="Fira Sans"/>
              </a:rPr>
              <a:t> </a:t>
            </a:r>
            <a:r>
              <a:rPr lang="ru-RU" i="1" dirty="0" err="1">
                <a:solidFill>
                  <a:srgbClr val="000000"/>
                </a:solidFill>
                <a:latin typeface="Fira Sans"/>
              </a:rPr>
              <a:t>пропагандисти</a:t>
            </a:r>
            <a:r>
              <a:rPr lang="ru-RU" i="1" dirty="0">
                <a:solidFill>
                  <a:srgbClr val="000000"/>
                </a:solidFill>
                <a:latin typeface="Fira Sans"/>
              </a:rPr>
              <a:t> </a:t>
            </a:r>
            <a:r>
              <a:rPr lang="ru-RU" i="1" dirty="0" err="1">
                <a:solidFill>
                  <a:srgbClr val="000000"/>
                </a:solidFill>
                <a:latin typeface="Fira Sans"/>
              </a:rPr>
              <a:t>різних</a:t>
            </a:r>
            <a:r>
              <a:rPr lang="ru-RU" i="1" dirty="0">
                <a:solidFill>
                  <a:srgbClr val="000000"/>
                </a:solidFill>
                <a:latin typeface="Fira Sans"/>
              </a:rPr>
              <a:t> </a:t>
            </a:r>
            <a:r>
              <a:rPr lang="ru-RU" i="1" dirty="0" err="1">
                <a:solidFill>
                  <a:srgbClr val="000000"/>
                </a:solidFill>
                <a:latin typeface="Fira Sans"/>
              </a:rPr>
              <a:t>часів</a:t>
            </a:r>
            <a:r>
              <a:rPr lang="ru-RU" i="1" dirty="0">
                <a:solidFill>
                  <a:srgbClr val="000000"/>
                </a:solidFill>
                <a:latin typeface="Fira Sans"/>
              </a:rPr>
              <a:t>, </a:t>
            </a:r>
            <a:r>
              <a:rPr lang="ru-RU" i="1" dirty="0" err="1">
                <a:solidFill>
                  <a:srgbClr val="000000"/>
                </a:solidFill>
                <a:latin typeface="Fira Sans"/>
              </a:rPr>
              <a:t>паралельно</a:t>
            </a:r>
            <a:r>
              <a:rPr lang="ru-RU" i="1" dirty="0">
                <a:solidFill>
                  <a:srgbClr val="000000"/>
                </a:solidFill>
                <a:latin typeface="Fira Sans"/>
              </a:rPr>
              <a:t> </a:t>
            </a:r>
            <a:r>
              <a:rPr lang="ru-RU" i="1" dirty="0" err="1">
                <a:solidFill>
                  <a:srgbClr val="000000"/>
                </a:solidFill>
                <a:latin typeface="Fira Sans"/>
              </a:rPr>
              <a:t>просуваючи</a:t>
            </a:r>
            <a:r>
              <a:rPr lang="ru-RU" i="1" dirty="0">
                <a:solidFill>
                  <a:srgbClr val="000000"/>
                </a:solidFill>
                <a:latin typeface="Fira Sans"/>
              </a:rPr>
              <a:t> </a:t>
            </a:r>
            <a:r>
              <a:rPr lang="ru-RU" i="1" dirty="0" err="1">
                <a:solidFill>
                  <a:srgbClr val="000000"/>
                </a:solidFill>
                <a:latin typeface="Fira Sans"/>
              </a:rPr>
              <a:t>наративи</a:t>
            </a:r>
            <a:r>
              <a:rPr lang="ru-RU" i="1" dirty="0">
                <a:solidFill>
                  <a:srgbClr val="000000"/>
                </a:solidFill>
                <a:latin typeface="Fira Sans"/>
              </a:rPr>
              <a:t> про "</a:t>
            </a:r>
            <a:r>
              <a:rPr lang="ru-RU" i="1" dirty="0" err="1">
                <a:solidFill>
                  <a:srgbClr val="000000"/>
                </a:solidFill>
                <a:latin typeface="Fira Sans"/>
              </a:rPr>
              <a:t>другорядність</a:t>
            </a:r>
            <a:r>
              <a:rPr lang="ru-RU" i="1" dirty="0">
                <a:solidFill>
                  <a:srgbClr val="000000"/>
                </a:solidFill>
                <a:latin typeface="Fira Sans"/>
              </a:rPr>
              <a:t>" </a:t>
            </a:r>
            <a:r>
              <a:rPr lang="ru-RU" i="1" dirty="0" err="1">
                <a:solidFill>
                  <a:srgbClr val="000000"/>
                </a:solidFill>
                <a:latin typeface="Fira Sans"/>
              </a:rPr>
              <a:t>інших</a:t>
            </a:r>
            <a:r>
              <a:rPr lang="ru-RU" i="1" dirty="0">
                <a:solidFill>
                  <a:srgbClr val="000000"/>
                </a:solidFill>
                <a:latin typeface="Fira Sans"/>
              </a:rPr>
              <a:t> культур</a:t>
            </a:r>
            <a:r>
              <a:rPr lang="ru-RU" dirty="0">
                <a:solidFill>
                  <a:srgbClr val="000000"/>
                </a:solidFill>
                <a:latin typeface="Fira Sans"/>
              </a:rPr>
              <a:t>. </a:t>
            </a:r>
            <a:r>
              <a:rPr lang="ru-RU" i="1" dirty="0" err="1">
                <a:solidFill>
                  <a:srgbClr val="000000"/>
                </a:solidFill>
                <a:latin typeface="Fira Sans"/>
              </a:rPr>
              <a:t>Особлива</a:t>
            </a:r>
            <a:r>
              <a:rPr lang="ru-RU" i="1" dirty="0">
                <a:solidFill>
                  <a:srgbClr val="000000"/>
                </a:solidFill>
                <a:latin typeface="Fira Sans"/>
              </a:rPr>
              <a:t> "</a:t>
            </a:r>
            <a:r>
              <a:rPr lang="ru-RU" i="1" dirty="0" err="1">
                <a:solidFill>
                  <a:srgbClr val="000000"/>
                </a:solidFill>
                <a:latin typeface="Fira Sans"/>
              </a:rPr>
              <a:t>родзинка</a:t>
            </a:r>
            <a:r>
              <a:rPr lang="ru-RU" i="1" dirty="0">
                <a:solidFill>
                  <a:srgbClr val="000000"/>
                </a:solidFill>
                <a:latin typeface="Fira Sans"/>
              </a:rPr>
              <a:t>" </a:t>
            </a:r>
            <a:r>
              <a:rPr lang="ru-RU" i="1" dirty="0" err="1">
                <a:solidFill>
                  <a:srgbClr val="000000"/>
                </a:solidFill>
                <a:latin typeface="Fira Sans"/>
              </a:rPr>
              <a:t>культури</a:t>
            </a:r>
            <a:r>
              <a:rPr lang="ru-RU" i="1" dirty="0">
                <a:solidFill>
                  <a:srgbClr val="000000"/>
                </a:solidFill>
                <a:latin typeface="Fira Sans"/>
              </a:rPr>
              <a:t> </a:t>
            </a:r>
            <a:r>
              <a:rPr lang="ru-RU" i="1" dirty="0" err="1">
                <a:solidFill>
                  <a:srgbClr val="000000"/>
                </a:solidFill>
                <a:latin typeface="Fira Sans"/>
              </a:rPr>
              <a:t>держави-агресора</a:t>
            </a:r>
            <a:r>
              <a:rPr lang="ru-RU" i="1" dirty="0">
                <a:solidFill>
                  <a:srgbClr val="000000"/>
                </a:solidFill>
                <a:latin typeface="Fira Sans"/>
              </a:rPr>
              <a:t> – </a:t>
            </a:r>
            <a:r>
              <a:rPr lang="ru-RU" i="1" dirty="0" err="1">
                <a:solidFill>
                  <a:srgbClr val="000000"/>
                </a:solidFill>
                <a:latin typeface="Fira Sans"/>
              </a:rPr>
              <a:t>створений</a:t>
            </a:r>
            <a:r>
              <a:rPr lang="ru-RU" i="1" dirty="0">
                <a:solidFill>
                  <a:srgbClr val="000000"/>
                </a:solidFill>
                <a:latin typeface="Fira Sans"/>
              </a:rPr>
              <a:t> для </a:t>
            </a:r>
            <a:r>
              <a:rPr lang="ru-RU" i="1" dirty="0" err="1">
                <a:solidFill>
                  <a:srgbClr val="000000"/>
                </a:solidFill>
                <a:latin typeface="Fira Sans"/>
              </a:rPr>
              <a:t>західної</a:t>
            </a:r>
            <a:r>
              <a:rPr lang="ru-RU" i="1" dirty="0">
                <a:solidFill>
                  <a:srgbClr val="000000"/>
                </a:solidFill>
                <a:latin typeface="Fira Sans"/>
              </a:rPr>
              <a:t> </a:t>
            </a:r>
            <a:r>
              <a:rPr lang="ru-RU" i="1" dirty="0" err="1">
                <a:solidFill>
                  <a:srgbClr val="000000"/>
                </a:solidFill>
                <a:latin typeface="Fira Sans"/>
              </a:rPr>
              <a:t>аудиторії</a:t>
            </a:r>
            <a:r>
              <a:rPr lang="ru-RU" i="1" dirty="0">
                <a:solidFill>
                  <a:srgbClr val="000000"/>
                </a:solidFill>
                <a:latin typeface="Fira Sans"/>
              </a:rPr>
              <a:t> </a:t>
            </a:r>
            <a:r>
              <a:rPr lang="ru-RU" i="1" dirty="0" err="1">
                <a:solidFill>
                  <a:srgbClr val="000000"/>
                </a:solidFill>
                <a:latin typeface="Fira Sans"/>
              </a:rPr>
              <a:t>міф</a:t>
            </a:r>
            <a:r>
              <a:rPr lang="ru-RU" i="1" dirty="0">
                <a:solidFill>
                  <a:srgbClr val="000000"/>
                </a:solidFill>
                <a:latin typeface="Fira Sans"/>
              </a:rPr>
              <a:t> про "</a:t>
            </a:r>
            <a:r>
              <a:rPr lang="ru-RU" i="1" dirty="0" err="1">
                <a:solidFill>
                  <a:srgbClr val="000000"/>
                </a:solidFill>
                <a:latin typeface="Fira Sans"/>
              </a:rPr>
              <a:t>загадкову</a:t>
            </a:r>
            <a:r>
              <a:rPr lang="ru-RU" i="1" dirty="0">
                <a:solidFill>
                  <a:srgbClr val="000000"/>
                </a:solidFill>
                <a:latin typeface="Fira Sans"/>
              </a:rPr>
              <a:t> </a:t>
            </a:r>
            <a:r>
              <a:rPr lang="ru-RU" i="1" dirty="0" err="1">
                <a:solidFill>
                  <a:srgbClr val="000000"/>
                </a:solidFill>
                <a:latin typeface="Fira Sans"/>
              </a:rPr>
              <a:t>російську</a:t>
            </a:r>
            <a:r>
              <a:rPr lang="ru-RU" i="1" dirty="0">
                <a:solidFill>
                  <a:srgbClr val="000000"/>
                </a:solidFill>
                <a:latin typeface="Fira Sans"/>
              </a:rPr>
              <a:t> душу". </a:t>
            </a:r>
            <a:endParaRPr lang="uk-UA" i="1" dirty="0">
              <a:solidFill>
                <a:srgbClr val="000000"/>
              </a:solidFill>
              <a:latin typeface="Helvetica Neue"/>
            </a:endParaRPr>
          </a:p>
          <a:p>
            <a:pPr algn="just"/>
            <a:r>
              <a:rPr lang="ru-RU" dirty="0" err="1"/>
              <a:t>Російська</a:t>
            </a:r>
            <a:r>
              <a:rPr lang="ru-RU" dirty="0"/>
              <a:t> культура – </a:t>
            </a:r>
            <a:r>
              <a:rPr lang="ru-RU" dirty="0" err="1"/>
              <a:t>це</a:t>
            </a:r>
            <a:r>
              <a:rPr lang="ru-RU" dirty="0"/>
              <a:t> </a:t>
            </a:r>
            <a:r>
              <a:rPr lang="ru-RU" dirty="0" err="1"/>
              <a:t>частина</a:t>
            </a:r>
            <a:r>
              <a:rPr lang="ru-RU" dirty="0"/>
              <a:t> </a:t>
            </a:r>
            <a:r>
              <a:rPr lang="ru-RU" dirty="0" err="1"/>
              <a:t>російської</a:t>
            </a:r>
            <a:r>
              <a:rPr lang="ru-RU" dirty="0"/>
              <a:t> </a:t>
            </a:r>
            <a:r>
              <a:rPr lang="ru-RU" dirty="0" err="1"/>
              <a:t>державної</a:t>
            </a:r>
            <a:r>
              <a:rPr lang="ru-RU" dirty="0"/>
              <a:t> </a:t>
            </a:r>
            <a:r>
              <a:rPr lang="ru-RU" dirty="0" err="1"/>
              <a:t>військово-тоталітарної</a:t>
            </a:r>
            <a:r>
              <a:rPr lang="ru-RU" dirty="0"/>
              <a:t> </a:t>
            </a:r>
            <a:r>
              <a:rPr lang="ru-RU" dirty="0" err="1"/>
              <a:t>машини</a:t>
            </a:r>
            <a:r>
              <a:rPr lang="ru-RU" dirty="0"/>
              <a:t>. </a:t>
            </a:r>
            <a:endParaRPr lang="uk-UA" dirty="0"/>
          </a:p>
        </p:txBody>
      </p:sp>
      <p:pic>
        <p:nvPicPr>
          <p:cNvPr id="8" name="Рисунок 7">
            <a:extLst>
              <a:ext uri="{FF2B5EF4-FFF2-40B4-BE49-F238E27FC236}">
                <a16:creationId xmlns:a16="http://schemas.microsoft.com/office/drawing/2014/main" id="{E117B1DF-A408-40D1-8AC9-4D1DF72F5550}"/>
              </a:ext>
            </a:extLst>
          </p:cNvPr>
          <p:cNvPicPr>
            <a:picLocks noChangeAspect="1"/>
          </p:cNvPicPr>
          <p:nvPr/>
        </p:nvPicPr>
        <p:blipFill>
          <a:blip r:embed="rId3"/>
          <a:stretch>
            <a:fillRect/>
          </a:stretch>
        </p:blipFill>
        <p:spPr>
          <a:xfrm>
            <a:off x="0" y="0"/>
            <a:ext cx="3029527" cy="3546081"/>
          </a:xfrm>
          <a:prstGeom prst="rect">
            <a:avLst/>
          </a:prstGeom>
        </p:spPr>
      </p:pic>
    </p:spTree>
    <p:extLst>
      <p:ext uri="{BB962C8B-B14F-4D97-AF65-F5344CB8AC3E}">
        <p14:creationId xmlns:p14="http://schemas.microsoft.com/office/powerpoint/2010/main" val="413677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6A011-9219-4BFC-9147-663D97D9F63D}"/>
              </a:ext>
            </a:extLst>
          </p:cNvPr>
          <p:cNvSpPr>
            <a:spLocks noGrp="1"/>
          </p:cNvSpPr>
          <p:nvPr>
            <p:ph type="title"/>
          </p:nvPr>
        </p:nvSpPr>
        <p:spPr/>
        <p:txBody>
          <a:bodyPr>
            <a:normAutofit/>
          </a:bodyPr>
          <a:lstStyle/>
          <a:p>
            <a:r>
              <a:rPr lang="uk-UA" sz="4000" dirty="0"/>
              <a:t>             7 заповідей російської пропаганди</a:t>
            </a:r>
          </a:p>
        </p:txBody>
      </p:sp>
      <p:sp>
        <p:nvSpPr>
          <p:cNvPr id="4" name="Прямокутник 3">
            <a:extLst>
              <a:ext uri="{FF2B5EF4-FFF2-40B4-BE49-F238E27FC236}">
                <a16:creationId xmlns:a16="http://schemas.microsoft.com/office/drawing/2014/main" id="{1E301C5D-83FA-4C6F-8BDE-F204D7237CC6}"/>
              </a:ext>
            </a:extLst>
          </p:cNvPr>
          <p:cNvSpPr/>
          <p:nvPr/>
        </p:nvSpPr>
        <p:spPr>
          <a:xfrm>
            <a:off x="4396509" y="1801227"/>
            <a:ext cx="2965222" cy="3785652"/>
          </a:xfrm>
          <a:prstGeom prst="rect">
            <a:avLst/>
          </a:prstGeom>
        </p:spPr>
        <p:txBody>
          <a:bodyPr wrap="square">
            <a:spAutoFit/>
          </a:bodyPr>
          <a:lstStyle/>
          <a:p>
            <a:pPr marL="285750" indent="-285750">
              <a:buFont typeface="Wingdings" panose="05000000000000000000" pitchFamily="2" charset="2"/>
              <a:buChar char="q"/>
            </a:pPr>
            <a:r>
              <a:rPr lang="uk-UA" sz="2400" dirty="0"/>
              <a:t> Розколоти.</a:t>
            </a:r>
          </a:p>
          <a:p>
            <a:pPr marL="285750" indent="-285750">
              <a:buFont typeface="Wingdings" panose="05000000000000000000" pitchFamily="2" charset="2"/>
              <a:buChar char="q"/>
            </a:pPr>
            <a:r>
              <a:rPr lang="uk-UA" sz="2400" dirty="0"/>
              <a:t>Створити зухвалу брехню.</a:t>
            </a:r>
          </a:p>
          <a:p>
            <a:pPr marL="285750" indent="-285750">
              <a:buFont typeface="Wingdings" panose="05000000000000000000" pitchFamily="2" charset="2"/>
              <a:buChar char="q"/>
            </a:pPr>
            <a:r>
              <a:rPr lang="uk-UA" sz="2400" dirty="0"/>
              <a:t>Додати дрібку правди.</a:t>
            </a:r>
          </a:p>
          <a:p>
            <a:pPr marL="285750" indent="-285750">
              <a:buFont typeface="Wingdings" panose="05000000000000000000" pitchFamily="2" charset="2"/>
              <a:buChar char="q"/>
            </a:pPr>
            <a:r>
              <a:rPr lang="uk-UA" sz="2400" dirty="0"/>
              <a:t>Ховати руки.</a:t>
            </a:r>
          </a:p>
          <a:p>
            <a:pPr marL="285750" indent="-285750">
              <a:buFont typeface="Wingdings" panose="05000000000000000000" pitchFamily="2" charset="2"/>
              <a:buChar char="q"/>
            </a:pPr>
            <a:r>
              <a:rPr lang="uk-UA" sz="2400" dirty="0"/>
              <a:t>Знайти корисного ідіота.</a:t>
            </a:r>
          </a:p>
          <a:p>
            <a:pPr marL="285750" indent="-285750">
              <a:buFont typeface="Wingdings" panose="05000000000000000000" pitchFamily="2" charset="2"/>
              <a:buChar char="q"/>
            </a:pPr>
            <a:r>
              <a:rPr lang="uk-UA" sz="2400" dirty="0"/>
              <a:t>Заперечувати все.</a:t>
            </a:r>
          </a:p>
          <a:p>
            <a:pPr marL="285750" indent="-285750">
              <a:buFont typeface="Wingdings" panose="05000000000000000000" pitchFamily="2" charset="2"/>
              <a:buChar char="q"/>
            </a:pPr>
            <a:r>
              <a:rPr lang="uk-UA" sz="2400" dirty="0"/>
              <a:t>Грати в довгу.</a:t>
            </a:r>
          </a:p>
        </p:txBody>
      </p:sp>
      <p:pic>
        <p:nvPicPr>
          <p:cNvPr id="5" name="Рисунок 4">
            <a:extLst>
              <a:ext uri="{FF2B5EF4-FFF2-40B4-BE49-F238E27FC236}">
                <a16:creationId xmlns:a16="http://schemas.microsoft.com/office/drawing/2014/main" id="{A1221C5C-A17A-4B6F-B632-2A0E62E2A670}"/>
              </a:ext>
            </a:extLst>
          </p:cNvPr>
          <p:cNvPicPr>
            <a:picLocks noChangeAspect="1"/>
          </p:cNvPicPr>
          <p:nvPr/>
        </p:nvPicPr>
        <p:blipFill>
          <a:blip r:embed="rId2"/>
          <a:stretch>
            <a:fillRect/>
          </a:stretch>
        </p:blipFill>
        <p:spPr>
          <a:xfrm>
            <a:off x="685801" y="1801227"/>
            <a:ext cx="3396672" cy="3620518"/>
          </a:xfrm>
          <a:prstGeom prst="rect">
            <a:avLst/>
          </a:prstGeom>
        </p:spPr>
      </p:pic>
    </p:spTree>
    <p:extLst>
      <p:ext uri="{BB962C8B-B14F-4D97-AF65-F5344CB8AC3E}">
        <p14:creationId xmlns:p14="http://schemas.microsoft.com/office/powerpoint/2010/main" val="392287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6D95A-0D2C-4503-B230-0DBFD009402D}"/>
              </a:ext>
            </a:extLst>
          </p:cNvPr>
          <p:cNvSpPr>
            <a:spLocks noGrp="1"/>
          </p:cNvSpPr>
          <p:nvPr>
            <p:ph type="title"/>
          </p:nvPr>
        </p:nvSpPr>
        <p:spPr>
          <a:xfrm>
            <a:off x="212435" y="482601"/>
            <a:ext cx="11618393" cy="1087582"/>
          </a:xfrm>
        </p:spPr>
        <p:txBody>
          <a:bodyPr>
            <a:normAutofit/>
          </a:bodyPr>
          <a:lstStyle/>
          <a:p>
            <a:r>
              <a:rPr lang="ru-RU" sz="3200" dirty="0" err="1"/>
              <a:t>Методи</a:t>
            </a:r>
            <a:r>
              <a:rPr lang="ru-RU" sz="3200" dirty="0"/>
              <a:t> </a:t>
            </a:r>
            <a:r>
              <a:rPr lang="ru-RU" sz="3200" dirty="0" err="1"/>
              <a:t>пропаганди</a:t>
            </a:r>
            <a:r>
              <a:rPr lang="ru-RU" sz="3200" dirty="0"/>
              <a:t>, </a:t>
            </a:r>
            <a:r>
              <a:rPr lang="ru-RU" sz="3200" dirty="0" err="1"/>
              <a:t>які</a:t>
            </a:r>
            <a:r>
              <a:rPr lang="ru-RU" sz="3200" dirty="0"/>
              <a:t> </a:t>
            </a:r>
            <a:r>
              <a:rPr lang="ru-RU" sz="3200" dirty="0" err="1"/>
              <a:t>використовують</a:t>
            </a:r>
            <a:r>
              <a:rPr lang="ru-RU" sz="3200" dirty="0"/>
              <a:t> </a:t>
            </a:r>
            <a:r>
              <a:rPr lang="ru-RU" sz="3200" dirty="0" err="1"/>
              <a:t>російські</a:t>
            </a:r>
            <a:r>
              <a:rPr lang="ru-RU" sz="3200" dirty="0"/>
              <a:t> </a:t>
            </a:r>
            <a:r>
              <a:rPr lang="ru-RU" sz="3200" dirty="0" err="1"/>
              <a:t>медіа</a:t>
            </a:r>
            <a:r>
              <a:rPr lang="ru-RU" sz="3200" dirty="0"/>
              <a:t>:</a:t>
            </a:r>
            <a:endParaRPr lang="uk-UA" sz="3200" dirty="0"/>
          </a:p>
        </p:txBody>
      </p:sp>
      <p:sp>
        <p:nvSpPr>
          <p:cNvPr id="3" name="Прямокутник 2">
            <a:extLst>
              <a:ext uri="{FF2B5EF4-FFF2-40B4-BE49-F238E27FC236}">
                <a16:creationId xmlns:a16="http://schemas.microsoft.com/office/drawing/2014/main" id="{993D5E3A-EFCD-4E7C-B07C-DD3E410384D2}"/>
              </a:ext>
            </a:extLst>
          </p:cNvPr>
          <p:cNvSpPr/>
          <p:nvPr/>
        </p:nvSpPr>
        <p:spPr>
          <a:xfrm>
            <a:off x="2170545" y="1570184"/>
            <a:ext cx="8017164" cy="3693319"/>
          </a:xfrm>
          <a:prstGeom prst="rect">
            <a:avLst/>
          </a:prstGeom>
        </p:spPr>
        <p:txBody>
          <a:bodyPr wrap="square">
            <a:spAutoFit/>
          </a:bodyPr>
          <a:lstStyle/>
          <a:p>
            <a:r>
              <a:rPr lang="uk-UA" dirty="0"/>
              <a:t>1.	Вигадування фактів, повідомлення про події, які неможливо підтвердити, немає жодних свідків та коментарів.</a:t>
            </a:r>
          </a:p>
          <a:p>
            <a:r>
              <a:rPr lang="uk-UA" dirty="0"/>
              <a:t>2.	Фальсифікація та інсинуація подій.</a:t>
            </a:r>
          </a:p>
          <a:p>
            <a:r>
              <a:rPr lang="uk-UA" dirty="0"/>
              <a:t>3.	Виривання з контексту фактів, коментарів.</a:t>
            </a:r>
          </a:p>
          <a:p>
            <a:pPr marL="342900" indent="-342900">
              <a:buAutoNum type="arabicPeriod" startAt="4"/>
            </a:pPr>
            <a:r>
              <a:rPr lang="uk-UA" dirty="0"/>
              <a:t>Висвітлення думок та коментарів лише однієї сторони.</a:t>
            </a:r>
          </a:p>
          <a:p>
            <a:pPr marL="342900" indent="-342900">
              <a:buAutoNum type="arabicPeriod" startAt="4"/>
            </a:pPr>
            <a:r>
              <a:rPr lang="uk-UA" dirty="0"/>
              <a:t>	Навішування ярликів.</a:t>
            </a:r>
          </a:p>
          <a:p>
            <a:pPr marL="342900" indent="-342900">
              <a:buAutoNum type="arabicPeriod" startAt="4"/>
            </a:pPr>
            <a:r>
              <a:rPr lang="uk-UA" dirty="0"/>
              <a:t>	Створення культу особи.</a:t>
            </a:r>
          </a:p>
          <a:p>
            <a:pPr marL="342900" indent="-342900">
              <a:buAutoNum type="arabicPeriod" startAt="4"/>
            </a:pPr>
            <a:r>
              <a:rPr lang="uk-UA" dirty="0"/>
              <a:t>	Апелювання до авторитету.</a:t>
            </a:r>
          </a:p>
          <a:p>
            <a:pPr marL="342900" indent="-342900">
              <a:buAutoNum type="arabicPeriod" startAt="4"/>
            </a:pPr>
            <a:r>
              <a:rPr lang="uk-UA" dirty="0"/>
              <a:t>	</a:t>
            </a:r>
            <a:r>
              <a:rPr lang="uk-UA" dirty="0" err="1"/>
              <a:t>Демонізація</a:t>
            </a:r>
            <a:r>
              <a:rPr lang="uk-UA" dirty="0"/>
              <a:t> ворога – висвітлення української сторони в «</a:t>
            </a:r>
            <a:r>
              <a:rPr lang="uk-UA" dirty="0" err="1"/>
              <a:t>архінегативному</a:t>
            </a:r>
            <a:r>
              <a:rPr lang="uk-UA" dirty="0"/>
              <a:t>» аспекті.</a:t>
            </a:r>
          </a:p>
          <a:p>
            <a:pPr marL="342900" indent="-342900">
              <a:buAutoNum type="arabicPeriod" startAt="4"/>
            </a:pPr>
            <a:r>
              <a:rPr lang="uk-UA" dirty="0"/>
              <a:t>	Спрощення фактів – подання без заглиблення в суть явища, іноді це призводить до викривлення повідомлення.</a:t>
            </a:r>
          </a:p>
          <a:p>
            <a:pPr marL="342900" indent="-342900">
              <a:buAutoNum type="arabicPeriod" startAt="4"/>
            </a:pPr>
            <a:endParaRPr lang="uk-UA" dirty="0"/>
          </a:p>
        </p:txBody>
      </p:sp>
    </p:spTree>
    <p:extLst>
      <p:ext uri="{BB962C8B-B14F-4D97-AF65-F5344CB8AC3E}">
        <p14:creationId xmlns:p14="http://schemas.microsoft.com/office/powerpoint/2010/main" val="495069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0FE19E-7696-4EFE-B73D-D4FAD9ED95C9}"/>
              </a:ext>
            </a:extLst>
          </p:cNvPr>
          <p:cNvSpPr>
            <a:spLocks noGrp="1"/>
          </p:cNvSpPr>
          <p:nvPr>
            <p:ph type="title"/>
          </p:nvPr>
        </p:nvSpPr>
        <p:spPr>
          <a:xfrm>
            <a:off x="147782" y="685800"/>
            <a:ext cx="11434618" cy="1151965"/>
          </a:xfrm>
        </p:spPr>
        <p:txBody>
          <a:bodyPr>
            <a:normAutofit fontScale="90000"/>
          </a:bodyPr>
          <a:lstStyle/>
          <a:p>
            <a:r>
              <a:rPr lang="ru-RU" sz="3200" dirty="0" err="1"/>
              <a:t>Використання</a:t>
            </a:r>
            <a:r>
              <a:rPr lang="ru-RU" sz="3200" dirty="0"/>
              <a:t> </a:t>
            </a:r>
            <a:r>
              <a:rPr lang="ru-RU" sz="3200" dirty="0" err="1"/>
              <a:t>заголовків</a:t>
            </a:r>
            <a:r>
              <a:rPr lang="ru-RU" sz="3200" dirty="0"/>
              <a:t> як </a:t>
            </a:r>
            <a:r>
              <a:rPr lang="ru-RU" sz="3200" dirty="0" err="1"/>
              <a:t>інструментів</a:t>
            </a:r>
            <a:r>
              <a:rPr lang="ru-RU" sz="3200" dirty="0"/>
              <a:t> </a:t>
            </a:r>
            <a:r>
              <a:rPr lang="ru-RU" sz="3200" dirty="0" err="1"/>
              <a:t>проросійської</a:t>
            </a:r>
            <a:r>
              <a:rPr lang="ru-RU" sz="3200" dirty="0"/>
              <a:t> </a:t>
            </a:r>
            <a:r>
              <a:rPr lang="ru-RU" sz="3200" dirty="0" err="1"/>
              <a:t>пропаганди</a:t>
            </a:r>
            <a:br>
              <a:rPr lang="ru-RU" sz="3200" dirty="0"/>
            </a:br>
            <a:br>
              <a:rPr lang="ru-RU" sz="3200" dirty="0"/>
            </a:br>
            <a:endParaRPr lang="uk-UA" sz="3200" dirty="0"/>
          </a:p>
        </p:txBody>
      </p:sp>
      <p:pic>
        <p:nvPicPr>
          <p:cNvPr id="3" name="Рисунок 2">
            <a:extLst>
              <a:ext uri="{FF2B5EF4-FFF2-40B4-BE49-F238E27FC236}">
                <a16:creationId xmlns:a16="http://schemas.microsoft.com/office/drawing/2014/main" id="{7C907968-F2DB-4C69-8F87-526ECCA94286}"/>
              </a:ext>
            </a:extLst>
          </p:cNvPr>
          <p:cNvPicPr>
            <a:picLocks noChangeAspect="1"/>
          </p:cNvPicPr>
          <p:nvPr/>
        </p:nvPicPr>
        <p:blipFill>
          <a:blip r:embed="rId2"/>
          <a:stretch>
            <a:fillRect/>
          </a:stretch>
        </p:blipFill>
        <p:spPr>
          <a:xfrm>
            <a:off x="1293091" y="1385456"/>
            <a:ext cx="3879274" cy="763856"/>
          </a:xfrm>
          <a:prstGeom prst="rect">
            <a:avLst/>
          </a:prstGeom>
        </p:spPr>
      </p:pic>
      <p:pic>
        <p:nvPicPr>
          <p:cNvPr id="4" name="Рисунок 3">
            <a:extLst>
              <a:ext uri="{FF2B5EF4-FFF2-40B4-BE49-F238E27FC236}">
                <a16:creationId xmlns:a16="http://schemas.microsoft.com/office/drawing/2014/main" id="{DF507C96-000B-461B-9FF4-2A31970B8F03}"/>
              </a:ext>
            </a:extLst>
          </p:cNvPr>
          <p:cNvPicPr>
            <a:picLocks noChangeAspect="1"/>
          </p:cNvPicPr>
          <p:nvPr/>
        </p:nvPicPr>
        <p:blipFill>
          <a:blip r:embed="rId3"/>
          <a:stretch>
            <a:fillRect/>
          </a:stretch>
        </p:blipFill>
        <p:spPr>
          <a:xfrm>
            <a:off x="1293091" y="2251365"/>
            <a:ext cx="3879273" cy="680729"/>
          </a:xfrm>
          <a:prstGeom prst="rect">
            <a:avLst/>
          </a:prstGeom>
        </p:spPr>
      </p:pic>
      <p:pic>
        <p:nvPicPr>
          <p:cNvPr id="5" name="Рисунок 4">
            <a:extLst>
              <a:ext uri="{FF2B5EF4-FFF2-40B4-BE49-F238E27FC236}">
                <a16:creationId xmlns:a16="http://schemas.microsoft.com/office/drawing/2014/main" id="{FCE4CCA0-645E-4628-9C7B-B1F54168CB07}"/>
              </a:ext>
            </a:extLst>
          </p:cNvPr>
          <p:cNvPicPr>
            <a:picLocks noChangeAspect="1"/>
          </p:cNvPicPr>
          <p:nvPr/>
        </p:nvPicPr>
        <p:blipFill>
          <a:blip r:embed="rId4"/>
          <a:stretch>
            <a:fillRect/>
          </a:stretch>
        </p:blipFill>
        <p:spPr>
          <a:xfrm>
            <a:off x="1293091" y="2969520"/>
            <a:ext cx="3879273" cy="680729"/>
          </a:xfrm>
          <a:prstGeom prst="rect">
            <a:avLst/>
          </a:prstGeom>
        </p:spPr>
      </p:pic>
      <p:pic>
        <p:nvPicPr>
          <p:cNvPr id="6" name="Рисунок 5">
            <a:extLst>
              <a:ext uri="{FF2B5EF4-FFF2-40B4-BE49-F238E27FC236}">
                <a16:creationId xmlns:a16="http://schemas.microsoft.com/office/drawing/2014/main" id="{4238B61A-C172-4BBD-9C9C-96B343775F07}"/>
              </a:ext>
            </a:extLst>
          </p:cNvPr>
          <p:cNvPicPr>
            <a:picLocks noChangeAspect="1"/>
          </p:cNvPicPr>
          <p:nvPr/>
        </p:nvPicPr>
        <p:blipFill>
          <a:blip r:embed="rId5"/>
          <a:stretch>
            <a:fillRect/>
          </a:stretch>
        </p:blipFill>
        <p:spPr>
          <a:xfrm>
            <a:off x="1293091" y="3594572"/>
            <a:ext cx="3879273" cy="1088264"/>
          </a:xfrm>
          <a:prstGeom prst="rect">
            <a:avLst/>
          </a:prstGeom>
        </p:spPr>
      </p:pic>
      <p:pic>
        <p:nvPicPr>
          <p:cNvPr id="7" name="Рисунок 6">
            <a:extLst>
              <a:ext uri="{FF2B5EF4-FFF2-40B4-BE49-F238E27FC236}">
                <a16:creationId xmlns:a16="http://schemas.microsoft.com/office/drawing/2014/main" id="{B6CB6043-9726-4152-84F8-1EC7552638C4}"/>
              </a:ext>
            </a:extLst>
          </p:cNvPr>
          <p:cNvPicPr>
            <a:picLocks noChangeAspect="1"/>
          </p:cNvPicPr>
          <p:nvPr/>
        </p:nvPicPr>
        <p:blipFill>
          <a:blip r:embed="rId6"/>
          <a:stretch>
            <a:fillRect/>
          </a:stretch>
        </p:blipFill>
        <p:spPr>
          <a:xfrm>
            <a:off x="6213210" y="1385456"/>
            <a:ext cx="3974499" cy="1068838"/>
          </a:xfrm>
          <a:prstGeom prst="rect">
            <a:avLst/>
          </a:prstGeom>
        </p:spPr>
      </p:pic>
      <p:pic>
        <p:nvPicPr>
          <p:cNvPr id="8" name="Рисунок 7">
            <a:extLst>
              <a:ext uri="{FF2B5EF4-FFF2-40B4-BE49-F238E27FC236}">
                <a16:creationId xmlns:a16="http://schemas.microsoft.com/office/drawing/2014/main" id="{944E0551-D9B9-480F-9480-A3FDD73C71FE}"/>
              </a:ext>
            </a:extLst>
          </p:cNvPr>
          <p:cNvPicPr>
            <a:picLocks noChangeAspect="1"/>
          </p:cNvPicPr>
          <p:nvPr/>
        </p:nvPicPr>
        <p:blipFill>
          <a:blip r:embed="rId7"/>
          <a:stretch>
            <a:fillRect/>
          </a:stretch>
        </p:blipFill>
        <p:spPr>
          <a:xfrm>
            <a:off x="6213210" y="2454294"/>
            <a:ext cx="3974499" cy="1336839"/>
          </a:xfrm>
          <a:prstGeom prst="rect">
            <a:avLst/>
          </a:prstGeom>
        </p:spPr>
      </p:pic>
      <p:pic>
        <p:nvPicPr>
          <p:cNvPr id="9" name="Рисунок 8">
            <a:extLst>
              <a:ext uri="{FF2B5EF4-FFF2-40B4-BE49-F238E27FC236}">
                <a16:creationId xmlns:a16="http://schemas.microsoft.com/office/drawing/2014/main" id="{E6928D8E-A93E-4783-BBD5-0ACA2087B2B3}"/>
              </a:ext>
            </a:extLst>
          </p:cNvPr>
          <p:cNvPicPr>
            <a:picLocks noChangeAspect="1"/>
          </p:cNvPicPr>
          <p:nvPr/>
        </p:nvPicPr>
        <p:blipFill>
          <a:blip r:embed="rId8"/>
          <a:stretch>
            <a:fillRect/>
          </a:stretch>
        </p:blipFill>
        <p:spPr>
          <a:xfrm>
            <a:off x="6213211" y="3791133"/>
            <a:ext cx="3983736" cy="612574"/>
          </a:xfrm>
          <a:prstGeom prst="rect">
            <a:avLst/>
          </a:prstGeom>
        </p:spPr>
      </p:pic>
      <p:pic>
        <p:nvPicPr>
          <p:cNvPr id="10" name="Рисунок 9">
            <a:extLst>
              <a:ext uri="{FF2B5EF4-FFF2-40B4-BE49-F238E27FC236}">
                <a16:creationId xmlns:a16="http://schemas.microsoft.com/office/drawing/2014/main" id="{A65B9A42-90BC-43AE-95EE-E7A6301E9B6B}"/>
              </a:ext>
            </a:extLst>
          </p:cNvPr>
          <p:cNvPicPr>
            <a:picLocks noChangeAspect="1"/>
          </p:cNvPicPr>
          <p:nvPr/>
        </p:nvPicPr>
        <p:blipFill>
          <a:blip r:embed="rId9"/>
          <a:stretch>
            <a:fillRect/>
          </a:stretch>
        </p:blipFill>
        <p:spPr>
          <a:xfrm>
            <a:off x="6213210" y="4403707"/>
            <a:ext cx="3974499" cy="861020"/>
          </a:xfrm>
          <a:prstGeom prst="rect">
            <a:avLst/>
          </a:prstGeom>
        </p:spPr>
      </p:pic>
    </p:spTree>
    <p:extLst>
      <p:ext uri="{BB962C8B-B14F-4D97-AF65-F5344CB8AC3E}">
        <p14:creationId xmlns:p14="http://schemas.microsoft.com/office/powerpoint/2010/main" val="296568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AB548-841A-4756-8810-DF3B6D2DE8B6}"/>
              </a:ext>
            </a:extLst>
          </p:cNvPr>
          <p:cNvSpPr>
            <a:spLocks noGrp="1"/>
          </p:cNvSpPr>
          <p:nvPr>
            <p:ph type="title"/>
          </p:nvPr>
        </p:nvSpPr>
        <p:spPr/>
        <p:txBody>
          <a:bodyPr/>
          <a:lstStyle/>
          <a:p>
            <a:r>
              <a:rPr lang="uk-UA" dirty="0"/>
              <a:t>                                    ІПСО</a:t>
            </a:r>
          </a:p>
        </p:txBody>
      </p:sp>
      <p:sp>
        <p:nvSpPr>
          <p:cNvPr id="3" name="Прямокутник 2">
            <a:extLst>
              <a:ext uri="{FF2B5EF4-FFF2-40B4-BE49-F238E27FC236}">
                <a16:creationId xmlns:a16="http://schemas.microsoft.com/office/drawing/2014/main" id="{1B38914D-9BEE-4180-9642-C2D8B48F1019}"/>
              </a:ext>
            </a:extLst>
          </p:cNvPr>
          <p:cNvSpPr/>
          <p:nvPr/>
        </p:nvSpPr>
        <p:spPr>
          <a:xfrm>
            <a:off x="2761673" y="1644074"/>
            <a:ext cx="8488218" cy="4247317"/>
          </a:xfrm>
          <a:prstGeom prst="rect">
            <a:avLst/>
          </a:prstGeom>
        </p:spPr>
        <p:txBody>
          <a:bodyPr wrap="square">
            <a:spAutoFit/>
          </a:bodyPr>
          <a:lstStyle/>
          <a:p>
            <a:pPr algn="just"/>
            <a:r>
              <a:rPr lang="uk-UA" b="1" i="1" dirty="0">
                <a:solidFill>
                  <a:srgbClr val="000000"/>
                </a:solidFill>
                <a:latin typeface="Calibri" panose="020F0502020204030204" pitchFamily="34" charset="0"/>
              </a:rPr>
              <a:t>Інформаційно-психологічна операція. Це дещо видозмінений переклад поняття </a:t>
            </a:r>
            <a:r>
              <a:rPr lang="en-US" b="1" i="1" dirty="0">
                <a:solidFill>
                  <a:srgbClr val="000000"/>
                </a:solidFill>
                <a:latin typeface="Calibri" panose="020F0502020204030204" pitchFamily="34" charset="0"/>
              </a:rPr>
              <a:t>Psychological Operations, PSYOPS. </a:t>
            </a:r>
            <a:r>
              <a:rPr lang="uk-UA" b="1" i="1" dirty="0">
                <a:solidFill>
                  <a:srgbClr val="000000"/>
                </a:solidFill>
                <a:latin typeface="Calibri" panose="020F0502020204030204" pitchFamily="34" charset="0"/>
              </a:rPr>
              <a:t>Значення, якщо максимально спростити, полягає в тому, щоб спочатку вплинути на настрої груп у суспільстві. На наступному етапі поширення таких настроїв прямо позначиться на діях представників цього ж суспільства. ІПСО застосовують і в мирний, і у воєнний час. Під час нинішньої війни йдеться про те, щоб передусім забезпечити загарбнику оптимальні умови для взяття під контроль територій, тобто зробити все, щоб українці не чинили опір російським окупантам.</a:t>
            </a:r>
          </a:p>
          <a:p>
            <a:pPr algn="just"/>
            <a:endParaRPr lang="uk-UA" b="1" i="1" dirty="0">
              <a:solidFill>
                <a:srgbClr val="000000"/>
              </a:solidFill>
              <a:latin typeface="Calibri" panose="020F0502020204030204" pitchFamily="34" charset="0"/>
            </a:endParaRPr>
          </a:p>
          <a:p>
            <a:pPr algn="just"/>
            <a:r>
              <a:rPr lang="uk-UA" dirty="0"/>
              <a:t>До елементів ІПСО відносяться дезінформація, пропаганда, перебільшення певної інформації або применшення іншої, диверсії в тилу, кібератаки</a:t>
            </a:r>
          </a:p>
          <a:p>
            <a:pPr algn="just"/>
            <a:endParaRPr lang="uk-UA" b="1" i="1" dirty="0"/>
          </a:p>
          <a:p>
            <a:pPr algn="just"/>
            <a:endParaRPr lang="uk-UA" b="1" i="1" dirty="0"/>
          </a:p>
          <a:p>
            <a:pPr algn="just"/>
            <a:r>
              <a:rPr lang="en-US" i="1" dirty="0"/>
              <a:t>https://tyzhden.ua/shcho-take-ipso-chomu-vazhlyvo-tse-znaty-i-iaki-operatsii-zaraz-provodyt-rosiia-proty-ukrainy/</a:t>
            </a:r>
            <a:endParaRPr lang="uk-UA" i="1" dirty="0"/>
          </a:p>
        </p:txBody>
      </p:sp>
      <p:pic>
        <p:nvPicPr>
          <p:cNvPr id="5" name="Рисунок 4">
            <a:extLst>
              <a:ext uri="{FF2B5EF4-FFF2-40B4-BE49-F238E27FC236}">
                <a16:creationId xmlns:a16="http://schemas.microsoft.com/office/drawing/2014/main" id="{F1047800-261E-46D2-968A-390BEBC2A21B}"/>
              </a:ext>
            </a:extLst>
          </p:cNvPr>
          <p:cNvPicPr>
            <a:picLocks noChangeAspect="1"/>
          </p:cNvPicPr>
          <p:nvPr/>
        </p:nvPicPr>
        <p:blipFill>
          <a:blip r:embed="rId2"/>
          <a:stretch>
            <a:fillRect/>
          </a:stretch>
        </p:blipFill>
        <p:spPr>
          <a:xfrm>
            <a:off x="1" y="-1"/>
            <a:ext cx="2761674" cy="2863273"/>
          </a:xfrm>
          <a:prstGeom prst="rect">
            <a:avLst/>
          </a:prstGeom>
        </p:spPr>
      </p:pic>
      <p:pic>
        <p:nvPicPr>
          <p:cNvPr id="7" name="Рисунок 6">
            <a:extLst>
              <a:ext uri="{FF2B5EF4-FFF2-40B4-BE49-F238E27FC236}">
                <a16:creationId xmlns:a16="http://schemas.microsoft.com/office/drawing/2014/main" id="{DAB2963A-2E81-4851-AD54-272812AE2C8B}"/>
              </a:ext>
            </a:extLst>
          </p:cNvPr>
          <p:cNvPicPr>
            <a:picLocks noChangeAspect="1"/>
          </p:cNvPicPr>
          <p:nvPr/>
        </p:nvPicPr>
        <p:blipFill>
          <a:blip r:embed="rId3"/>
          <a:stretch>
            <a:fillRect/>
          </a:stretch>
        </p:blipFill>
        <p:spPr>
          <a:xfrm>
            <a:off x="0" y="2863273"/>
            <a:ext cx="2844800" cy="3445162"/>
          </a:xfrm>
          <a:prstGeom prst="rect">
            <a:avLst/>
          </a:prstGeom>
        </p:spPr>
      </p:pic>
    </p:spTree>
    <p:extLst>
      <p:ext uri="{BB962C8B-B14F-4D97-AF65-F5344CB8AC3E}">
        <p14:creationId xmlns:p14="http://schemas.microsoft.com/office/powerpoint/2010/main" val="399988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5233C81-595E-44B1-A8B2-AB7D10FCDFC1}"/>
              </a:ext>
            </a:extLst>
          </p:cNvPr>
          <p:cNvPicPr>
            <a:picLocks noChangeAspect="1"/>
          </p:cNvPicPr>
          <p:nvPr/>
        </p:nvPicPr>
        <p:blipFill>
          <a:blip r:embed="rId2"/>
          <a:stretch>
            <a:fillRect/>
          </a:stretch>
        </p:blipFill>
        <p:spPr>
          <a:xfrm>
            <a:off x="988291" y="690180"/>
            <a:ext cx="10018532" cy="5468967"/>
          </a:xfrm>
          <a:prstGeom prst="rect">
            <a:avLst/>
          </a:prstGeom>
        </p:spPr>
      </p:pic>
    </p:spTree>
    <p:extLst>
      <p:ext uri="{BB962C8B-B14F-4D97-AF65-F5344CB8AC3E}">
        <p14:creationId xmlns:p14="http://schemas.microsoft.com/office/powerpoint/2010/main" val="193593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DB38D-EFD4-4996-90DB-E4FD6D3853D8}"/>
              </a:ext>
            </a:extLst>
          </p:cNvPr>
          <p:cNvSpPr>
            <a:spLocks noGrp="1"/>
          </p:cNvSpPr>
          <p:nvPr>
            <p:ph type="title"/>
          </p:nvPr>
        </p:nvSpPr>
        <p:spPr>
          <a:xfrm>
            <a:off x="92364" y="685800"/>
            <a:ext cx="10990319" cy="45719"/>
          </a:xfrm>
        </p:spPr>
        <p:txBody>
          <a:bodyPr>
            <a:normAutofit fontScale="90000"/>
          </a:bodyPr>
          <a:lstStyle/>
          <a:p>
            <a:r>
              <a:rPr lang="uk-UA" dirty="0"/>
              <a:t>                                        Дитяча пропаганда</a:t>
            </a:r>
          </a:p>
        </p:txBody>
      </p:sp>
      <p:sp>
        <p:nvSpPr>
          <p:cNvPr id="3" name="Прямокутник 2">
            <a:extLst>
              <a:ext uri="{FF2B5EF4-FFF2-40B4-BE49-F238E27FC236}">
                <a16:creationId xmlns:a16="http://schemas.microsoft.com/office/drawing/2014/main" id="{1CDF4B3A-5051-446D-9EA1-5FE9F4B59ACA}"/>
              </a:ext>
            </a:extLst>
          </p:cNvPr>
          <p:cNvSpPr/>
          <p:nvPr/>
        </p:nvSpPr>
        <p:spPr>
          <a:xfrm>
            <a:off x="2152073" y="886691"/>
            <a:ext cx="8275782" cy="646331"/>
          </a:xfrm>
          <a:prstGeom prst="rect">
            <a:avLst/>
          </a:prstGeom>
        </p:spPr>
        <p:txBody>
          <a:bodyPr wrap="square">
            <a:spAutoFit/>
          </a:bodyPr>
          <a:lstStyle/>
          <a:p>
            <a:endParaRPr lang="uk-UA" dirty="0"/>
          </a:p>
          <a:p>
            <a:r>
              <a:rPr lang="uk-UA" dirty="0"/>
              <a:t>                                                                                                                    </a:t>
            </a:r>
            <a:r>
              <a:rPr lang="en-US" dirty="0"/>
              <a:t>https://youtu.be/nBb862laac8</a:t>
            </a:r>
            <a:endParaRPr lang="uk-UA" dirty="0"/>
          </a:p>
        </p:txBody>
      </p:sp>
      <p:sp>
        <p:nvSpPr>
          <p:cNvPr id="4" name="Прямокутник 3">
            <a:extLst>
              <a:ext uri="{FF2B5EF4-FFF2-40B4-BE49-F238E27FC236}">
                <a16:creationId xmlns:a16="http://schemas.microsoft.com/office/drawing/2014/main" id="{98B2BF5A-1DB2-4401-AB51-8F07DF6CB499}"/>
              </a:ext>
            </a:extLst>
          </p:cNvPr>
          <p:cNvSpPr/>
          <p:nvPr/>
        </p:nvSpPr>
        <p:spPr>
          <a:xfrm>
            <a:off x="295564" y="1865281"/>
            <a:ext cx="11425382" cy="3970318"/>
          </a:xfrm>
          <a:prstGeom prst="rect">
            <a:avLst/>
          </a:prstGeom>
        </p:spPr>
        <p:txBody>
          <a:bodyPr wrap="square">
            <a:spAutoFit/>
          </a:bodyPr>
          <a:lstStyle/>
          <a:p>
            <a:pPr algn="just"/>
            <a:r>
              <a:rPr lang="uk-UA" b="1" dirty="0">
                <a:solidFill>
                  <a:srgbClr val="000000"/>
                </a:solidFill>
                <a:latin typeface="Roboto"/>
              </a:rPr>
              <a:t>"Казка про Ваню та Миколу" </a:t>
            </a:r>
            <a:r>
              <a:rPr lang="uk-UA" dirty="0">
                <a:solidFill>
                  <a:srgbClr val="000000"/>
                </a:solidFill>
                <a:latin typeface="Roboto"/>
              </a:rPr>
              <a:t>стала апогеєм серед "дитячої пропаганди". Мультфільм було створено спеціально після початку повномасштабної війни. У ньому </a:t>
            </a:r>
            <a:r>
              <a:rPr lang="uk-UA" dirty="0" err="1">
                <a:solidFill>
                  <a:srgbClr val="000000"/>
                </a:solidFill>
                <a:latin typeface="Roboto"/>
              </a:rPr>
              <a:t>путіністи</a:t>
            </a:r>
            <a:r>
              <a:rPr lang="uk-UA" dirty="0">
                <a:solidFill>
                  <a:srgbClr val="000000"/>
                </a:solidFill>
                <a:latin typeface="Roboto"/>
              </a:rPr>
              <a:t> спробували обґрунтувати дітям, чому РФ напала на Україну. Героями відео стали нібито друзі Іван (Росія) та Коля (Україна), які посварилися через агресію другого.</a:t>
            </a:r>
          </a:p>
          <a:p>
            <a:pPr algn="just"/>
            <a:endParaRPr lang="uk-UA" dirty="0">
              <a:solidFill>
                <a:srgbClr val="000000"/>
              </a:solidFill>
              <a:latin typeface="Roboto"/>
            </a:endParaRPr>
          </a:p>
          <a:p>
            <a:pPr algn="just"/>
            <a:r>
              <a:rPr lang="uk-UA" dirty="0">
                <a:solidFill>
                  <a:srgbClr val="000000"/>
                </a:solidFill>
                <a:latin typeface="Roboto"/>
              </a:rPr>
              <a:t>Мультиплікаційним серіалом "</a:t>
            </a:r>
            <a:r>
              <a:rPr lang="uk-UA" b="1" dirty="0">
                <a:solidFill>
                  <a:srgbClr val="000000"/>
                </a:solidFill>
                <a:latin typeface="Roboto"/>
              </a:rPr>
              <a:t>Маша та ведмідь", </a:t>
            </a:r>
            <a:r>
              <a:rPr lang="uk-UA" dirty="0">
                <a:solidFill>
                  <a:srgbClr val="000000"/>
                </a:solidFill>
                <a:latin typeface="Roboto"/>
              </a:rPr>
              <a:t>який свого часу був дуже популярним і в Україні, зацікавилися ще у 2018 році критики британської газети </a:t>
            </a:r>
            <a:r>
              <a:rPr lang="en-US" dirty="0">
                <a:solidFill>
                  <a:srgbClr val="1C629C"/>
                </a:solidFill>
                <a:latin typeface="Roboto"/>
                <a:hlinkClick r:id="rId2">
                  <a:extLst>
                    <a:ext uri="{A12FA001-AC4F-418D-AE19-62706E023703}">
                      <ahyp:hlinkClr xmlns:ahyp="http://schemas.microsoft.com/office/drawing/2018/hyperlinkcolor" val="tx"/>
                    </a:ext>
                  </a:extLst>
                </a:hlinkClick>
              </a:rPr>
              <a:t>Times</a:t>
            </a:r>
            <a:r>
              <a:rPr lang="en-US" dirty="0">
                <a:solidFill>
                  <a:srgbClr val="000000"/>
                </a:solidFill>
                <a:latin typeface="Roboto"/>
              </a:rPr>
              <a:t>. </a:t>
            </a:r>
            <a:r>
              <a:rPr lang="uk-UA" dirty="0">
                <a:solidFill>
                  <a:srgbClr val="000000"/>
                </a:solidFill>
                <a:latin typeface="Roboto"/>
              </a:rPr>
              <a:t>Вони назвали його "інструментом м'якої пропаганди Кремля", а в головній "противній" героїні побачили дещо схоже з Путіним.</a:t>
            </a:r>
          </a:p>
          <a:p>
            <a:pPr algn="just"/>
            <a:r>
              <a:rPr lang="uk-UA" i="1" dirty="0">
                <a:solidFill>
                  <a:srgbClr val="000000"/>
                </a:solidFill>
                <a:latin typeface="Roboto"/>
              </a:rPr>
              <a:t>Увімкніть "Машу та Ведмідь". Будь-яку серію. А потім увімкніть будь-яке ток-шоу </a:t>
            </a:r>
            <a:r>
              <a:rPr lang="uk-UA" i="1" dirty="0" err="1">
                <a:solidFill>
                  <a:srgbClr val="000000"/>
                </a:solidFill>
                <a:latin typeface="Roboto"/>
              </a:rPr>
              <a:t>Скабєєвої</a:t>
            </a:r>
            <a:r>
              <a:rPr lang="uk-UA" i="1" dirty="0">
                <a:solidFill>
                  <a:srgbClr val="000000"/>
                </a:solidFill>
                <a:latin typeface="Roboto"/>
              </a:rPr>
              <a:t>. Ви не знайдете жодної відмінності в моделі поведінки. Істерика і крики, крики і істерика. Бризкання слинами на підвищених тонах і </a:t>
            </a:r>
            <a:r>
              <a:rPr lang="uk-UA" i="1" dirty="0" err="1">
                <a:solidFill>
                  <a:srgbClr val="000000"/>
                </a:solidFill>
                <a:latin typeface="Roboto"/>
              </a:rPr>
              <a:t>ор</a:t>
            </a:r>
            <a:r>
              <a:rPr lang="uk-UA" i="1" dirty="0">
                <a:solidFill>
                  <a:srgbClr val="000000"/>
                </a:solidFill>
                <a:latin typeface="Roboto"/>
              </a:rPr>
              <a:t>, </a:t>
            </a:r>
            <a:r>
              <a:rPr lang="uk-UA" i="1" dirty="0" err="1">
                <a:solidFill>
                  <a:srgbClr val="000000"/>
                </a:solidFill>
                <a:latin typeface="Roboto"/>
              </a:rPr>
              <a:t>ор</a:t>
            </a:r>
            <a:r>
              <a:rPr lang="uk-UA" i="1" dirty="0">
                <a:solidFill>
                  <a:srgbClr val="000000"/>
                </a:solidFill>
                <a:latin typeface="Roboto"/>
              </a:rPr>
              <a:t>, </a:t>
            </a:r>
            <a:r>
              <a:rPr lang="uk-UA" i="1" dirty="0" err="1">
                <a:solidFill>
                  <a:srgbClr val="000000"/>
                </a:solidFill>
                <a:latin typeface="Roboto"/>
              </a:rPr>
              <a:t>ор</a:t>
            </a:r>
            <a:r>
              <a:rPr lang="uk-UA" i="1" dirty="0">
                <a:solidFill>
                  <a:srgbClr val="000000"/>
                </a:solidFill>
                <a:latin typeface="Roboto"/>
              </a:rPr>
              <a:t>. Абсолютна нездатність слухати співрозмовника, повна неповага до співрозмовника, крик як єдина модель спілкування, абсолютно дубова впевненість у власній правоті, абсолютна нездатність слухати і чути докази« (</a:t>
            </a:r>
            <a:r>
              <a:rPr lang="uk-UA" i="1" dirty="0" err="1">
                <a:solidFill>
                  <a:srgbClr val="000000"/>
                </a:solidFill>
                <a:latin typeface="Roboto"/>
              </a:rPr>
              <a:t>А.Бабченко</a:t>
            </a:r>
            <a:r>
              <a:rPr lang="uk-UA" i="1" dirty="0">
                <a:solidFill>
                  <a:srgbClr val="000000"/>
                </a:solidFill>
                <a:latin typeface="Roboto"/>
              </a:rPr>
              <a:t>)</a:t>
            </a:r>
            <a:endParaRPr lang="uk-UA" dirty="0">
              <a:solidFill>
                <a:srgbClr val="000000"/>
              </a:solidFill>
              <a:latin typeface="Roboto"/>
            </a:endParaRPr>
          </a:p>
          <a:p>
            <a:endParaRPr lang="uk-UA" dirty="0"/>
          </a:p>
        </p:txBody>
      </p:sp>
      <p:pic>
        <p:nvPicPr>
          <p:cNvPr id="6" name="Рисунок 5">
            <a:extLst>
              <a:ext uri="{FF2B5EF4-FFF2-40B4-BE49-F238E27FC236}">
                <a16:creationId xmlns:a16="http://schemas.microsoft.com/office/drawing/2014/main" id="{BEDD228D-6935-4024-A6EE-7EE9D84FD852}"/>
              </a:ext>
            </a:extLst>
          </p:cNvPr>
          <p:cNvPicPr>
            <a:picLocks noChangeAspect="1"/>
          </p:cNvPicPr>
          <p:nvPr/>
        </p:nvPicPr>
        <p:blipFill>
          <a:blip r:embed="rId3"/>
          <a:stretch>
            <a:fillRect/>
          </a:stretch>
        </p:blipFill>
        <p:spPr>
          <a:xfrm>
            <a:off x="738909" y="190143"/>
            <a:ext cx="3371272" cy="1463166"/>
          </a:xfrm>
          <a:prstGeom prst="rect">
            <a:avLst/>
          </a:prstGeom>
          <a:effectLst>
            <a:glow rad="228600">
              <a:schemeClr val="accent2">
                <a:satMod val="175000"/>
                <a:alpha val="40000"/>
              </a:schemeClr>
            </a:glow>
          </a:effectLst>
          <a:scene3d>
            <a:camera prst="perspectiveHeroicExtremeLeftFacing"/>
            <a:lightRig rig="threePt" dir="t"/>
          </a:scene3d>
        </p:spPr>
      </p:pic>
    </p:spTree>
    <p:extLst>
      <p:ext uri="{BB962C8B-B14F-4D97-AF65-F5344CB8AC3E}">
        <p14:creationId xmlns:p14="http://schemas.microsoft.com/office/powerpoint/2010/main" val="1838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05D62BA-E58C-48FD-B050-B7365A6E0C10}"/>
              </a:ext>
            </a:extLst>
          </p:cNvPr>
          <p:cNvSpPr/>
          <p:nvPr/>
        </p:nvSpPr>
        <p:spPr>
          <a:xfrm>
            <a:off x="73891" y="212437"/>
            <a:ext cx="11656291" cy="5632311"/>
          </a:xfrm>
          <a:prstGeom prst="rect">
            <a:avLst/>
          </a:prstGeom>
        </p:spPr>
        <p:txBody>
          <a:bodyPr wrap="square">
            <a:spAutoFit/>
          </a:bodyPr>
          <a:lstStyle/>
          <a:p>
            <a:r>
              <a:rPr lang="uk-UA" i="1" dirty="0">
                <a:solidFill>
                  <a:srgbClr val="000000"/>
                </a:solidFill>
                <a:highlight>
                  <a:srgbClr val="FFFF00"/>
                </a:highlight>
                <a:latin typeface="Roboto"/>
              </a:rPr>
              <a:t>Серія мультфільмів про трьох богатирів зовсім просякнута ідеями російського імперіалізму. Головні герої там – росіяни, хоча родом вони з Київської Русі, Київський князь – цар-батюшка, а вся символіка у мультфільмі говорить про те, що Київ історично завжди був частиною Росії та належав Москві. "Єдина правильна влада та богатирі-дурники без критичного мислення", </a:t>
            </a:r>
            <a:r>
              <a:rPr lang="uk-UA" dirty="0">
                <a:solidFill>
                  <a:srgbClr val="000000"/>
                </a:solidFill>
                <a:latin typeface="Roboto"/>
              </a:rPr>
              <a:t>– оцінила дитячий мультик кандидатка політичних наук Вероніка </a:t>
            </a:r>
            <a:r>
              <a:rPr lang="uk-UA" dirty="0" err="1">
                <a:solidFill>
                  <a:srgbClr val="000000"/>
                </a:solidFill>
                <a:latin typeface="Roboto"/>
              </a:rPr>
              <a:t>Уелч</a:t>
            </a:r>
            <a:r>
              <a:rPr lang="uk-UA" dirty="0">
                <a:solidFill>
                  <a:srgbClr val="000000"/>
                </a:solidFill>
                <a:latin typeface="Roboto"/>
              </a:rPr>
              <a:t>.</a:t>
            </a:r>
          </a:p>
          <a:p>
            <a:endParaRPr lang="uk-UA" dirty="0">
              <a:solidFill>
                <a:srgbClr val="000000"/>
              </a:solidFill>
              <a:latin typeface="Roboto"/>
            </a:endParaRPr>
          </a:p>
          <a:p>
            <a:r>
              <a:rPr lang="uk-UA" dirty="0">
                <a:solidFill>
                  <a:srgbClr val="000000"/>
                </a:solidFill>
                <a:latin typeface="Roboto"/>
              </a:rPr>
              <a:t>Князь Володимир у "Трьох богатирях" символізує сучасну російську владу. Він є єдиним правителем і ніхто не сміє йому суперечити, навіть якщо часом його ідеї та вчинки виглядають абсолютно абсурдними.</a:t>
            </a:r>
          </a:p>
          <a:p>
            <a:endParaRPr lang="uk-UA" dirty="0">
              <a:solidFill>
                <a:srgbClr val="000000"/>
              </a:solidFill>
              <a:latin typeface="Roboto"/>
            </a:endParaRPr>
          </a:p>
          <a:p>
            <a:r>
              <a:rPr lang="uk-UA" i="1" dirty="0">
                <a:solidFill>
                  <a:srgbClr val="000000"/>
                </a:solidFill>
                <a:highlight>
                  <a:srgbClr val="FFFF00"/>
                </a:highlight>
                <a:latin typeface="Roboto"/>
              </a:rPr>
              <a:t>"У дітей немає фільтрів, тому анімація є однією з найсильніших форм пропаганди. Діти навіть не розуміють, що може існувати брехня, якісь збочення істини. Тому все, що вони приймають, вони приймають за чисту монету. Практично вся російська мультиплікація підкреслює образ сильного лідера. Суспільство щасливе тоді, коли його може захистити лідер. Як Путін? Так, ця паралель, швидше за все, очевидна»</a:t>
            </a:r>
            <a:r>
              <a:rPr lang="uk-UA" dirty="0">
                <a:solidFill>
                  <a:srgbClr val="000000"/>
                </a:solidFill>
                <a:latin typeface="Roboto"/>
              </a:rPr>
              <a:t>(Томас </a:t>
            </a:r>
            <a:r>
              <a:rPr lang="uk-UA" dirty="0" err="1">
                <a:solidFill>
                  <a:srgbClr val="000000"/>
                </a:solidFill>
                <a:latin typeface="Roboto"/>
              </a:rPr>
              <a:t>Міткус</a:t>
            </a:r>
            <a:r>
              <a:rPr lang="uk-UA" dirty="0">
                <a:solidFill>
                  <a:srgbClr val="000000"/>
                </a:solidFill>
                <a:latin typeface="Roboto"/>
              </a:rPr>
              <a:t>).</a:t>
            </a:r>
          </a:p>
          <a:p>
            <a:endParaRPr lang="uk-UA" dirty="0">
              <a:solidFill>
                <a:srgbClr val="000000"/>
              </a:solidFill>
              <a:latin typeface="Roboto"/>
            </a:endParaRPr>
          </a:p>
          <a:p>
            <a:r>
              <a:rPr lang="uk-UA" dirty="0">
                <a:solidFill>
                  <a:srgbClr val="000000"/>
                </a:solidFill>
                <a:latin typeface="Roboto"/>
              </a:rPr>
              <a:t>Особливу увагу варто звернути на деталі у мультфільмі: самовари, матрьошки, сушки. Закордонні речі є символом зла. Бабу Ягу, яка є одним із головних антагоністів у російському фольклорі, показують як "мрійницю про європейське життя". Вона дивиться на Європу і хоче жити як там, але "доблесні богатирі" проганяють її з Києва.</a:t>
            </a:r>
          </a:p>
          <a:p>
            <a:endParaRPr lang="uk-UA" dirty="0"/>
          </a:p>
        </p:txBody>
      </p:sp>
    </p:spTree>
    <p:extLst>
      <p:ext uri="{BB962C8B-B14F-4D97-AF65-F5344CB8AC3E}">
        <p14:creationId xmlns:p14="http://schemas.microsoft.com/office/powerpoint/2010/main" val="13677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93CB74-B2C5-4543-9838-C4FA56A59F4D}"/>
              </a:ext>
            </a:extLst>
          </p:cNvPr>
          <p:cNvSpPr>
            <a:spLocks noGrp="1"/>
          </p:cNvSpPr>
          <p:nvPr>
            <p:ph type="title"/>
          </p:nvPr>
        </p:nvSpPr>
        <p:spPr>
          <a:xfrm>
            <a:off x="221673" y="685801"/>
            <a:ext cx="10858835" cy="2546926"/>
          </a:xfrm>
        </p:spPr>
        <p:txBody>
          <a:bodyPr>
            <a:normAutofit/>
          </a:bodyPr>
          <a:lstStyle/>
          <a:p>
            <a:r>
              <a:rPr lang="uk-UA" sz="2800" dirty="0"/>
              <a:t> </a:t>
            </a:r>
            <a:endParaRPr lang="uk-UA" sz="2000" dirty="0">
              <a:solidFill>
                <a:schemeClr val="tx1"/>
              </a:solidFill>
            </a:endParaRPr>
          </a:p>
        </p:txBody>
      </p:sp>
      <p:sp>
        <p:nvSpPr>
          <p:cNvPr id="3" name="Місце для тексту 2">
            <a:extLst>
              <a:ext uri="{FF2B5EF4-FFF2-40B4-BE49-F238E27FC236}">
                <a16:creationId xmlns:a16="http://schemas.microsoft.com/office/drawing/2014/main" id="{E927F2C2-DE15-4D98-A01D-FE96716615DF}"/>
              </a:ext>
            </a:extLst>
          </p:cNvPr>
          <p:cNvSpPr>
            <a:spLocks noGrp="1"/>
          </p:cNvSpPr>
          <p:nvPr>
            <p:ph type="body" idx="1"/>
          </p:nvPr>
        </p:nvSpPr>
        <p:spPr>
          <a:xfrm>
            <a:off x="304801" y="3017372"/>
            <a:ext cx="11296072" cy="2364509"/>
          </a:xfrm>
        </p:spPr>
        <p:txBody>
          <a:bodyPr/>
          <a:lstStyle/>
          <a:p>
            <a:r>
              <a:rPr lang="uk-UA" sz="2800" dirty="0">
                <a:solidFill>
                  <a:srgbClr val="B80E0F"/>
                </a:solidFill>
                <a:ea typeface="+mj-ea"/>
                <a:cs typeface="+mj-cs"/>
              </a:rPr>
              <a:t>«Щоб у брехню повірили, вона повинна бути жахаючою» </a:t>
            </a:r>
            <a:r>
              <a:rPr lang="uk-UA" dirty="0">
                <a:solidFill>
                  <a:prstClr val="black"/>
                </a:solidFill>
                <a:ea typeface="+mj-ea"/>
                <a:cs typeface="+mj-cs"/>
              </a:rPr>
              <a:t>(</a:t>
            </a:r>
            <a:r>
              <a:rPr lang="uk-UA" dirty="0" err="1">
                <a:solidFill>
                  <a:prstClr val="black"/>
                </a:solidFill>
                <a:ea typeface="+mj-ea"/>
                <a:cs typeface="+mj-cs"/>
              </a:rPr>
              <a:t>Й.Геббельс</a:t>
            </a:r>
            <a:r>
              <a:rPr lang="uk-UA" dirty="0">
                <a:solidFill>
                  <a:prstClr val="black"/>
                </a:solidFill>
                <a:ea typeface="+mj-ea"/>
                <a:cs typeface="+mj-cs"/>
              </a:rPr>
              <a:t>)</a:t>
            </a:r>
            <a:br>
              <a:rPr lang="uk-UA" dirty="0">
                <a:solidFill>
                  <a:prstClr val="black"/>
                </a:solidFill>
                <a:ea typeface="+mj-ea"/>
                <a:cs typeface="+mj-cs"/>
              </a:rPr>
            </a:br>
            <a:br>
              <a:rPr lang="uk-UA" dirty="0">
                <a:solidFill>
                  <a:prstClr val="black"/>
                </a:solidFill>
                <a:ea typeface="+mj-ea"/>
                <a:cs typeface="+mj-cs"/>
              </a:rPr>
            </a:br>
            <a:r>
              <a:rPr lang="uk-UA" sz="2700" dirty="0">
                <a:solidFill>
                  <a:srgbClr val="B80E0F"/>
                </a:solidFill>
                <a:ea typeface="+mj-ea"/>
                <a:cs typeface="+mj-cs"/>
              </a:rPr>
              <a:t>Можна керувати суспільним розумом так, як армія керує їхніми тілами» </a:t>
            </a:r>
            <a:r>
              <a:rPr lang="uk-UA" dirty="0">
                <a:solidFill>
                  <a:prstClr val="black"/>
                </a:solidFill>
                <a:ea typeface="+mj-ea"/>
                <a:cs typeface="+mj-cs"/>
              </a:rPr>
              <a:t>(</a:t>
            </a:r>
            <a:r>
              <a:rPr lang="uk-UA" dirty="0" err="1">
                <a:solidFill>
                  <a:prstClr val="black"/>
                </a:solidFill>
                <a:ea typeface="+mj-ea"/>
                <a:cs typeface="+mj-cs"/>
              </a:rPr>
              <a:t>Е.Л.Бернейз</a:t>
            </a:r>
            <a:r>
              <a:rPr lang="uk-UA" dirty="0">
                <a:solidFill>
                  <a:prstClr val="black"/>
                </a:solidFill>
                <a:ea typeface="+mj-ea"/>
                <a:cs typeface="+mj-cs"/>
              </a:rPr>
              <a:t>)</a:t>
            </a:r>
            <a:endParaRPr lang="uk-UA" dirty="0"/>
          </a:p>
        </p:txBody>
      </p:sp>
      <p:pic>
        <p:nvPicPr>
          <p:cNvPr id="5" name="Рисунок 4">
            <a:extLst>
              <a:ext uri="{FF2B5EF4-FFF2-40B4-BE49-F238E27FC236}">
                <a16:creationId xmlns:a16="http://schemas.microsoft.com/office/drawing/2014/main" id="{F4B911B6-C859-40D4-B43F-6A58810ADBF8}"/>
              </a:ext>
            </a:extLst>
          </p:cNvPr>
          <p:cNvPicPr>
            <a:picLocks noChangeAspect="1"/>
          </p:cNvPicPr>
          <p:nvPr/>
        </p:nvPicPr>
        <p:blipFill>
          <a:blip r:embed="rId2"/>
          <a:stretch>
            <a:fillRect/>
          </a:stretch>
        </p:blipFill>
        <p:spPr>
          <a:xfrm>
            <a:off x="960581" y="338550"/>
            <a:ext cx="4313382" cy="2364509"/>
          </a:xfrm>
          <a:prstGeom prst="rect">
            <a:avLst/>
          </a:prstGeom>
          <a:scene3d>
            <a:camera prst="perspectiveContrastingRightFacing"/>
            <a:lightRig rig="threePt" dir="t"/>
          </a:scene3d>
        </p:spPr>
      </p:pic>
      <p:pic>
        <p:nvPicPr>
          <p:cNvPr id="6" name="Рисунок 5">
            <a:extLst>
              <a:ext uri="{FF2B5EF4-FFF2-40B4-BE49-F238E27FC236}">
                <a16:creationId xmlns:a16="http://schemas.microsoft.com/office/drawing/2014/main" id="{DE2BADE2-31AA-4A7B-A086-6E9D94332FBA}"/>
              </a:ext>
            </a:extLst>
          </p:cNvPr>
          <p:cNvPicPr>
            <a:picLocks noChangeAspect="1"/>
          </p:cNvPicPr>
          <p:nvPr/>
        </p:nvPicPr>
        <p:blipFill>
          <a:blip r:embed="rId3"/>
          <a:stretch>
            <a:fillRect/>
          </a:stretch>
        </p:blipFill>
        <p:spPr>
          <a:xfrm>
            <a:off x="4498109" y="4414981"/>
            <a:ext cx="3546764" cy="2022764"/>
          </a:xfrm>
          <a:prstGeom prst="rect">
            <a:avLst/>
          </a:prstGeom>
        </p:spPr>
      </p:pic>
      <p:pic>
        <p:nvPicPr>
          <p:cNvPr id="8" name="Рисунок 7">
            <a:extLst>
              <a:ext uri="{FF2B5EF4-FFF2-40B4-BE49-F238E27FC236}">
                <a16:creationId xmlns:a16="http://schemas.microsoft.com/office/drawing/2014/main" id="{A0C92A05-64AB-4A99-B39D-97E177FEDCCA}"/>
              </a:ext>
            </a:extLst>
          </p:cNvPr>
          <p:cNvPicPr>
            <a:picLocks noChangeAspect="1"/>
          </p:cNvPicPr>
          <p:nvPr/>
        </p:nvPicPr>
        <p:blipFill>
          <a:blip r:embed="rId4"/>
          <a:stretch>
            <a:fillRect/>
          </a:stretch>
        </p:blipFill>
        <p:spPr>
          <a:xfrm>
            <a:off x="5440218" y="357160"/>
            <a:ext cx="4614541" cy="2345899"/>
          </a:xfrm>
          <a:prstGeom prst="rect">
            <a:avLst/>
          </a:prstGeom>
          <a:scene3d>
            <a:camera prst="perspectiveContrastingLeftFacing"/>
            <a:lightRig rig="threePt" dir="t"/>
          </a:scene3d>
        </p:spPr>
      </p:pic>
    </p:spTree>
    <p:extLst>
      <p:ext uri="{BB962C8B-B14F-4D97-AF65-F5344CB8AC3E}">
        <p14:creationId xmlns:p14="http://schemas.microsoft.com/office/powerpoint/2010/main" val="106943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кутник 19">
            <a:extLst>
              <a:ext uri="{FF2B5EF4-FFF2-40B4-BE49-F238E27FC236}">
                <a16:creationId xmlns:a16="http://schemas.microsoft.com/office/drawing/2014/main" id="{7542C09A-61FF-44A5-AA8F-13F2ECC4275D}"/>
              </a:ext>
            </a:extLst>
          </p:cNvPr>
          <p:cNvSpPr/>
          <p:nvPr/>
        </p:nvSpPr>
        <p:spPr>
          <a:xfrm>
            <a:off x="6169892" y="951345"/>
            <a:ext cx="5394035" cy="4524315"/>
          </a:xfrm>
          <a:prstGeom prst="rect">
            <a:avLst/>
          </a:prstGeom>
        </p:spPr>
        <p:txBody>
          <a:bodyPr wrap="square">
            <a:spAutoFit/>
          </a:bodyPr>
          <a:lstStyle/>
          <a:p>
            <a:pPr algn="just"/>
            <a:r>
              <a:rPr lang="uk-UA" b="1" i="1" dirty="0">
                <a:solidFill>
                  <a:srgbClr val="000000"/>
                </a:solidFill>
                <a:latin typeface="Open Sans"/>
              </a:rPr>
              <a:t>У російських школах проводять </a:t>
            </a:r>
            <a:r>
              <a:rPr lang="uk-UA" b="1" i="1" dirty="0" err="1">
                <a:solidFill>
                  <a:srgbClr val="000000"/>
                </a:solidFill>
                <a:latin typeface="Open Sans"/>
              </a:rPr>
              <a:t>уроки</a:t>
            </a:r>
            <a:r>
              <a:rPr lang="uk-UA" b="1" i="1" dirty="0">
                <a:solidFill>
                  <a:srgbClr val="000000"/>
                </a:solidFill>
                <a:latin typeface="Open Sans"/>
              </a:rPr>
              <a:t>, де переказують тези пропаганди й виправдовують війну проти України.</a:t>
            </a:r>
          </a:p>
          <a:p>
            <a:pPr algn="just"/>
            <a:r>
              <a:rPr lang="uk-UA" b="1" i="1" dirty="0">
                <a:solidFill>
                  <a:srgbClr val="000000"/>
                </a:solidFill>
                <a:latin typeface="Open Sans"/>
              </a:rPr>
              <a:t>Наприклад, в одній із московських шкіл учням показують презентацію про "спецоперацію" під назвою "</a:t>
            </a:r>
            <a:r>
              <a:rPr lang="uk-UA" b="1" i="1" dirty="0" err="1">
                <a:solidFill>
                  <a:srgbClr val="000000"/>
                </a:solidFill>
                <a:latin typeface="Open Sans"/>
              </a:rPr>
              <a:t>Беседа</a:t>
            </a:r>
            <a:r>
              <a:rPr lang="uk-UA" b="1" i="1" dirty="0">
                <a:solidFill>
                  <a:srgbClr val="000000"/>
                </a:solidFill>
                <a:latin typeface="Open Sans"/>
              </a:rPr>
              <a:t> о </a:t>
            </a:r>
            <a:r>
              <a:rPr lang="uk-UA" b="1" i="1" dirty="0" err="1">
                <a:solidFill>
                  <a:srgbClr val="000000"/>
                </a:solidFill>
                <a:latin typeface="Open Sans"/>
              </a:rPr>
              <a:t>важном</a:t>
            </a:r>
            <a:r>
              <a:rPr lang="uk-UA" b="1" i="1" dirty="0">
                <a:solidFill>
                  <a:srgbClr val="000000"/>
                </a:solidFill>
                <a:latin typeface="Open Sans"/>
              </a:rPr>
              <a:t>".</a:t>
            </a:r>
          </a:p>
          <a:p>
            <a:pPr algn="just"/>
            <a:r>
              <a:rPr lang="uk-UA" b="1" i="1" dirty="0">
                <a:solidFill>
                  <a:srgbClr val="000000"/>
                </a:solidFill>
                <a:latin typeface="Open Sans"/>
              </a:rPr>
              <a:t>Підліткам розповідають про "націоналістів" при владі в Україні, "утиски російськомовного населення", ядерну загрозу з боку НАТО та "страждання жителів Донбасу".</a:t>
            </a:r>
          </a:p>
          <a:p>
            <a:pPr algn="just"/>
            <a:r>
              <a:rPr lang="ru-RU" b="1" i="1" dirty="0" err="1">
                <a:solidFill>
                  <a:srgbClr val="000000"/>
                </a:solidFill>
                <a:latin typeface="Open Sans"/>
              </a:rPr>
              <a:t>Школярів</a:t>
            </a:r>
            <a:r>
              <a:rPr lang="ru-RU" b="1" i="1" dirty="0">
                <a:solidFill>
                  <a:srgbClr val="000000"/>
                </a:solidFill>
                <a:latin typeface="Open Sans"/>
              </a:rPr>
              <a:t> </a:t>
            </a:r>
            <a:r>
              <a:rPr lang="ru-RU" b="1" i="1" dirty="0" err="1">
                <a:solidFill>
                  <a:srgbClr val="000000"/>
                </a:solidFill>
                <a:latin typeface="Open Sans"/>
              </a:rPr>
              <a:t>запевняють</a:t>
            </a:r>
            <a:r>
              <a:rPr lang="ru-RU" b="1" i="1" dirty="0">
                <a:solidFill>
                  <a:srgbClr val="000000"/>
                </a:solidFill>
                <a:latin typeface="Open Sans"/>
              </a:rPr>
              <a:t>, </a:t>
            </a:r>
            <a:r>
              <a:rPr lang="ru-RU" b="1" i="1" dirty="0" err="1">
                <a:solidFill>
                  <a:srgbClr val="000000"/>
                </a:solidFill>
                <a:latin typeface="Open Sans"/>
              </a:rPr>
              <a:t>що</a:t>
            </a:r>
            <a:r>
              <a:rPr lang="ru-RU" b="1" i="1" dirty="0">
                <a:solidFill>
                  <a:srgbClr val="000000"/>
                </a:solidFill>
                <a:latin typeface="Open Sans"/>
              </a:rPr>
              <a:t> "</a:t>
            </a:r>
            <a:r>
              <a:rPr lang="ru-RU" b="1" i="1" dirty="0" err="1">
                <a:solidFill>
                  <a:srgbClr val="000000"/>
                </a:solidFill>
                <a:latin typeface="Open Sans"/>
              </a:rPr>
              <a:t>протягом</a:t>
            </a:r>
            <a:r>
              <a:rPr lang="ru-RU" b="1" i="1" dirty="0">
                <a:solidFill>
                  <a:srgbClr val="000000"/>
                </a:solidFill>
                <a:latin typeface="Open Sans"/>
              </a:rPr>
              <a:t> </a:t>
            </a:r>
            <a:r>
              <a:rPr lang="ru-RU" b="1" i="1" dirty="0" err="1">
                <a:solidFill>
                  <a:srgbClr val="000000"/>
                </a:solidFill>
                <a:latin typeface="Open Sans"/>
              </a:rPr>
              <a:t>століть</a:t>
            </a:r>
            <a:r>
              <a:rPr lang="ru-RU" b="1" i="1" dirty="0">
                <a:solidFill>
                  <a:srgbClr val="000000"/>
                </a:solidFill>
                <a:latin typeface="Open Sans"/>
              </a:rPr>
              <a:t> </a:t>
            </a:r>
            <a:r>
              <a:rPr lang="ru-RU" b="1" i="1" dirty="0" err="1">
                <a:solidFill>
                  <a:srgbClr val="000000"/>
                </a:solidFill>
                <a:latin typeface="Open Sans"/>
              </a:rPr>
              <a:t>території</a:t>
            </a:r>
            <a:r>
              <a:rPr lang="ru-RU" b="1" i="1" dirty="0">
                <a:solidFill>
                  <a:srgbClr val="000000"/>
                </a:solidFill>
                <a:latin typeface="Open Sans"/>
              </a:rPr>
              <a:t> </a:t>
            </a:r>
            <a:r>
              <a:rPr lang="ru-RU" b="1" i="1" dirty="0" err="1">
                <a:solidFill>
                  <a:srgbClr val="000000"/>
                </a:solidFill>
                <a:latin typeface="Open Sans"/>
              </a:rPr>
              <a:t>Росії</a:t>
            </a:r>
            <a:r>
              <a:rPr lang="ru-RU" b="1" i="1" dirty="0">
                <a:solidFill>
                  <a:srgbClr val="000000"/>
                </a:solidFill>
                <a:latin typeface="Open Sans"/>
              </a:rPr>
              <a:t> та </a:t>
            </a:r>
            <a:r>
              <a:rPr lang="ru-RU" b="1" i="1" dirty="0" err="1">
                <a:solidFill>
                  <a:srgbClr val="000000"/>
                </a:solidFill>
                <a:latin typeface="Open Sans"/>
              </a:rPr>
              <a:t>України</a:t>
            </a:r>
            <a:r>
              <a:rPr lang="ru-RU" b="1" i="1" dirty="0">
                <a:solidFill>
                  <a:srgbClr val="000000"/>
                </a:solidFill>
                <a:latin typeface="Open Sans"/>
              </a:rPr>
              <a:t> входили до складу </a:t>
            </a:r>
            <a:r>
              <a:rPr lang="ru-RU" b="1" i="1" dirty="0" err="1">
                <a:solidFill>
                  <a:srgbClr val="000000"/>
                </a:solidFill>
                <a:latin typeface="Open Sans"/>
              </a:rPr>
              <a:t>однієї</a:t>
            </a:r>
            <a:r>
              <a:rPr lang="ru-RU" b="1" i="1" dirty="0">
                <a:solidFill>
                  <a:srgbClr val="000000"/>
                </a:solidFill>
                <a:latin typeface="Open Sans"/>
              </a:rPr>
              <a:t> </a:t>
            </a:r>
            <a:r>
              <a:rPr lang="ru-RU" b="1" i="1" dirty="0" err="1">
                <a:solidFill>
                  <a:srgbClr val="000000"/>
                </a:solidFill>
                <a:latin typeface="Open Sans"/>
              </a:rPr>
              <a:t>держави</a:t>
            </a:r>
            <a:r>
              <a:rPr lang="ru-RU" b="1" i="1" dirty="0">
                <a:solidFill>
                  <a:srgbClr val="000000"/>
                </a:solidFill>
                <a:latin typeface="Open Sans"/>
              </a:rPr>
              <a:t>»</a:t>
            </a:r>
            <a:endParaRPr lang="uk-UA" b="1" i="1" dirty="0">
              <a:solidFill>
                <a:srgbClr val="000000"/>
              </a:solidFill>
              <a:effectLst/>
              <a:latin typeface="Open Sans"/>
            </a:endParaRPr>
          </a:p>
          <a:p>
            <a:pPr algn="just"/>
            <a:endParaRPr lang="uk-UA" b="1" i="1" dirty="0">
              <a:solidFill>
                <a:srgbClr val="000000"/>
              </a:solidFill>
              <a:effectLst/>
              <a:latin typeface="Open Sans"/>
            </a:endParaRPr>
          </a:p>
        </p:txBody>
      </p:sp>
      <p:pic>
        <p:nvPicPr>
          <p:cNvPr id="22" name="Рисунок 21">
            <a:extLst>
              <a:ext uri="{FF2B5EF4-FFF2-40B4-BE49-F238E27FC236}">
                <a16:creationId xmlns:a16="http://schemas.microsoft.com/office/drawing/2014/main" id="{DA78A15A-59B9-4DFC-BCBC-C146C34B1B69}"/>
              </a:ext>
            </a:extLst>
          </p:cNvPr>
          <p:cNvPicPr>
            <a:picLocks noChangeAspect="1"/>
          </p:cNvPicPr>
          <p:nvPr/>
        </p:nvPicPr>
        <p:blipFill>
          <a:blip r:embed="rId2"/>
          <a:stretch>
            <a:fillRect/>
          </a:stretch>
        </p:blipFill>
        <p:spPr>
          <a:xfrm>
            <a:off x="166255" y="1035820"/>
            <a:ext cx="4655127" cy="4279130"/>
          </a:xfrm>
          <a:prstGeom prst="rect">
            <a:avLst/>
          </a:prstGeom>
        </p:spPr>
      </p:pic>
      <p:pic>
        <p:nvPicPr>
          <p:cNvPr id="24" name="Рисунок 23">
            <a:extLst>
              <a:ext uri="{FF2B5EF4-FFF2-40B4-BE49-F238E27FC236}">
                <a16:creationId xmlns:a16="http://schemas.microsoft.com/office/drawing/2014/main" id="{1A15E3CB-9B9F-4F56-9F9E-1D4F97961B6E}"/>
              </a:ext>
            </a:extLst>
          </p:cNvPr>
          <p:cNvPicPr>
            <a:picLocks noChangeAspect="1"/>
          </p:cNvPicPr>
          <p:nvPr/>
        </p:nvPicPr>
        <p:blipFill>
          <a:blip r:embed="rId3"/>
          <a:stretch>
            <a:fillRect/>
          </a:stretch>
        </p:blipFill>
        <p:spPr>
          <a:xfrm>
            <a:off x="3186546" y="2918692"/>
            <a:ext cx="2983346" cy="2491508"/>
          </a:xfrm>
          <a:prstGeom prst="rect">
            <a:avLst/>
          </a:prstGeom>
        </p:spPr>
      </p:pic>
    </p:spTree>
    <p:extLst>
      <p:ext uri="{BB962C8B-B14F-4D97-AF65-F5344CB8AC3E}">
        <p14:creationId xmlns:p14="http://schemas.microsoft.com/office/powerpoint/2010/main" val="148029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F23437-3E21-4654-A398-2CE27811CDCC}"/>
              </a:ext>
            </a:extLst>
          </p:cNvPr>
          <p:cNvSpPr/>
          <p:nvPr/>
        </p:nvSpPr>
        <p:spPr>
          <a:xfrm>
            <a:off x="1209964" y="1173018"/>
            <a:ext cx="9661236" cy="2862322"/>
          </a:xfrm>
          <a:prstGeom prst="rect">
            <a:avLst/>
          </a:prstGeom>
        </p:spPr>
        <p:txBody>
          <a:bodyPr wrap="square">
            <a:spAutoFit/>
          </a:bodyPr>
          <a:lstStyle/>
          <a:p>
            <a:endParaRPr lang="uk-UA" dirty="0"/>
          </a:p>
          <a:p>
            <a:r>
              <a:rPr lang="uk-UA" dirty="0"/>
              <a:t>Пропаганда вбиває.  </a:t>
            </a:r>
            <a:r>
              <a:rPr lang="en-US" dirty="0">
                <a:hlinkClick r:id="rId2"/>
              </a:rPr>
              <a:t>https://youtu.be/O4WuEJu-36k</a:t>
            </a:r>
            <a:endParaRPr lang="uk-UA" dirty="0"/>
          </a:p>
          <a:p>
            <a:endParaRPr lang="uk-UA" dirty="0"/>
          </a:p>
          <a:p>
            <a:r>
              <a:rPr lang="en-US" dirty="0">
                <a:hlinkClick r:id="rId3"/>
              </a:rPr>
              <a:t>https://detector.media/tag/1144/</a:t>
            </a:r>
            <a:endParaRPr lang="uk-UA" dirty="0"/>
          </a:p>
          <a:p>
            <a:r>
              <a:rPr lang="en-US" dirty="0">
                <a:hlinkClick r:id="rId4"/>
              </a:rPr>
              <a:t>https://youtu.be/kybjcKL6EUw</a:t>
            </a:r>
            <a:endParaRPr lang="uk-UA" dirty="0"/>
          </a:p>
          <a:p>
            <a:endParaRPr lang="uk-UA" dirty="0"/>
          </a:p>
          <a:p>
            <a:endParaRPr lang="uk-UA" dirty="0"/>
          </a:p>
          <a:p>
            <a:endParaRPr lang="uk-UA" dirty="0"/>
          </a:p>
          <a:p>
            <a:endParaRPr lang="uk-UA" dirty="0"/>
          </a:p>
          <a:p>
            <a:endParaRPr lang="uk-UA" dirty="0"/>
          </a:p>
        </p:txBody>
      </p:sp>
      <p:pic>
        <p:nvPicPr>
          <p:cNvPr id="4" name="Рисунок 3">
            <a:extLst>
              <a:ext uri="{FF2B5EF4-FFF2-40B4-BE49-F238E27FC236}">
                <a16:creationId xmlns:a16="http://schemas.microsoft.com/office/drawing/2014/main" id="{FDC9149A-CDA4-463C-800A-549E1F6F15EA}"/>
              </a:ext>
            </a:extLst>
          </p:cNvPr>
          <p:cNvPicPr>
            <a:picLocks noChangeAspect="1"/>
          </p:cNvPicPr>
          <p:nvPr/>
        </p:nvPicPr>
        <p:blipFill>
          <a:blip r:embed="rId5"/>
          <a:stretch>
            <a:fillRect/>
          </a:stretch>
        </p:blipFill>
        <p:spPr>
          <a:xfrm>
            <a:off x="2207491" y="2567708"/>
            <a:ext cx="5689599" cy="2983345"/>
          </a:xfrm>
          <a:prstGeom prst="rect">
            <a:avLst/>
          </a:prstGeom>
          <a:effectLst>
            <a:reflection blurRad="6350" stA="52000" endA="300" endPos="35000" dir="5400000" sy="-100000" algn="bl" rotWithShape="0"/>
          </a:effectLst>
        </p:spPr>
      </p:pic>
      <p:pic>
        <p:nvPicPr>
          <p:cNvPr id="5" name="Рисунок 4">
            <a:extLst>
              <a:ext uri="{FF2B5EF4-FFF2-40B4-BE49-F238E27FC236}">
                <a16:creationId xmlns:a16="http://schemas.microsoft.com/office/drawing/2014/main" id="{802DEBDA-B07C-4AC9-945B-0D4346310E72}"/>
              </a:ext>
            </a:extLst>
          </p:cNvPr>
          <p:cNvPicPr>
            <a:picLocks noChangeAspect="1"/>
          </p:cNvPicPr>
          <p:nvPr/>
        </p:nvPicPr>
        <p:blipFill>
          <a:blip r:embed="rId6"/>
          <a:stretch>
            <a:fillRect/>
          </a:stretch>
        </p:blipFill>
        <p:spPr>
          <a:xfrm>
            <a:off x="7721598" y="1616364"/>
            <a:ext cx="4470401" cy="5241636"/>
          </a:xfrm>
          <a:prstGeom prst="rect">
            <a:avLst/>
          </a:prstGeom>
        </p:spPr>
      </p:pic>
      <p:pic>
        <p:nvPicPr>
          <p:cNvPr id="6" name="Рисунок 5">
            <a:extLst>
              <a:ext uri="{FF2B5EF4-FFF2-40B4-BE49-F238E27FC236}">
                <a16:creationId xmlns:a16="http://schemas.microsoft.com/office/drawing/2014/main" id="{1EDF0112-F59A-4D2A-BDD5-7CF7D15C7C38}"/>
              </a:ext>
            </a:extLst>
          </p:cNvPr>
          <p:cNvPicPr>
            <a:picLocks noChangeAspect="1"/>
          </p:cNvPicPr>
          <p:nvPr/>
        </p:nvPicPr>
        <p:blipFill>
          <a:blip r:embed="rId7"/>
          <a:stretch>
            <a:fillRect/>
          </a:stretch>
        </p:blipFill>
        <p:spPr>
          <a:xfrm>
            <a:off x="6410036" y="415638"/>
            <a:ext cx="2401743" cy="1782618"/>
          </a:xfrm>
          <a:prstGeom prst="rect">
            <a:avLst/>
          </a:prstGeom>
          <a:scene3d>
            <a:camera prst="isometricRightUp"/>
            <a:lightRig rig="threePt" dir="t"/>
          </a:scene3d>
        </p:spPr>
      </p:pic>
    </p:spTree>
    <p:extLst>
      <p:ext uri="{BB962C8B-B14F-4D97-AF65-F5344CB8AC3E}">
        <p14:creationId xmlns:p14="http://schemas.microsoft.com/office/powerpoint/2010/main" val="12651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43E8C-27E2-4B69-9AC4-88BC4ED8C802}"/>
              </a:ext>
            </a:extLst>
          </p:cNvPr>
          <p:cNvSpPr>
            <a:spLocks noGrp="1"/>
          </p:cNvSpPr>
          <p:nvPr>
            <p:ph type="title"/>
          </p:nvPr>
        </p:nvSpPr>
        <p:spPr>
          <a:xfrm>
            <a:off x="685801" y="685800"/>
            <a:ext cx="10396882" cy="912091"/>
          </a:xfrm>
        </p:spPr>
        <p:txBody>
          <a:bodyPr>
            <a:normAutofit fontScale="90000"/>
          </a:bodyPr>
          <a:lstStyle/>
          <a:p>
            <a:pPr lvl="0" defTabSz="457200">
              <a:lnSpc>
                <a:spcPct val="100000"/>
              </a:lnSpc>
              <a:spcBef>
                <a:spcPts val="0"/>
              </a:spcBef>
            </a:pPr>
            <a:r>
              <a:rPr lang="uk-UA" dirty="0"/>
              <a:t>НАРАТИВИ Щодо </a:t>
            </a:r>
            <a:r>
              <a:rPr lang="uk-UA" dirty="0" err="1">
                <a:solidFill>
                  <a:srgbClr val="0070C0"/>
                </a:solidFill>
              </a:rPr>
              <a:t>укра</a:t>
            </a:r>
            <a:r>
              <a:rPr lang="uk-UA" dirty="0" err="1">
                <a:solidFill>
                  <a:srgbClr val="FFC000"/>
                </a:solidFill>
              </a:rPr>
              <a:t>їни</a:t>
            </a:r>
            <a:br>
              <a:rPr lang="uk-UA" dirty="0">
                <a:solidFill>
                  <a:srgbClr val="FFC000"/>
                </a:solidFill>
              </a:rPr>
            </a:br>
            <a:r>
              <a:rPr lang="en-US" sz="1800" b="1" cap="none" dirty="0">
                <a:solidFill>
                  <a:srgbClr val="1F1F26"/>
                </a:solidFill>
                <a:latin typeface="open sans"/>
                <a:ea typeface="+mn-ea"/>
                <a:cs typeface="+mn-cs"/>
              </a:rPr>
              <a:t>https://armyinform.com.ua/2022/09/02/naratyvy-rosijskoyi-propagandy-za-piv-roku-do-vijny-z-ukrayinoyu/</a:t>
            </a:r>
            <a:br>
              <a:rPr lang="uk-UA" sz="1800" b="1" cap="none" dirty="0">
                <a:solidFill>
                  <a:srgbClr val="1F1F26"/>
                </a:solidFill>
                <a:latin typeface="open sans"/>
                <a:ea typeface="+mn-ea"/>
                <a:cs typeface="+mn-cs"/>
              </a:rPr>
            </a:br>
            <a:br>
              <a:rPr lang="uk-UA" sz="1800" cap="none" dirty="0">
                <a:solidFill>
                  <a:srgbClr val="1F1F26"/>
                </a:solidFill>
                <a:latin typeface="open sans"/>
                <a:ea typeface="+mn-ea"/>
                <a:cs typeface="+mn-cs"/>
              </a:rPr>
            </a:br>
            <a:endParaRPr lang="uk-UA" dirty="0">
              <a:solidFill>
                <a:srgbClr val="FFC000"/>
              </a:solidFill>
            </a:endParaRPr>
          </a:p>
        </p:txBody>
      </p:sp>
      <p:sp>
        <p:nvSpPr>
          <p:cNvPr id="3" name="Прямокутник 2">
            <a:extLst>
              <a:ext uri="{FF2B5EF4-FFF2-40B4-BE49-F238E27FC236}">
                <a16:creationId xmlns:a16="http://schemas.microsoft.com/office/drawing/2014/main" id="{4DD774D3-F6FB-4139-8A1D-67F0A6F6E3CC}"/>
              </a:ext>
            </a:extLst>
          </p:cNvPr>
          <p:cNvSpPr/>
          <p:nvPr/>
        </p:nvSpPr>
        <p:spPr>
          <a:xfrm>
            <a:off x="685802" y="1489977"/>
            <a:ext cx="10820398" cy="5539978"/>
          </a:xfrm>
          <a:prstGeom prst="rect">
            <a:avLst/>
          </a:prstGeom>
        </p:spPr>
        <p:txBody>
          <a:bodyPr wrap="square">
            <a:spAutoFit/>
          </a:bodyPr>
          <a:lstStyle/>
          <a:p>
            <a:pPr algn="just"/>
            <a:r>
              <a:rPr lang="uk-UA" dirty="0">
                <a:solidFill>
                  <a:srgbClr val="1F1F26"/>
                </a:solidFill>
                <a:latin typeface="open sans"/>
              </a:rPr>
              <a:t> </a:t>
            </a:r>
            <a:r>
              <a:rPr lang="uk-UA" b="1" dirty="0">
                <a:solidFill>
                  <a:srgbClr val="1F1F26"/>
                </a:solidFill>
                <a:latin typeface="open sans"/>
              </a:rPr>
              <a:t>Перший </a:t>
            </a:r>
            <a:r>
              <a:rPr lang="uk-UA" b="1" dirty="0" err="1">
                <a:solidFill>
                  <a:srgbClr val="1F1F26"/>
                </a:solidFill>
                <a:latin typeface="open sans"/>
              </a:rPr>
              <a:t>метанаратив</a:t>
            </a:r>
            <a:r>
              <a:rPr lang="uk-UA" dirty="0">
                <a:solidFill>
                  <a:srgbClr val="1F1F26"/>
                </a:solidFill>
                <a:latin typeface="open sans"/>
              </a:rPr>
              <a:t> російської пропаганди  - Україна є </a:t>
            </a:r>
            <a:r>
              <a:rPr lang="uk-UA" dirty="0" err="1">
                <a:solidFill>
                  <a:srgbClr val="1F1F26"/>
                </a:solidFill>
                <a:latin typeface="open sans"/>
              </a:rPr>
              <a:t>недодержавою</a:t>
            </a:r>
            <a:r>
              <a:rPr lang="uk-UA" dirty="0">
                <a:solidFill>
                  <a:srgbClr val="1F1F26"/>
                </a:solidFill>
                <a:latin typeface="open sans"/>
              </a:rPr>
              <a:t>. Він направлений на те, щоб заперечити існування українського народу як окремого від російського і дискредитувати українську державність.</a:t>
            </a:r>
          </a:p>
          <a:p>
            <a:pPr algn="just"/>
            <a:r>
              <a:rPr lang="uk-UA" dirty="0">
                <a:solidFill>
                  <a:srgbClr val="1F1F26"/>
                </a:solidFill>
                <a:latin typeface="open sans"/>
              </a:rPr>
              <a:t>У рамках цього </a:t>
            </a:r>
            <a:r>
              <a:rPr lang="uk-UA" dirty="0" err="1">
                <a:solidFill>
                  <a:srgbClr val="1F1F26"/>
                </a:solidFill>
                <a:latin typeface="open sans"/>
              </a:rPr>
              <a:t>метанаративу</a:t>
            </a:r>
            <a:r>
              <a:rPr lang="uk-UA" dirty="0">
                <a:solidFill>
                  <a:srgbClr val="1F1F26"/>
                </a:solidFill>
                <a:latin typeface="open sans"/>
              </a:rPr>
              <a:t> були зафіксовані наступні </a:t>
            </a:r>
            <a:r>
              <a:rPr lang="uk-UA" b="1" dirty="0" err="1">
                <a:solidFill>
                  <a:schemeClr val="accent1"/>
                </a:solidFill>
                <a:latin typeface="open sans"/>
              </a:rPr>
              <a:t>дезінформаційні</a:t>
            </a:r>
            <a:r>
              <a:rPr lang="uk-UA" b="1" dirty="0">
                <a:solidFill>
                  <a:schemeClr val="accent1"/>
                </a:solidFill>
                <a:latin typeface="open sans"/>
              </a:rPr>
              <a:t> </a:t>
            </a:r>
            <a:r>
              <a:rPr lang="uk-UA" b="1" dirty="0" err="1">
                <a:solidFill>
                  <a:schemeClr val="accent1"/>
                </a:solidFill>
                <a:latin typeface="open sans"/>
              </a:rPr>
              <a:t>наративи</a:t>
            </a:r>
            <a:r>
              <a:rPr lang="uk-UA" b="1" dirty="0">
                <a:solidFill>
                  <a:schemeClr val="accent1"/>
                </a:solidFill>
                <a:latin typeface="open sans"/>
              </a:rPr>
              <a:t>: </a:t>
            </a:r>
          </a:p>
          <a:p>
            <a:pPr marL="285750" indent="-285750" algn="just">
              <a:buFont typeface="Wingdings" panose="05000000000000000000" pitchFamily="2" charset="2"/>
              <a:buChar char="Ø"/>
            </a:pPr>
            <a:r>
              <a:rPr lang="uk-UA" sz="2000" b="1" i="1" dirty="0">
                <a:solidFill>
                  <a:srgbClr val="1F1F26"/>
                </a:solidFill>
                <a:latin typeface="open sans"/>
              </a:rPr>
              <a:t>українці та росіяни — це один народ; </a:t>
            </a:r>
          </a:p>
          <a:p>
            <a:pPr marL="285750" indent="-285750" algn="just">
              <a:buFont typeface="Wingdings" panose="05000000000000000000" pitchFamily="2" charset="2"/>
              <a:buChar char="Ø"/>
            </a:pPr>
            <a:r>
              <a:rPr lang="uk-UA" sz="2000" b="1" i="1" dirty="0">
                <a:solidFill>
                  <a:srgbClr val="1F1F26"/>
                </a:solidFill>
                <a:latin typeface="open sans"/>
              </a:rPr>
              <a:t>історично Україна була периферією колишньої російської імперії; </a:t>
            </a:r>
          </a:p>
          <a:p>
            <a:pPr marL="285750" indent="-285750" algn="just">
              <a:buFont typeface="Wingdings" panose="05000000000000000000" pitchFamily="2" charset="2"/>
              <a:buChar char="Ø"/>
            </a:pPr>
            <a:r>
              <a:rPr lang="uk-UA" sz="2000" b="1" i="1" dirty="0">
                <a:solidFill>
                  <a:srgbClr val="1F1F26"/>
                </a:solidFill>
                <a:latin typeface="open sans"/>
              </a:rPr>
              <a:t>Україна не має власної історії та мови; </a:t>
            </a:r>
          </a:p>
          <a:p>
            <a:pPr marL="285750" indent="-285750" algn="just">
              <a:buFont typeface="Wingdings" panose="05000000000000000000" pitchFamily="2" charset="2"/>
              <a:buChar char="Ø"/>
            </a:pPr>
            <a:r>
              <a:rPr lang="uk-UA" sz="2000" b="1" i="1" dirty="0">
                <a:solidFill>
                  <a:srgbClr val="1F1F26"/>
                </a:solidFill>
                <a:latin typeface="open sans"/>
              </a:rPr>
              <a:t>наша держава виникла в результаті дій більшовиків </a:t>
            </a:r>
            <a:r>
              <a:rPr lang="uk-UA" sz="2000" b="1" i="1" dirty="0" err="1">
                <a:solidFill>
                  <a:srgbClr val="1F1F26"/>
                </a:solidFill>
                <a:latin typeface="open sans"/>
              </a:rPr>
              <a:t>росії</a:t>
            </a:r>
            <a:r>
              <a:rPr lang="uk-UA" sz="2000" b="1" i="1" dirty="0">
                <a:solidFill>
                  <a:srgbClr val="1F1F26"/>
                </a:solidFill>
                <a:latin typeface="open sans"/>
              </a:rPr>
              <a:t> та Леніна; </a:t>
            </a:r>
          </a:p>
          <a:p>
            <a:pPr marL="285750" indent="-285750" algn="just">
              <a:buFont typeface="Wingdings" panose="05000000000000000000" pitchFamily="2" charset="2"/>
              <a:buChar char="Ø"/>
            </a:pPr>
            <a:r>
              <a:rPr lang="uk-UA" sz="2000" b="1" i="1" dirty="0">
                <a:solidFill>
                  <a:srgbClr val="1F1F26"/>
                </a:solidFill>
                <a:latin typeface="open sans"/>
              </a:rPr>
              <a:t>Україна краде в </a:t>
            </a:r>
            <a:r>
              <a:rPr lang="uk-UA" sz="2000" b="1" i="1" dirty="0" err="1">
                <a:solidFill>
                  <a:srgbClr val="1F1F26"/>
                </a:solidFill>
                <a:latin typeface="open sans"/>
              </a:rPr>
              <a:t>росії</a:t>
            </a:r>
            <a:r>
              <a:rPr lang="uk-UA" sz="2000" b="1" i="1" dirty="0">
                <a:solidFill>
                  <a:srgbClr val="1F1F26"/>
                </a:solidFill>
                <a:latin typeface="open sans"/>
              </a:rPr>
              <a:t> козацькі традиції; </a:t>
            </a:r>
          </a:p>
          <a:p>
            <a:pPr marL="285750" indent="-285750" algn="just">
              <a:buFont typeface="Wingdings" panose="05000000000000000000" pitchFamily="2" charset="2"/>
              <a:buChar char="Ø"/>
            </a:pPr>
            <a:r>
              <a:rPr lang="uk-UA" sz="2000" b="1" i="1" dirty="0">
                <a:solidFill>
                  <a:srgbClr val="1F1F26"/>
                </a:solidFill>
                <a:latin typeface="open sans"/>
              </a:rPr>
              <a:t>економічний занепад України є неминучим.</a:t>
            </a:r>
          </a:p>
          <a:p>
            <a:pPr algn="just"/>
            <a:endParaRPr lang="uk-UA" b="0" i="1" dirty="0">
              <a:solidFill>
                <a:srgbClr val="1F1F26"/>
              </a:solidFill>
              <a:effectLst/>
              <a:latin typeface="open sans"/>
            </a:endParaRPr>
          </a:p>
          <a:p>
            <a:r>
              <a:rPr lang="uk-UA" b="1" dirty="0">
                <a:solidFill>
                  <a:srgbClr val="1F1F26"/>
                </a:solidFill>
                <a:latin typeface="open sans"/>
              </a:rPr>
              <a:t> </a:t>
            </a:r>
            <a:endParaRPr lang="uk-UA" dirty="0">
              <a:solidFill>
                <a:srgbClr val="1F1F26"/>
              </a:solidFill>
              <a:latin typeface="open sans"/>
            </a:endParaRPr>
          </a:p>
          <a:p>
            <a:br>
              <a:rPr lang="uk-UA" dirty="0"/>
            </a:br>
            <a:endParaRPr lang="uk-UA" i="1" dirty="0">
              <a:solidFill>
                <a:srgbClr val="1F1F26"/>
              </a:solidFill>
              <a:latin typeface="open sans"/>
            </a:endParaRPr>
          </a:p>
          <a:p>
            <a:pPr algn="just"/>
            <a:endParaRPr lang="uk-UA" b="0" i="1" dirty="0">
              <a:solidFill>
                <a:srgbClr val="1F1F26"/>
              </a:solidFill>
              <a:effectLst/>
              <a:latin typeface="open sans"/>
            </a:endParaRPr>
          </a:p>
          <a:p>
            <a:pPr algn="just"/>
            <a:endParaRPr lang="uk-UA" i="1" dirty="0">
              <a:solidFill>
                <a:srgbClr val="1F1F26"/>
              </a:solidFill>
              <a:latin typeface="open sans"/>
            </a:endParaRPr>
          </a:p>
          <a:p>
            <a:pPr algn="just"/>
            <a:endParaRPr lang="uk-UA" b="0" i="1" dirty="0">
              <a:solidFill>
                <a:srgbClr val="1F1F26"/>
              </a:solidFill>
              <a:effectLst/>
              <a:latin typeface="open sans"/>
            </a:endParaRPr>
          </a:p>
          <a:p>
            <a:pPr algn="just"/>
            <a:endParaRPr lang="uk-UA" i="1" dirty="0">
              <a:solidFill>
                <a:srgbClr val="1F1F26"/>
              </a:solidFill>
              <a:latin typeface="open sans"/>
            </a:endParaRPr>
          </a:p>
          <a:p>
            <a:pPr algn="just"/>
            <a:endParaRPr lang="uk-UA" b="0" i="1" dirty="0">
              <a:solidFill>
                <a:srgbClr val="1F1F26"/>
              </a:solidFill>
              <a:effectLst/>
              <a:latin typeface="open sans"/>
            </a:endParaRPr>
          </a:p>
        </p:txBody>
      </p:sp>
      <p:pic>
        <p:nvPicPr>
          <p:cNvPr id="5" name="Рисунок 4">
            <a:extLst>
              <a:ext uri="{FF2B5EF4-FFF2-40B4-BE49-F238E27FC236}">
                <a16:creationId xmlns:a16="http://schemas.microsoft.com/office/drawing/2014/main" id="{9714B281-A311-46EA-B695-B1C940072A70}"/>
              </a:ext>
            </a:extLst>
          </p:cNvPr>
          <p:cNvPicPr>
            <a:picLocks noChangeAspect="1"/>
          </p:cNvPicPr>
          <p:nvPr/>
        </p:nvPicPr>
        <p:blipFill>
          <a:blip r:embed="rId2"/>
          <a:stretch>
            <a:fillRect/>
          </a:stretch>
        </p:blipFill>
        <p:spPr>
          <a:xfrm>
            <a:off x="7721600" y="3880771"/>
            <a:ext cx="4470399" cy="2941980"/>
          </a:xfrm>
          <a:prstGeom prst="rect">
            <a:avLst/>
          </a:prstGeom>
        </p:spPr>
      </p:pic>
    </p:spTree>
    <p:extLst>
      <p:ext uri="{BB962C8B-B14F-4D97-AF65-F5344CB8AC3E}">
        <p14:creationId xmlns:p14="http://schemas.microsoft.com/office/powerpoint/2010/main" val="243873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7F7FC77-AD05-48DF-8A52-9B53EBAA4872}"/>
              </a:ext>
            </a:extLst>
          </p:cNvPr>
          <p:cNvSpPr/>
          <p:nvPr/>
        </p:nvSpPr>
        <p:spPr>
          <a:xfrm>
            <a:off x="230909" y="58847"/>
            <a:ext cx="11102109" cy="5539978"/>
          </a:xfrm>
          <a:prstGeom prst="rect">
            <a:avLst/>
          </a:prstGeom>
        </p:spPr>
        <p:txBody>
          <a:bodyPr wrap="square">
            <a:spAutoFit/>
          </a:bodyPr>
          <a:lstStyle/>
          <a:p>
            <a:pPr lvl="0"/>
            <a:r>
              <a:rPr lang="uk-UA" b="1" dirty="0">
                <a:solidFill>
                  <a:srgbClr val="1F1F26"/>
                </a:solidFill>
                <a:latin typeface="open sans"/>
              </a:rPr>
              <a:t>У другому </a:t>
            </a:r>
            <a:r>
              <a:rPr lang="uk-UA" b="1" dirty="0" err="1">
                <a:solidFill>
                  <a:srgbClr val="1F1F26"/>
                </a:solidFill>
                <a:latin typeface="open sans"/>
              </a:rPr>
              <a:t>метанаративі</a:t>
            </a:r>
            <a:r>
              <a:rPr lang="uk-UA" dirty="0">
                <a:solidFill>
                  <a:srgbClr val="1F1F26"/>
                </a:solidFill>
                <a:latin typeface="open sans"/>
              </a:rPr>
              <a:t> російської пропаганди йдеться про те, що українська влада є «неонацистською, нелегітимною та дискредитованою». Він направлений на дискредитацію української влади та розкол в українському суспільстві. зафіксовано такі </a:t>
            </a:r>
            <a:r>
              <a:rPr lang="uk-UA" b="1" dirty="0" err="1">
                <a:solidFill>
                  <a:srgbClr val="B80E0F"/>
                </a:solidFill>
                <a:latin typeface="open sans"/>
              </a:rPr>
              <a:t>дезінформаційні</a:t>
            </a:r>
            <a:r>
              <a:rPr lang="uk-UA" b="1" dirty="0">
                <a:solidFill>
                  <a:srgbClr val="B80E0F"/>
                </a:solidFill>
                <a:latin typeface="open sans"/>
              </a:rPr>
              <a:t> </a:t>
            </a:r>
            <a:r>
              <a:rPr lang="uk-UA" b="1" dirty="0" err="1">
                <a:solidFill>
                  <a:srgbClr val="B80E0F"/>
                </a:solidFill>
                <a:latin typeface="open sans"/>
              </a:rPr>
              <a:t>наративи</a:t>
            </a:r>
            <a:r>
              <a:rPr lang="uk-UA" dirty="0">
                <a:solidFill>
                  <a:srgbClr val="1F1F26"/>
                </a:solidFill>
                <a:latin typeface="open sans"/>
              </a:rPr>
              <a:t>: </a:t>
            </a:r>
          </a:p>
          <a:p>
            <a:pPr marL="342900" lvl="0" indent="-342900">
              <a:buFont typeface="Wingdings" panose="05000000000000000000" pitchFamily="2" charset="2"/>
              <a:buChar char="Ø"/>
            </a:pPr>
            <a:r>
              <a:rPr lang="uk-UA" sz="2000" b="1" i="1" dirty="0">
                <a:solidFill>
                  <a:srgbClr val="1F1F26"/>
                </a:solidFill>
                <a:latin typeface="open sans"/>
              </a:rPr>
              <a:t>українська влада є нелегітимною та перебуває під зовнішнім управлінням США;</a:t>
            </a:r>
          </a:p>
          <a:p>
            <a:pPr lvl="0"/>
            <a:r>
              <a:rPr lang="uk-UA" sz="2000" b="1" i="1" dirty="0">
                <a:solidFill>
                  <a:srgbClr val="1F1F26"/>
                </a:solidFill>
                <a:latin typeface="open sans"/>
              </a:rPr>
              <a:t> владу в Україні захопили неонацисти;</a:t>
            </a:r>
          </a:p>
          <a:p>
            <a:pPr marL="342900" lvl="0" indent="-342900">
              <a:buFont typeface="Wingdings" panose="05000000000000000000" pitchFamily="2" charset="2"/>
              <a:buChar char="Ø"/>
            </a:pPr>
            <a:r>
              <a:rPr lang="uk-UA" sz="2000" b="1" i="1" dirty="0">
                <a:solidFill>
                  <a:srgbClr val="1F1F26"/>
                </a:solidFill>
                <a:latin typeface="open sans"/>
              </a:rPr>
              <a:t> події на Майдані — це збройний державний переворот за підтримки західних спецслужб, що призвів до втрати Криму, громадянської війни та погіршення життя українців; </a:t>
            </a:r>
          </a:p>
          <a:p>
            <a:pPr marL="342900" lvl="0" indent="-342900">
              <a:buFont typeface="Wingdings" panose="05000000000000000000" pitchFamily="2" charset="2"/>
              <a:buChar char="Ø"/>
            </a:pPr>
            <a:r>
              <a:rPr lang="uk-UA" sz="2000" b="1" i="1" dirty="0">
                <a:solidFill>
                  <a:srgbClr val="1F1F26"/>
                </a:solidFill>
                <a:latin typeface="open sans"/>
              </a:rPr>
              <a:t>громадянська війна в Україні з 2014 року ніяк не пов’язана з діями </a:t>
            </a:r>
            <a:r>
              <a:rPr lang="uk-UA" sz="2000" b="1" i="1" dirty="0" err="1">
                <a:solidFill>
                  <a:srgbClr val="1F1F26"/>
                </a:solidFill>
                <a:latin typeface="open sans"/>
              </a:rPr>
              <a:t>росії</a:t>
            </a:r>
            <a:r>
              <a:rPr lang="uk-UA" sz="2000" b="1" i="1" dirty="0">
                <a:solidFill>
                  <a:srgbClr val="1F1F26"/>
                </a:solidFill>
                <a:latin typeface="open sans"/>
              </a:rPr>
              <a:t>, агресором є сама Україна, яка ж і веде війну проти власного народу;</a:t>
            </a:r>
          </a:p>
          <a:p>
            <a:pPr marL="342900" lvl="0" indent="-342900">
              <a:buFont typeface="Wingdings" panose="05000000000000000000" pitchFamily="2" charset="2"/>
              <a:buChar char="Ø"/>
            </a:pPr>
            <a:r>
              <a:rPr lang="uk-UA" sz="2000" b="1" i="1" dirty="0">
                <a:solidFill>
                  <a:srgbClr val="1F1F26"/>
                </a:solidFill>
                <a:latin typeface="open sans"/>
              </a:rPr>
              <a:t> війна в Україні з 2014 року підтримується в інтересах і за сприяння олігархів, мешканці України незадоволені своєю владою, що спричинить дестабілізацію, масові протести та дочасні вибори;</a:t>
            </a:r>
          </a:p>
          <a:p>
            <a:pPr marL="342900" lvl="0" indent="-342900">
              <a:buFont typeface="Wingdings" panose="05000000000000000000" pitchFamily="2" charset="2"/>
              <a:buChar char="Ø"/>
            </a:pPr>
            <a:r>
              <a:rPr lang="uk-UA" sz="2000" b="1" i="1" dirty="0">
                <a:solidFill>
                  <a:srgbClr val="1F1F26"/>
                </a:solidFill>
                <a:latin typeface="open sans"/>
              </a:rPr>
              <a:t> Кримська платформа є неногайським майданчиком для посягання на територіальну цілісність </a:t>
            </a:r>
            <a:r>
              <a:rPr lang="uk-UA" sz="2000" b="1" i="1" dirty="0" err="1">
                <a:solidFill>
                  <a:srgbClr val="1F1F26"/>
                </a:solidFill>
                <a:latin typeface="open sans"/>
              </a:rPr>
              <a:t>росії</a:t>
            </a:r>
            <a:r>
              <a:rPr lang="uk-UA" sz="2000" b="1" i="1" dirty="0">
                <a:solidFill>
                  <a:srgbClr val="1F1F26"/>
                </a:solidFill>
                <a:latin typeface="open sans"/>
              </a:rPr>
              <a:t>;</a:t>
            </a:r>
          </a:p>
          <a:p>
            <a:pPr marL="342900" lvl="0" indent="-342900">
              <a:buFont typeface="Wingdings" panose="05000000000000000000" pitchFamily="2" charset="2"/>
              <a:buChar char="Ø"/>
            </a:pPr>
            <a:r>
              <a:rPr lang="uk-UA" sz="2000" b="1" i="1" dirty="0">
                <a:solidFill>
                  <a:srgbClr val="1F1F26"/>
                </a:solidFill>
                <a:latin typeface="open sans"/>
              </a:rPr>
              <a:t> газотранспортні потужності України для транзиту російського газу до Європи є ненадійними, як і Україна як партнер для постачання енергоресурсів, тому побудова </a:t>
            </a:r>
            <a:r>
              <a:rPr lang="uk-UA" sz="2000" b="1" i="1" dirty="0" err="1">
                <a:solidFill>
                  <a:srgbClr val="1F1F26"/>
                </a:solidFill>
                <a:latin typeface="open sans"/>
              </a:rPr>
              <a:t>росією</a:t>
            </a:r>
            <a:r>
              <a:rPr lang="uk-UA" sz="2000" b="1" i="1" dirty="0">
                <a:solidFill>
                  <a:srgbClr val="1F1F26"/>
                </a:solidFill>
                <a:latin typeface="open sans"/>
              </a:rPr>
              <a:t> «Північного потоку — 2» є цілком виправданою.</a:t>
            </a:r>
          </a:p>
        </p:txBody>
      </p:sp>
    </p:spTree>
    <p:extLst>
      <p:ext uri="{BB962C8B-B14F-4D97-AF65-F5344CB8AC3E}">
        <p14:creationId xmlns:p14="http://schemas.microsoft.com/office/powerpoint/2010/main" val="44753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523825F-5AA9-4DB1-B947-85C6BBE7C8AA}"/>
              </a:ext>
            </a:extLst>
          </p:cNvPr>
          <p:cNvSpPr/>
          <p:nvPr/>
        </p:nvSpPr>
        <p:spPr>
          <a:xfrm>
            <a:off x="535709" y="166255"/>
            <a:ext cx="10714182" cy="5909310"/>
          </a:xfrm>
          <a:prstGeom prst="rect">
            <a:avLst/>
          </a:prstGeom>
        </p:spPr>
        <p:txBody>
          <a:bodyPr wrap="square">
            <a:spAutoFit/>
          </a:bodyPr>
          <a:lstStyle/>
          <a:p>
            <a:r>
              <a:rPr lang="ru-RU" b="1" dirty="0" err="1">
                <a:solidFill>
                  <a:srgbClr val="1F1F26"/>
                </a:solidFill>
                <a:latin typeface="open sans"/>
              </a:rPr>
              <a:t>Третій</a:t>
            </a:r>
            <a:r>
              <a:rPr lang="ru-RU" b="1" dirty="0">
                <a:solidFill>
                  <a:srgbClr val="1F1F26"/>
                </a:solidFill>
                <a:latin typeface="open sans"/>
              </a:rPr>
              <a:t> </a:t>
            </a:r>
            <a:r>
              <a:rPr lang="ru-RU" b="1" dirty="0" err="1">
                <a:solidFill>
                  <a:srgbClr val="1F1F26"/>
                </a:solidFill>
                <a:latin typeface="open sans"/>
              </a:rPr>
              <a:t>метанаратив</a:t>
            </a:r>
            <a:r>
              <a:rPr lang="ru-RU" dirty="0">
                <a:solidFill>
                  <a:srgbClr val="1F1F26"/>
                </a:solidFill>
                <a:latin typeface="open sans"/>
              </a:rPr>
              <a:t>, </a:t>
            </a:r>
            <a:r>
              <a:rPr lang="ru-RU" dirty="0" err="1">
                <a:solidFill>
                  <a:srgbClr val="1F1F26"/>
                </a:solidFill>
                <a:latin typeface="open sans"/>
              </a:rPr>
              <a:t>який</a:t>
            </a:r>
            <a:r>
              <a:rPr lang="ru-RU" dirty="0">
                <a:solidFill>
                  <a:srgbClr val="1F1F26"/>
                </a:solidFill>
                <a:latin typeface="open sans"/>
              </a:rPr>
              <a:t> </a:t>
            </a:r>
            <a:r>
              <a:rPr lang="ru-RU" dirty="0" err="1">
                <a:solidFill>
                  <a:srgbClr val="1F1F26"/>
                </a:solidFill>
                <a:latin typeface="open sans"/>
              </a:rPr>
              <a:t>просувала</a:t>
            </a:r>
            <a:r>
              <a:rPr lang="ru-RU" dirty="0">
                <a:solidFill>
                  <a:srgbClr val="1F1F26"/>
                </a:solidFill>
                <a:latin typeface="open sans"/>
              </a:rPr>
              <a:t> </a:t>
            </a:r>
            <a:r>
              <a:rPr lang="ru-RU" dirty="0" err="1">
                <a:solidFill>
                  <a:srgbClr val="1F1F26"/>
                </a:solidFill>
                <a:latin typeface="open sans"/>
              </a:rPr>
              <a:t>російська</a:t>
            </a:r>
            <a:r>
              <a:rPr lang="ru-RU" dirty="0">
                <a:solidFill>
                  <a:srgbClr val="1F1F26"/>
                </a:solidFill>
                <a:latin typeface="open sans"/>
              </a:rPr>
              <a:t> </a:t>
            </a:r>
            <a:r>
              <a:rPr lang="ru-RU" dirty="0" err="1">
                <a:solidFill>
                  <a:srgbClr val="1F1F26"/>
                </a:solidFill>
                <a:latin typeface="open sans"/>
              </a:rPr>
              <a:t>федерація</a:t>
            </a:r>
            <a:r>
              <a:rPr lang="ru-RU" dirty="0">
                <a:solidFill>
                  <a:srgbClr val="1F1F26"/>
                </a:solidFill>
                <a:latin typeface="open sans"/>
              </a:rPr>
              <a:t> </a:t>
            </a:r>
            <a:r>
              <a:rPr lang="ru-RU" dirty="0" err="1">
                <a:solidFill>
                  <a:srgbClr val="1F1F26"/>
                </a:solidFill>
                <a:latin typeface="open sans"/>
              </a:rPr>
              <a:t>напередодні</a:t>
            </a:r>
            <a:r>
              <a:rPr lang="ru-RU" dirty="0">
                <a:solidFill>
                  <a:srgbClr val="1F1F26"/>
                </a:solidFill>
                <a:latin typeface="open sans"/>
              </a:rPr>
              <a:t> </a:t>
            </a:r>
            <a:r>
              <a:rPr lang="ru-RU" dirty="0" err="1">
                <a:solidFill>
                  <a:srgbClr val="1F1F26"/>
                </a:solidFill>
                <a:latin typeface="open sans"/>
              </a:rPr>
              <a:t>війни</a:t>
            </a:r>
            <a:r>
              <a:rPr lang="ru-RU" dirty="0">
                <a:solidFill>
                  <a:srgbClr val="1F1F26"/>
                </a:solidFill>
                <a:latin typeface="open sans"/>
              </a:rPr>
              <a:t> в </a:t>
            </a:r>
            <a:r>
              <a:rPr lang="ru-RU" dirty="0" err="1">
                <a:solidFill>
                  <a:srgbClr val="1F1F26"/>
                </a:solidFill>
                <a:latin typeface="open sans"/>
              </a:rPr>
              <a:t>маси</a:t>
            </a:r>
            <a:r>
              <a:rPr lang="ru-RU" dirty="0">
                <a:solidFill>
                  <a:srgbClr val="1F1F26"/>
                </a:solidFill>
                <a:latin typeface="open sans"/>
              </a:rPr>
              <a:t>, про те, </a:t>
            </a:r>
            <a:r>
              <a:rPr lang="ru-RU" dirty="0" err="1">
                <a:solidFill>
                  <a:srgbClr val="1F1F26"/>
                </a:solidFill>
                <a:latin typeface="open sans"/>
              </a:rPr>
              <a:t>що</a:t>
            </a:r>
            <a:r>
              <a:rPr lang="ru-RU" dirty="0">
                <a:solidFill>
                  <a:srgbClr val="1F1F26"/>
                </a:solidFill>
                <a:latin typeface="open sans"/>
              </a:rPr>
              <a:t> «</a:t>
            </a:r>
            <a:r>
              <a:rPr lang="ru-RU" dirty="0" err="1">
                <a:solidFill>
                  <a:srgbClr val="1F1F26"/>
                </a:solidFill>
                <a:latin typeface="open sans"/>
              </a:rPr>
              <a:t>Захід</a:t>
            </a:r>
            <a:r>
              <a:rPr lang="ru-RU" dirty="0">
                <a:solidFill>
                  <a:srgbClr val="1F1F26"/>
                </a:solidFill>
                <a:latin typeface="open sans"/>
              </a:rPr>
              <a:t> </a:t>
            </a:r>
            <a:r>
              <a:rPr lang="ru-RU" dirty="0" err="1">
                <a:solidFill>
                  <a:srgbClr val="1F1F26"/>
                </a:solidFill>
                <a:latin typeface="open sans"/>
              </a:rPr>
              <a:t>експлуатує</a:t>
            </a:r>
            <a:r>
              <a:rPr lang="ru-RU" dirty="0">
                <a:solidFill>
                  <a:srgbClr val="1F1F26"/>
                </a:solidFill>
                <a:latin typeface="open sans"/>
              </a:rPr>
              <a:t> </a:t>
            </a:r>
            <a:r>
              <a:rPr lang="ru-RU" dirty="0" err="1">
                <a:solidFill>
                  <a:srgbClr val="1F1F26"/>
                </a:solidFill>
                <a:latin typeface="open sans"/>
              </a:rPr>
              <a:t>Україну</a:t>
            </a:r>
            <a:r>
              <a:rPr lang="ru-RU" dirty="0">
                <a:solidFill>
                  <a:srgbClr val="1F1F26"/>
                </a:solidFill>
                <a:latin typeface="open sans"/>
              </a:rPr>
              <a:t> та є </a:t>
            </a:r>
            <a:r>
              <a:rPr lang="ru-RU" dirty="0" err="1">
                <a:solidFill>
                  <a:srgbClr val="1F1F26"/>
                </a:solidFill>
                <a:latin typeface="open sans"/>
              </a:rPr>
              <a:t>деструктивним</a:t>
            </a:r>
            <a:r>
              <a:rPr lang="ru-RU" dirty="0">
                <a:solidFill>
                  <a:srgbClr val="1F1F26"/>
                </a:solidFill>
                <a:latin typeface="open sans"/>
              </a:rPr>
              <a:t> для </a:t>
            </a:r>
            <a:r>
              <a:rPr lang="ru-RU" dirty="0" err="1">
                <a:solidFill>
                  <a:srgbClr val="1F1F26"/>
                </a:solidFill>
                <a:latin typeface="open sans"/>
              </a:rPr>
              <a:t>світового</a:t>
            </a:r>
            <a:r>
              <a:rPr lang="ru-RU" dirty="0">
                <a:solidFill>
                  <a:srgbClr val="1F1F26"/>
                </a:solidFill>
                <a:latin typeface="open sans"/>
              </a:rPr>
              <a:t> порядку». </a:t>
            </a:r>
            <a:r>
              <a:rPr lang="ru-RU" dirty="0" err="1">
                <a:solidFill>
                  <a:srgbClr val="1F1F26"/>
                </a:solidFill>
                <a:latin typeface="open sans"/>
              </a:rPr>
              <a:t>Він</a:t>
            </a:r>
            <a:r>
              <a:rPr lang="ru-RU" dirty="0">
                <a:solidFill>
                  <a:srgbClr val="1F1F26"/>
                </a:solidFill>
                <a:latin typeface="open sans"/>
              </a:rPr>
              <a:t>, </a:t>
            </a:r>
            <a:r>
              <a:rPr lang="ru-RU" dirty="0" err="1">
                <a:solidFill>
                  <a:srgbClr val="1F1F26"/>
                </a:solidFill>
                <a:latin typeface="open sans"/>
              </a:rPr>
              <a:t>зокрема</a:t>
            </a:r>
            <a:r>
              <a:rPr lang="ru-RU" dirty="0">
                <a:solidFill>
                  <a:srgbClr val="1F1F26"/>
                </a:solidFill>
                <a:latin typeface="open sans"/>
              </a:rPr>
              <a:t>, направлений на те, </a:t>
            </a:r>
            <a:r>
              <a:rPr lang="ru-RU" dirty="0" err="1">
                <a:solidFill>
                  <a:srgbClr val="1F1F26"/>
                </a:solidFill>
                <a:latin typeface="open sans"/>
              </a:rPr>
              <a:t>щоб</a:t>
            </a:r>
            <a:r>
              <a:rPr lang="ru-RU" dirty="0">
                <a:solidFill>
                  <a:srgbClr val="1F1F26"/>
                </a:solidFill>
                <a:latin typeface="open sans"/>
              </a:rPr>
              <a:t> </a:t>
            </a:r>
            <a:r>
              <a:rPr lang="ru-RU" dirty="0" err="1">
                <a:solidFill>
                  <a:srgbClr val="1F1F26"/>
                </a:solidFill>
                <a:latin typeface="open sans"/>
              </a:rPr>
              <a:t>представити</a:t>
            </a:r>
            <a:r>
              <a:rPr lang="ru-RU" dirty="0">
                <a:solidFill>
                  <a:srgbClr val="1F1F26"/>
                </a:solidFill>
                <a:latin typeface="open sans"/>
              </a:rPr>
              <a:t> </a:t>
            </a:r>
            <a:r>
              <a:rPr lang="ru-RU" dirty="0" err="1">
                <a:solidFill>
                  <a:srgbClr val="1F1F26"/>
                </a:solidFill>
                <a:latin typeface="open sans"/>
              </a:rPr>
              <a:t>Захід</a:t>
            </a:r>
            <a:r>
              <a:rPr lang="ru-RU" dirty="0">
                <a:solidFill>
                  <a:srgbClr val="1F1F26"/>
                </a:solidFill>
                <a:latin typeface="open sans"/>
              </a:rPr>
              <a:t> на </a:t>
            </a:r>
            <a:r>
              <a:rPr lang="ru-RU" dirty="0" err="1">
                <a:solidFill>
                  <a:srgbClr val="1F1F26"/>
                </a:solidFill>
                <a:latin typeface="open sans"/>
              </a:rPr>
              <a:t>чолі</a:t>
            </a:r>
            <a:r>
              <a:rPr lang="ru-RU" dirty="0">
                <a:solidFill>
                  <a:srgbClr val="1F1F26"/>
                </a:solidFill>
                <a:latin typeface="open sans"/>
              </a:rPr>
              <a:t> </a:t>
            </a:r>
            <a:r>
              <a:rPr lang="ru-RU" dirty="0" err="1">
                <a:solidFill>
                  <a:srgbClr val="1F1F26"/>
                </a:solidFill>
                <a:latin typeface="open sans"/>
              </a:rPr>
              <a:t>зі</a:t>
            </a:r>
            <a:r>
              <a:rPr lang="ru-RU" dirty="0">
                <a:solidFill>
                  <a:srgbClr val="1F1F26"/>
                </a:solidFill>
                <a:latin typeface="open sans"/>
              </a:rPr>
              <a:t> США як </a:t>
            </a:r>
            <a:r>
              <a:rPr lang="ru-RU" dirty="0" err="1">
                <a:solidFill>
                  <a:srgbClr val="1F1F26"/>
                </a:solidFill>
                <a:latin typeface="open sans"/>
              </a:rPr>
              <a:t>експлуататора</a:t>
            </a:r>
            <a:r>
              <a:rPr lang="ru-RU" dirty="0">
                <a:solidFill>
                  <a:srgbClr val="1F1F26"/>
                </a:solidFill>
                <a:latin typeface="open sans"/>
              </a:rPr>
              <a:t> </a:t>
            </a:r>
            <a:r>
              <a:rPr lang="ru-RU" dirty="0" err="1">
                <a:solidFill>
                  <a:srgbClr val="1F1F26"/>
                </a:solidFill>
                <a:latin typeface="open sans"/>
              </a:rPr>
              <a:t>України</a:t>
            </a:r>
            <a:r>
              <a:rPr lang="ru-RU" dirty="0">
                <a:solidFill>
                  <a:srgbClr val="1F1F26"/>
                </a:solidFill>
                <a:latin typeface="open sans"/>
              </a:rPr>
              <a:t> у </a:t>
            </a:r>
            <a:r>
              <a:rPr lang="ru-RU" dirty="0" err="1">
                <a:solidFill>
                  <a:srgbClr val="1F1F26"/>
                </a:solidFill>
                <a:latin typeface="open sans"/>
              </a:rPr>
              <a:t>своїх</a:t>
            </a:r>
            <a:r>
              <a:rPr lang="ru-RU" dirty="0">
                <a:solidFill>
                  <a:srgbClr val="1F1F26"/>
                </a:solidFill>
                <a:latin typeface="open sans"/>
              </a:rPr>
              <a:t> </a:t>
            </a:r>
            <a:r>
              <a:rPr lang="ru-RU" dirty="0" err="1">
                <a:solidFill>
                  <a:srgbClr val="1F1F26"/>
                </a:solidFill>
                <a:latin typeface="open sans"/>
              </a:rPr>
              <a:t>геополітичних</a:t>
            </a:r>
            <a:r>
              <a:rPr lang="ru-RU" dirty="0">
                <a:solidFill>
                  <a:srgbClr val="1F1F26"/>
                </a:solidFill>
                <a:latin typeface="open sans"/>
              </a:rPr>
              <a:t> </a:t>
            </a:r>
            <a:r>
              <a:rPr lang="ru-RU" dirty="0" err="1">
                <a:solidFill>
                  <a:srgbClr val="1F1F26"/>
                </a:solidFill>
                <a:latin typeface="open sans"/>
              </a:rPr>
              <a:t>інтересах</a:t>
            </a:r>
            <a:r>
              <a:rPr lang="ru-RU" dirty="0">
                <a:solidFill>
                  <a:srgbClr val="1F1F26"/>
                </a:solidFill>
                <a:latin typeface="open sans"/>
              </a:rPr>
              <a:t> і </a:t>
            </a:r>
            <a:r>
              <a:rPr lang="ru-RU" dirty="0" err="1">
                <a:solidFill>
                  <a:srgbClr val="1F1F26"/>
                </a:solidFill>
                <a:latin typeface="open sans"/>
              </a:rPr>
              <a:t>загрозу</a:t>
            </a:r>
            <a:r>
              <a:rPr lang="ru-RU" dirty="0">
                <a:solidFill>
                  <a:srgbClr val="1F1F26"/>
                </a:solidFill>
                <a:latin typeface="open sans"/>
              </a:rPr>
              <a:t> </a:t>
            </a:r>
            <a:r>
              <a:rPr lang="ru-RU" dirty="0" err="1">
                <a:solidFill>
                  <a:srgbClr val="1F1F26"/>
                </a:solidFill>
                <a:latin typeface="open sans"/>
              </a:rPr>
              <a:t>світовому</a:t>
            </a:r>
            <a:r>
              <a:rPr lang="ru-RU" dirty="0">
                <a:solidFill>
                  <a:srgbClr val="1F1F26"/>
                </a:solidFill>
                <a:latin typeface="open sans"/>
              </a:rPr>
              <a:t> порядку, а </a:t>
            </a:r>
            <a:r>
              <a:rPr lang="ru-RU" dirty="0" err="1">
                <a:solidFill>
                  <a:srgbClr val="1F1F26"/>
                </a:solidFill>
                <a:latin typeface="open sans"/>
              </a:rPr>
              <a:t>також</a:t>
            </a:r>
            <a:r>
              <a:rPr lang="ru-RU" dirty="0">
                <a:solidFill>
                  <a:srgbClr val="1F1F26"/>
                </a:solidFill>
                <a:latin typeface="open sans"/>
              </a:rPr>
              <a:t> на </a:t>
            </a:r>
            <a:r>
              <a:rPr lang="ru-RU" dirty="0" err="1">
                <a:solidFill>
                  <a:srgbClr val="1F1F26"/>
                </a:solidFill>
                <a:latin typeface="open sans"/>
              </a:rPr>
              <a:t>формування</a:t>
            </a:r>
            <a:r>
              <a:rPr lang="ru-RU" dirty="0">
                <a:solidFill>
                  <a:srgbClr val="1F1F26"/>
                </a:solidFill>
                <a:latin typeface="open sans"/>
              </a:rPr>
              <a:t> в </a:t>
            </a:r>
            <a:r>
              <a:rPr lang="ru-RU" dirty="0" err="1">
                <a:solidFill>
                  <a:srgbClr val="1F1F26"/>
                </a:solidFill>
                <a:latin typeface="open sans"/>
              </a:rPr>
              <a:t>українському</a:t>
            </a:r>
            <a:r>
              <a:rPr lang="ru-RU" dirty="0">
                <a:solidFill>
                  <a:srgbClr val="1F1F26"/>
                </a:solidFill>
                <a:latin typeface="open sans"/>
              </a:rPr>
              <a:t> </a:t>
            </a:r>
            <a:r>
              <a:rPr lang="ru-RU" dirty="0" err="1">
                <a:solidFill>
                  <a:srgbClr val="1F1F26"/>
                </a:solidFill>
                <a:latin typeface="open sans"/>
              </a:rPr>
              <a:t>суспільстві</a:t>
            </a:r>
            <a:r>
              <a:rPr lang="ru-RU" dirty="0">
                <a:solidFill>
                  <a:srgbClr val="1F1F26"/>
                </a:solidFill>
                <a:latin typeface="open sans"/>
              </a:rPr>
              <a:t> </a:t>
            </a:r>
            <a:r>
              <a:rPr lang="ru-RU" dirty="0" err="1">
                <a:solidFill>
                  <a:srgbClr val="1F1F26"/>
                </a:solidFill>
                <a:latin typeface="open sans"/>
              </a:rPr>
              <a:t>недовіри</a:t>
            </a:r>
            <a:r>
              <a:rPr lang="ru-RU" dirty="0">
                <a:solidFill>
                  <a:srgbClr val="1F1F26"/>
                </a:solidFill>
                <a:latin typeface="open sans"/>
              </a:rPr>
              <a:t> до Заходу.</a:t>
            </a:r>
          </a:p>
          <a:p>
            <a:r>
              <a:rPr lang="uk-UA" b="1" dirty="0">
                <a:solidFill>
                  <a:srgbClr val="1F1F26"/>
                </a:solidFill>
                <a:latin typeface="open sans"/>
              </a:rPr>
              <a:t>Зафіксовані такі </a:t>
            </a:r>
            <a:r>
              <a:rPr lang="uk-UA" b="1" dirty="0" err="1">
                <a:solidFill>
                  <a:srgbClr val="1F1F26"/>
                </a:solidFill>
                <a:latin typeface="open sans"/>
              </a:rPr>
              <a:t>наративи</a:t>
            </a:r>
            <a:r>
              <a:rPr lang="uk-UA" dirty="0">
                <a:solidFill>
                  <a:srgbClr val="1F1F26"/>
                </a:solidFill>
                <a:latin typeface="open sans"/>
              </a:rPr>
              <a:t>: </a:t>
            </a:r>
          </a:p>
          <a:p>
            <a:pPr marL="285750" indent="-285750">
              <a:buFont typeface="Wingdings" panose="05000000000000000000" pitchFamily="2" charset="2"/>
              <a:buChar char="Ø"/>
            </a:pPr>
            <a:r>
              <a:rPr lang="uk-UA" b="1" i="1" dirty="0">
                <a:solidFill>
                  <a:srgbClr val="1F1F26"/>
                </a:solidFill>
                <a:latin typeface="open sans"/>
              </a:rPr>
              <a:t>США залякують своїми заявами про підготовку </a:t>
            </a:r>
            <a:r>
              <a:rPr lang="uk-UA" b="1" i="1" dirty="0" err="1">
                <a:solidFill>
                  <a:srgbClr val="1F1F26"/>
                </a:solidFill>
                <a:latin typeface="open sans"/>
              </a:rPr>
              <a:t>росією</a:t>
            </a:r>
            <a:r>
              <a:rPr lang="uk-UA" b="1" i="1" dirty="0">
                <a:solidFill>
                  <a:srgbClr val="1F1F26"/>
                </a:solidFill>
                <a:latin typeface="open sans"/>
              </a:rPr>
              <a:t> нападу на Україну, однак справжнім її мотивом є спроба демонізувати </a:t>
            </a:r>
            <a:r>
              <a:rPr lang="uk-UA" b="1" i="1" dirty="0" err="1">
                <a:solidFill>
                  <a:srgbClr val="1F1F26"/>
                </a:solidFill>
                <a:latin typeface="open sans"/>
              </a:rPr>
              <a:t>рф</a:t>
            </a:r>
            <a:r>
              <a:rPr lang="uk-UA" b="1" i="1" dirty="0">
                <a:solidFill>
                  <a:srgbClr val="1F1F26"/>
                </a:solidFill>
                <a:latin typeface="open sans"/>
              </a:rPr>
              <a:t>; </a:t>
            </a:r>
          </a:p>
          <a:p>
            <a:pPr marL="285750" indent="-285750">
              <a:buFont typeface="Wingdings" panose="05000000000000000000" pitchFamily="2" charset="2"/>
              <a:buChar char="Ø"/>
            </a:pPr>
            <a:r>
              <a:rPr lang="uk-UA" b="1" i="1" dirty="0">
                <a:solidFill>
                  <a:srgbClr val="1F1F26"/>
                </a:solidFill>
                <a:latin typeface="open sans"/>
              </a:rPr>
              <a:t>Захід також хоче використати Україну, щоб послабити </a:t>
            </a:r>
            <a:r>
              <a:rPr lang="uk-UA" b="1" i="1" dirty="0" err="1">
                <a:solidFill>
                  <a:srgbClr val="1F1F26"/>
                </a:solidFill>
                <a:latin typeface="open sans"/>
              </a:rPr>
              <a:t>росію</a:t>
            </a:r>
            <a:r>
              <a:rPr lang="uk-UA" b="1" i="1" dirty="0">
                <a:solidFill>
                  <a:srgbClr val="1F1F26"/>
                </a:solidFill>
                <a:latin typeface="open sans"/>
              </a:rPr>
              <a:t>, підштовхує Україну до війни та ніяк не допоможе їй у разі нападу </a:t>
            </a:r>
            <a:r>
              <a:rPr lang="uk-UA" b="1" i="1" dirty="0" err="1">
                <a:solidFill>
                  <a:srgbClr val="1F1F26"/>
                </a:solidFill>
                <a:latin typeface="open sans"/>
              </a:rPr>
              <a:t>росії</a:t>
            </a:r>
            <a:r>
              <a:rPr lang="uk-UA" b="1" i="1" dirty="0">
                <a:solidFill>
                  <a:srgbClr val="1F1F26"/>
                </a:solidFill>
                <a:latin typeface="open sans"/>
              </a:rPr>
              <a:t>; </a:t>
            </a:r>
          </a:p>
          <a:p>
            <a:pPr marL="285750" indent="-285750">
              <a:buFont typeface="Wingdings" panose="05000000000000000000" pitchFamily="2" charset="2"/>
              <a:buChar char="Ø"/>
            </a:pPr>
            <a:r>
              <a:rPr lang="uk-UA" b="1" i="1" dirty="0">
                <a:solidFill>
                  <a:srgbClr val="1F1F26"/>
                </a:solidFill>
                <a:latin typeface="open sans"/>
              </a:rPr>
              <a:t>нові штами </a:t>
            </a:r>
            <a:r>
              <a:rPr lang="uk-UA" b="1" i="1" dirty="0" err="1">
                <a:solidFill>
                  <a:srgbClr val="1F1F26"/>
                </a:solidFill>
                <a:latin typeface="open sans"/>
              </a:rPr>
              <a:t>коронавірусу</a:t>
            </a:r>
            <a:r>
              <a:rPr lang="uk-UA" b="1" i="1" dirty="0">
                <a:solidFill>
                  <a:srgbClr val="1F1F26"/>
                </a:solidFill>
                <a:latin typeface="open sans"/>
              </a:rPr>
              <a:t> є частиною процесу модернізації біологічної зброї, випробовування якої проводять на українцях у секретних лабораторіях в Україні під керівництвом США; </a:t>
            </a:r>
          </a:p>
          <a:p>
            <a:pPr marL="285750" indent="-285750">
              <a:buFont typeface="Wingdings" panose="05000000000000000000" pitchFamily="2" charset="2"/>
              <a:buChar char="Ø"/>
            </a:pPr>
            <a:r>
              <a:rPr lang="uk-UA" b="1" i="1" dirty="0">
                <a:solidFill>
                  <a:srgbClr val="1F1F26"/>
                </a:solidFill>
                <a:latin typeface="open sans"/>
              </a:rPr>
              <a:t>перша зустріч Президента США Джозефа </a:t>
            </a:r>
            <a:r>
              <a:rPr lang="uk-UA" b="1" i="1" dirty="0" err="1">
                <a:solidFill>
                  <a:srgbClr val="1F1F26"/>
                </a:solidFill>
                <a:latin typeface="open sans"/>
              </a:rPr>
              <a:t>Байдена</a:t>
            </a:r>
            <a:r>
              <a:rPr lang="uk-UA" b="1" i="1" dirty="0">
                <a:solidFill>
                  <a:srgbClr val="1F1F26"/>
                </a:solidFill>
                <a:latin typeface="open sans"/>
              </a:rPr>
              <a:t> із Президентом України Володимиром Зеленським нічого не означає для США, а для України не дасть ніяких результатів, оскільки Україна для США не становить серйозного інтересу;</a:t>
            </a:r>
          </a:p>
          <a:p>
            <a:pPr marL="285750" indent="-285750">
              <a:buFont typeface="Wingdings" panose="05000000000000000000" pitchFamily="2" charset="2"/>
              <a:buChar char="Ø"/>
            </a:pPr>
            <a:r>
              <a:rPr lang="uk-UA" b="1" i="1" dirty="0">
                <a:solidFill>
                  <a:srgbClr val="1F1F26"/>
                </a:solidFill>
                <a:latin typeface="open sans"/>
              </a:rPr>
              <a:t> «Північний потік — 2» не загрожує енергетичній безпеці Євросоюзу, а навпаки, посилює її завдяки збільшенню потужності постачання газу в ЄС та зниженню його ціни; </a:t>
            </a:r>
          </a:p>
          <a:p>
            <a:pPr marL="285750" indent="-285750">
              <a:buFont typeface="Wingdings" panose="05000000000000000000" pitchFamily="2" charset="2"/>
              <a:buChar char="Ø"/>
            </a:pPr>
            <a:r>
              <a:rPr lang="uk-UA" b="1" i="1" dirty="0" err="1">
                <a:solidFill>
                  <a:srgbClr val="1F1F26"/>
                </a:solidFill>
                <a:latin typeface="open sans"/>
              </a:rPr>
              <a:t>рф</a:t>
            </a:r>
            <a:r>
              <a:rPr lang="uk-UA" b="1" i="1" dirty="0">
                <a:solidFill>
                  <a:srgbClr val="1F1F26"/>
                </a:solidFill>
                <a:latin typeface="open sans"/>
              </a:rPr>
              <a:t> були надані обіцянки щодо </a:t>
            </a:r>
            <a:r>
              <a:rPr lang="uk-UA" b="1" i="1" dirty="0" err="1">
                <a:solidFill>
                  <a:srgbClr val="1F1F26"/>
                </a:solidFill>
                <a:latin typeface="open sans"/>
              </a:rPr>
              <a:t>нерозширення</a:t>
            </a:r>
            <a:r>
              <a:rPr lang="uk-UA" b="1" i="1" dirty="0">
                <a:solidFill>
                  <a:srgbClr val="1F1F26"/>
                </a:solidFill>
                <a:latin typeface="open sans"/>
              </a:rPr>
              <a:t> НАТО на зону держав колишнього східного блоку.</a:t>
            </a:r>
            <a:endParaRPr lang="ru-RU" b="1" i="1" dirty="0">
              <a:solidFill>
                <a:srgbClr val="1F1F26"/>
              </a:solidFill>
              <a:latin typeface="open sans"/>
            </a:endParaRPr>
          </a:p>
          <a:p>
            <a:endParaRPr lang="ru-RU" dirty="0">
              <a:solidFill>
                <a:srgbClr val="1F1F26"/>
              </a:solidFill>
              <a:latin typeface="open sans"/>
            </a:endParaRPr>
          </a:p>
          <a:p>
            <a:endParaRPr lang="uk-UA" dirty="0"/>
          </a:p>
        </p:txBody>
      </p:sp>
    </p:spTree>
    <p:extLst>
      <p:ext uri="{BB962C8B-B14F-4D97-AF65-F5344CB8AC3E}">
        <p14:creationId xmlns:p14="http://schemas.microsoft.com/office/powerpoint/2010/main" val="388261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E6AFDDB-C4E0-47CD-9D27-291B86E2410E}"/>
              </a:ext>
            </a:extLst>
          </p:cNvPr>
          <p:cNvSpPr/>
          <p:nvPr/>
        </p:nvSpPr>
        <p:spPr>
          <a:xfrm>
            <a:off x="1089891" y="591127"/>
            <a:ext cx="9910618" cy="4524315"/>
          </a:xfrm>
          <a:prstGeom prst="rect">
            <a:avLst/>
          </a:prstGeom>
        </p:spPr>
        <p:txBody>
          <a:bodyPr wrap="square">
            <a:spAutoFit/>
          </a:bodyPr>
          <a:lstStyle/>
          <a:p>
            <a:r>
              <a:rPr lang="uk-UA" b="1" dirty="0">
                <a:solidFill>
                  <a:srgbClr val="1F1F26"/>
                </a:solidFill>
                <a:latin typeface="open sans"/>
              </a:rPr>
              <a:t>Четвертий </a:t>
            </a:r>
            <a:r>
              <a:rPr lang="uk-UA" b="1" dirty="0" err="1">
                <a:solidFill>
                  <a:srgbClr val="1F1F26"/>
                </a:solidFill>
                <a:latin typeface="open sans"/>
              </a:rPr>
              <a:t>метанаратив</a:t>
            </a:r>
            <a:r>
              <a:rPr lang="uk-UA" dirty="0">
                <a:solidFill>
                  <a:srgbClr val="1F1F26"/>
                </a:solidFill>
                <a:latin typeface="open sans"/>
              </a:rPr>
              <a:t> полягає в тому, що російська меншина є об’єктом утисків в Україні. Цей </a:t>
            </a:r>
            <a:r>
              <a:rPr lang="uk-UA" dirty="0" err="1">
                <a:solidFill>
                  <a:srgbClr val="1F1F26"/>
                </a:solidFill>
                <a:latin typeface="open sans"/>
              </a:rPr>
              <a:t>наратив</a:t>
            </a:r>
            <a:r>
              <a:rPr lang="uk-UA" dirty="0">
                <a:solidFill>
                  <a:srgbClr val="1F1F26"/>
                </a:solidFill>
                <a:latin typeface="open sans"/>
              </a:rPr>
              <a:t>, зокрема, направлений на формування переконань про незаконне і насильницьке витіснення всього російського в Україні: мови, церкви, історії та культури, російської меншини, проросійських ЗМІ та політиків.</a:t>
            </a:r>
          </a:p>
          <a:p>
            <a:r>
              <a:rPr lang="uk-UA" b="1" dirty="0" err="1">
                <a:solidFill>
                  <a:srgbClr val="1F1F26"/>
                </a:solidFill>
                <a:latin typeface="open sans"/>
              </a:rPr>
              <a:t>Наративи</a:t>
            </a:r>
            <a:r>
              <a:rPr lang="uk-UA" dirty="0">
                <a:solidFill>
                  <a:srgbClr val="1F1F26"/>
                </a:solidFill>
                <a:latin typeface="open sans"/>
              </a:rPr>
              <a:t>: </a:t>
            </a:r>
          </a:p>
          <a:p>
            <a:pPr marL="285750" indent="-285750">
              <a:buFont typeface="Wingdings" panose="05000000000000000000" pitchFamily="2" charset="2"/>
              <a:buChar char="Ø"/>
            </a:pPr>
            <a:r>
              <a:rPr lang="uk-UA" b="1" i="1" dirty="0">
                <a:solidFill>
                  <a:srgbClr val="1F1F26"/>
                </a:solidFill>
                <a:latin typeface="open sans"/>
              </a:rPr>
              <a:t>утиски російської мови та насильницька українізація через </a:t>
            </a:r>
            <a:r>
              <a:rPr lang="uk-UA" b="1" i="1" dirty="0" err="1">
                <a:solidFill>
                  <a:srgbClr val="1F1F26"/>
                </a:solidFill>
                <a:latin typeface="open sans"/>
              </a:rPr>
              <a:t>мовний</a:t>
            </a:r>
            <a:r>
              <a:rPr lang="uk-UA" b="1" i="1" dirty="0">
                <a:solidFill>
                  <a:srgbClr val="1F1F26"/>
                </a:solidFill>
                <a:latin typeface="open sans"/>
              </a:rPr>
              <a:t> закон;</a:t>
            </a:r>
          </a:p>
          <a:p>
            <a:pPr marL="285750" indent="-285750">
              <a:buFont typeface="Wingdings" panose="05000000000000000000" pitchFamily="2" charset="2"/>
              <a:buChar char="Ø"/>
            </a:pPr>
            <a:r>
              <a:rPr lang="uk-UA" b="1" i="1" dirty="0">
                <a:solidFill>
                  <a:srgbClr val="1F1F26"/>
                </a:solidFill>
                <a:latin typeface="open sans"/>
              </a:rPr>
              <a:t> дискримінація і приниження російської національної меншини через закон про корінні народи; </a:t>
            </a:r>
          </a:p>
          <a:p>
            <a:pPr marL="285750" indent="-285750">
              <a:buFont typeface="Wingdings" panose="05000000000000000000" pitchFamily="2" charset="2"/>
              <a:buChar char="Ø"/>
            </a:pPr>
            <a:r>
              <a:rPr lang="uk-UA" b="1" i="1" dirty="0">
                <a:solidFill>
                  <a:srgbClr val="1F1F26"/>
                </a:solidFill>
                <a:latin typeface="open sans"/>
              </a:rPr>
              <a:t>в Україні панують безпрецедентні неонацизм та антисемітизм; </a:t>
            </a:r>
          </a:p>
          <a:p>
            <a:pPr marL="285750" indent="-285750">
              <a:buFont typeface="Wingdings" panose="05000000000000000000" pitchFamily="2" charset="2"/>
              <a:buChar char="Ø"/>
            </a:pPr>
            <a:r>
              <a:rPr lang="uk-UA" b="1" i="1" dirty="0">
                <a:solidFill>
                  <a:srgbClr val="1F1F26"/>
                </a:solidFill>
                <a:latin typeface="open sans"/>
              </a:rPr>
              <a:t>в Україні паплюжать пам’ятки Другої світової війни та </a:t>
            </a:r>
            <a:r>
              <a:rPr lang="uk-UA" b="1" i="1" dirty="0" err="1">
                <a:solidFill>
                  <a:srgbClr val="1F1F26"/>
                </a:solidFill>
                <a:latin typeface="open sans"/>
              </a:rPr>
              <a:t>срср</a:t>
            </a:r>
            <a:r>
              <a:rPr lang="uk-UA" b="1" i="1" dirty="0">
                <a:solidFill>
                  <a:srgbClr val="1F1F26"/>
                </a:solidFill>
                <a:latin typeface="open sans"/>
              </a:rPr>
              <a:t>; </a:t>
            </a:r>
          </a:p>
          <a:p>
            <a:pPr marL="285750" indent="-285750">
              <a:buFont typeface="Wingdings" panose="05000000000000000000" pitchFamily="2" charset="2"/>
              <a:buChar char="Ø"/>
            </a:pPr>
            <a:r>
              <a:rPr lang="uk-UA" b="1" i="1" dirty="0">
                <a:solidFill>
                  <a:srgbClr val="1F1F26"/>
                </a:solidFill>
                <a:latin typeface="open sans"/>
              </a:rPr>
              <a:t>Вселенський патріарх розколює православ’я, а Президент України здійснює репресії щодо проросійських ЗМІ.</a:t>
            </a:r>
          </a:p>
          <a:p>
            <a:pPr marL="285750" indent="-285750">
              <a:buFont typeface="Wingdings" panose="05000000000000000000" pitchFamily="2" charset="2"/>
              <a:buChar char="Ø"/>
            </a:pPr>
            <a:endParaRPr lang="uk-UA" b="1" i="1" dirty="0">
              <a:solidFill>
                <a:srgbClr val="1F1F26"/>
              </a:solidFill>
              <a:latin typeface="open sans"/>
            </a:endParaRPr>
          </a:p>
          <a:p>
            <a:pPr marL="285750" indent="-285750">
              <a:buFont typeface="Wingdings" panose="05000000000000000000" pitchFamily="2" charset="2"/>
              <a:buChar char="Ø"/>
            </a:pPr>
            <a:endParaRPr lang="uk-UA" b="1" i="1" dirty="0">
              <a:solidFill>
                <a:srgbClr val="1F1F26"/>
              </a:solidFill>
              <a:latin typeface="open sans"/>
            </a:endParaRPr>
          </a:p>
          <a:p>
            <a:pPr marL="285750" indent="-285750">
              <a:buFont typeface="Wingdings" panose="05000000000000000000" pitchFamily="2" charset="2"/>
              <a:buChar char="Ø"/>
            </a:pPr>
            <a:endParaRPr lang="uk-UA" b="1" i="1" dirty="0">
              <a:solidFill>
                <a:srgbClr val="1F1F26"/>
              </a:solidFill>
              <a:latin typeface="open sans"/>
            </a:endParaRPr>
          </a:p>
          <a:p>
            <a:endParaRPr lang="uk-UA" b="1" i="1" dirty="0">
              <a:solidFill>
                <a:srgbClr val="1F1F26"/>
              </a:solidFill>
              <a:latin typeface="open sans"/>
            </a:endParaRPr>
          </a:p>
        </p:txBody>
      </p:sp>
      <p:pic>
        <p:nvPicPr>
          <p:cNvPr id="5" name="Рисунок 4">
            <a:extLst>
              <a:ext uri="{FF2B5EF4-FFF2-40B4-BE49-F238E27FC236}">
                <a16:creationId xmlns:a16="http://schemas.microsoft.com/office/drawing/2014/main" id="{BCD03E52-8AE5-49F7-8416-9EF36D9826E3}"/>
              </a:ext>
            </a:extLst>
          </p:cNvPr>
          <p:cNvPicPr>
            <a:picLocks noChangeAspect="1"/>
          </p:cNvPicPr>
          <p:nvPr/>
        </p:nvPicPr>
        <p:blipFill>
          <a:blip r:embed="rId2"/>
          <a:stretch>
            <a:fillRect/>
          </a:stretch>
        </p:blipFill>
        <p:spPr>
          <a:xfrm>
            <a:off x="6530108" y="3666835"/>
            <a:ext cx="4027055" cy="2600038"/>
          </a:xfrm>
          <a:prstGeom prst="rect">
            <a:avLst/>
          </a:prstGeom>
        </p:spPr>
      </p:pic>
      <p:pic>
        <p:nvPicPr>
          <p:cNvPr id="4" name="Рисунок 3">
            <a:extLst>
              <a:ext uri="{FF2B5EF4-FFF2-40B4-BE49-F238E27FC236}">
                <a16:creationId xmlns:a16="http://schemas.microsoft.com/office/drawing/2014/main" id="{7C820DD8-30CD-4A09-A87B-4D3987C1AB7F}"/>
              </a:ext>
            </a:extLst>
          </p:cNvPr>
          <p:cNvPicPr>
            <a:picLocks noChangeAspect="1"/>
          </p:cNvPicPr>
          <p:nvPr/>
        </p:nvPicPr>
        <p:blipFill>
          <a:blip r:embed="rId3"/>
          <a:stretch>
            <a:fillRect/>
          </a:stretch>
        </p:blipFill>
        <p:spPr>
          <a:xfrm>
            <a:off x="3913476" y="4101893"/>
            <a:ext cx="2902959" cy="24743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6424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A9BB934-FF48-494F-B9CA-DAAFF4FB52AD}"/>
              </a:ext>
            </a:extLst>
          </p:cNvPr>
          <p:cNvSpPr/>
          <p:nvPr/>
        </p:nvSpPr>
        <p:spPr>
          <a:xfrm>
            <a:off x="249382" y="267855"/>
            <a:ext cx="10778835" cy="5632311"/>
          </a:xfrm>
          <a:prstGeom prst="rect">
            <a:avLst/>
          </a:prstGeom>
        </p:spPr>
        <p:txBody>
          <a:bodyPr wrap="square">
            <a:spAutoFit/>
          </a:bodyPr>
          <a:lstStyle/>
          <a:p>
            <a:r>
              <a:rPr lang="uk-UA" b="1" dirty="0">
                <a:solidFill>
                  <a:srgbClr val="1F1F26"/>
                </a:solidFill>
                <a:latin typeface="open sans"/>
              </a:rPr>
              <a:t>П’ятий </a:t>
            </a:r>
            <a:r>
              <a:rPr lang="uk-UA" b="1" dirty="0" err="1">
                <a:solidFill>
                  <a:srgbClr val="1F1F26"/>
                </a:solidFill>
                <a:latin typeface="open sans"/>
              </a:rPr>
              <a:t>метанаратив</a:t>
            </a:r>
            <a:r>
              <a:rPr lang="uk-UA" dirty="0">
                <a:solidFill>
                  <a:srgbClr val="1F1F26"/>
                </a:solidFill>
                <a:latin typeface="open sans"/>
              </a:rPr>
              <a:t> пропаганди </a:t>
            </a:r>
            <a:r>
              <a:rPr lang="uk-UA" dirty="0" err="1">
                <a:solidFill>
                  <a:srgbClr val="1F1F26"/>
                </a:solidFill>
                <a:latin typeface="open sans"/>
              </a:rPr>
              <a:t>рф</a:t>
            </a:r>
            <a:r>
              <a:rPr lang="uk-UA" dirty="0">
                <a:solidFill>
                  <a:srgbClr val="1F1F26"/>
                </a:solidFill>
                <a:latin typeface="open sans"/>
              </a:rPr>
              <a:t> полягав у тому, що існує зовнішня загроза для </a:t>
            </a:r>
            <a:r>
              <a:rPr lang="uk-UA" dirty="0" err="1">
                <a:solidFill>
                  <a:srgbClr val="1F1F26"/>
                </a:solidFill>
                <a:latin typeface="open sans"/>
              </a:rPr>
              <a:t>росії</a:t>
            </a:r>
            <a:r>
              <a:rPr lang="uk-UA" dirty="0">
                <a:solidFill>
                  <a:srgbClr val="1F1F26"/>
                </a:solidFill>
                <a:latin typeface="open sans"/>
              </a:rPr>
              <a:t>. Він спрямований на залякування НАТО і США та України війною; представлення в суспільстві їх агресорами, які планують військовим шляхом повернути окуповані </a:t>
            </a:r>
            <a:r>
              <a:rPr lang="uk-UA" dirty="0" err="1">
                <a:solidFill>
                  <a:srgbClr val="1F1F26"/>
                </a:solidFill>
                <a:latin typeface="open sans"/>
              </a:rPr>
              <a:t>росією</a:t>
            </a:r>
            <a:r>
              <a:rPr lang="uk-UA" dirty="0">
                <a:solidFill>
                  <a:srgbClr val="1F1F26"/>
                </a:solidFill>
                <a:latin typeface="open sans"/>
              </a:rPr>
              <a:t> території України, а також на </a:t>
            </a:r>
            <a:r>
              <a:rPr lang="uk-UA" dirty="0" err="1">
                <a:solidFill>
                  <a:srgbClr val="1F1F26"/>
                </a:solidFill>
                <a:latin typeface="open sans"/>
              </a:rPr>
              <a:t>виправдовування</a:t>
            </a:r>
            <a:r>
              <a:rPr lang="uk-UA" dirty="0">
                <a:solidFill>
                  <a:srgbClr val="1F1F26"/>
                </a:solidFill>
                <a:latin typeface="open sans"/>
              </a:rPr>
              <a:t> необхідності вирішення </a:t>
            </a:r>
            <a:r>
              <a:rPr lang="uk-UA" dirty="0" err="1">
                <a:solidFill>
                  <a:srgbClr val="1F1F26"/>
                </a:solidFill>
                <a:latin typeface="open sans"/>
              </a:rPr>
              <a:t>рф</a:t>
            </a:r>
            <a:r>
              <a:rPr lang="uk-UA" dirty="0">
                <a:solidFill>
                  <a:srgbClr val="1F1F26"/>
                </a:solidFill>
                <a:latin typeface="open sans"/>
              </a:rPr>
              <a:t> українського питання та конфлікту на Донбасі військовим шляхом. </a:t>
            </a:r>
            <a:r>
              <a:rPr lang="uk-UA" b="1" dirty="0" err="1">
                <a:solidFill>
                  <a:srgbClr val="1F1F26"/>
                </a:solidFill>
                <a:latin typeface="open sans"/>
              </a:rPr>
              <a:t>Наративи</a:t>
            </a:r>
            <a:r>
              <a:rPr lang="uk-UA" b="1" dirty="0">
                <a:solidFill>
                  <a:srgbClr val="1F1F26"/>
                </a:solidFill>
                <a:latin typeface="open sans"/>
              </a:rPr>
              <a:t>: </a:t>
            </a:r>
          </a:p>
          <a:p>
            <a:pPr marL="285750" indent="-285750">
              <a:buFont typeface="Wingdings" panose="05000000000000000000" pitchFamily="2" charset="2"/>
              <a:buChar char="Ø"/>
            </a:pPr>
            <a:r>
              <a:rPr lang="uk-UA" b="1" i="1" dirty="0" err="1">
                <a:solidFill>
                  <a:srgbClr val="1F1F26"/>
                </a:solidFill>
                <a:latin typeface="open sans"/>
              </a:rPr>
              <a:t>росія</a:t>
            </a:r>
            <a:r>
              <a:rPr lang="uk-UA" b="1" i="1" dirty="0">
                <a:solidFill>
                  <a:srgbClr val="1F1F26"/>
                </a:solidFill>
                <a:latin typeface="open sans"/>
              </a:rPr>
              <a:t> є мирною державою і нікому не загрожує, а Україна є агресором і готується військовим шляхом повернути окуповані території Донецької та Луганської областей;</a:t>
            </a:r>
          </a:p>
          <a:p>
            <a:pPr marL="285750" indent="-285750">
              <a:buFont typeface="Wingdings" panose="05000000000000000000" pitchFamily="2" charset="2"/>
              <a:buChar char="Ø"/>
            </a:pPr>
            <a:r>
              <a:rPr lang="uk-UA" b="1" i="1" dirty="0">
                <a:solidFill>
                  <a:srgbClr val="1F1F26"/>
                </a:solidFill>
                <a:latin typeface="open sans"/>
              </a:rPr>
              <a:t> США є агресором і спробує розв’язати війну на Донбасі, використовуючи при цьому Україну;</a:t>
            </a:r>
          </a:p>
          <a:p>
            <a:pPr marL="285750" indent="-285750">
              <a:buFont typeface="Wingdings" panose="05000000000000000000" pitchFamily="2" charset="2"/>
              <a:buChar char="Ø"/>
            </a:pPr>
            <a:r>
              <a:rPr lang="uk-UA" b="1" i="1" dirty="0">
                <a:solidFill>
                  <a:srgbClr val="1F1F26"/>
                </a:solidFill>
                <a:latin typeface="open sans"/>
              </a:rPr>
              <a:t> країни НАТО вже фактично окупували Україну, на території якої перебувають тисячі військових США та країн Альянсу, а також присутні військові об’єкти та інфраструктура НАТО; </a:t>
            </a:r>
          </a:p>
          <a:p>
            <a:pPr marL="285750" indent="-285750">
              <a:buFont typeface="Wingdings" panose="05000000000000000000" pitchFamily="2" charset="2"/>
              <a:buChar char="Ø"/>
            </a:pPr>
            <a:r>
              <a:rPr lang="uk-UA" b="1" i="1" dirty="0">
                <a:solidFill>
                  <a:srgbClr val="1F1F26"/>
                </a:solidFill>
                <a:latin typeface="open sans"/>
              </a:rPr>
              <a:t>Україна проти Мінських домовленостей і зриває мирний процес; </a:t>
            </a:r>
          </a:p>
          <a:p>
            <a:pPr marL="285750" indent="-285750">
              <a:buFont typeface="Wingdings" panose="05000000000000000000" pitchFamily="2" charset="2"/>
              <a:buChar char="Ø"/>
            </a:pPr>
            <a:r>
              <a:rPr lang="uk-UA" b="1" i="1" dirty="0">
                <a:solidFill>
                  <a:srgbClr val="1F1F26"/>
                </a:solidFill>
                <a:latin typeface="open sans"/>
              </a:rPr>
              <a:t>українські військові деморалізовані і не хочуть воювати, обстрілюють населення та цивільну інфраструктуру так званих </a:t>
            </a:r>
            <a:r>
              <a:rPr lang="uk-UA" b="1" i="1" dirty="0" err="1">
                <a:solidFill>
                  <a:srgbClr val="1F1F26"/>
                </a:solidFill>
                <a:latin typeface="open sans"/>
              </a:rPr>
              <a:t>лнд</a:t>
            </a:r>
            <a:r>
              <a:rPr lang="uk-UA" b="1" i="1" dirty="0">
                <a:solidFill>
                  <a:srgbClr val="1F1F26"/>
                </a:solidFill>
                <a:latin typeface="open sans"/>
              </a:rPr>
              <a:t> і </a:t>
            </a:r>
            <a:r>
              <a:rPr lang="uk-UA" b="1" i="1" dirty="0" err="1">
                <a:solidFill>
                  <a:srgbClr val="1F1F26"/>
                </a:solidFill>
                <a:latin typeface="open sans"/>
              </a:rPr>
              <a:t>днр</a:t>
            </a:r>
            <a:r>
              <a:rPr lang="uk-UA" b="1" i="1" dirty="0">
                <a:solidFill>
                  <a:srgbClr val="1F1F26"/>
                </a:solidFill>
                <a:latin typeface="open sans"/>
              </a:rPr>
              <a:t> та здійснюють геноцид на Донбасі;</a:t>
            </a:r>
          </a:p>
          <a:p>
            <a:pPr marL="285750" indent="-285750">
              <a:buFont typeface="Wingdings" panose="05000000000000000000" pitchFamily="2" charset="2"/>
              <a:buChar char="Ø"/>
            </a:pPr>
            <a:r>
              <a:rPr lang="uk-UA" b="1" i="1" dirty="0">
                <a:solidFill>
                  <a:srgbClr val="1F1F26"/>
                </a:solidFill>
                <a:latin typeface="open sans"/>
              </a:rPr>
              <a:t> «провокації» Києва можуть змусити </a:t>
            </a:r>
            <a:r>
              <a:rPr lang="uk-UA" b="1" i="1" dirty="0" err="1">
                <a:solidFill>
                  <a:srgbClr val="1F1F26"/>
                </a:solidFill>
                <a:latin typeface="open sans"/>
              </a:rPr>
              <a:t>рф</a:t>
            </a:r>
            <a:r>
              <a:rPr lang="uk-UA" b="1" i="1" dirty="0">
                <a:solidFill>
                  <a:srgbClr val="1F1F26"/>
                </a:solidFill>
                <a:latin typeface="open sans"/>
              </a:rPr>
              <a:t> застосовувати свої збройні сили для вирішення конфлікту на Донбасі; </a:t>
            </a:r>
          </a:p>
          <a:p>
            <a:pPr marL="285750" indent="-285750">
              <a:buFont typeface="Wingdings" panose="05000000000000000000" pitchFamily="2" charset="2"/>
              <a:buChar char="Ø"/>
            </a:pPr>
            <a:r>
              <a:rPr lang="uk-UA" b="1" i="1" dirty="0">
                <a:solidFill>
                  <a:srgbClr val="1F1F26"/>
                </a:solidFill>
                <a:latin typeface="open sans"/>
              </a:rPr>
              <a:t>Україна не зможе протистояти у війні з російською федерацією та швидко програє її.</a:t>
            </a:r>
          </a:p>
          <a:p>
            <a:endParaRPr lang="uk-UA" dirty="0">
              <a:solidFill>
                <a:srgbClr val="1F1F26"/>
              </a:solidFill>
              <a:latin typeface="open sans"/>
            </a:endParaRPr>
          </a:p>
          <a:p>
            <a:endParaRPr lang="uk-UA" dirty="0"/>
          </a:p>
        </p:txBody>
      </p:sp>
    </p:spTree>
    <p:extLst>
      <p:ext uri="{BB962C8B-B14F-4D97-AF65-F5344CB8AC3E}">
        <p14:creationId xmlns:p14="http://schemas.microsoft.com/office/powerpoint/2010/main" val="256686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015508-49C7-4243-B958-C99C71898658}"/>
              </a:ext>
            </a:extLst>
          </p:cNvPr>
          <p:cNvSpPr>
            <a:spLocks noGrp="1"/>
          </p:cNvSpPr>
          <p:nvPr>
            <p:ph type="title"/>
          </p:nvPr>
        </p:nvSpPr>
        <p:spPr>
          <a:xfrm>
            <a:off x="692727" y="73890"/>
            <a:ext cx="10389955" cy="2318327"/>
          </a:xfrm>
        </p:spPr>
        <p:txBody>
          <a:bodyPr>
            <a:normAutofit/>
          </a:bodyPr>
          <a:lstStyle/>
          <a:p>
            <a:pPr algn="ctr"/>
            <a:r>
              <a:rPr lang="uk-UA" sz="4000" dirty="0"/>
              <a:t>Історичні </a:t>
            </a:r>
            <a:r>
              <a:rPr lang="uk-UA" sz="4000" dirty="0" err="1"/>
              <a:t>наративи</a:t>
            </a:r>
            <a:br>
              <a:rPr lang="uk-UA" sz="4000" dirty="0"/>
            </a:br>
            <a:r>
              <a:rPr lang="uk-UA" sz="2000" dirty="0">
                <a:solidFill>
                  <a:schemeClr val="accent1">
                    <a:lumMod val="40000"/>
                    <a:lumOff val="60000"/>
                  </a:schemeClr>
                </a:solidFill>
              </a:rPr>
              <a:t>Ре-</a:t>
            </a:r>
            <a:r>
              <a:rPr lang="uk-UA" sz="2000" dirty="0" err="1">
                <a:solidFill>
                  <a:schemeClr val="accent1">
                    <a:lumMod val="40000"/>
                    <a:lumOff val="60000"/>
                  </a:schemeClr>
                </a:solidFill>
              </a:rPr>
              <a:t>візія</a:t>
            </a:r>
            <a:r>
              <a:rPr lang="uk-UA" sz="2000" dirty="0">
                <a:solidFill>
                  <a:schemeClr val="accent1">
                    <a:lumMod val="40000"/>
                    <a:lumOff val="60000"/>
                  </a:schemeClr>
                </a:solidFill>
              </a:rPr>
              <a:t> історії. Російська історична пропаганда та Україна. — Київ : К.І.С., 2019. — 99 с.</a:t>
            </a:r>
            <a:br>
              <a:rPr lang="uk-UA" sz="2000" dirty="0">
                <a:solidFill>
                  <a:schemeClr val="accent1">
                    <a:lumMod val="40000"/>
                    <a:lumOff val="60000"/>
                  </a:schemeClr>
                </a:solidFill>
              </a:rPr>
            </a:br>
            <a:endParaRPr lang="uk-UA" sz="2000" dirty="0">
              <a:solidFill>
                <a:schemeClr val="accent1">
                  <a:lumMod val="40000"/>
                  <a:lumOff val="60000"/>
                </a:schemeClr>
              </a:solidFill>
            </a:endParaRPr>
          </a:p>
        </p:txBody>
      </p:sp>
      <p:sp>
        <p:nvSpPr>
          <p:cNvPr id="3" name="Прямокутник 2">
            <a:extLst>
              <a:ext uri="{FF2B5EF4-FFF2-40B4-BE49-F238E27FC236}">
                <a16:creationId xmlns:a16="http://schemas.microsoft.com/office/drawing/2014/main" id="{61846768-23E8-4042-AB57-0D61F15B1773}"/>
              </a:ext>
            </a:extLst>
          </p:cNvPr>
          <p:cNvSpPr/>
          <p:nvPr/>
        </p:nvSpPr>
        <p:spPr>
          <a:xfrm>
            <a:off x="443345" y="1570182"/>
            <a:ext cx="10049164" cy="3693319"/>
          </a:xfrm>
          <a:prstGeom prst="rect">
            <a:avLst/>
          </a:prstGeom>
        </p:spPr>
        <p:txBody>
          <a:bodyPr wrap="square">
            <a:spAutoFit/>
          </a:bodyPr>
          <a:lstStyle/>
          <a:p>
            <a:r>
              <a:rPr lang="uk-UA" dirty="0" err="1">
                <a:solidFill>
                  <a:schemeClr val="accent1"/>
                </a:solidFill>
              </a:rPr>
              <a:t>Наратив</a:t>
            </a:r>
            <a:r>
              <a:rPr lang="uk-UA" dirty="0">
                <a:solidFill>
                  <a:schemeClr val="accent1"/>
                </a:solidFill>
              </a:rPr>
              <a:t> І. </a:t>
            </a:r>
            <a:r>
              <a:rPr lang="uk-UA" dirty="0"/>
              <a:t>«Україна – це невдала тінь Росії». У цьому </a:t>
            </a:r>
            <a:r>
              <a:rPr lang="uk-UA" dirty="0" err="1"/>
              <a:t>наративі</a:t>
            </a:r>
            <a:r>
              <a:rPr lang="uk-UA" dirty="0"/>
              <a:t> російська історична пропаганда стверджує, що Україна – «окраїна» Росії, звідки, мовляв, походить назва країни; що саме Росія – наступниця Русі; і що українська церква не має підстав для незалежності. </a:t>
            </a:r>
          </a:p>
          <a:p>
            <a:endParaRPr lang="uk-UA" dirty="0"/>
          </a:p>
          <a:p>
            <a:r>
              <a:rPr lang="uk-UA" dirty="0" err="1">
                <a:solidFill>
                  <a:schemeClr val="accent1"/>
                </a:solidFill>
              </a:rPr>
              <a:t>Наратив</a:t>
            </a:r>
            <a:r>
              <a:rPr lang="uk-UA" dirty="0">
                <a:solidFill>
                  <a:schemeClr val="accent1"/>
                </a:solidFill>
              </a:rPr>
              <a:t> ІІ. </a:t>
            </a:r>
            <a:r>
              <a:rPr lang="uk-UA" dirty="0"/>
              <a:t>«Україна – це штучний </a:t>
            </a:r>
            <a:r>
              <a:rPr lang="uk-UA" dirty="0" err="1"/>
              <a:t>проєкт</a:t>
            </a:r>
            <a:r>
              <a:rPr lang="uk-UA" dirty="0"/>
              <a:t> Заходу». У цьому </a:t>
            </a:r>
            <a:r>
              <a:rPr lang="uk-UA" dirty="0" err="1"/>
              <a:t>наративі</a:t>
            </a:r>
            <a:r>
              <a:rPr lang="uk-UA" dirty="0"/>
              <a:t> </a:t>
            </a:r>
            <a:r>
              <a:rPr lang="uk-UA" dirty="0" err="1"/>
              <a:t>росій-ська</a:t>
            </a:r>
            <a:r>
              <a:rPr lang="uk-UA" dirty="0"/>
              <a:t> пропаганда стверджує, що Україна – це «вигадана» держава, що це «про-</a:t>
            </a:r>
            <a:r>
              <a:rPr lang="uk-UA" dirty="0" err="1"/>
              <a:t>єкт</a:t>
            </a:r>
            <a:r>
              <a:rPr lang="uk-UA" dirty="0"/>
              <a:t>» західних країн, націлений на послаблення Росії. Стверджується, що «</a:t>
            </a:r>
            <a:r>
              <a:rPr lang="uk-UA" dirty="0" err="1"/>
              <a:t>Укра-їну</a:t>
            </a:r>
            <a:r>
              <a:rPr lang="uk-UA" dirty="0"/>
              <a:t> придумали поляки та австрійці», що «українську мову створили штучно», і що «Україна відібрала чужі землі».</a:t>
            </a:r>
          </a:p>
          <a:p>
            <a:endParaRPr lang="uk-UA" dirty="0"/>
          </a:p>
          <a:p>
            <a:r>
              <a:rPr lang="uk-UA" dirty="0" err="1">
                <a:solidFill>
                  <a:schemeClr val="accent1"/>
                </a:solidFill>
              </a:rPr>
              <a:t>Наратив</a:t>
            </a:r>
            <a:r>
              <a:rPr lang="uk-UA" dirty="0">
                <a:solidFill>
                  <a:schemeClr val="accent1"/>
                </a:solidFill>
              </a:rPr>
              <a:t> ІІІ. </a:t>
            </a:r>
            <a:r>
              <a:rPr lang="uk-UA" dirty="0"/>
              <a:t>«Крим, Донбас і південний схід України – це Росія». У цьому </a:t>
            </a:r>
            <a:r>
              <a:rPr lang="uk-UA" dirty="0" err="1"/>
              <a:t>наративі</a:t>
            </a:r>
            <a:r>
              <a:rPr lang="uk-UA" dirty="0"/>
              <a:t> російська історична пропаганда розвиває свої улюблені тези: мовляв, Крим і Донбас завжди були російськими, а південний схід України – це на-справді «Новоросія». </a:t>
            </a:r>
          </a:p>
          <a:p>
            <a:endParaRPr lang="uk-UA" dirty="0"/>
          </a:p>
        </p:txBody>
      </p:sp>
      <p:pic>
        <p:nvPicPr>
          <p:cNvPr id="5" name="Рисунок 4">
            <a:extLst>
              <a:ext uri="{FF2B5EF4-FFF2-40B4-BE49-F238E27FC236}">
                <a16:creationId xmlns:a16="http://schemas.microsoft.com/office/drawing/2014/main" id="{86DD835F-5B32-42AC-8822-5D1973389081}"/>
              </a:ext>
            </a:extLst>
          </p:cNvPr>
          <p:cNvPicPr>
            <a:picLocks noChangeAspect="1"/>
          </p:cNvPicPr>
          <p:nvPr/>
        </p:nvPicPr>
        <p:blipFill>
          <a:blip r:embed="rId2"/>
          <a:stretch>
            <a:fillRect/>
          </a:stretch>
        </p:blipFill>
        <p:spPr>
          <a:xfrm>
            <a:off x="9612745" y="3546764"/>
            <a:ext cx="2255982" cy="3048000"/>
          </a:xfrm>
          <a:prstGeom prst="rect">
            <a:avLst/>
          </a:prstGeom>
        </p:spPr>
      </p:pic>
    </p:spTree>
    <p:extLst>
      <p:ext uri="{BB962C8B-B14F-4D97-AF65-F5344CB8AC3E}">
        <p14:creationId xmlns:p14="http://schemas.microsoft.com/office/powerpoint/2010/main" val="357991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6CA4111-ACF7-488F-8B48-6D1E402ADC97}"/>
              </a:ext>
            </a:extLst>
          </p:cNvPr>
          <p:cNvSpPr/>
          <p:nvPr/>
        </p:nvSpPr>
        <p:spPr>
          <a:xfrm>
            <a:off x="618836" y="1237673"/>
            <a:ext cx="10455564" cy="3693319"/>
          </a:xfrm>
          <a:prstGeom prst="rect">
            <a:avLst/>
          </a:prstGeom>
        </p:spPr>
        <p:txBody>
          <a:bodyPr wrap="square">
            <a:spAutoFit/>
          </a:bodyPr>
          <a:lstStyle/>
          <a:p>
            <a:r>
              <a:rPr lang="uk-UA" dirty="0" err="1">
                <a:solidFill>
                  <a:schemeClr val="accent1"/>
                </a:solidFill>
              </a:rPr>
              <a:t>Наратив</a:t>
            </a:r>
            <a:r>
              <a:rPr lang="uk-UA" dirty="0">
                <a:solidFill>
                  <a:schemeClr val="accent1"/>
                </a:solidFill>
              </a:rPr>
              <a:t> </a:t>
            </a:r>
            <a:r>
              <a:rPr lang="en-US" dirty="0">
                <a:solidFill>
                  <a:schemeClr val="accent1"/>
                </a:solidFill>
              </a:rPr>
              <a:t>IV. </a:t>
            </a:r>
            <a:r>
              <a:rPr lang="en-US" dirty="0"/>
              <a:t>«</a:t>
            </a:r>
            <a:r>
              <a:rPr lang="uk-UA" dirty="0"/>
              <a:t>СРСР – потужна імперія, Сталін – герой». Ще один </a:t>
            </a:r>
            <a:r>
              <a:rPr lang="uk-UA" dirty="0" err="1"/>
              <a:t>наратив</a:t>
            </a:r>
            <a:r>
              <a:rPr lang="uk-UA" dirty="0"/>
              <a:t> російської пропаганди полягає у звеличенні радянського минулого і створенні нового культу Сталіна. Відповідно до російських тез, саме СРСР створив </a:t>
            </a:r>
            <a:r>
              <a:rPr lang="uk-UA" dirty="0" err="1"/>
              <a:t>Украї</a:t>
            </a:r>
            <a:r>
              <a:rPr lang="uk-UA" dirty="0"/>
              <a:t>-ну, перетворив її з відсталої на прогресивну і промислову.</a:t>
            </a:r>
          </a:p>
          <a:p>
            <a:endParaRPr lang="uk-UA" dirty="0"/>
          </a:p>
          <a:p>
            <a:r>
              <a:rPr lang="uk-UA" dirty="0" err="1">
                <a:solidFill>
                  <a:schemeClr val="accent1"/>
                </a:solidFill>
              </a:rPr>
              <a:t>Наратив</a:t>
            </a:r>
            <a:r>
              <a:rPr lang="uk-UA" dirty="0">
                <a:solidFill>
                  <a:schemeClr val="accent1"/>
                </a:solidFill>
              </a:rPr>
              <a:t> </a:t>
            </a:r>
            <a:r>
              <a:rPr lang="en-US" dirty="0">
                <a:solidFill>
                  <a:schemeClr val="accent1"/>
                </a:solidFill>
              </a:rPr>
              <a:t>V. </a:t>
            </a:r>
            <a:r>
              <a:rPr lang="en-US" dirty="0"/>
              <a:t>«</a:t>
            </a:r>
            <a:r>
              <a:rPr lang="uk-UA" dirty="0"/>
              <a:t>Усі українські націоналісти були фашистами». Це одна з най-важливіших тез російської історичної пропаганди. Її суть – усі націоналісти 1930-х – 1940-х років були «фашистами», усі були «слугами» в Гітлера. Також стверджують, що гасло «Слава Україні» – калька з нацистського «</a:t>
            </a:r>
            <a:r>
              <a:rPr lang="uk-UA" dirty="0" err="1"/>
              <a:t>Гайль</a:t>
            </a:r>
            <a:r>
              <a:rPr lang="uk-UA" dirty="0"/>
              <a:t> Гітлер».</a:t>
            </a:r>
          </a:p>
          <a:p>
            <a:endParaRPr lang="uk-UA" dirty="0"/>
          </a:p>
          <a:p>
            <a:r>
              <a:rPr lang="uk-UA" dirty="0" err="1">
                <a:solidFill>
                  <a:schemeClr val="accent1"/>
                </a:solidFill>
              </a:rPr>
              <a:t>Наратив</a:t>
            </a:r>
            <a:r>
              <a:rPr lang="uk-UA" dirty="0">
                <a:solidFill>
                  <a:schemeClr val="accent1"/>
                </a:solidFill>
              </a:rPr>
              <a:t> </a:t>
            </a:r>
            <a:r>
              <a:rPr lang="en-US" dirty="0">
                <a:solidFill>
                  <a:schemeClr val="accent1"/>
                </a:solidFill>
              </a:rPr>
              <a:t>VI</a:t>
            </a:r>
            <a:r>
              <a:rPr lang="en-US" dirty="0"/>
              <a:t>. «</a:t>
            </a:r>
            <a:r>
              <a:rPr lang="uk-UA" dirty="0"/>
              <a:t>Україна </a:t>
            </a:r>
            <a:r>
              <a:rPr lang="uk-UA" dirty="0" err="1"/>
              <a:t>забула</a:t>
            </a:r>
            <a:r>
              <a:rPr lang="uk-UA" dirty="0"/>
              <a:t> про перемогу над нацизмом». Важливий </a:t>
            </a:r>
            <a:r>
              <a:rPr lang="uk-UA" dirty="0" err="1"/>
              <a:t>еле</a:t>
            </a:r>
            <a:r>
              <a:rPr lang="uk-UA" dirty="0"/>
              <a:t>-мент російської історичної пропаганди – у спробі знецінити роль України в </a:t>
            </a:r>
            <a:r>
              <a:rPr lang="uk-UA" dirty="0" err="1"/>
              <a:t>пе-ремозі</a:t>
            </a:r>
            <a:r>
              <a:rPr lang="uk-UA" dirty="0"/>
              <a:t> над нацизмом. В одному з меседжів стверджується, що нова українська політика пам’яті нехтує «великою перемогою», в іншому – що саме росіяни звільнили Європу від нацистів. </a:t>
            </a:r>
          </a:p>
        </p:txBody>
      </p:sp>
    </p:spTree>
    <p:extLst>
      <p:ext uri="{BB962C8B-B14F-4D97-AF65-F5344CB8AC3E}">
        <p14:creationId xmlns:p14="http://schemas.microsoft.com/office/powerpoint/2010/main" val="19820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9CD5735-D054-41ED-B6CC-ABC65F76B021}"/>
              </a:ext>
            </a:extLst>
          </p:cNvPr>
          <p:cNvSpPr/>
          <p:nvPr/>
        </p:nvSpPr>
        <p:spPr>
          <a:xfrm>
            <a:off x="1958110" y="2872510"/>
            <a:ext cx="9679708" cy="2585323"/>
          </a:xfrm>
          <a:prstGeom prst="rect">
            <a:avLst/>
          </a:prstGeom>
        </p:spPr>
        <p:txBody>
          <a:bodyPr wrap="square">
            <a:spAutoFit/>
          </a:bodyPr>
          <a:lstStyle/>
          <a:p>
            <a:endParaRPr lang="uk-UA" dirty="0"/>
          </a:p>
          <a:p>
            <a:endParaRPr lang="uk-UA" dirty="0"/>
          </a:p>
          <a:p>
            <a:endParaRPr lang="uk-UA" dirty="0"/>
          </a:p>
          <a:p>
            <a:endParaRPr lang="uk-UA" dirty="0"/>
          </a:p>
          <a:p>
            <a:endParaRPr lang="uk-UA" dirty="0"/>
          </a:p>
          <a:p>
            <a:endParaRPr lang="uk-UA" dirty="0"/>
          </a:p>
          <a:p>
            <a:endParaRPr lang="uk-UA" dirty="0"/>
          </a:p>
          <a:p>
            <a:r>
              <a:rPr lang="uk-UA" dirty="0"/>
              <a:t>                      Як дотримуватися інформаційної гігієни:</a:t>
            </a:r>
          </a:p>
          <a:p>
            <a:r>
              <a:rPr lang="en-US" dirty="0"/>
              <a:t>https://youtu.be/O8_gcPxo8IU</a:t>
            </a:r>
            <a:endParaRPr lang="uk-UA" dirty="0"/>
          </a:p>
        </p:txBody>
      </p:sp>
    </p:spTree>
    <p:extLst>
      <p:ext uri="{BB962C8B-B14F-4D97-AF65-F5344CB8AC3E}">
        <p14:creationId xmlns:p14="http://schemas.microsoft.com/office/powerpoint/2010/main" val="103040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ECBCD4-9667-4BE6-AF52-2F3587127139}"/>
              </a:ext>
            </a:extLst>
          </p:cNvPr>
          <p:cNvPicPr>
            <a:picLocks noChangeAspect="1"/>
          </p:cNvPicPr>
          <p:nvPr/>
        </p:nvPicPr>
        <p:blipFill>
          <a:blip r:embed="rId2"/>
          <a:stretch>
            <a:fillRect/>
          </a:stretch>
        </p:blipFill>
        <p:spPr>
          <a:xfrm>
            <a:off x="3629890" y="0"/>
            <a:ext cx="3890097" cy="2198255"/>
          </a:xfrm>
          <a:prstGeom prst="rect">
            <a:avLst/>
          </a:prstGeom>
        </p:spPr>
      </p:pic>
      <p:sp>
        <p:nvSpPr>
          <p:cNvPr id="2" name="Прямокутник 1">
            <a:extLst>
              <a:ext uri="{FF2B5EF4-FFF2-40B4-BE49-F238E27FC236}">
                <a16:creationId xmlns:a16="http://schemas.microsoft.com/office/drawing/2014/main" id="{CAF86ECE-FEEE-4264-AFC1-169D7985DCFF}"/>
              </a:ext>
            </a:extLst>
          </p:cNvPr>
          <p:cNvSpPr/>
          <p:nvPr/>
        </p:nvSpPr>
        <p:spPr>
          <a:xfrm>
            <a:off x="443346" y="2198255"/>
            <a:ext cx="10723418" cy="2862322"/>
          </a:xfrm>
          <a:prstGeom prst="rect">
            <a:avLst/>
          </a:prstGeom>
        </p:spPr>
        <p:txBody>
          <a:bodyPr wrap="square">
            <a:spAutoFit/>
          </a:bodyPr>
          <a:lstStyle/>
          <a:p>
            <a:pPr algn="just"/>
            <a:r>
              <a:rPr lang="uk-UA" b="1" i="1" u="sng" dirty="0">
                <a:solidFill>
                  <a:schemeClr val="accent1">
                    <a:lumMod val="75000"/>
                  </a:schemeClr>
                </a:solidFill>
                <a:latin typeface="Georgia Pro Black" panose="02040A02050405020203" pitchFamily="18" charset="0"/>
              </a:rPr>
              <a:t>Російська пропаганда</a:t>
            </a:r>
            <a:r>
              <a:rPr lang="uk-UA" i="1" u="sng" dirty="0">
                <a:solidFill>
                  <a:schemeClr val="accent1">
                    <a:lumMod val="75000"/>
                  </a:schemeClr>
                </a:solidFill>
                <a:latin typeface="Georgia Pro Black" panose="02040A02050405020203" pitchFamily="18" charset="0"/>
              </a:rPr>
              <a:t> або </a:t>
            </a:r>
            <a:r>
              <a:rPr lang="uk-UA" b="1" i="1" u="sng" dirty="0">
                <a:solidFill>
                  <a:schemeClr val="accent1">
                    <a:lumMod val="75000"/>
                  </a:schemeClr>
                </a:solidFill>
                <a:latin typeface="Georgia Pro Black" panose="02040A02050405020203" pitchFamily="18" charset="0"/>
              </a:rPr>
              <a:t>кремлівська пропаганда</a:t>
            </a:r>
            <a:r>
              <a:rPr lang="uk-UA" i="1" u="sng" dirty="0">
                <a:solidFill>
                  <a:schemeClr val="accent1">
                    <a:lumMod val="75000"/>
                  </a:schemeClr>
                </a:solidFill>
                <a:latin typeface="Georgia Pro Black" panose="02040A02050405020203" pitchFamily="18" charset="0"/>
              </a:rPr>
              <a:t> — російська державна інформаційна політика, </a:t>
            </a:r>
            <a:r>
              <a:rPr lang="uk-UA" i="1" u="sng" dirty="0">
                <a:solidFill>
                  <a:schemeClr val="accent1">
                    <a:lumMod val="75000"/>
                  </a:schemeClr>
                </a:solidFill>
                <a:latin typeface="Georgia Pro Black" panose="02040A02050405020203" pitchFamily="18" charset="0"/>
                <a:hlinkClick r:id="rId3" tooltip="Психологічна операція">
                  <a:extLst>
                    <a:ext uri="{A12FA001-AC4F-418D-AE19-62706E023703}">
                      <ahyp:hlinkClr xmlns:ahyp="http://schemas.microsoft.com/office/drawing/2018/hyperlinkcolor" val="tx"/>
                    </a:ext>
                  </a:extLst>
                </a:hlinkClick>
              </a:rPr>
              <a:t>спеціальні інформаційні заходи</a:t>
            </a:r>
            <a:r>
              <a:rPr lang="uk-UA" i="1" u="sng" dirty="0">
                <a:solidFill>
                  <a:schemeClr val="accent1">
                    <a:lumMod val="75000"/>
                  </a:schemeClr>
                </a:solidFill>
                <a:latin typeface="Georgia Pro Black" panose="02040A02050405020203" pitchFamily="18" charset="0"/>
              </a:rPr>
              <a:t> («спецоперації», «політичні технології») та конгломерат відповідних державних органів та установ, які під виглядом «суспільного інформування» займаються психологічною обробкою населення </a:t>
            </a:r>
            <a:r>
              <a:rPr lang="uk-UA" i="1" u="sng" dirty="0">
                <a:solidFill>
                  <a:schemeClr val="accent1">
                    <a:lumMod val="75000"/>
                  </a:schemeClr>
                </a:solidFill>
                <a:latin typeface="Georgia Pro Black" panose="02040A02050405020203" pitchFamily="18" charset="0"/>
                <a:hlinkClick r:id="rId4" tooltip="Росія">
                  <a:extLst>
                    <a:ext uri="{A12FA001-AC4F-418D-AE19-62706E023703}">
                      <ahyp:hlinkClr xmlns:ahyp="http://schemas.microsoft.com/office/drawing/2018/hyperlinkcolor" val="tx"/>
                    </a:ext>
                  </a:extLst>
                </a:hlinkClick>
              </a:rPr>
              <a:t>Російської Федерації</a:t>
            </a:r>
            <a:r>
              <a:rPr lang="uk-UA" i="1" u="sng" dirty="0">
                <a:solidFill>
                  <a:schemeClr val="accent1">
                    <a:lumMod val="75000"/>
                  </a:schemeClr>
                </a:solidFill>
                <a:latin typeface="Georgia Pro Black" panose="02040A02050405020203" pitchFamily="18" charset="0"/>
              </a:rPr>
              <a:t>, а також населення інших країн — в першу чергу країн пострадянського </a:t>
            </a:r>
            <a:r>
              <a:rPr lang="uk-UA" i="1" u="sng" dirty="0">
                <a:solidFill>
                  <a:schemeClr val="accent1">
                    <a:lumMod val="75000"/>
                  </a:schemeClr>
                </a:solidFill>
                <a:latin typeface="Georgia Pro Black" panose="02040A02050405020203" pitchFamily="18" charset="0"/>
                <a:hlinkClick r:id="rId5" tooltip="Російський світ">
                  <a:extLst>
                    <a:ext uri="{A12FA001-AC4F-418D-AE19-62706E023703}">
                      <ahyp:hlinkClr xmlns:ahyp="http://schemas.microsoft.com/office/drawing/2018/hyperlinkcolor" val="tx"/>
                    </a:ext>
                  </a:extLst>
                </a:hlinkClick>
              </a:rPr>
              <a:t>російськомовного простору</a:t>
            </a:r>
            <a:r>
              <a:rPr lang="uk-UA" i="1" u="sng" dirty="0">
                <a:solidFill>
                  <a:schemeClr val="accent1">
                    <a:lumMod val="75000"/>
                  </a:schemeClr>
                </a:solidFill>
                <a:latin typeface="Georgia Pro Black" panose="02040A02050405020203" pitchFamily="18" charset="0"/>
              </a:rPr>
              <a:t> та </a:t>
            </a:r>
            <a:r>
              <a:rPr lang="uk-UA" i="1" u="sng" dirty="0">
                <a:solidFill>
                  <a:schemeClr val="accent1">
                    <a:lumMod val="75000"/>
                  </a:schemeClr>
                </a:solidFill>
                <a:latin typeface="Georgia Pro Black" panose="02040A02050405020203" pitchFamily="18" charset="0"/>
                <a:hlinkClick r:id="rId6" tooltip="Російська діаспора">
                  <a:extLst>
                    <a:ext uri="{A12FA001-AC4F-418D-AE19-62706E023703}">
                      <ahyp:hlinkClr xmlns:ahyp="http://schemas.microsoft.com/office/drawing/2018/hyperlinkcolor" val="tx"/>
                    </a:ext>
                  </a:extLst>
                </a:hlinkClick>
              </a:rPr>
              <a:t>російської діаспори</a:t>
            </a:r>
            <a:r>
              <a:rPr lang="uk-UA" i="1" u="sng" dirty="0">
                <a:solidFill>
                  <a:schemeClr val="accent1">
                    <a:lumMod val="75000"/>
                  </a:schemeClr>
                </a:solidFill>
                <a:latin typeface="Georgia Pro Black" panose="02040A02050405020203" pitchFamily="18" charset="0"/>
              </a:rPr>
              <a:t>. Також об'єктом російської пропаганди є іншомовне населення у </a:t>
            </a:r>
            <a:r>
              <a:rPr lang="uk-UA" i="1" u="sng" dirty="0">
                <a:solidFill>
                  <a:schemeClr val="accent1">
                    <a:lumMod val="75000"/>
                  </a:schemeClr>
                </a:solidFill>
                <a:latin typeface="Georgia Pro Black" panose="02040A02050405020203" pitchFamily="18" charset="0"/>
                <a:hlinkClick r:id="rId7" tooltip="США">
                  <a:extLst>
                    <a:ext uri="{A12FA001-AC4F-418D-AE19-62706E023703}">
                      <ahyp:hlinkClr xmlns:ahyp="http://schemas.microsoft.com/office/drawing/2018/hyperlinkcolor" val="tx"/>
                    </a:ext>
                  </a:extLst>
                </a:hlinkClick>
              </a:rPr>
              <a:t>США</a:t>
            </a:r>
            <a:r>
              <a:rPr lang="uk-UA" i="1" u="sng" dirty="0">
                <a:solidFill>
                  <a:schemeClr val="accent1">
                    <a:lumMod val="75000"/>
                  </a:schemeClr>
                </a:solidFill>
                <a:latin typeface="Georgia Pro Black" panose="02040A02050405020203" pitchFamily="18" charset="0"/>
              </a:rPr>
              <a:t>, </a:t>
            </a:r>
            <a:r>
              <a:rPr lang="uk-UA" i="1" u="sng" dirty="0">
                <a:solidFill>
                  <a:schemeClr val="accent1">
                    <a:lumMod val="75000"/>
                  </a:schemeClr>
                </a:solidFill>
                <a:latin typeface="Georgia Pro Black" panose="02040A02050405020203" pitchFamily="18" charset="0"/>
                <a:hlinkClick r:id="rId8" tooltip="ЄС">
                  <a:extLst>
                    <a:ext uri="{A12FA001-AC4F-418D-AE19-62706E023703}">
                      <ahyp:hlinkClr xmlns:ahyp="http://schemas.microsoft.com/office/drawing/2018/hyperlinkcolor" val="tx"/>
                    </a:ext>
                  </a:extLst>
                </a:hlinkClick>
              </a:rPr>
              <a:t>ЄС</a:t>
            </a:r>
            <a:r>
              <a:rPr lang="uk-UA" i="1" u="sng" dirty="0">
                <a:solidFill>
                  <a:schemeClr val="accent1">
                    <a:lumMod val="75000"/>
                  </a:schemeClr>
                </a:solidFill>
                <a:latin typeface="Georgia Pro Black" panose="02040A02050405020203" pitchFamily="18" charset="0"/>
              </a:rPr>
              <a:t>, </a:t>
            </a:r>
            <a:r>
              <a:rPr lang="uk-UA" i="1" u="sng" dirty="0">
                <a:solidFill>
                  <a:schemeClr val="accent1">
                    <a:lumMod val="75000"/>
                  </a:schemeClr>
                </a:solidFill>
                <a:latin typeface="Georgia Pro Black" panose="02040A02050405020203" pitchFamily="18" charset="0"/>
                <a:hlinkClick r:id="rId9" tooltip="Арабський світ">
                  <a:extLst>
                    <a:ext uri="{A12FA001-AC4F-418D-AE19-62706E023703}">
                      <ahyp:hlinkClr xmlns:ahyp="http://schemas.microsoft.com/office/drawing/2018/hyperlinkcolor" val="tx"/>
                    </a:ext>
                  </a:extLst>
                </a:hlinkClick>
              </a:rPr>
              <a:t>арабських країнах</a:t>
            </a:r>
            <a:r>
              <a:rPr lang="uk-UA" i="1" u="sng" dirty="0">
                <a:solidFill>
                  <a:schemeClr val="accent1">
                    <a:lumMod val="75000"/>
                  </a:schemeClr>
                </a:solidFill>
                <a:latin typeface="Georgia Pro Black" panose="02040A02050405020203" pitchFamily="18" charset="0"/>
              </a:rPr>
              <a:t> тощо. Загалом російська пропаганда розповсюджується щонайменше 40 мовами світу у 160 країнах</a:t>
            </a:r>
          </a:p>
        </p:txBody>
      </p:sp>
    </p:spTree>
    <p:extLst>
      <p:ext uri="{BB962C8B-B14F-4D97-AF65-F5344CB8AC3E}">
        <p14:creationId xmlns:p14="http://schemas.microsoft.com/office/powerpoint/2010/main" val="224711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3544F5-4E02-4E45-88CA-251B46583F0B}"/>
              </a:ext>
            </a:extLst>
          </p:cNvPr>
          <p:cNvSpPr>
            <a:spLocks noGrp="1"/>
          </p:cNvSpPr>
          <p:nvPr>
            <p:ph type="title"/>
          </p:nvPr>
        </p:nvSpPr>
        <p:spPr>
          <a:xfrm>
            <a:off x="646545" y="685800"/>
            <a:ext cx="10436138" cy="1059873"/>
          </a:xfrm>
        </p:spPr>
        <p:txBody>
          <a:bodyPr/>
          <a:lstStyle/>
          <a:p>
            <a:r>
              <a:rPr lang="uk-UA" dirty="0"/>
              <a:t>З історії російської пропаганди</a:t>
            </a:r>
          </a:p>
        </p:txBody>
      </p:sp>
      <p:sp>
        <p:nvSpPr>
          <p:cNvPr id="4" name="Прямокутник 3">
            <a:extLst>
              <a:ext uri="{FF2B5EF4-FFF2-40B4-BE49-F238E27FC236}">
                <a16:creationId xmlns:a16="http://schemas.microsoft.com/office/drawing/2014/main" id="{71B4C700-6672-4C65-AA9B-21CF7E5596DE}"/>
              </a:ext>
            </a:extLst>
          </p:cNvPr>
          <p:cNvSpPr/>
          <p:nvPr/>
        </p:nvSpPr>
        <p:spPr>
          <a:xfrm>
            <a:off x="877455" y="1681018"/>
            <a:ext cx="6320770" cy="1200329"/>
          </a:xfrm>
          <a:prstGeom prst="rect">
            <a:avLst/>
          </a:prstGeom>
        </p:spPr>
        <p:txBody>
          <a:bodyPr wrap="square">
            <a:spAutoFit/>
          </a:bodyPr>
          <a:lstStyle/>
          <a:p>
            <a:r>
              <a:rPr lang="uk-UA" dirty="0"/>
              <a:t>Москва – третій Рим</a:t>
            </a:r>
          </a:p>
          <a:p>
            <a:endParaRPr lang="uk-UA" dirty="0"/>
          </a:p>
          <a:p>
            <a:endParaRPr lang="uk-UA" dirty="0"/>
          </a:p>
          <a:p>
            <a:endParaRPr lang="uk-UA" dirty="0"/>
          </a:p>
        </p:txBody>
      </p:sp>
      <p:pic>
        <p:nvPicPr>
          <p:cNvPr id="6" name="Рисунок 5">
            <a:extLst>
              <a:ext uri="{FF2B5EF4-FFF2-40B4-BE49-F238E27FC236}">
                <a16:creationId xmlns:a16="http://schemas.microsoft.com/office/drawing/2014/main" id="{E5E004B0-56F7-4C4C-961E-8DBEEA96B040}"/>
              </a:ext>
            </a:extLst>
          </p:cNvPr>
          <p:cNvPicPr>
            <a:picLocks noChangeAspect="1"/>
          </p:cNvPicPr>
          <p:nvPr/>
        </p:nvPicPr>
        <p:blipFill>
          <a:blip r:embed="rId2"/>
          <a:stretch>
            <a:fillRect/>
          </a:stretch>
        </p:blipFill>
        <p:spPr>
          <a:xfrm>
            <a:off x="508000" y="2124364"/>
            <a:ext cx="3454400" cy="2743200"/>
          </a:xfrm>
          <a:prstGeom prst="rect">
            <a:avLst/>
          </a:prstGeom>
        </p:spPr>
      </p:pic>
      <p:sp>
        <p:nvSpPr>
          <p:cNvPr id="7" name="Прямокутник 6">
            <a:extLst>
              <a:ext uri="{FF2B5EF4-FFF2-40B4-BE49-F238E27FC236}">
                <a16:creationId xmlns:a16="http://schemas.microsoft.com/office/drawing/2014/main" id="{AE8DF8F0-C801-4F61-A0D3-15D7B1D15C08}"/>
              </a:ext>
            </a:extLst>
          </p:cNvPr>
          <p:cNvSpPr/>
          <p:nvPr/>
        </p:nvSpPr>
        <p:spPr>
          <a:xfrm>
            <a:off x="4331855" y="1745674"/>
            <a:ext cx="6810295" cy="3477875"/>
          </a:xfrm>
          <a:prstGeom prst="rect">
            <a:avLst/>
          </a:prstGeom>
        </p:spPr>
        <p:txBody>
          <a:bodyPr wrap="square">
            <a:spAutoFit/>
          </a:bodyPr>
          <a:lstStyle/>
          <a:p>
            <a:pPr algn="just" fontAlgn="base"/>
            <a:r>
              <a:rPr lang="uk-UA" sz="2000" i="1" dirty="0">
                <a:solidFill>
                  <a:srgbClr val="333333"/>
                </a:solidFill>
                <a:latin typeface="Open Sans"/>
              </a:rPr>
              <a:t>Цей ідеологічний та теологічний концепт уперше згадується в 1523 році, коли православний чернець </a:t>
            </a:r>
            <a:r>
              <a:rPr lang="uk-UA" sz="2000" i="1" dirty="0" err="1">
                <a:solidFill>
                  <a:srgbClr val="333333"/>
                </a:solidFill>
                <a:latin typeface="Open Sans"/>
              </a:rPr>
              <a:t>Філофей</a:t>
            </a:r>
            <a:r>
              <a:rPr lang="uk-UA" sz="2000" i="1" dirty="0">
                <a:solidFill>
                  <a:srgbClr val="333333"/>
                </a:solidFill>
                <a:latin typeface="Open Sans"/>
              </a:rPr>
              <a:t> Псковський формулює доктрину, за якою саме Москва як осередок православ'я наслідує державні традиції християнської імперії </a:t>
            </a:r>
            <a:r>
              <a:rPr lang="uk-UA" sz="2000" i="1" dirty="0" err="1">
                <a:solidFill>
                  <a:srgbClr val="333333"/>
                </a:solidFill>
                <a:latin typeface="Open Sans"/>
              </a:rPr>
              <a:t>ромеїв</a:t>
            </a:r>
            <a:r>
              <a:rPr lang="uk-UA" sz="2000" i="1" dirty="0">
                <a:solidFill>
                  <a:srgbClr val="333333"/>
                </a:solidFill>
                <a:latin typeface="Open Sans"/>
              </a:rPr>
              <a:t>. Відповідно до неї "перший Рим" упав, коли його обрали своєї столицею єретики-латиняни (папісти), а "другий Рим – Константинополь" у 1453 році був захоплений турками-мусульманами.</a:t>
            </a:r>
          </a:p>
          <a:p>
            <a:pPr algn="just" fontAlgn="base"/>
            <a:r>
              <a:rPr lang="uk-UA" sz="2000" i="1" dirty="0">
                <a:solidFill>
                  <a:srgbClr val="333333"/>
                </a:solidFill>
                <a:latin typeface="Open Sans"/>
              </a:rPr>
              <a:t>Отже, за цією концепцією, Москва – остання велика православна держава й без неї світ закінчиться</a:t>
            </a:r>
          </a:p>
        </p:txBody>
      </p:sp>
    </p:spTree>
    <p:extLst>
      <p:ext uri="{BB962C8B-B14F-4D97-AF65-F5344CB8AC3E}">
        <p14:creationId xmlns:p14="http://schemas.microsoft.com/office/powerpoint/2010/main" val="1868677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388C153B-0F99-41F4-8CA0-CD2AF211678E}"/>
              </a:ext>
            </a:extLst>
          </p:cNvPr>
          <p:cNvSpPr/>
          <p:nvPr/>
        </p:nvSpPr>
        <p:spPr>
          <a:xfrm>
            <a:off x="230909" y="843677"/>
            <a:ext cx="10400146" cy="3785652"/>
          </a:xfrm>
          <a:prstGeom prst="rect">
            <a:avLst/>
          </a:prstGeom>
        </p:spPr>
        <p:txBody>
          <a:bodyPr wrap="square">
            <a:spAutoFit/>
          </a:bodyPr>
          <a:lstStyle/>
          <a:p>
            <a:r>
              <a:rPr lang="uk-UA" sz="2400" b="1" dirty="0" err="1">
                <a:latin typeface="Franklin Gothic Demi Cond" panose="020B0706030402020204" pitchFamily="34" charset="0"/>
              </a:rPr>
              <a:t>Макарій</a:t>
            </a:r>
            <a:r>
              <a:rPr lang="uk-UA" sz="2400" b="1" dirty="0">
                <a:latin typeface="Franklin Gothic Demi Cond" panose="020B0706030402020204" pitchFamily="34" charset="0"/>
              </a:rPr>
              <a:t> «Степенева книга»</a:t>
            </a:r>
          </a:p>
          <a:p>
            <a:pPr algn="just"/>
            <a:r>
              <a:rPr lang="uk-UA" i="1" dirty="0">
                <a:solidFill>
                  <a:srgbClr val="646464"/>
                </a:solidFill>
                <a:latin typeface="Roboto"/>
              </a:rPr>
              <a:t>Головна мета "Степенної книги" - апологія російського самодержавства, освячення його союзу з церквою. Не випадково тема "самодержавства" проходить через всю розповідь, а саме це слово і його похідні утворюють в тексті стійку лексичну групу. Церковна інтерпретація суті "московського самодержавства" і його насущних завдань, таких як турбота про зміцнення основ православ'я, захист інтересів церкви, боротьба з єретичними рухами і </a:t>
            </a:r>
            <a:r>
              <a:rPr lang="uk-UA" i="1" dirty="0" err="1">
                <a:solidFill>
                  <a:srgbClr val="646464"/>
                </a:solidFill>
                <a:latin typeface="Roboto"/>
              </a:rPr>
              <a:t>т.п</a:t>
            </a:r>
            <a:r>
              <a:rPr lang="uk-UA" i="1" dirty="0">
                <a:solidFill>
                  <a:srgbClr val="646464"/>
                </a:solidFill>
                <a:latin typeface="Roboto"/>
              </a:rPr>
              <a:t>.</a:t>
            </a:r>
            <a:r>
              <a:rPr lang="ru-RU" i="1" dirty="0">
                <a:solidFill>
                  <a:srgbClr val="646464"/>
                </a:solidFill>
                <a:latin typeface="Roboto"/>
              </a:rPr>
              <a:t> "</a:t>
            </a:r>
            <a:r>
              <a:rPr lang="ru-RU" i="1" dirty="0" err="1">
                <a:solidFill>
                  <a:srgbClr val="646464"/>
                </a:solidFill>
                <a:latin typeface="Roboto"/>
              </a:rPr>
              <a:t>Степенева</a:t>
            </a:r>
            <a:r>
              <a:rPr lang="ru-RU" i="1" dirty="0">
                <a:solidFill>
                  <a:srgbClr val="646464"/>
                </a:solidFill>
                <a:latin typeface="Roboto"/>
              </a:rPr>
              <a:t> книга" </a:t>
            </a:r>
            <a:r>
              <a:rPr lang="ru-RU" i="1" dirty="0" err="1">
                <a:solidFill>
                  <a:srgbClr val="646464"/>
                </a:solidFill>
                <a:latin typeface="Roboto"/>
              </a:rPr>
              <a:t>цікава</a:t>
            </a:r>
            <a:r>
              <a:rPr lang="ru-RU" i="1" dirty="0">
                <a:solidFill>
                  <a:srgbClr val="646464"/>
                </a:solidFill>
                <a:latin typeface="Roboto"/>
              </a:rPr>
              <a:t> </a:t>
            </a:r>
            <a:r>
              <a:rPr lang="ru-RU" i="1" dirty="0" err="1">
                <a:solidFill>
                  <a:srgbClr val="646464"/>
                </a:solidFill>
                <a:latin typeface="Roboto"/>
              </a:rPr>
              <a:t>тим</a:t>
            </a:r>
            <a:r>
              <a:rPr lang="ru-RU" i="1" dirty="0">
                <a:solidFill>
                  <a:srgbClr val="646464"/>
                </a:solidFill>
                <a:latin typeface="Roboto"/>
              </a:rPr>
              <a:t>, </a:t>
            </a:r>
            <a:r>
              <a:rPr lang="ru-RU" i="1" dirty="0" err="1">
                <a:solidFill>
                  <a:srgbClr val="646464"/>
                </a:solidFill>
                <a:latin typeface="Roboto"/>
              </a:rPr>
              <a:t>що</a:t>
            </a:r>
            <a:r>
              <a:rPr lang="ru-RU" i="1" dirty="0">
                <a:solidFill>
                  <a:srgbClr val="646464"/>
                </a:solidFill>
                <a:latin typeface="Roboto"/>
              </a:rPr>
              <a:t> в </a:t>
            </a:r>
            <a:r>
              <a:rPr lang="ru-RU" i="1" dirty="0" err="1">
                <a:solidFill>
                  <a:srgbClr val="646464"/>
                </a:solidFill>
                <a:latin typeface="Roboto"/>
              </a:rPr>
              <a:t>ній</a:t>
            </a:r>
            <a:r>
              <a:rPr lang="ru-RU" i="1" dirty="0">
                <a:solidFill>
                  <a:srgbClr val="646464"/>
                </a:solidFill>
                <a:latin typeface="Roboto"/>
              </a:rPr>
              <a:t> </a:t>
            </a:r>
            <a:r>
              <a:rPr lang="ru-RU" i="1" dirty="0" err="1">
                <a:solidFill>
                  <a:srgbClr val="646464"/>
                </a:solidFill>
                <a:latin typeface="Roboto"/>
              </a:rPr>
              <a:t>знайшло</a:t>
            </a:r>
            <a:r>
              <a:rPr lang="ru-RU" i="1" dirty="0">
                <a:solidFill>
                  <a:srgbClr val="646464"/>
                </a:solidFill>
                <a:latin typeface="Roboto"/>
              </a:rPr>
              <a:t> </a:t>
            </a:r>
            <a:r>
              <a:rPr lang="ru-RU" i="1" dirty="0" err="1">
                <a:solidFill>
                  <a:srgbClr val="646464"/>
                </a:solidFill>
                <a:latin typeface="Roboto"/>
              </a:rPr>
              <a:t>відображення</a:t>
            </a:r>
            <a:r>
              <a:rPr lang="ru-RU" i="1" dirty="0">
                <a:solidFill>
                  <a:srgbClr val="646464"/>
                </a:solidFill>
                <a:latin typeface="Roboto"/>
              </a:rPr>
              <a:t> </a:t>
            </a:r>
            <a:r>
              <a:rPr lang="ru-RU" i="1" dirty="0" err="1">
                <a:solidFill>
                  <a:srgbClr val="646464"/>
                </a:solidFill>
                <a:latin typeface="Roboto"/>
              </a:rPr>
              <a:t>нове</a:t>
            </a:r>
            <a:r>
              <a:rPr lang="ru-RU" i="1" dirty="0">
                <a:solidFill>
                  <a:srgbClr val="646464"/>
                </a:solidFill>
                <a:latin typeface="Roboto"/>
              </a:rPr>
              <a:t> </a:t>
            </a:r>
            <a:r>
              <a:rPr lang="ru-RU" i="1" dirty="0" err="1">
                <a:solidFill>
                  <a:srgbClr val="646464"/>
                </a:solidFill>
                <a:latin typeface="Roboto"/>
              </a:rPr>
              <a:t>співвідношення</a:t>
            </a:r>
            <a:r>
              <a:rPr lang="ru-RU" i="1" dirty="0">
                <a:solidFill>
                  <a:srgbClr val="646464"/>
                </a:solidFill>
                <a:latin typeface="Roboto"/>
              </a:rPr>
              <a:t> </a:t>
            </a:r>
            <a:r>
              <a:rPr lang="ru-RU" i="1" dirty="0" err="1">
                <a:solidFill>
                  <a:srgbClr val="646464"/>
                </a:solidFill>
                <a:latin typeface="Roboto"/>
              </a:rPr>
              <a:t>між</a:t>
            </a:r>
            <a:r>
              <a:rPr lang="ru-RU" i="1" dirty="0">
                <a:solidFill>
                  <a:srgbClr val="646464"/>
                </a:solidFill>
                <a:latin typeface="Roboto"/>
              </a:rPr>
              <a:t> </a:t>
            </a:r>
            <a:r>
              <a:rPr lang="ru-RU" i="1" dirty="0" err="1">
                <a:solidFill>
                  <a:srgbClr val="646464"/>
                </a:solidFill>
                <a:latin typeface="Roboto"/>
              </a:rPr>
              <a:t>історичним</a:t>
            </a:r>
            <a:r>
              <a:rPr lang="ru-RU" i="1" dirty="0">
                <a:solidFill>
                  <a:srgbClr val="646464"/>
                </a:solidFill>
                <a:latin typeface="Roboto"/>
              </a:rPr>
              <a:t> фактом і </a:t>
            </a:r>
            <a:r>
              <a:rPr lang="ru-RU" i="1" dirty="0" err="1">
                <a:solidFill>
                  <a:srgbClr val="646464"/>
                </a:solidFill>
                <a:latin typeface="Roboto"/>
              </a:rPr>
              <a:t>вимислом</a:t>
            </a:r>
            <a:r>
              <a:rPr lang="ru-RU" i="1" dirty="0">
                <a:solidFill>
                  <a:srgbClr val="646464"/>
                </a:solidFill>
                <a:latin typeface="Roboto"/>
              </a:rPr>
              <a:t> в </a:t>
            </a:r>
            <a:r>
              <a:rPr lang="ru-RU" i="1" dirty="0" err="1">
                <a:solidFill>
                  <a:srgbClr val="646464"/>
                </a:solidFill>
                <a:latin typeface="Roboto"/>
              </a:rPr>
              <a:t>літературі</a:t>
            </a:r>
            <a:r>
              <a:rPr lang="ru-RU" i="1" dirty="0">
                <a:solidFill>
                  <a:srgbClr val="646464"/>
                </a:solidFill>
                <a:latin typeface="Roboto"/>
              </a:rPr>
              <a:t> XVI ст</a:t>
            </a:r>
            <a:r>
              <a:rPr lang="ru-RU" dirty="0">
                <a:solidFill>
                  <a:srgbClr val="646464"/>
                </a:solidFill>
                <a:latin typeface="Roboto"/>
              </a:rPr>
              <a:t>. </a:t>
            </a:r>
          </a:p>
          <a:p>
            <a:pPr algn="just"/>
            <a:endParaRPr lang="ru-RU" dirty="0">
              <a:solidFill>
                <a:srgbClr val="646464"/>
              </a:solidFill>
              <a:latin typeface="Roboto"/>
            </a:endParaRPr>
          </a:p>
          <a:p>
            <a:pPr algn="just"/>
            <a:r>
              <a:rPr lang="uk-UA" dirty="0"/>
              <a:t>У </a:t>
            </a:r>
            <a:r>
              <a:rPr lang="en-US" dirty="0"/>
              <a:t>XVII - </a:t>
            </a:r>
            <a:r>
              <a:rPr lang="uk-UA" dirty="0"/>
              <a:t>початку </a:t>
            </a:r>
            <a:r>
              <a:rPr lang="en-US" dirty="0"/>
              <a:t>XVIII </a:t>
            </a:r>
            <a:r>
              <a:rPr lang="uk-UA" dirty="0"/>
              <a:t>ст. робилися спроби продовжити "ступінь книгу" і, доповнивши матеріалами про наступні царювання, створити на її основі офіційну історію Росії. "Степенева книга" послужила джерелом відомостей для укладачів Московського лицьового літописного зводу, її використовували в історичних працях М. В. Ломоносов і М. М. </a:t>
            </a:r>
            <a:r>
              <a:rPr lang="uk-UA" dirty="0" err="1"/>
              <a:t>Карамзін</a:t>
            </a:r>
            <a:r>
              <a:rPr lang="uk-UA" dirty="0"/>
              <a:t>.</a:t>
            </a:r>
          </a:p>
        </p:txBody>
      </p:sp>
    </p:spTree>
    <p:extLst>
      <p:ext uri="{BB962C8B-B14F-4D97-AF65-F5344CB8AC3E}">
        <p14:creationId xmlns:p14="http://schemas.microsoft.com/office/powerpoint/2010/main" val="321705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FA52AA-4967-4163-B407-7E10DEA745E9}"/>
              </a:ext>
            </a:extLst>
          </p:cNvPr>
          <p:cNvSpPr>
            <a:spLocks noGrp="1"/>
          </p:cNvSpPr>
          <p:nvPr>
            <p:ph type="title"/>
          </p:nvPr>
        </p:nvSpPr>
        <p:spPr>
          <a:xfrm>
            <a:off x="184728" y="685800"/>
            <a:ext cx="10897956" cy="1151965"/>
          </a:xfrm>
        </p:spPr>
        <p:txBody>
          <a:bodyPr>
            <a:normAutofit/>
          </a:bodyPr>
          <a:lstStyle/>
          <a:p>
            <a:r>
              <a:rPr lang="uk-UA" sz="3600" dirty="0"/>
              <a:t>Тріада «</a:t>
            </a:r>
            <a:r>
              <a:rPr lang="uk-UA" sz="3600" dirty="0" err="1"/>
              <a:t>православ</a:t>
            </a:r>
            <a:r>
              <a:rPr lang="en-US" sz="3600" dirty="0"/>
              <a:t>’</a:t>
            </a:r>
            <a:r>
              <a:rPr lang="uk-UA" sz="3600" dirty="0"/>
              <a:t>я, самодержавство, народність»</a:t>
            </a:r>
          </a:p>
        </p:txBody>
      </p:sp>
      <p:pic>
        <p:nvPicPr>
          <p:cNvPr id="4" name="Рисунок 3">
            <a:extLst>
              <a:ext uri="{FF2B5EF4-FFF2-40B4-BE49-F238E27FC236}">
                <a16:creationId xmlns:a16="http://schemas.microsoft.com/office/drawing/2014/main" id="{4F8D78CC-5ACA-4720-8920-0D7CCA5D6489}"/>
              </a:ext>
            </a:extLst>
          </p:cNvPr>
          <p:cNvPicPr>
            <a:picLocks noChangeAspect="1"/>
          </p:cNvPicPr>
          <p:nvPr/>
        </p:nvPicPr>
        <p:blipFill>
          <a:blip r:embed="rId2">
            <a:duotone>
              <a:schemeClr val="accent1">
                <a:shade val="45000"/>
                <a:satMod val="135000"/>
              </a:schemeClr>
              <a:prstClr val="white"/>
            </a:duotone>
          </a:blip>
          <a:stretch>
            <a:fillRect/>
          </a:stretch>
        </p:blipFill>
        <p:spPr>
          <a:xfrm>
            <a:off x="1764145" y="1837765"/>
            <a:ext cx="8595820" cy="4630328"/>
          </a:xfrm>
          <a:prstGeom prst="rect">
            <a:avLst/>
          </a:prstGeom>
        </p:spPr>
      </p:pic>
    </p:spTree>
    <p:extLst>
      <p:ext uri="{BB962C8B-B14F-4D97-AF65-F5344CB8AC3E}">
        <p14:creationId xmlns:p14="http://schemas.microsoft.com/office/powerpoint/2010/main" val="215695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FF5B38-D122-4CD4-850D-A09C1EF82976}"/>
              </a:ext>
            </a:extLst>
          </p:cNvPr>
          <p:cNvSpPr>
            <a:spLocks noGrp="1"/>
          </p:cNvSpPr>
          <p:nvPr>
            <p:ph type="title"/>
          </p:nvPr>
        </p:nvSpPr>
        <p:spPr/>
        <p:txBody>
          <a:bodyPr>
            <a:normAutofit fontScale="90000"/>
          </a:bodyPr>
          <a:lstStyle/>
          <a:p>
            <a:r>
              <a:rPr lang="uk-UA" sz="4400" dirty="0"/>
              <a:t>Улюблений філософ Путіна- іван </a:t>
            </a:r>
            <a:r>
              <a:rPr lang="uk-UA" sz="4400" dirty="0" err="1"/>
              <a:t>ільїн</a:t>
            </a:r>
            <a:br>
              <a:rPr lang="uk-UA" dirty="0"/>
            </a:br>
            <a:endParaRPr lang="uk-UA" dirty="0"/>
          </a:p>
        </p:txBody>
      </p:sp>
      <p:sp>
        <p:nvSpPr>
          <p:cNvPr id="3" name="Прямокутник 2">
            <a:extLst>
              <a:ext uri="{FF2B5EF4-FFF2-40B4-BE49-F238E27FC236}">
                <a16:creationId xmlns:a16="http://schemas.microsoft.com/office/drawing/2014/main" id="{213F0D46-3865-4654-A233-8FD8ABD6B452}"/>
              </a:ext>
            </a:extLst>
          </p:cNvPr>
          <p:cNvSpPr/>
          <p:nvPr/>
        </p:nvSpPr>
        <p:spPr>
          <a:xfrm>
            <a:off x="0" y="1191491"/>
            <a:ext cx="11951855" cy="5355312"/>
          </a:xfrm>
          <a:prstGeom prst="rect">
            <a:avLst/>
          </a:prstGeom>
        </p:spPr>
        <p:txBody>
          <a:bodyPr wrap="square">
            <a:spAutoFit/>
          </a:bodyPr>
          <a:lstStyle/>
          <a:p>
            <a:pPr algn="just"/>
            <a:r>
              <a:rPr lang="ru-RU" dirty="0" err="1">
                <a:solidFill>
                  <a:srgbClr val="333333"/>
                </a:solidFill>
                <a:latin typeface="Raleway"/>
              </a:rPr>
              <a:t>Позиція</a:t>
            </a:r>
            <a:r>
              <a:rPr lang="ru-RU" dirty="0">
                <a:solidFill>
                  <a:srgbClr val="333333"/>
                </a:solidFill>
                <a:latin typeface="Raleway"/>
              </a:rPr>
              <a:t> </a:t>
            </a:r>
            <a:r>
              <a:rPr lang="ru-RU" dirty="0" err="1">
                <a:solidFill>
                  <a:srgbClr val="333333"/>
                </a:solidFill>
                <a:latin typeface="Raleway"/>
              </a:rPr>
              <a:t>Ільїна</a:t>
            </a:r>
            <a:r>
              <a:rPr lang="ru-RU" dirty="0">
                <a:solidFill>
                  <a:srgbClr val="333333"/>
                </a:solidFill>
                <a:latin typeface="Raleway"/>
              </a:rPr>
              <a:t> з </a:t>
            </a:r>
            <a:r>
              <a:rPr lang="ru-RU" dirty="0" err="1">
                <a:solidFill>
                  <a:srgbClr val="333333"/>
                </a:solidFill>
                <a:latin typeface="Raleway"/>
              </a:rPr>
              <a:t>українського</a:t>
            </a:r>
            <a:r>
              <a:rPr lang="ru-RU" dirty="0">
                <a:solidFill>
                  <a:srgbClr val="333333"/>
                </a:solidFill>
                <a:latin typeface="Raleway"/>
              </a:rPr>
              <a:t> </a:t>
            </a:r>
            <a:r>
              <a:rPr lang="ru-RU" dirty="0" err="1">
                <a:solidFill>
                  <a:srgbClr val="333333"/>
                </a:solidFill>
                <a:latin typeface="Raleway"/>
              </a:rPr>
              <a:t>питання</a:t>
            </a:r>
            <a:r>
              <a:rPr lang="ru-RU" dirty="0">
                <a:solidFill>
                  <a:srgbClr val="333333"/>
                </a:solidFill>
                <a:latin typeface="Raleway"/>
              </a:rPr>
              <a:t> </a:t>
            </a:r>
            <a:r>
              <a:rPr lang="ru-RU" dirty="0" err="1">
                <a:solidFill>
                  <a:srgbClr val="333333"/>
                </a:solidFill>
                <a:latin typeface="Raleway"/>
              </a:rPr>
              <a:t>цілком</a:t>
            </a:r>
            <a:r>
              <a:rPr lang="ru-RU" dirty="0">
                <a:solidFill>
                  <a:srgbClr val="333333"/>
                </a:solidFill>
                <a:latin typeface="Raleway"/>
              </a:rPr>
              <a:t> </a:t>
            </a:r>
            <a:r>
              <a:rPr lang="ru-RU" dirty="0" err="1">
                <a:solidFill>
                  <a:srgbClr val="333333"/>
                </a:solidFill>
                <a:latin typeface="Raleway"/>
              </a:rPr>
              <a:t>співзвучна</a:t>
            </a:r>
            <a:r>
              <a:rPr lang="ru-RU" dirty="0">
                <a:solidFill>
                  <a:srgbClr val="333333"/>
                </a:solidFill>
                <a:latin typeface="Raleway"/>
              </a:rPr>
              <a:t> з </a:t>
            </a:r>
            <a:r>
              <a:rPr lang="ru-RU" dirty="0" err="1">
                <a:solidFill>
                  <a:srgbClr val="333333"/>
                </a:solidFill>
                <a:latin typeface="Raleway"/>
              </a:rPr>
              <a:t>позицією</a:t>
            </a:r>
            <a:r>
              <a:rPr lang="ru-RU" dirty="0">
                <a:solidFill>
                  <a:srgbClr val="333333"/>
                </a:solidFill>
                <a:latin typeface="Raleway"/>
              </a:rPr>
              <a:t> </a:t>
            </a:r>
            <a:r>
              <a:rPr lang="ru-RU" dirty="0" err="1">
                <a:solidFill>
                  <a:srgbClr val="333333"/>
                </a:solidFill>
                <a:latin typeface="Raleway"/>
              </a:rPr>
              <a:t>сучасного</a:t>
            </a:r>
            <a:r>
              <a:rPr lang="ru-RU" dirty="0">
                <a:solidFill>
                  <a:srgbClr val="333333"/>
                </a:solidFill>
                <a:latin typeface="Raleway"/>
              </a:rPr>
              <a:t> </a:t>
            </a:r>
            <a:r>
              <a:rPr lang="ru-RU" dirty="0" err="1">
                <a:solidFill>
                  <a:srgbClr val="333333"/>
                </a:solidFill>
                <a:latin typeface="Raleway"/>
              </a:rPr>
              <a:t>російського</a:t>
            </a:r>
            <a:r>
              <a:rPr lang="ru-RU" dirty="0">
                <a:solidFill>
                  <a:srgbClr val="333333"/>
                </a:solidFill>
                <a:latin typeface="Raleway"/>
              </a:rPr>
              <a:t> </a:t>
            </a:r>
            <a:r>
              <a:rPr lang="ru-RU" dirty="0" err="1">
                <a:solidFill>
                  <a:srgbClr val="333333"/>
                </a:solidFill>
                <a:latin typeface="Raleway"/>
              </a:rPr>
              <a:t>керівництва</a:t>
            </a:r>
            <a:r>
              <a:rPr lang="ru-RU" dirty="0">
                <a:solidFill>
                  <a:srgbClr val="333333"/>
                </a:solidFill>
                <a:latin typeface="Raleway"/>
              </a:rPr>
              <a:t>: “</a:t>
            </a:r>
            <a:r>
              <a:rPr lang="ru-RU" i="1" dirty="0">
                <a:solidFill>
                  <a:srgbClr val="333333"/>
                </a:solidFill>
                <a:latin typeface="Raleway"/>
              </a:rPr>
              <a:t>Украина признается наиболее угрожаемою частью России в смысле отделения и завоевания. Украинский сепаратизм есть явление искусственное, лишенное реальных оснований. Он возник из честолюбия вожаков и международной завоевательной интриги. Отделившись, это государство предает само себя на завоевание и разграбление иностранцам. Малороссия и Великороссия связаны воедино верой, племенем, исторической судьбой, географическим положением, хозяйством, культурой и политикой. Иностранцы, подготовляющие расчленение, должны помнить, что они объявляют этим всей России вековую борьбу. Не будет мира и хозяйственного расцвета на востоке при таком расчленении. Россия превратится в источник гражданских и международных войн на века. Расчленяющая держава станет ненавистнейшим из врагов национальной России”.</a:t>
            </a:r>
            <a:endParaRPr lang="ru-RU" dirty="0">
              <a:solidFill>
                <a:srgbClr val="333333"/>
              </a:solidFill>
              <a:latin typeface="Raleway"/>
            </a:endParaRPr>
          </a:p>
          <a:p>
            <a:pPr algn="just"/>
            <a:r>
              <a:rPr lang="ru-RU" dirty="0" err="1">
                <a:solidFill>
                  <a:srgbClr val="333333"/>
                </a:solidFill>
                <a:latin typeface="Raleway"/>
              </a:rPr>
              <a:t>Ці</a:t>
            </a:r>
            <a:r>
              <a:rPr lang="ru-RU" dirty="0">
                <a:solidFill>
                  <a:srgbClr val="333333"/>
                </a:solidFill>
                <a:latin typeface="Raleway"/>
              </a:rPr>
              <a:t> погляди </a:t>
            </a:r>
            <a:r>
              <a:rPr lang="ru-RU" dirty="0" err="1">
                <a:solidFill>
                  <a:srgbClr val="333333"/>
                </a:solidFill>
                <a:latin typeface="Raleway"/>
              </a:rPr>
              <a:t>Ільїна</a:t>
            </a:r>
            <a:r>
              <a:rPr lang="ru-RU" dirty="0">
                <a:solidFill>
                  <a:srgbClr val="333333"/>
                </a:solidFill>
                <a:latin typeface="Raleway"/>
              </a:rPr>
              <a:t> </a:t>
            </a:r>
            <a:r>
              <a:rPr lang="ru-RU" dirty="0" err="1">
                <a:solidFill>
                  <a:srgbClr val="333333"/>
                </a:solidFill>
                <a:latin typeface="Raleway"/>
              </a:rPr>
              <a:t>повторював</a:t>
            </a:r>
            <a:r>
              <a:rPr lang="ru-RU" dirty="0">
                <a:solidFill>
                  <a:srgbClr val="333333"/>
                </a:solidFill>
                <a:latin typeface="Raleway"/>
              </a:rPr>
              <a:t> і Владислав Сурков: </a:t>
            </a:r>
            <a:r>
              <a:rPr lang="ru-RU" i="1" dirty="0">
                <a:solidFill>
                  <a:srgbClr val="333333"/>
                </a:solidFill>
                <a:latin typeface="Raleway"/>
              </a:rPr>
              <a:t>“Украины нет. Есть </a:t>
            </a:r>
            <a:r>
              <a:rPr lang="ru-RU" i="1" dirty="0" err="1">
                <a:solidFill>
                  <a:srgbClr val="333333"/>
                </a:solidFill>
                <a:latin typeface="Raleway"/>
              </a:rPr>
              <a:t>украинство</a:t>
            </a:r>
            <a:r>
              <a:rPr lang="ru-RU" i="1" dirty="0">
                <a:solidFill>
                  <a:srgbClr val="333333"/>
                </a:solidFill>
                <a:latin typeface="Raleway"/>
              </a:rPr>
              <a:t>. То есть специфическое расстройство умов. Удивительным образом доведенное до крайних степеней увлечение этнографией…. Принуждение силой к братским отношениям — единственный метод, исторически доказавший эффективность на украинском направлении. Не думаю, что будет изобретен какой-то другой”. </a:t>
            </a:r>
            <a:r>
              <a:rPr lang="ru-RU" b="1" i="1" dirty="0">
                <a:solidFill>
                  <a:srgbClr val="333333"/>
                </a:solidFill>
                <a:latin typeface="Raleway"/>
              </a:rPr>
              <a:t>На думку </a:t>
            </a:r>
            <a:r>
              <a:rPr lang="ru-RU" b="1" i="1" dirty="0" err="1">
                <a:solidFill>
                  <a:srgbClr val="333333"/>
                </a:solidFill>
                <a:latin typeface="Raleway"/>
              </a:rPr>
              <a:t>Ільїна</a:t>
            </a:r>
            <a:r>
              <a:rPr lang="ru-RU" b="1" i="1" dirty="0">
                <a:solidFill>
                  <a:srgbClr val="333333"/>
                </a:solidFill>
                <a:latin typeface="Raleway"/>
              </a:rPr>
              <a:t>, </a:t>
            </a:r>
            <a:r>
              <a:rPr lang="ru-RU" b="1" i="1" dirty="0" err="1">
                <a:solidFill>
                  <a:srgbClr val="333333"/>
                </a:solidFill>
                <a:latin typeface="Raleway"/>
              </a:rPr>
              <a:t>щоб</a:t>
            </a:r>
            <a:r>
              <a:rPr lang="ru-RU" b="1" i="1" dirty="0">
                <a:solidFill>
                  <a:srgbClr val="333333"/>
                </a:solidFill>
                <a:latin typeface="Raleway"/>
              </a:rPr>
              <a:t> не </a:t>
            </a:r>
            <a:r>
              <a:rPr lang="ru-RU" b="1" i="1" dirty="0" err="1">
                <a:solidFill>
                  <a:srgbClr val="333333"/>
                </a:solidFill>
                <a:latin typeface="Raleway"/>
              </a:rPr>
              <a:t>повторювати</a:t>
            </a:r>
            <a:r>
              <a:rPr lang="ru-RU" b="1" i="1" dirty="0">
                <a:solidFill>
                  <a:srgbClr val="333333"/>
                </a:solidFill>
                <a:latin typeface="Raleway"/>
              </a:rPr>
              <a:t> </a:t>
            </a:r>
            <a:r>
              <a:rPr lang="ru-RU" b="1" i="1" dirty="0" err="1">
                <a:solidFill>
                  <a:srgbClr val="333333"/>
                </a:solidFill>
                <a:latin typeface="Raleway"/>
              </a:rPr>
              <a:t>помилок</a:t>
            </a:r>
            <a:r>
              <a:rPr lang="ru-RU" b="1" i="1" dirty="0">
                <a:solidFill>
                  <a:srgbClr val="333333"/>
                </a:solidFill>
                <a:latin typeface="Raleway"/>
              </a:rPr>
              <a:t> </a:t>
            </a:r>
            <a:r>
              <a:rPr lang="ru-RU" b="1" i="1" dirty="0" err="1">
                <a:solidFill>
                  <a:srgbClr val="333333"/>
                </a:solidFill>
                <a:latin typeface="Raleway"/>
              </a:rPr>
              <a:t>попередніх</a:t>
            </a:r>
            <a:r>
              <a:rPr lang="ru-RU" b="1" i="1" dirty="0">
                <a:solidFill>
                  <a:srgbClr val="333333"/>
                </a:solidFill>
                <a:latin typeface="Raleway"/>
              </a:rPr>
              <a:t> </a:t>
            </a:r>
            <a:r>
              <a:rPr lang="ru-RU" b="1" i="1" dirty="0" err="1">
                <a:solidFill>
                  <a:srgbClr val="333333"/>
                </a:solidFill>
                <a:latin typeface="Raleway"/>
              </a:rPr>
              <a:t>поколінь</a:t>
            </a:r>
            <a:r>
              <a:rPr lang="ru-RU" b="1" i="1" dirty="0">
                <a:solidFill>
                  <a:srgbClr val="333333"/>
                </a:solidFill>
                <a:latin typeface="Raleway"/>
              </a:rPr>
              <a:t> </a:t>
            </a:r>
            <a:r>
              <a:rPr lang="ru-RU" b="1" i="1" dirty="0" err="1">
                <a:solidFill>
                  <a:srgbClr val="333333"/>
                </a:solidFill>
                <a:latin typeface="Raleway"/>
              </a:rPr>
              <a:t>фашистів</a:t>
            </a:r>
            <a:r>
              <a:rPr lang="ru-RU" b="1" i="1" dirty="0">
                <a:solidFill>
                  <a:srgbClr val="333333"/>
                </a:solidFill>
                <a:latin typeface="Raleway"/>
              </a:rPr>
              <a:t>, </a:t>
            </a:r>
            <a:r>
              <a:rPr lang="ru-RU" b="1" i="1" dirty="0" err="1">
                <a:solidFill>
                  <a:srgbClr val="333333"/>
                </a:solidFill>
                <a:latin typeface="Raleway"/>
              </a:rPr>
              <a:t>потрібно</a:t>
            </a:r>
            <a:r>
              <a:rPr lang="ru-RU" b="1" i="1" dirty="0">
                <a:solidFill>
                  <a:srgbClr val="333333"/>
                </a:solidFill>
                <a:latin typeface="Raleway"/>
              </a:rPr>
              <a:t>, </a:t>
            </a:r>
            <a:r>
              <a:rPr lang="ru-RU" b="1" i="1" dirty="0" err="1">
                <a:solidFill>
                  <a:srgbClr val="333333"/>
                </a:solidFill>
                <a:latin typeface="Raleway"/>
              </a:rPr>
              <a:t>насамперед</a:t>
            </a:r>
            <a:r>
              <a:rPr lang="ru-RU" b="1" i="1" dirty="0">
                <a:solidFill>
                  <a:srgbClr val="333333"/>
                </a:solidFill>
                <a:latin typeface="Raleway"/>
              </a:rPr>
              <a:t>, </a:t>
            </a:r>
            <a:r>
              <a:rPr lang="ru-RU" b="1" i="1" dirty="0" err="1">
                <a:solidFill>
                  <a:srgbClr val="333333"/>
                </a:solidFill>
                <a:latin typeface="Raleway"/>
              </a:rPr>
              <a:t>поєднати</a:t>
            </a:r>
            <a:r>
              <a:rPr lang="ru-RU" b="1" i="1" dirty="0">
                <a:solidFill>
                  <a:srgbClr val="333333"/>
                </a:solidFill>
                <a:latin typeface="Raleway"/>
              </a:rPr>
              <a:t> “</a:t>
            </a:r>
            <a:r>
              <a:rPr lang="ru-RU" b="1" i="1" dirty="0" err="1">
                <a:solidFill>
                  <a:srgbClr val="333333"/>
                </a:solidFill>
                <a:latin typeface="Raleway"/>
              </a:rPr>
              <a:t>національну</a:t>
            </a:r>
            <a:r>
              <a:rPr lang="ru-RU" b="1" i="1" dirty="0">
                <a:solidFill>
                  <a:srgbClr val="333333"/>
                </a:solidFill>
                <a:latin typeface="Raleway"/>
              </a:rPr>
              <a:t> диктатуру” з </a:t>
            </a:r>
            <a:r>
              <a:rPr lang="ru-RU" b="1" i="1" dirty="0" err="1">
                <a:solidFill>
                  <a:srgbClr val="333333"/>
                </a:solidFill>
                <a:latin typeface="Raleway"/>
              </a:rPr>
              <a:t>релігією</a:t>
            </a:r>
            <a:r>
              <a:rPr lang="ru-RU" b="1" i="1" dirty="0">
                <a:solidFill>
                  <a:srgbClr val="333333"/>
                </a:solidFill>
                <a:latin typeface="Raleway"/>
              </a:rPr>
              <a:t> (а не </a:t>
            </a:r>
            <a:r>
              <a:rPr lang="ru-RU" b="1" i="1" dirty="0" err="1">
                <a:solidFill>
                  <a:srgbClr val="333333"/>
                </a:solidFill>
                <a:latin typeface="Raleway"/>
              </a:rPr>
              <a:t>протиставляти</a:t>
            </a:r>
            <a:r>
              <a:rPr lang="ru-RU" b="1" i="1" dirty="0">
                <a:solidFill>
                  <a:srgbClr val="333333"/>
                </a:solidFill>
                <a:latin typeface="Raleway"/>
              </a:rPr>
              <a:t> </a:t>
            </a:r>
            <a:r>
              <a:rPr lang="ru-RU" b="1" i="1" dirty="0" err="1">
                <a:solidFill>
                  <a:srgbClr val="333333"/>
                </a:solidFill>
                <a:latin typeface="Raleway"/>
              </a:rPr>
              <a:t>їх</a:t>
            </a:r>
            <a:r>
              <a:rPr lang="ru-RU" b="1" i="1" dirty="0">
                <a:solidFill>
                  <a:srgbClr val="333333"/>
                </a:solidFill>
                <a:latin typeface="Raleway"/>
              </a:rPr>
              <a:t>, як </a:t>
            </a:r>
            <a:r>
              <a:rPr lang="ru-RU" b="1" i="1" dirty="0" err="1">
                <a:solidFill>
                  <a:srgbClr val="333333"/>
                </a:solidFill>
                <a:latin typeface="Raleway"/>
              </a:rPr>
              <a:t>це</a:t>
            </a:r>
            <a:r>
              <a:rPr lang="ru-RU" b="1" i="1" dirty="0">
                <a:solidFill>
                  <a:srgbClr val="333333"/>
                </a:solidFill>
                <a:latin typeface="Raleway"/>
              </a:rPr>
              <a:t> </a:t>
            </a:r>
            <a:r>
              <a:rPr lang="ru-RU" b="1" i="1" dirty="0" err="1">
                <a:solidFill>
                  <a:srgbClr val="333333"/>
                </a:solidFill>
                <a:latin typeface="Raleway"/>
              </a:rPr>
              <a:t>робив</a:t>
            </a:r>
            <a:r>
              <a:rPr lang="ru-RU" b="1" i="1" dirty="0">
                <a:solidFill>
                  <a:srgbClr val="333333"/>
                </a:solidFill>
                <a:latin typeface="Raleway"/>
              </a:rPr>
              <a:t> </a:t>
            </a:r>
            <a:r>
              <a:rPr lang="ru-RU" b="1" i="1" dirty="0" err="1">
                <a:solidFill>
                  <a:srgbClr val="333333"/>
                </a:solidFill>
                <a:latin typeface="Raleway"/>
              </a:rPr>
              <a:t>Гітлер</a:t>
            </a:r>
            <a:r>
              <a:rPr lang="ru-RU" b="1" i="1" dirty="0">
                <a:solidFill>
                  <a:srgbClr val="333333"/>
                </a:solidFill>
                <a:latin typeface="Raleway"/>
              </a:rPr>
              <a:t>), </a:t>
            </a:r>
            <a:r>
              <a:rPr lang="ru-RU" b="1" i="1" dirty="0" err="1">
                <a:solidFill>
                  <a:srgbClr val="333333"/>
                </a:solidFill>
                <a:latin typeface="Raleway"/>
              </a:rPr>
              <a:t>обмежитися</a:t>
            </a:r>
            <a:r>
              <a:rPr lang="ru-RU" b="1" i="1" dirty="0">
                <a:solidFill>
                  <a:srgbClr val="333333"/>
                </a:solidFill>
                <a:latin typeface="Raleway"/>
              </a:rPr>
              <a:t> </a:t>
            </a:r>
            <a:r>
              <a:rPr lang="ru-RU" b="1" i="1" dirty="0">
                <a:solidFill>
                  <a:srgbClr val="333333"/>
                </a:solidFill>
                <a:highlight>
                  <a:srgbClr val="C0C0C0"/>
                </a:highlight>
                <a:latin typeface="Raleway"/>
              </a:rPr>
              <a:t>авторитаризмом (без </a:t>
            </a:r>
            <a:r>
              <a:rPr lang="ru-RU" b="1" i="1" dirty="0" err="1">
                <a:solidFill>
                  <a:srgbClr val="333333"/>
                </a:solidFill>
                <a:highlight>
                  <a:srgbClr val="C0C0C0"/>
                </a:highlight>
                <a:latin typeface="Raleway"/>
              </a:rPr>
              <a:t>перетворення</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його</a:t>
            </a:r>
            <a:r>
              <a:rPr lang="ru-RU" b="1" i="1" dirty="0">
                <a:solidFill>
                  <a:srgbClr val="333333"/>
                </a:solidFill>
                <a:highlight>
                  <a:srgbClr val="C0C0C0"/>
                </a:highlight>
                <a:latin typeface="Raleway"/>
              </a:rPr>
              <a:t> на </a:t>
            </a:r>
            <a:r>
              <a:rPr lang="ru-RU" b="1" i="1" dirty="0" err="1">
                <a:solidFill>
                  <a:srgbClr val="333333"/>
                </a:solidFill>
                <a:highlight>
                  <a:srgbClr val="C0C0C0"/>
                </a:highlight>
                <a:latin typeface="Raleway"/>
              </a:rPr>
              <a:t>тоталітаризм</a:t>
            </a:r>
            <a:r>
              <a:rPr lang="ru-RU" b="1" i="1" dirty="0">
                <a:solidFill>
                  <a:srgbClr val="333333"/>
                </a:solidFill>
                <a:highlight>
                  <a:srgbClr val="C0C0C0"/>
                </a:highlight>
                <a:latin typeface="Raleway"/>
              </a:rPr>
              <a:t>), і, </a:t>
            </a:r>
            <a:r>
              <a:rPr lang="ru-RU" b="1" i="1" dirty="0" err="1">
                <a:solidFill>
                  <a:srgbClr val="333333"/>
                </a:solidFill>
                <a:highlight>
                  <a:srgbClr val="C0C0C0"/>
                </a:highlight>
                <a:latin typeface="Raleway"/>
              </a:rPr>
              <a:t>використовуючи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елементи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ідеології</a:t>
            </a:r>
            <a:r>
              <a:rPr lang="ru-RU" b="1" i="1" dirty="0">
                <a:solidFill>
                  <a:srgbClr val="333333"/>
                </a:solidFill>
                <a:highlight>
                  <a:srgbClr val="C0C0C0"/>
                </a:highlight>
                <a:latin typeface="Raleway"/>
              </a:rPr>
              <a:t> і </a:t>
            </a:r>
            <a:r>
              <a:rPr lang="ru-RU" b="1" i="1" dirty="0" err="1">
                <a:solidFill>
                  <a:srgbClr val="333333"/>
                </a:solidFill>
                <a:highlight>
                  <a:srgbClr val="C0C0C0"/>
                </a:highlight>
                <a:latin typeface="Raleway"/>
              </a:rPr>
              <a:t>політичні</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методи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фашистів</a:t>
            </a:r>
            <a:r>
              <a:rPr lang="ru-RU" b="1" i="1" dirty="0">
                <a:solidFill>
                  <a:srgbClr val="333333"/>
                </a:solidFill>
                <a:highlight>
                  <a:srgbClr val="C0C0C0"/>
                </a:highlight>
                <a:latin typeface="Raleway"/>
              </a:rPr>
              <a:t>, не </a:t>
            </a:r>
            <a:r>
              <a:rPr lang="ru-RU" b="1" i="1" dirty="0" err="1">
                <a:solidFill>
                  <a:srgbClr val="333333"/>
                </a:solidFill>
                <a:highlight>
                  <a:srgbClr val="C0C0C0"/>
                </a:highlight>
                <a:latin typeface="Raleway"/>
              </a:rPr>
              <a:t>називати</a:t>
            </a:r>
            <a:r>
              <a:rPr lang="ru-RU" b="1" i="1" dirty="0">
                <a:solidFill>
                  <a:srgbClr val="333333"/>
                </a:solidFill>
                <a:highlight>
                  <a:srgbClr val="C0C0C0"/>
                </a:highlight>
                <a:latin typeface="Raleway"/>
              </a:rPr>
              <a:t> себе фашистами. </a:t>
            </a:r>
            <a:r>
              <a:rPr lang="ru-RU" b="1" i="1" dirty="0" err="1">
                <a:solidFill>
                  <a:srgbClr val="333333"/>
                </a:solidFill>
                <a:highlight>
                  <a:srgbClr val="C0C0C0"/>
                </a:highlight>
                <a:latin typeface="Raleway"/>
              </a:rPr>
              <a:t>Значною</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мірою</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ці</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настанови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Ільїна</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були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реалізовані</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очільниками</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сучасного</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російського</a:t>
            </a:r>
            <a:r>
              <a:rPr lang="ru-RU" b="1" i="1" dirty="0">
                <a:solidFill>
                  <a:srgbClr val="333333"/>
                </a:solidFill>
                <a:highlight>
                  <a:srgbClr val="C0C0C0"/>
                </a:highlight>
                <a:latin typeface="Raleway"/>
              </a:rPr>
              <a:t> </a:t>
            </a:r>
            <a:r>
              <a:rPr lang="ru-RU" b="1" i="1" dirty="0" err="1">
                <a:solidFill>
                  <a:srgbClr val="333333"/>
                </a:solidFill>
                <a:highlight>
                  <a:srgbClr val="C0C0C0"/>
                </a:highlight>
                <a:latin typeface="Raleway"/>
              </a:rPr>
              <a:t>політичного</a:t>
            </a:r>
            <a:r>
              <a:rPr lang="ru-RU" b="1" i="1" dirty="0">
                <a:solidFill>
                  <a:srgbClr val="333333"/>
                </a:solidFill>
                <a:highlight>
                  <a:srgbClr val="C0C0C0"/>
                </a:highlight>
                <a:latin typeface="Raleway"/>
              </a:rPr>
              <a:t> режиму.</a:t>
            </a:r>
            <a:endParaRPr lang="ru-RU" b="1" dirty="0">
              <a:solidFill>
                <a:srgbClr val="333333"/>
              </a:solidFill>
              <a:highlight>
                <a:srgbClr val="C0C0C0"/>
              </a:highlight>
              <a:latin typeface="Raleway"/>
            </a:endParaRPr>
          </a:p>
        </p:txBody>
      </p:sp>
    </p:spTree>
    <p:extLst>
      <p:ext uri="{BB962C8B-B14F-4D97-AF65-F5344CB8AC3E}">
        <p14:creationId xmlns:p14="http://schemas.microsoft.com/office/powerpoint/2010/main" val="251091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26014-20E5-44CC-BDE5-83F5F3669051}"/>
              </a:ext>
            </a:extLst>
          </p:cNvPr>
          <p:cNvSpPr>
            <a:spLocks noGrp="1"/>
          </p:cNvSpPr>
          <p:nvPr>
            <p:ph type="title"/>
          </p:nvPr>
        </p:nvSpPr>
        <p:spPr/>
        <p:txBody>
          <a:bodyPr>
            <a:normAutofit/>
          </a:bodyPr>
          <a:lstStyle/>
          <a:p>
            <a:pPr algn="ctr"/>
            <a:r>
              <a:rPr lang="uk-UA" dirty="0"/>
              <a:t>Це цікаво</a:t>
            </a:r>
            <a:br>
              <a:rPr lang="uk-UA" dirty="0"/>
            </a:br>
            <a:r>
              <a:rPr lang="uk-UA" sz="2200" dirty="0"/>
              <a:t>Російський філософ </a:t>
            </a:r>
            <a:r>
              <a:rPr lang="uk-UA" sz="2200" dirty="0" err="1"/>
              <a:t>чаадаєв</a:t>
            </a:r>
            <a:r>
              <a:rPr lang="uk-UA" sz="2200" dirty="0"/>
              <a:t> про </a:t>
            </a:r>
            <a:r>
              <a:rPr lang="uk-UA" sz="2200" dirty="0" err="1"/>
              <a:t>росію</a:t>
            </a:r>
            <a:r>
              <a:rPr lang="uk-UA" sz="2200" dirty="0"/>
              <a:t> та </a:t>
            </a:r>
            <a:r>
              <a:rPr lang="uk-UA" sz="2200" dirty="0" err="1"/>
              <a:t>україну</a:t>
            </a:r>
            <a:endParaRPr lang="uk-UA" sz="2200" dirty="0"/>
          </a:p>
        </p:txBody>
      </p:sp>
      <p:sp>
        <p:nvSpPr>
          <p:cNvPr id="3" name="Прямокутник 2">
            <a:extLst>
              <a:ext uri="{FF2B5EF4-FFF2-40B4-BE49-F238E27FC236}">
                <a16:creationId xmlns:a16="http://schemas.microsoft.com/office/drawing/2014/main" id="{7A096830-7C6F-4A6E-BBC0-9DC953D51A11}"/>
              </a:ext>
            </a:extLst>
          </p:cNvPr>
          <p:cNvSpPr/>
          <p:nvPr/>
        </p:nvSpPr>
        <p:spPr>
          <a:xfrm>
            <a:off x="175491" y="1976582"/>
            <a:ext cx="11490036" cy="3693319"/>
          </a:xfrm>
          <a:prstGeom prst="rect">
            <a:avLst/>
          </a:prstGeom>
        </p:spPr>
        <p:txBody>
          <a:bodyPr wrap="square">
            <a:spAutoFit/>
          </a:bodyPr>
          <a:lstStyle/>
          <a:p>
            <a:pPr fontAlgn="base"/>
            <a:r>
              <a:rPr lang="en-US" i="1" dirty="0">
                <a:solidFill>
                  <a:srgbClr val="434A54"/>
                </a:solidFill>
                <a:latin typeface="Georgia" panose="02040502050405020303" pitchFamily="18" charset="0"/>
                <a:hlinkClick r:id="rId2"/>
              </a:rPr>
              <a:t>https://zbruc.eu/node/110803</a:t>
            </a:r>
            <a:r>
              <a:rPr lang="uk-UA" i="1" dirty="0">
                <a:solidFill>
                  <a:srgbClr val="434A54"/>
                </a:solidFill>
                <a:latin typeface="Georgia" panose="02040502050405020303" pitchFamily="18" charset="0"/>
              </a:rPr>
              <a:t> </a:t>
            </a:r>
            <a:r>
              <a:rPr lang="ru-RU" dirty="0"/>
              <a:t>«Лист </a:t>
            </a:r>
            <a:r>
              <a:rPr lang="ru-RU" dirty="0" err="1"/>
              <a:t>Чаадаєва</a:t>
            </a:r>
            <a:r>
              <a:rPr lang="ru-RU" dirty="0"/>
              <a:t> потряс всю </a:t>
            </a:r>
            <a:r>
              <a:rPr lang="ru-RU" dirty="0" err="1"/>
              <a:t>мислячу</a:t>
            </a:r>
            <a:r>
              <a:rPr lang="ru-RU" dirty="0"/>
              <a:t> </a:t>
            </a:r>
            <a:r>
              <a:rPr lang="ru-RU" dirty="0" err="1"/>
              <a:t>Росію</a:t>
            </a:r>
            <a:r>
              <a:rPr lang="ru-RU" dirty="0"/>
              <a:t>», – писав А. Герцен. </a:t>
            </a:r>
            <a:r>
              <a:rPr lang="ru-RU" dirty="0" err="1"/>
              <a:t>Цар</a:t>
            </a:r>
            <a:r>
              <a:rPr lang="ru-RU" dirty="0"/>
              <a:t> </a:t>
            </a:r>
            <a:r>
              <a:rPr lang="ru-RU" dirty="0" err="1"/>
              <a:t>Ніколай</a:t>
            </a:r>
            <a:r>
              <a:rPr lang="ru-RU" dirty="0"/>
              <a:t> </a:t>
            </a:r>
            <a:r>
              <a:rPr lang="ru-RU" dirty="0" err="1"/>
              <a:t>визнав</a:t>
            </a:r>
            <a:r>
              <a:rPr lang="ru-RU" dirty="0"/>
              <a:t>, </a:t>
            </a:r>
            <a:r>
              <a:rPr lang="ru-RU" dirty="0" err="1"/>
              <a:t>що</a:t>
            </a:r>
            <a:r>
              <a:rPr lang="ru-RU" dirty="0"/>
              <a:t> </a:t>
            </a:r>
            <a:r>
              <a:rPr lang="ru-RU" dirty="0" err="1"/>
              <a:t>таке</a:t>
            </a:r>
            <a:r>
              <a:rPr lang="ru-RU" dirty="0"/>
              <a:t> </a:t>
            </a:r>
            <a:r>
              <a:rPr lang="ru-RU" dirty="0" err="1"/>
              <a:t>міг</a:t>
            </a:r>
            <a:r>
              <a:rPr lang="ru-RU" dirty="0"/>
              <a:t> </a:t>
            </a:r>
            <a:r>
              <a:rPr lang="ru-RU" dirty="0" err="1"/>
              <a:t>написати</a:t>
            </a:r>
            <a:r>
              <a:rPr lang="ru-RU" dirty="0"/>
              <a:t> </a:t>
            </a:r>
            <a:r>
              <a:rPr lang="ru-RU" dirty="0" err="1"/>
              <a:t>лише</a:t>
            </a:r>
            <a:r>
              <a:rPr lang="ru-RU" dirty="0"/>
              <a:t> </a:t>
            </a:r>
            <a:r>
              <a:rPr lang="ru-RU" dirty="0" err="1"/>
              <a:t>божевільний</a:t>
            </a:r>
            <a:r>
              <a:rPr lang="ru-RU" dirty="0"/>
              <a:t>.</a:t>
            </a:r>
            <a:endParaRPr lang="uk-UA" i="1" dirty="0">
              <a:solidFill>
                <a:srgbClr val="434A54"/>
              </a:solidFill>
              <a:latin typeface="Georgia" panose="02040502050405020303" pitchFamily="18" charset="0"/>
            </a:endParaRPr>
          </a:p>
          <a:p>
            <a:pPr algn="just"/>
            <a:r>
              <a:rPr lang="ru-RU" i="1" dirty="0">
                <a:solidFill>
                  <a:srgbClr val="434A54"/>
                </a:solidFill>
                <a:latin typeface="Georgia" panose="02040502050405020303" pitchFamily="18" charset="0"/>
              </a:rPr>
              <a:t>«Раскроем первую нашу летопись, которая писана, во всяком случае, не позже XI века. Составитель ее знает малороссиян и перечисляет разные отрасли этой ветви русского племени; называет северо-западные отрасли того же племени; кривичей (белорусов) и славян; упоминает еще радимичей и вятичей, происшедших от ляхов; но замечательно, что великорусов он вовсе не знает. На восток от западных русских племен, где теперь живут великорусы, обитают, по летописи, финские племена, частью существующие и теперь, частью уже исчезнувшие. Где же были тогда великорусы? Об них в перечислении племен, живших в теперешней России, не упоминается ни слова. Если б они существовали уже в то время, когда составитель летописи писал свои этнографические заметки, то, наверное, он знал бы эту отрасль русского народа и упомянул бы об ней. Из его совершенного молчания следует заключить, что в то время этой, теперь самой многочисленной и по исторической роли самой значительной ветви русского племени, еще не существовало».</a:t>
            </a:r>
            <a:endParaRPr lang="uk-UA" dirty="0"/>
          </a:p>
        </p:txBody>
      </p:sp>
    </p:spTree>
    <p:extLst>
      <p:ext uri="{BB962C8B-B14F-4D97-AF65-F5344CB8AC3E}">
        <p14:creationId xmlns:p14="http://schemas.microsoft.com/office/powerpoint/2010/main" val="251582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B2D8C53-3CCC-4ADC-9DDC-AA218E7AE59D}"/>
              </a:ext>
            </a:extLst>
          </p:cNvPr>
          <p:cNvSpPr/>
          <p:nvPr/>
        </p:nvSpPr>
        <p:spPr>
          <a:xfrm>
            <a:off x="369455" y="0"/>
            <a:ext cx="11286836" cy="5355312"/>
          </a:xfrm>
          <a:prstGeom prst="rect">
            <a:avLst/>
          </a:prstGeom>
        </p:spPr>
        <p:txBody>
          <a:bodyPr wrap="square">
            <a:spAutoFit/>
          </a:bodyPr>
          <a:lstStyle/>
          <a:p>
            <a:pPr algn="just"/>
            <a:endParaRPr lang="ru-RU" i="1" dirty="0">
              <a:solidFill>
                <a:srgbClr val="434A54"/>
              </a:solidFill>
              <a:latin typeface="Georgia" panose="02040502050405020303" pitchFamily="18" charset="0"/>
            </a:endParaRPr>
          </a:p>
          <a:p>
            <a:pPr algn="just"/>
            <a:r>
              <a:rPr lang="ru-RU" i="1" dirty="0">
                <a:solidFill>
                  <a:srgbClr val="434A54"/>
                </a:solidFill>
                <a:latin typeface="Georgia" panose="02040502050405020303" pitchFamily="18" charset="0"/>
              </a:rPr>
              <a:t>«Окиньте взглядом все прожитые нами века, все занимаемое нами пространство, – вы не найдете ни одного привлекательного воспоминания, ни одного почтенного памятника, который властно говорил бы вам о прошлом, который воссоздавал бы его пред вами живо и картинно. Мы живем одним настоящим в самых тесных его пределах, без прошедшего и будущего, среди мертвого застоя. И если мы иногда волнуемся, то отнюдь не в надежде или расчете на какое‑нибудь общее благо, а из детского легкомыслия, с каким ребенок силится встать и протягивает руки к погремушке, которую показывает ему няня».</a:t>
            </a:r>
          </a:p>
          <a:p>
            <a:pPr algn="just"/>
            <a:endParaRPr lang="ru-RU" i="1" dirty="0">
              <a:solidFill>
                <a:srgbClr val="434A54"/>
              </a:solidFill>
              <a:latin typeface="Georgia" panose="02040502050405020303" pitchFamily="18" charset="0"/>
            </a:endParaRPr>
          </a:p>
          <a:p>
            <a:pPr algn="just"/>
            <a:r>
              <a:rPr lang="ru-RU" i="1" dirty="0">
                <a:solidFill>
                  <a:srgbClr val="434A54"/>
                </a:solidFill>
                <a:latin typeface="Georgia" panose="02040502050405020303" pitchFamily="18" charset="0"/>
              </a:rPr>
              <a:t>«Мы принадлежим к числу тех наций,  которые как бы не входят в состав человечества, а существуют лишь для того, чтобы дать миру какой‑нибудь важный урок».</a:t>
            </a:r>
          </a:p>
          <a:p>
            <a:pPr algn="just"/>
            <a:endParaRPr lang="ru-RU" i="1" dirty="0">
              <a:solidFill>
                <a:srgbClr val="434A54"/>
              </a:solidFill>
              <a:latin typeface="Georgia" panose="02040502050405020303" pitchFamily="18" charset="0"/>
            </a:endParaRPr>
          </a:p>
          <a:p>
            <a:pPr algn="just"/>
            <a:r>
              <a:rPr lang="ru-RU" i="1" dirty="0">
                <a:solidFill>
                  <a:srgbClr val="434A54"/>
                </a:solidFill>
                <a:latin typeface="Georgia" panose="02040502050405020303" pitchFamily="18" charset="0"/>
              </a:rPr>
              <a:t>«Одинокие в мире, мы ничего не дали миру, ничему не научили его; мы не внесли ни одной идеи в массу идей человеческих, ничем не содействовали прогрессу человеческого разума, и все, что нам досталось от этого прогресса, мы исказили. С первой минуты нашего общественного существования мы ничего не сделали для общего блага людей; ни одна полезная мысль не родилась на бесплодной почве нашей родины; ни одна великая истина не вышла из нашей среды; мы не дали себе труда ничего выдумать сами, а из того, что выдумали другие, мы перенимали только обманчивую внешность и бесполезную роскошь».</a:t>
            </a:r>
            <a:endParaRPr lang="uk-UA" dirty="0"/>
          </a:p>
        </p:txBody>
      </p:sp>
    </p:spTree>
    <p:extLst>
      <p:ext uri="{BB962C8B-B14F-4D97-AF65-F5344CB8AC3E}">
        <p14:creationId xmlns:p14="http://schemas.microsoft.com/office/powerpoint/2010/main" val="6354211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новна подія">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TM04033927[[fn=Основна подія]]</Template>
  <TotalTime>399</TotalTime>
  <Words>2097</Words>
  <Application>Microsoft Office PowerPoint</Application>
  <PresentationFormat>Широкий екран</PresentationFormat>
  <Paragraphs>159</Paragraphs>
  <Slides>29</Slides>
  <Notes>0</Notes>
  <HiddenSlides>0</HiddenSlides>
  <MMClips>0</MMClips>
  <ScaleCrop>false</ScaleCrop>
  <HeadingPairs>
    <vt:vector size="6" baseType="variant">
      <vt:variant>
        <vt:lpstr>Використані шрифти</vt:lpstr>
      </vt:variant>
      <vt:variant>
        <vt:i4>14</vt:i4>
      </vt:variant>
      <vt:variant>
        <vt:lpstr>Тема</vt:lpstr>
      </vt:variant>
      <vt:variant>
        <vt:i4>1</vt:i4>
      </vt:variant>
      <vt:variant>
        <vt:lpstr>Заголовки слайдів</vt:lpstr>
      </vt:variant>
      <vt:variant>
        <vt:i4>29</vt:i4>
      </vt:variant>
    </vt:vector>
  </HeadingPairs>
  <TitlesOfParts>
    <vt:vector size="44" baseType="lpstr">
      <vt:lpstr>Arial</vt:lpstr>
      <vt:lpstr>Calibri</vt:lpstr>
      <vt:lpstr>Fira Sans</vt:lpstr>
      <vt:lpstr>Franklin Gothic Demi Cond</vt:lpstr>
      <vt:lpstr>Georgia</vt:lpstr>
      <vt:lpstr>Georgia Pro Black</vt:lpstr>
      <vt:lpstr>Helvetica Neue</vt:lpstr>
      <vt:lpstr>Impact</vt:lpstr>
      <vt:lpstr>Open Sans</vt:lpstr>
      <vt:lpstr>Open Sans</vt:lpstr>
      <vt:lpstr>Raleway</vt:lpstr>
      <vt:lpstr>Roboto</vt:lpstr>
      <vt:lpstr>Times New Roman</vt:lpstr>
      <vt:lpstr>Wingdings</vt:lpstr>
      <vt:lpstr>Основна подія</vt:lpstr>
      <vt:lpstr>РОСІЙСЬКА ПРОПАГАНДА</vt:lpstr>
      <vt:lpstr> </vt:lpstr>
      <vt:lpstr>Презентація PowerPoint</vt:lpstr>
      <vt:lpstr>З історії російської пропаганди</vt:lpstr>
      <vt:lpstr>Презентація PowerPoint</vt:lpstr>
      <vt:lpstr>Тріада «православ’я, самодержавство, народність»</vt:lpstr>
      <vt:lpstr>Улюблений філософ Путіна- іван ільїн </vt:lpstr>
      <vt:lpstr>Це цікаво Російський філософ чаадаєв про росію та україну</vt:lpstr>
      <vt:lpstr>Презентація PowerPoint</vt:lpstr>
      <vt:lpstr>Релігійна філософія від в.соловйова</vt:lpstr>
      <vt:lpstr>                          О.дугін та «руська ідея»</vt:lpstr>
      <vt:lpstr>"Велика російська культура"  </vt:lpstr>
      <vt:lpstr>             7 заповідей російської пропаганди</vt:lpstr>
      <vt:lpstr>Методи пропаганди, які використовують російські медіа:</vt:lpstr>
      <vt:lpstr>Використання заголовків як інструментів проросійської пропаганди  </vt:lpstr>
      <vt:lpstr>                                    ІПСО</vt:lpstr>
      <vt:lpstr>Презентація PowerPoint</vt:lpstr>
      <vt:lpstr>                                        Дитяча пропаганда</vt:lpstr>
      <vt:lpstr>Презентація PowerPoint</vt:lpstr>
      <vt:lpstr>Презентація PowerPoint</vt:lpstr>
      <vt:lpstr>Презентація PowerPoint</vt:lpstr>
      <vt:lpstr>НАРАТИВИ Щодо україни https://armyinform.com.ua/2022/09/02/naratyvy-rosijskoyi-propagandy-za-piv-roku-do-vijny-z-ukrayinoyu/  </vt:lpstr>
      <vt:lpstr>Презентація PowerPoint</vt:lpstr>
      <vt:lpstr>Презентація PowerPoint</vt:lpstr>
      <vt:lpstr>Презентація PowerPoint</vt:lpstr>
      <vt:lpstr>Презентація PowerPoint</vt:lpstr>
      <vt:lpstr>Історичні наративи Ре-візія історії. Російська історична пропаганда та Україна. — Київ : К.І.С., 2019. — 99 с.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РОСІЙСЬКА ПРОПАГАНДА</dc:title>
  <dc:creator>user</dc:creator>
  <cp:lastModifiedBy> </cp:lastModifiedBy>
  <cp:revision>38</cp:revision>
  <dcterms:created xsi:type="dcterms:W3CDTF">2023-02-20T08:35:26Z</dcterms:created>
  <dcterms:modified xsi:type="dcterms:W3CDTF">2023-02-24T06:10:20Z</dcterms:modified>
</cp:coreProperties>
</file>